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65" r:id="rId1"/>
  </p:sldMasterIdLst>
  <p:notesMasterIdLst>
    <p:notesMasterId r:id="rId57"/>
  </p:notesMasterIdLst>
  <p:handoutMasterIdLst>
    <p:handoutMasterId r:id="rId58"/>
  </p:handoutMasterIdLst>
  <p:sldIdLst>
    <p:sldId id="256" r:id="rId2"/>
    <p:sldId id="401" r:id="rId3"/>
    <p:sldId id="402" r:id="rId4"/>
    <p:sldId id="403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340" r:id="rId13"/>
    <p:sldId id="355" r:id="rId14"/>
    <p:sldId id="354" r:id="rId15"/>
    <p:sldId id="356" r:id="rId16"/>
    <p:sldId id="359" r:id="rId17"/>
    <p:sldId id="360" r:id="rId18"/>
    <p:sldId id="365" r:id="rId19"/>
    <p:sldId id="364" r:id="rId20"/>
    <p:sldId id="367" r:id="rId21"/>
    <p:sldId id="368" r:id="rId22"/>
    <p:sldId id="371" r:id="rId23"/>
    <p:sldId id="366" r:id="rId24"/>
    <p:sldId id="357" r:id="rId25"/>
    <p:sldId id="373" r:id="rId26"/>
    <p:sldId id="374" r:id="rId27"/>
    <p:sldId id="372" r:id="rId28"/>
    <p:sldId id="375" r:id="rId29"/>
    <p:sldId id="341" r:id="rId30"/>
    <p:sldId id="345" r:id="rId31"/>
    <p:sldId id="376" r:id="rId32"/>
    <p:sldId id="377" r:id="rId33"/>
    <p:sldId id="378" r:id="rId34"/>
    <p:sldId id="369" r:id="rId35"/>
    <p:sldId id="379" r:id="rId36"/>
    <p:sldId id="380" r:id="rId37"/>
    <p:sldId id="381" r:id="rId38"/>
    <p:sldId id="382" r:id="rId39"/>
    <p:sldId id="383" r:id="rId40"/>
    <p:sldId id="358" r:id="rId41"/>
    <p:sldId id="384" r:id="rId42"/>
    <p:sldId id="338" r:id="rId43"/>
    <p:sldId id="332" r:id="rId44"/>
    <p:sldId id="333" r:id="rId45"/>
    <p:sldId id="326" r:id="rId46"/>
    <p:sldId id="330" r:id="rId47"/>
    <p:sldId id="399" r:id="rId48"/>
    <p:sldId id="334" r:id="rId49"/>
    <p:sldId id="335" r:id="rId50"/>
    <p:sldId id="336" r:id="rId51"/>
    <p:sldId id="337" r:id="rId52"/>
    <p:sldId id="395" r:id="rId53"/>
    <p:sldId id="396" r:id="rId54"/>
    <p:sldId id="397" r:id="rId55"/>
    <p:sldId id="398" r:id="rId56"/>
  </p:sldIdLst>
  <p:sldSz cx="9144000" cy="6858000" type="screen4x3"/>
  <p:notesSz cx="6858000" cy="9144000"/>
  <p:embeddedFontLst>
    <p:embeddedFont>
      <p:font typeface="Arial Rounded MT Bold" pitchFamily="34" charset="0"/>
      <p:regular r:id="rId59"/>
    </p:embeddedFont>
    <p:embeddedFont>
      <p:font typeface="Segoe UI" pitchFamily="34" charset="0"/>
      <p:regular r:id="rId60"/>
      <p:bold r:id="rId61"/>
      <p:italic r:id="rId62"/>
      <p:boldItalic r:id="rId63"/>
    </p:embeddedFont>
    <p:embeddedFont>
      <p:font typeface="Tahoma" pitchFamily="34" charset="0"/>
      <p:regular r:id="rId64"/>
      <p:bold r:id="rId65"/>
    </p:embeddedFont>
    <p:embeddedFont>
      <p:font typeface="Calibri" pitchFamily="34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Φωτεινό στυλ 3 - Έμφαση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Στυλ με θέμα 1 - Έμφαση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94650" autoAdjust="0"/>
  </p:normalViewPr>
  <p:slideViewPr>
    <p:cSldViewPr>
      <p:cViewPr>
        <p:scale>
          <a:sx n="66" d="100"/>
          <a:sy n="66" d="100"/>
        </p:scale>
        <p:origin x="-118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66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FC2C3A-5E87-47C9-BB42-F4B2C03D93D3}" type="doc">
      <dgm:prSet loTypeId="urn:microsoft.com/office/officeart/2005/8/layout/vList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l-GR"/>
        </a:p>
      </dgm:t>
    </dgm:pt>
    <dgm:pt modelId="{AA4F4B00-E791-4343-8324-A4C3B507438F}">
      <dgm:prSet phldrT="[Text]" custT="1"/>
      <dgm:spPr>
        <a:xfrm>
          <a:off x="0" y="0"/>
          <a:ext cx="3071834" cy="56160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l-GR" sz="1600" b="1" dirty="0" smtClean="0">
              <a:latin typeface="+mn-lt"/>
            </a:rPr>
            <a:t>Αειφόρος ανάπτυξη</a:t>
          </a:r>
          <a:endParaRPr lang="el-GR" sz="1600" b="1" dirty="0">
            <a:effectLst/>
            <a:latin typeface="+mn-lt"/>
            <a:ea typeface="+mn-ea"/>
            <a:cs typeface="Tahoma" pitchFamily="34" charset="0"/>
          </a:endParaRPr>
        </a:p>
      </dgm:t>
    </dgm:pt>
    <dgm:pt modelId="{3EBAD127-9389-4910-A74B-3F942BD82A4A}" type="parTrans" cxnId="{53B53BA7-39A1-44C3-AD38-93B5B372F84D}">
      <dgm:prSet/>
      <dgm:spPr/>
      <dgm:t>
        <a:bodyPr/>
        <a:lstStyle/>
        <a:p>
          <a:endParaRPr lang="el-GR" sz="1600" b="1">
            <a:solidFill>
              <a:schemeClr val="tx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885E6B0F-3866-4F0C-A1F1-14CA3352206E}" type="sibTrans" cxnId="{53B53BA7-39A1-44C3-AD38-93B5B372F84D}">
      <dgm:prSet/>
      <dgm:spPr/>
      <dgm:t>
        <a:bodyPr/>
        <a:lstStyle/>
        <a:p>
          <a:endParaRPr lang="el-GR" sz="1600" b="1">
            <a:solidFill>
              <a:schemeClr val="tx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D7041EED-CC66-4DCF-8448-0BA726F93CE0}" type="pres">
      <dgm:prSet presAssocID="{8BFC2C3A-5E87-47C9-BB42-F4B2C03D93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A21F496-8419-464F-AAA3-C4428DC001DC}" type="pres">
      <dgm:prSet presAssocID="{AA4F4B00-E791-4343-8324-A4C3B507438F}" presName="parentText" presStyleLbl="node1" presStyleIdx="0" presStyleCnt="1" custScaleY="264293" custLinFactNeighborY="-13704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</dgm:ptLst>
  <dgm:cxnLst>
    <dgm:cxn modelId="{53B53BA7-39A1-44C3-AD38-93B5B372F84D}" srcId="{8BFC2C3A-5E87-47C9-BB42-F4B2C03D93D3}" destId="{AA4F4B00-E791-4343-8324-A4C3B507438F}" srcOrd="0" destOrd="0" parTransId="{3EBAD127-9389-4910-A74B-3F942BD82A4A}" sibTransId="{885E6B0F-3866-4F0C-A1F1-14CA3352206E}"/>
    <dgm:cxn modelId="{CE8F2691-4010-4B24-ABE7-7E1F4EBA6187}" type="presOf" srcId="{AA4F4B00-E791-4343-8324-A4C3B507438F}" destId="{5A21F496-8419-464F-AAA3-C4428DC001DC}" srcOrd="0" destOrd="0" presId="urn:microsoft.com/office/officeart/2005/8/layout/vList2"/>
    <dgm:cxn modelId="{9E7E663F-BC6C-4397-BABD-654F130BDEEF}" type="presOf" srcId="{8BFC2C3A-5E87-47C9-BB42-F4B2C03D93D3}" destId="{D7041EED-CC66-4DCF-8448-0BA726F93CE0}" srcOrd="0" destOrd="0" presId="urn:microsoft.com/office/officeart/2005/8/layout/vList2"/>
    <dgm:cxn modelId="{FD000381-011D-4065-8626-D6CB8854BC0F}" type="presParOf" srcId="{D7041EED-CC66-4DCF-8448-0BA726F93CE0}" destId="{5A21F496-8419-464F-AAA3-C4428DC001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C2C3A-5E87-47C9-BB42-F4B2C03D93D3}" type="doc">
      <dgm:prSet loTypeId="urn:microsoft.com/office/officeart/2005/8/layout/vList2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l-GR"/>
        </a:p>
      </dgm:t>
    </dgm:pt>
    <dgm:pt modelId="{AA4F4B00-E791-4343-8324-A4C3B507438F}">
      <dgm:prSet phldrT="[Text]" custT="1"/>
      <dgm:spPr>
        <a:xfrm>
          <a:off x="0" y="0"/>
          <a:ext cx="3071834" cy="561600"/>
        </a:xfrm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pPr algn="ctr"/>
          <a:r>
            <a:rPr lang="el-GR" sz="1600" b="1" dirty="0" smtClean="0">
              <a:latin typeface="+mn-lt"/>
            </a:rPr>
            <a:t>Αειφόρος χρήση</a:t>
          </a:r>
          <a:endParaRPr lang="el-GR" sz="1600" b="1" dirty="0">
            <a:effectLst/>
            <a:latin typeface="+mn-lt"/>
            <a:ea typeface="+mn-ea"/>
            <a:cs typeface="Tahoma" pitchFamily="34" charset="0"/>
          </a:endParaRPr>
        </a:p>
      </dgm:t>
    </dgm:pt>
    <dgm:pt modelId="{3EBAD127-9389-4910-A74B-3F942BD82A4A}" type="parTrans" cxnId="{53B53BA7-39A1-44C3-AD38-93B5B372F84D}">
      <dgm:prSet/>
      <dgm:spPr/>
      <dgm:t>
        <a:bodyPr/>
        <a:lstStyle/>
        <a:p>
          <a:endParaRPr lang="el-GR" sz="1600" b="1">
            <a:solidFill>
              <a:schemeClr val="tx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885E6B0F-3866-4F0C-A1F1-14CA3352206E}" type="sibTrans" cxnId="{53B53BA7-39A1-44C3-AD38-93B5B372F84D}">
      <dgm:prSet/>
      <dgm:spPr/>
      <dgm:t>
        <a:bodyPr/>
        <a:lstStyle/>
        <a:p>
          <a:endParaRPr lang="el-GR" sz="1600" b="1">
            <a:solidFill>
              <a:schemeClr val="tx1"/>
            </a:solidFill>
            <a:latin typeface="+mn-lt"/>
            <a:ea typeface="Tahoma" pitchFamily="34" charset="0"/>
            <a:cs typeface="Tahoma" pitchFamily="34" charset="0"/>
          </a:endParaRPr>
        </a:p>
      </dgm:t>
    </dgm:pt>
    <dgm:pt modelId="{D7041EED-CC66-4DCF-8448-0BA726F93CE0}" type="pres">
      <dgm:prSet presAssocID="{8BFC2C3A-5E87-47C9-BB42-F4B2C03D93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5A21F496-8419-464F-AAA3-C4428DC001DC}" type="pres">
      <dgm:prSet presAssocID="{AA4F4B00-E791-4343-8324-A4C3B507438F}" presName="parentText" presStyleLbl="node1" presStyleIdx="0" presStyleCnt="1" custLinFactNeighborY="14516">
        <dgm:presLayoutVars>
          <dgm:chMax val="0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l-GR"/>
        </a:p>
      </dgm:t>
    </dgm:pt>
  </dgm:ptLst>
  <dgm:cxnLst>
    <dgm:cxn modelId="{CB1480CC-BEAE-42C6-B0F4-5FDBCE2F421D}" type="presOf" srcId="{AA4F4B00-E791-4343-8324-A4C3B507438F}" destId="{5A21F496-8419-464F-AAA3-C4428DC001DC}" srcOrd="0" destOrd="0" presId="urn:microsoft.com/office/officeart/2005/8/layout/vList2"/>
    <dgm:cxn modelId="{53B53BA7-39A1-44C3-AD38-93B5B372F84D}" srcId="{8BFC2C3A-5E87-47C9-BB42-F4B2C03D93D3}" destId="{AA4F4B00-E791-4343-8324-A4C3B507438F}" srcOrd="0" destOrd="0" parTransId="{3EBAD127-9389-4910-A74B-3F942BD82A4A}" sibTransId="{885E6B0F-3866-4F0C-A1F1-14CA3352206E}"/>
    <dgm:cxn modelId="{58158465-59EC-423F-B530-E12707D1113D}" type="presOf" srcId="{8BFC2C3A-5E87-47C9-BB42-F4B2C03D93D3}" destId="{D7041EED-CC66-4DCF-8448-0BA726F93CE0}" srcOrd="0" destOrd="0" presId="urn:microsoft.com/office/officeart/2005/8/layout/vList2"/>
    <dgm:cxn modelId="{5C719859-90AE-45DA-A07F-EF3CB1CA2532}" type="presParOf" srcId="{D7041EED-CC66-4DCF-8448-0BA726F93CE0}" destId="{5A21F496-8419-464F-AAA3-C4428DC001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7D077-7913-4444-B090-E5D00D7C7928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DF838B5C-149B-42A7-AD65-9336DA5F4F8D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bg1"/>
              </a:solidFill>
            </a:rPr>
            <a:t>Σχεδιασμός</a:t>
          </a:r>
          <a:endParaRPr lang="el-GR" sz="1800" b="1" dirty="0">
            <a:solidFill>
              <a:schemeClr val="bg1"/>
            </a:solidFill>
          </a:endParaRPr>
        </a:p>
      </dgm:t>
    </dgm:pt>
    <dgm:pt modelId="{0B6FF5B4-B430-412D-BE13-5229A203B13B}" type="parTrans" cxnId="{59D3ED2E-E1E4-4BB5-B274-AA188B54A9DF}">
      <dgm:prSet/>
      <dgm:spPr/>
      <dgm:t>
        <a:bodyPr/>
        <a:lstStyle/>
        <a:p>
          <a:endParaRPr lang="el-GR"/>
        </a:p>
      </dgm:t>
    </dgm:pt>
    <dgm:pt modelId="{A7B4B553-12AE-4022-A8D6-73F78275AD5E}" type="sibTrans" cxnId="{59D3ED2E-E1E4-4BB5-B274-AA188B54A9DF}">
      <dgm:prSet/>
      <dgm:spPr/>
      <dgm:t>
        <a:bodyPr/>
        <a:lstStyle/>
        <a:p>
          <a:endParaRPr lang="el-GR"/>
        </a:p>
      </dgm:t>
    </dgm:pt>
    <dgm:pt modelId="{63A9EE1A-A91B-402A-AE50-7FA5611E9FD2}">
      <dgm:prSet phldrT="[Κείμενο]" custT="1"/>
      <dgm:spPr/>
      <dgm:t>
        <a:bodyPr/>
        <a:lstStyle/>
        <a:p>
          <a:r>
            <a:rPr lang="el-GR" sz="1800" b="1" dirty="0" smtClean="0">
              <a:solidFill>
                <a:schemeClr val="bg1"/>
              </a:solidFill>
            </a:rPr>
            <a:t>Διαχείριση</a:t>
          </a:r>
          <a:endParaRPr lang="el-GR" sz="1800" b="1" dirty="0">
            <a:solidFill>
              <a:schemeClr val="bg1"/>
            </a:solidFill>
          </a:endParaRPr>
        </a:p>
      </dgm:t>
    </dgm:pt>
    <dgm:pt modelId="{ED1F980F-5747-45B5-ABB5-4E499FABCFB0}" type="parTrans" cxnId="{D44F6230-9D98-4A9D-BFC9-9A3970845081}">
      <dgm:prSet/>
      <dgm:spPr/>
      <dgm:t>
        <a:bodyPr/>
        <a:lstStyle/>
        <a:p>
          <a:endParaRPr lang="el-GR"/>
        </a:p>
      </dgm:t>
    </dgm:pt>
    <dgm:pt modelId="{FD006F50-A05D-41DF-8783-C2E8846CF3B9}" type="sibTrans" cxnId="{D44F6230-9D98-4A9D-BFC9-9A3970845081}">
      <dgm:prSet/>
      <dgm:spPr/>
      <dgm:t>
        <a:bodyPr/>
        <a:lstStyle/>
        <a:p>
          <a:endParaRPr lang="el-GR"/>
        </a:p>
      </dgm:t>
    </dgm:pt>
    <dgm:pt modelId="{11FAB34D-856B-431E-B22E-6BFC6120417A}">
      <dgm:prSet phldrT="[Κείμενο]" custT="1"/>
      <dgm:spPr/>
      <dgm:t>
        <a:bodyPr/>
        <a:lstStyle/>
        <a:p>
          <a:r>
            <a:rPr lang="el-GR" sz="2000" b="1" dirty="0" smtClean="0">
              <a:solidFill>
                <a:schemeClr val="bg1"/>
              </a:solidFill>
            </a:rPr>
            <a:t>Παρακολούθηση</a:t>
          </a:r>
          <a:endParaRPr lang="el-GR" sz="2000" b="1" dirty="0">
            <a:solidFill>
              <a:schemeClr val="bg1"/>
            </a:solidFill>
          </a:endParaRPr>
        </a:p>
      </dgm:t>
    </dgm:pt>
    <dgm:pt modelId="{D0E4E9DD-BEAC-4E3E-A6FE-9F0FA7DCB13B}" type="parTrans" cxnId="{A236F7FC-E6DA-4584-9176-2C5E48C94579}">
      <dgm:prSet/>
      <dgm:spPr/>
      <dgm:t>
        <a:bodyPr/>
        <a:lstStyle/>
        <a:p>
          <a:endParaRPr lang="el-GR"/>
        </a:p>
      </dgm:t>
    </dgm:pt>
    <dgm:pt modelId="{FAC504C7-828D-4EBF-8345-AD371AFF70FA}" type="sibTrans" cxnId="{A236F7FC-E6DA-4584-9176-2C5E48C94579}">
      <dgm:prSet/>
      <dgm:spPr/>
      <dgm:t>
        <a:bodyPr/>
        <a:lstStyle/>
        <a:p>
          <a:endParaRPr lang="el-GR"/>
        </a:p>
      </dgm:t>
    </dgm:pt>
    <dgm:pt modelId="{219C4236-CB51-4D23-872D-FDA1DD8F06B2}" type="pres">
      <dgm:prSet presAssocID="{E5F7D077-7913-4444-B090-E5D00D7C7928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25D2B679-854E-4608-B241-740D4B26C4B2}" type="pres">
      <dgm:prSet presAssocID="{DF838B5C-149B-42A7-AD65-9336DA5F4F8D}" presName="Accent1" presStyleCnt="0"/>
      <dgm:spPr/>
    </dgm:pt>
    <dgm:pt modelId="{7EF37E37-C29E-4588-967D-D275DEFE965C}" type="pres">
      <dgm:prSet presAssocID="{DF838B5C-149B-42A7-AD65-9336DA5F4F8D}" presName="Accent" presStyleLbl="node1" presStyleIdx="0" presStyleCnt="3" custScaleX="163997"/>
      <dgm:spPr/>
    </dgm:pt>
    <dgm:pt modelId="{95175B57-5901-4962-9EAF-4ADF1B301F03}" type="pres">
      <dgm:prSet presAssocID="{DF838B5C-149B-42A7-AD65-9336DA5F4F8D}" presName="Parent1" presStyleLbl="revTx" presStyleIdx="0" presStyleCnt="3" custScaleX="131558" custLinFactNeighborX="4099" custLinFactNeighborY="-2397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B909B984-B984-4E74-9CD5-44337D4682B5}" type="pres">
      <dgm:prSet presAssocID="{63A9EE1A-A91B-402A-AE50-7FA5611E9FD2}" presName="Accent2" presStyleCnt="0"/>
      <dgm:spPr/>
    </dgm:pt>
    <dgm:pt modelId="{45FCF7B9-50CB-40CD-8A19-F53A852661FA}" type="pres">
      <dgm:prSet presAssocID="{63A9EE1A-A91B-402A-AE50-7FA5611E9FD2}" presName="Accent" presStyleLbl="node1" presStyleIdx="1" presStyleCnt="3" custScaleX="140162"/>
      <dgm:spPr/>
    </dgm:pt>
    <dgm:pt modelId="{8F8BD420-3287-4272-9499-D3A7CDEE3050}" type="pres">
      <dgm:prSet presAssocID="{63A9EE1A-A91B-402A-AE50-7FA5611E9FD2}" presName="Parent2" presStyleLbl="revTx" presStyleIdx="1" presStyleCnt="3" custLinFactNeighborX="-15832" custLinFactNeighborY="-2001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F1169E0-44CD-4554-ADD7-D2A8A7BFE079}" type="pres">
      <dgm:prSet presAssocID="{11FAB34D-856B-431E-B22E-6BFC6120417A}" presName="Accent3" presStyleCnt="0"/>
      <dgm:spPr/>
    </dgm:pt>
    <dgm:pt modelId="{F86F3A53-81CB-45DF-AD17-D4548A53598A}" type="pres">
      <dgm:prSet presAssocID="{11FAB34D-856B-431E-B22E-6BFC6120417A}" presName="Accent" presStyleLbl="node1" presStyleIdx="2" presStyleCnt="3" custScaleX="159983"/>
      <dgm:spPr/>
    </dgm:pt>
    <dgm:pt modelId="{23C8AD91-13A1-4D81-8A74-71A251633425}" type="pres">
      <dgm:prSet presAssocID="{11FAB34D-856B-431E-B22E-6BFC6120417A}" presName="Parent3" presStyleLbl="revTx" presStyleIdx="2" presStyleCnt="3" custScaleX="198987" custLinFactNeighborX="-828" custLinFactNeighborY="161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59D3ED2E-E1E4-4BB5-B274-AA188B54A9DF}" srcId="{E5F7D077-7913-4444-B090-E5D00D7C7928}" destId="{DF838B5C-149B-42A7-AD65-9336DA5F4F8D}" srcOrd="0" destOrd="0" parTransId="{0B6FF5B4-B430-412D-BE13-5229A203B13B}" sibTransId="{A7B4B553-12AE-4022-A8D6-73F78275AD5E}"/>
    <dgm:cxn modelId="{D279B0D2-0BE3-48C8-BE00-54121D9C39AA}" type="presOf" srcId="{E5F7D077-7913-4444-B090-E5D00D7C7928}" destId="{219C4236-CB51-4D23-872D-FDA1DD8F06B2}" srcOrd="0" destOrd="0" presId="urn:microsoft.com/office/officeart/2009/layout/CircleArrowProcess"/>
    <dgm:cxn modelId="{D44F6230-9D98-4A9D-BFC9-9A3970845081}" srcId="{E5F7D077-7913-4444-B090-E5D00D7C7928}" destId="{63A9EE1A-A91B-402A-AE50-7FA5611E9FD2}" srcOrd="1" destOrd="0" parTransId="{ED1F980F-5747-45B5-ABB5-4E499FABCFB0}" sibTransId="{FD006F50-A05D-41DF-8783-C2E8846CF3B9}"/>
    <dgm:cxn modelId="{B391A38E-6112-49D6-9F30-59AEBEACA4BC}" type="presOf" srcId="{11FAB34D-856B-431E-B22E-6BFC6120417A}" destId="{23C8AD91-13A1-4D81-8A74-71A251633425}" srcOrd="0" destOrd="0" presId="urn:microsoft.com/office/officeart/2009/layout/CircleArrowProcess"/>
    <dgm:cxn modelId="{983B5A3E-6BFD-494C-B9CC-C2266A96A814}" type="presOf" srcId="{DF838B5C-149B-42A7-AD65-9336DA5F4F8D}" destId="{95175B57-5901-4962-9EAF-4ADF1B301F03}" srcOrd="0" destOrd="0" presId="urn:microsoft.com/office/officeart/2009/layout/CircleArrowProcess"/>
    <dgm:cxn modelId="{A236F7FC-E6DA-4584-9176-2C5E48C94579}" srcId="{E5F7D077-7913-4444-B090-E5D00D7C7928}" destId="{11FAB34D-856B-431E-B22E-6BFC6120417A}" srcOrd="2" destOrd="0" parTransId="{D0E4E9DD-BEAC-4E3E-A6FE-9F0FA7DCB13B}" sibTransId="{FAC504C7-828D-4EBF-8345-AD371AFF70FA}"/>
    <dgm:cxn modelId="{0DCE1C55-E2B9-4F70-A528-1C3B1316BF43}" type="presOf" srcId="{63A9EE1A-A91B-402A-AE50-7FA5611E9FD2}" destId="{8F8BD420-3287-4272-9499-D3A7CDEE3050}" srcOrd="0" destOrd="0" presId="urn:microsoft.com/office/officeart/2009/layout/CircleArrowProcess"/>
    <dgm:cxn modelId="{4FEB1EFA-80D2-4010-988C-9767573F03AF}" type="presParOf" srcId="{219C4236-CB51-4D23-872D-FDA1DD8F06B2}" destId="{25D2B679-854E-4608-B241-740D4B26C4B2}" srcOrd="0" destOrd="0" presId="urn:microsoft.com/office/officeart/2009/layout/CircleArrowProcess"/>
    <dgm:cxn modelId="{3B42D2D3-A3BA-4A9A-B48B-C79101E15F57}" type="presParOf" srcId="{25D2B679-854E-4608-B241-740D4B26C4B2}" destId="{7EF37E37-C29E-4588-967D-D275DEFE965C}" srcOrd="0" destOrd="0" presId="urn:microsoft.com/office/officeart/2009/layout/CircleArrowProcess"/>
    <dgm:cxn modelId="{4A58E259-75DC-4741-9624-34467FBC10E8}" type="presParOf" srcId="{219C4236-CB51-4D23-872D-FDA1DD8F06B2}" destId="{95175B57-5901-4962-9EAF-4ADF1B301F03}" srcOrd="1" destOrd="0" presId="urn:microsoft.com/office/officeart/2009/layout/CircleArrowProcess"/>
    <dgm:cxn modelId="{E193126C-3EBB-4D5E-ABAD-13B56DA46C63}" type="presParOf" srcId="{219C4236-CB51-4D23-872D-FDA1DD8F06B2}" destId="{B909B984-B984-4E74-9CD5-44337D4682B5}" srcOrd="2" destOrd="0" presId="urn:microsoft.com/office/officeart/2009/layout/CircleArrowProcess"/>
    <dgm:cxn modelId="{6964096B-C255-444E-8D53-4FD6AC460514}" type="presParOf" srcId="{B909B984-B984-4E74-9CD5-44337D4682B5}" destId="{45FCF7B9-50CB-40CD-8A19-F53A852661FA}" srcOrd="0" destOrd="0" presId="urn:microsoft.com/office/officeart/2009/layout/CircleArrowProcess"/>
    <dgm:cxn modelId="{C8F72CB2-7B55-42F1-B6F0-D0FBB8967B91}" type="presParOf" srcId="{219C4236-CB51-4D23-872D-FDA1DD8F06B2}" destId="{8F8BD420-3287-4272-9499-D3A7CDEE3050}" srcOrd="3" destOrd="0" presId="urn:microsoft.com/office/officeart/2009/layout/CircleArrowProcess"/>
    <dgm:cxn modelId="{CECD49A2-5331-4590-82C2-98576A51EC85}" type="presParOf" srcId="{219C4236-CB51-4D23-872D-FDA1DD8F06B2}" destId="{3F1169E0-44CD-4554-ADD7-D2A8A7BFE079}" srcOrd="4" destOrd="0" presId="urn:microsoft.com/office/officeart/2009/layout/CircleArrowProcess"/>
    <dgm:cxn modelId="{6193C742-4AAF-44EA-8421-508F98FE8DB7}" type="presParOf" srcId="{3F1169E0-44CD-4554-ADD7-D2A8A7BFE079}" destId="{F86F3A53-81CB-45DF-AD17-D4548A53598A}" srcOrd="0" destOrd="0" presId="urn:microsoft.com/office/officeart/2009/layout/CircleArrowProcess"/>
    <dgm:cxn modelId="{EA66A96A-3BDE-44FF-86C8-6922241065F4}" type="presParOf" srcId="{219C4236-CB51-4D23-872D-FDA1DD8F06B2}" destId="{23C8AD91-13A1-4D81-8A74-71A251633425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74C134-CF61-48D6-BE9C-8BC145F4328F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l-GR"/>
        </a:p>
      </dgm:t>
    </dgm:pt>
    <dgm:pt modelId="{9D0532C8-1C82-41CD-A980-62BF4F598399}">
      <dgm:prSet phldrT="[Κείμενο]"/>
      <dgm:spPr/>
      <dgm:t>
        <a:bodyPr/>
        <a:lstStyle/>
        <a:p>
          <a:r>
            <a:rPr lang="el-GR" dirty="0" smtClean="0"/>
            <a:t>Άνοδος στάθμης της θάλασσας (</a:t>
          </a:r>
          <a:r>
            <a:rPr lang="en-US" dirty="0" smtClean="0"/>
            <a:t>SLR)</a:t>
          </a:r>
          <a:endParaRPr lang="el-GR" dirty="0"/>
        </a:p>
      </dgm:t>
    </dgm:pt>
    <dgm:pt modelId="{A693925A-F33C-4C2F-AF27-E68F6E2488E7}" type="parTrans" cxnId="{D60CBCF8-4EEE-42A1-9C8A-B3B113D70873}">
      <dgm:prSet/>
      <dgm:spPr/>
      <dgm:t>
        <a:bodyPr/>
        <a:lstStyle/>
        <a:p>
          <a:endParaRPr lang="el-GR"/>
        </a:p>
      </dgm:t>
    </dgm:pt>
    <dgm:pt modelId="{34563B5A-4D94-40CD-ACA5-AFA2C43BDCDD}" type="sibTrans" cxnId="{D60CBCF8-4EEE-42A1-9C8A-B3B113D70873}">
      <dgm:prSet/>
      <dgm:spPr/>
      <dgm:t>
        <a:bodyPr/>
        <a:lstStyle/>
        <a:p>
          <a:endParaRPr lang="el-GR"/>
        </a:p>
      </dgm:t>
    </dgm:pt>
    <dgm:pt modelId="{1806CBD9-5631-4CFF-B45A-3AF0CC236746}" type="pres">
      <dgm:prSet presAssocID="{5574C134-CF61-48D6-BE9C-8BC145F4328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451A263-C3EF-456E-8092-543B982122DF}" type="pres">
      <dgm:prSet presAssocID="{9D0532C8-1C82-41CD-A980-62BF4F598399}" presName="parentLin" presStyleCnt="0"/>
      <dgm:spPr/>
    </dgm:pt>
    <dgm:pt modelId="{4CEE3C5E-E0E7-488C-AD7F-51A923ACC6D1}" type="pres">
      <dgm:prSet presAssocID="{9D0532C8-1C82-41CD-A980-62BF4F598399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D27ED5AC-EC90-4B83-BACE-3D59C0CAE8EA}" type="pres">
      <dgm:prSet presAssocID="{9D0532C8-1C82-41CD-A980-62BF4F598399}" presName="parentText" presStyleLbl="node1" presStyleIdx="0" presStyleCnt="1" custScaleX="13157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03709E-9ECB-4DDC-81D8-58FAB162BC25}" type="pres">
      <dgm:prSet presAssocID="{9D0532C8-1C82-41CD-A980-62BF4F598399}" presName="negativeSpace" presStyleCnt="0"/>
      <dgm:spPr/>
    </dgm:pt>
    <dgm:pt modelId="{A970D5DD-7114-4BD6-997E-EFE7B4A577AB}" type="pres">
      <dgm:prSet presAssocID="{9D0532C8-1C82-41CD-A980-62BF4F59839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DD90CB0A-1998-4D35-80D2-C30C93DF0A4D}" type="presOf" srcId="{5574C134-CF61-48D6-BE9C-8BC145F4328F}" destId="{1806CBD9-5631-4CFF-B45A-3AF0CC236746}" srcOrd="0" destOrd="0" presId="urn:microsoft.com/office/officeart/2005/8/layout/list1"/>
    <dgm:cxn modelId="{E0D0B9FD-6839-45D6-89E1-6445A38A488A}" type="presOf" srcId="{9D0532C8-1C82-41CD-A980-62BF4F598399}" destId="{D27ED5AC-EC90-4B83-BACE-3D59C0CAE8EA}" srcOrd="1" destOrd="0" presId="urn:microsoft.com/office/officeart/2005/8/layout/list1"/>
    <dgm:cxn modelId="{A6985030-402B-4CAB-91C6-383CB445A211}" type="presOf" srcId="{9D0532C8-1C82-41CD-A980-62BF4F598399}" destId="{4CEE3C5E-E0E7-488C-AD7F-51A923ACC6D1}" srcOrd="0" destOrd="0" presId="urn:microsoft.com/office/officeart/2005/8/layout/list1"/>
    <dgm:cxn modelId="{D60CBCF8-4EEE-42A1-9C8A-B3B113D70873}" srcId="{5574C134-CF61-48D6-BE9C-8BC145F4328F}" destId="{9D0532C8-1C82-41CD-A980-62BF4F598399}" srcOrd="0" destOrd="0" parTransId="{A693925A-F33C-4C2F-AF27-E68F6E2488E7}" sibTransId="{34563B5A-4D94-40CD-ACA5-AFA2C43BDCDD}"/>
    <dgm:cxn modelId="{EB0DE75C-825B-4F8D-8D8C-4B742E59253E}" type="presParOf" srcId="{1806CBD9-5631-4CFF-B45A-3AF0CC236746}" destId="{E451A263-C3EF-456E-8092-543B982122DF}" srcOrd="0" destOrd="0" presId="urn:microsoft.com/office/officeart/2005/8/layout/list1"/>
    <dgm:cxn modelId="{3E5EB90F-6BD4-45FA-8DBD-1F953FC173D9}" type="presParOf" srcId="{E451A263-C3EF-456E-8092-543B982122DF}" destId="{4CEE3C5E-E0E7-488C-AD7F-51A923ACC6D1}" srcOrd="0" destOrd="0" presId="urn:microsoft.com/office/officeart/2005/8/layout/list1"/>
    <dgm:cxn modelId="{09B7F660-3F76-4F9A-8137-C64AF2D21A7E}" type="presParOf" srcId="{E451A263-C3EF-456E-8092-543B982122DF}" destId="{D27ED5AC-EC90-4B83-BACE-3D59C0CAE8EA}" srcOrd="1" destOrd="0" presId="urn:microsoft.com/office/officeart/2005/8/layout/list1"/>
    <dgm:cxn modelId="{2FD9E01E-A399-4E26-AFD6-4AF64CFD8831}" type="presParOf" srcId="{1806CBD9-5631-4CFF-B45A-3AF0CC236746}" destId="{EF03709E-9ECB-4DDC-81D8-58FAB162BC25}" srcOrd="1" destOrd="0" presId="urn:microsoft.com/office/officeart/2005/8/layout/list1"/>
    <dgm:cxn modelId="{BA35FA5E-56FE-4F26-872B-AA4B1585734F}" type="presParOf" srcId="{1806CBD9-5631-4CFF-B45A-3AF0CC236746}" destId="{A970D5DD-7114-4BD6-997E-EFE7B4A577A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574C134-CF61-48D6-BE9C-8BC145F4328F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l-GR"/>
        </a:p>
      </dgm:t>
    </dgm:pt>
    <dgm:pt modelId="{9D0532C8-1C82-41CD-A980-62BF4F598399}">
      <dgm:prSet phldrT="[Κείμενο]"/>
      <dgm:spPr/>
      <dgm:t>
        <a:bodyPr/>
        <a:lstStyle/>
        <a:p>
          <a:r>
            <a:rPr lang="el-GR" dirty="0" smtClean="0"/>
            <a:t>Άνοδος Θερμοκρασίας της θάλασσας (</a:t>
          </a:r>
          <a:r>
            <a:rPr lang="en-US" dirty="0" smtClean="0"/>
            <a:t>S</a:t>
          </a:r>
          <a:r>
            <a:rPr lang="el-GR" dirty="0" smtClean="0"/>
            <a:t>Τ</a:t>
          </a:r>
          <a:r>
            <a:rPr lang="en-US" dirty="0" smtClean="0"/>
            <a:t>)</a:t>
          </a:r>
          <a:endParaRPr lang="el-GR" dirty="0"/>
        </a:p>
      </dgm:t>
    </dgm:pt>
    <dgm:pt modelId="{A693925A-F33C-4C2F-AF27-E68F6E2488E7}" type="parTrans" cxnId="{D60CBCF8-4EEE-42A1-9C8A-B3B113D70873}">
      <dgm:prSet/>
      <dgm:spPr/>
      <dgm:t>
        <a:bodyPr/>
        <a:lstStyle/>
        <a:p>
          <a:endParaRPr lang="el-GR"/>
        </a:p>
      </dgm:t>
    </dgm:pt>
    <dgm:pt modelId="{34563B5A-4D94-40CD-ACA5-AFA2C43BDCDD}" type="sibTrans" cxnId="{D60CBCF8-4EEE-42A1-9C8A-B3B113D70873}">
      <dgm:prSet/>
      <dgm:spPr/>
      <dgm:t>
        <a:bodyPr/>
        <a:lstStyle/>
        <a:p>
          <a:endParaRPr lang="el-GR"/>
        </a:p>
      </dgm:t>
    </dgm:pt>
    <dgm:pt modelId="{1806CBD9-5631-4CFF-B45A-3AF0CC236746}" type="pres">
      <dgm:prSet presAssocID="{5574C134-CF61-48D6-BE9C-8BC145F4328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451A263-C3EF-456E-8092-543B982122DF}" type="pres">
      <dgm:prSet presAssocID="{9D0532C8-1C82-41CD-A980-62BF4F598399}" presName="parentLin" presStyleCnt="0"/>
      <dgm:spPr/>
    </dgm:pt>
    <dgm:pt modelId="{4CEE3C5E-E0E7-488C-AD7F-51A923ACC6D1}" type="pres">
      <dgm:prSet presAssocID="{9D0532C8-1C82-41CD-A980-62BF4F598399}" presName="parentLeftMargin" presStyleLbl="node1" presStyleIdx="0" presStyleCnt="1"/>
      <dgm:spPr/>
      <dgm:t>
        <a:bodyPr/>
        <a:lstStyle/>
        <a:p>
          <a:endParaRPr lang="el-GR"/>
        </a:p>
      </dgm:t>
    </dgm:pt>
    <dgm:pt modelId="{D27ED5AC-EC90-4B83-BACE-3D59C0CAE8EA}" type="pres">
      <dgm:prSet presAssocID="{9D0532C8-1C82-41CD-A980-62BF4F598399}" presName="parentText" presStyleLbl="node1" presStyleIdx="0" presStyleCnt="1" custScaleX="131571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F03709E-9ECB-4DDC-81D8-58FAB162BC25}" type="pres">
      <dgm:prSet presAssocID="{9D0532C8-1C82-41CD-A980-62BF4F598399}" presName="negativeSpace" presStyleCnt="0"/>
      <dgm:spPr/>
    </dgm:pt>
    <dgm:pt modelId="{A970D5DD-7114-4BD6-997E-EFE7B4A577AB}" type="pres">
      <dgm:prSet presAssocID="{9D0532C8-1C82-41CD-A980-62BF4F598399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C06CBB5A-4721-428D-8539-2AB752FEB722}" type="presOf" srcId="{9D0532C8-1C82-41CD-A980-62BF4F598399}" destId="{D27ED5AC-EC90-4B83-BACE-3D59C0CAE8EA}" srcOrd="1" destOrd="0" presId="urn:microsoft.com/office/officeart/2005/8/layout/list1"/>
    <dgm:cxn modelId="{31F71DFF-206B-416A-8871-7194A00C7EBE}" type="presOf" srcId="{5574C134-CF61-48D6-BE9C-8BC145F4328F}" destId="{1806CBD9-5631-4CFF-B45A-3AF0CC236746}" srcOrd="0" destOrd="0" presId="urn:microsoft.com/office/officeart/2005/8/layout/list1"/>
    <dgm:cxn modelId="{D60CBCF8-4EEE-42A1-9C8A-B3B113D70873}" srcId="{5574C134-CF61-48D6-BE9C-8BC145F4328F}" destId="{9D0532C8-1C82-41CD-A980-62BF4F598399}" srcOrd="0" destOrd="0" parTransId="{A693925A-F33C-4C2F-AF27-E68F6E2488E7}" sibTransId="{34563B5A-4D94-40CD-ACA5-AFA2C43BDCDD}"/>
    <dgm:cxn modelId="{73AB0C75-9DFA-48E5-8DFC-5F0B4ED8D480}" type="presOf" srcId="{9D0532C8-1C82-41CD-A980-62BF4F598399}" destId="{4CEE3C5E-E0E7-488C-AD7F-51A923ACC6D1}" srcOrd="0" destOrd="0" presId="urn:microsoft.com/office/officeart/2005/8/layout/list1"/>
    <dgm:cxn modelId="{F48FB85F-D421-4D2F-B3DD-B0F4418BEE7A}" type="presParOf" srcId="{1806CBD9-5631-4CFF-B45A-3AF0CC236746}" destId="{E451A263-C3EF-456E-8092-543B982122DF}" srcOrd="0" destOrd="0" presId="urn:microsoft.com/office/officeart/2005/8/layout/list1"/>
    <dgm:cxn modelId="{A4A89936-7DC6-4768-A8D8-726241E12841}" type="presParOf" srcId="{E451A263-C3EF-456E-8092-543B982122DF}" destId="{4CEE3C5E-E0E7-488C-AD7F-51A923ACC6D1}" srcOrd="0" destOrd="0" presId="urn:microsoft.com/office/officeart/2005/8/layout/list1"/>
    <dgm:cxn modelId="{258F0FD6-6C6C-436F-806E-36CBDF895AE3}" type="presParOf" srcId="{E451A263-C3EF-456E-8092-543B982122DF}" destId="{D27ED5AC-EC90-4B83-BACE-3D59C0CAE8EA}" srcOrd="1" destOrd="0" presId="urn:microsoft.com/office/officeart/2005/8/layout/list1"/>
    <dgm:cxn modelId="{78FA59C2-F55F-488A-9C28-D8B3401645C0}" type="presParOf" srcId="{1806CBD9-5631-4CFF-B45A-3AF0CC236746}" destId="{EF03709E-9ECB-4DDC-81D8-58FAB162BC25}" srcOrd="1" destOrd="0" presId="urn:microsoft.com/office/officeart/2005/8/layout/list1"/>
    <dgm:cxn modelId="{D5866636-057A-414F-8471-3A37AEDADEB9}" type="presParOf" srcId="{1806CBD9-5631-4CFF-B45A-3AF0CC236746}" destId="{A970D5DD-7114-4BD6-997E-EFE7B4A577AB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1F496-8419-464F-AAA3-C4428DC001DC}">
      <dsp:nvSpPr>
        <dsp:cNvPr id="0" name=""/>
        <dsp:cNvSpPr/>
      </dsp:nvSpPr>
      <dsp:spPr>
        <a:xfrm>
          <a:off x="0" y="0"/>
          <a:ext cx="1714512" cy="570945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Αειφόρος ανάπτυξη</a:t>
          </a:r>
          <a:endParaRPr lang="el-GR" sz="1600" b="1" kern="1200" dirty="0">
            <a:effectLst/>
            <a:latin typeface="+mn-lt"/>
            <a:ea typeface="+mn-ea"/>
            <a:cs typeface="Tahoma" pitchFamily="34" charset="0"/>
          </a:endParaRPr>
        </a:p>
      </dsp:txBody>
      <dsp:txXfrm>
        <a:off x="27871" y="27871"/>
        <a:ext cx="1658770" cy="5152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21F496-8419-464F-AAA3-C4428DC001DC}">
      <dsp:nvSpPr>
        <dsp:cNvPr id="0" name=""/>
        <dsp:cNvSpPr/>
      </dsp:nvSpPr>
      <dsp:spPr>
        <a:xfrm>
          <a:off x="0" y="9904"/>
          <a:ext cx="1714512" cy="561600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600" b="1" kern="1200" dirty="0" smtClean="0">
              <a:latin typeface="+mn-lt"/>
            </a:rPr>
            <a:t>Αειφόρος χρήση</a:t>
          </a:r>
          <a:endParaRPr lang="el-GR" sz="1600" b="1" kern="1200" dirty="0">
            <a:effectLst/>
            <a:latin typeface="+mn-lt"/>
            <a:ea typeface="+mn-ea"/>
            <a:cs typeface="Tahoma" pitchFamily="34" charset="0"/>
          </a:endParaRPr>
        </a:p>
      </dsp:txBody>
      <dsp:txXfrm>
        <a:off x="27415" y="37319"/>
        <a:ext cx="1659682" cy="5067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37E37-C29E-4588-967D-D275DEFE965C}">
      <dsp:nvSpPr>
        <dsp:cNvPr id="0" name=""/>
        <dsp:cNvSpPr/>
      </dsp:nvSpPr>
      <dsp:spPr>
        <a:xfrm>
          <a:off x="732930" y="0"/>
          <a:ext cx="3239899" cy="197588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175B57-5901-4962-9EAF-4ADF1B301F03}">
      <dsp:nvSpPr>
        <dsp:cNvPr id="0" name=""/>
        <dsp:cNvSpPr/>
      </dsp:nvSpPr>
      <dsp:spPr>
        <a:xfrm>
          <a:off x="1673534" y="581798"/>
          <a:ext cx="1444236" cy="54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bg1"/>
              </a:solidFill>
            </a:rPr>
            <a:t>Σχεδιασμός</a:t>
          </a:r>
          <a:endParaRPr lang="el-GR" sz="1800" b="1" kern="1200" dirty="0">
            <a:solidFill>
              <a:schemeClr val="bg1"/>
            </a:solidFill>
          </a:endParaRPr>
        </a:p>
      </dsp:txBody>
      <dsp:txXfrm>
        <a:off x="1673534" y="581798"/>
        <a:ext cx="1444236" cy="548765"/>
      </dsp:txXfrm>
    </dsp:sp>
    <dsp:sp modelId="{45FCF7B9-50CB-40CD-8A19-F53A852661FA}">
      <dsp:nvSpPr>
        <dsp:cNvPr id="0" name=""/>
        <dsp:cNvSpPr/>
      </dsp:nvSpPr>
      <dsp:spPr>
        <a:xfrm>
          <a:off x="419658" y="1135292"/>
          <a:ext cx="2769018" cy="197588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8BD420-3287-4272-9499-D3A7CDEE3050}">
      <dsp:nvSpPr>
        <dsp:cNvPr id="0" name=""/>
        <dsp:cNvSpPr/>
      </dsp:nvSpPr>
      <dsp:spPr>
        <a:xfrm>
          <a:off x="1081468" y="1745395"/>
          <a:ext cx="1097794" cy="54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chemeClr val="bg1"/>
              </a:solidFill>
            </a:rPr>
            <a:t>Διαχείριση</a:t>
          </a:r>
          <a:endParaRPr lang="el-GR" sz="1800" b="1" kern="1200" dirty="0">
            <a:solidFill>
              <a:schemeClr val="bg1"/>
            </a:solidFill>
          </a:endParaRPr>
        </a:p>
      </dsp:txBody>
      <dsp:txXfrm>
        <a:off x="1081468" y="1745395"/>
        <a:ext cx="1097794" cy="548765"/>
      </dsp:txXfrm>
    </dsp:sp>
    <dsp:sp modelId="{F86F3A53-81CB-45DF-AD17-D4548A53598A}">
      <dsp:nvSpPr>
        <dsp:cNvPr id="0" name=""/>
        <dsp:cNvSpPr/>
      </dsp:nvSpPr>
      <dsp:spPr>
        <a:xfrm>
          <a:off x="996641" y="2406442"/>
          <a:ext cx="2715444" cy="1698013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8AD91-13A1-4D81-8A74-71A251633425}">
      <dsp:nvSpPr>
        <dsp:cNvPr id="0" name=""/>
        <dsp:cNvSpPr/>
      </dsp:nvSpPr>
      <dsp:spPr>
        <a:xfrm>
          <a:off x="1251927" y="3087478"/>
          <a:ext cx="2184467" cy="5487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chemeClr val="bg1"/>
              </a:solidFill>
            </a:rPr>
            <a:t>Παρακολούθηση</a:t>
          </a:r>
          <a:endParaRPr lang="el-GR" sz="2000" b="1" kern="1200" dirty="0">
            <a:solidFill>
              <a:schemeClr val="bg1"/>
            </a:solidFill>
          </a:endParaRPr>
        </a:p>
      </dsp:txBody>
      <dsp:txXfrm>
        <a:off x="1251927" y="3087478"/>
        <a:ext cx="2184467" cy="54876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0D5DD-7114-4BD6-997E-EFE7B4A577AB}">
      <dsp:nvSpPr>
        <dsp:cNvPr id="0" name=""/>
        <dsp:cNvSpPr/>
      </dsp:nvSpPr>
      <dsp:spPr>
        <a:xfrm>
          <a:off x="0" y="589044"/>
          <a:ext cx="7128792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ED5AC-EC90-4B83-BACE-3D59C0CAE8EA}">
      <dsp:nvSpPr>
        <dsp:cNvPr id="0" name=""/>
        <dsp:cNvSpPr/>
      </dsp:nvSpPr>
      <dsp:spPr>
        <a:xfrm>
          <a:off x="356091" y="116723"/>
          <a:ext cx="6559184" cy="9446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/>
            <a:t>Άνοδος στάθμης της θάλασσας (</a:t>
          </a:r>
          <a:r>
            <a:rPr lang="en-US" sz="3200" kern="1200" dirty="0" smtClean="0"/>
            <a:t>SLR)</a:t>
          </a:r>
          <a:endParaRPr lang="el-GR" sz="3200" kern="1200" dirty="0"/>
        </a:p>
      </dsp:txBody>
      <dsp:txXfrm>
        <a:off x="402205" y="162837"/>
        <a:ext cx="6466956" cy="8524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0D5DD-7114-4BD6-997E-EFE7B4A577AB}">
      <dsp:nvSpPr>
        <dsp:cNvPr id="0" name=""/>
        <dsp:cNvSpPr/>
      </dsp:nvSpPr>
      <dsp:spPr>
        <a:xfrm>
          <a:off x="0" y="609923"/>
          <a:ext cx="7128792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7ED5AC-EC90-4B83-BACE-3D59C0CAE8EA}">
      <dsp:nvSpPr>
        <dsp:cNvPr id="0" name=""/>
        <dsp:cNvSpPr/>
      </dsp:nvSpPr>
      <dsp:spPr>
        <a:xfrm>
          <a:off x="356091" y="196643"/>
          <a:ext cx="6559184" cy="8265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8616" tIns="0" rIns="18861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800" kern="1200" dirty="0" smtClean="0"/>
            <a:t>Άνοδος Θερμοκρασίας της θάλασσας (</a:t>
          </a:r>
          <a:r>
            <a:rPr lang="en-US" sz="2800" kern="1200" dirty="0" smtClean="0"/>
            <a:t>S</a:t>
          </a:r>
          <a:r>
            <a:rPr lang="el-GR" sz="2800" kern="1200" dirty="0" smtClean="0"/>
            <a:t>Τ</a:t>
          </a:r>
          <a:r>
            <a:rPr lang="en-US" sz="2800" kern="1200" dirty="0" smtClean="0"/>
            <a:t>)</a:t>
          </a:r>
          <a:endParaRPr lang="el-GR" sz="2800" kern="1200" dirty="0"/>
        </a:p>
      </dsp:txBody>
      <dsp:txXfrm>
        <a:off x="396440" y="236992"/>
        <a:ext cx="6478486" cy="745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033FB4-BB86-4174-9957-6870F15415EB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DC3A65-BC89-47B7-A9C0-6AD4738596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69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EAE5BDE-7AB6-4631-9843-C7A2E98CB009}" type="datetimeFigureOut">
              <a:rPr lang="en-US"/>
              <a:pPr>
                <a:defRPr/>
              </a:pPr>
              <a:t>10/17/2019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B21E8D7-E4D3-47A6-BE4E-34CA4C5DC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6A355-D2E9-41D7-9FEE-FFF623789461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48B64-C293-43D1-9284-CBB44861647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11596-A073-4540-A135-8FE4208D9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F3A50-B7EC-43B8-9866-109A4B790959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479A9-02F5-4600-81AF-54BDDBE791D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88000" y="76200"/>
            <a:ext cx="8229600" cy="639763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7C167-CD89-45A7-880F-9B0530AA466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687" y="1066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8087" y="1143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09600" y="76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l-GR" smtClean="0"/>
              <a:t>Kλικ για επεξεργασία του τίτλου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36087" y="593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165DE-A1A4-4EA2-BEA6-CBF18DC8F0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l-GR" smtClean="0"/>
              <a:t>Kλικ για επεξεργασία του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304800"/>
            <a:ext cx="6934200" cy="4267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l-GR" noProof="0" smtClean="0"/>
              <a:t>Κάντε κλικ στο εικονίδιο για να προσθέσετε μια εικόνα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59BDC-06AF-4057-ADB0-57A31256C23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38200" y="2825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39763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6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838200" y="1407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838200" y="2116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838200" y="3464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838200" y="41736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838200" y="4953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94241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C421C-C813-4642-BD82-DC698E055105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14366-3B46-4D1F-8A99-A17EFCB19D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9DBBA-625D-4FEF-84B8-79F7E93252F8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CC2C4-770E-40B5-9E14-84617051654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BF3D53-E4C1-4674-9C9B-95422D366980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8D459-133B-44A9-9D0C-6C3A5AB5C0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3B1F8-C8A7-42D2-904C-5A152CB91865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8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DB510-7305-4573-A4E7-DB9F58DF4F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D50E7-0F7B-4397-A09E-7CB9CCB6C89E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4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D7E44-CADC-4917-946B-30F86D44D0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79F30-6A20-457F-9A2A-D6166E216E8F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3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F6C6F-16D5-4CCE-8ED3-6389C29069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D920C-76CB-4F3F-B0D8-5752F1DD5892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AA7AD-50D7-442D-84DD-2F53A91050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F823D-A1ED-4873-B3A4-703C4B2CC4DB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6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739B6-0D22-4466-86B1-4AA9DB04E6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- Θέση τίτλου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του τίτλου</a:t>
            </a:r>
          </a:p>
        </p:txBody>
      </p:sp>
      <p:sp>
        <p:nvSpPr>
          <p:cNvPr id="1027" name="2 - Θέση κειμένου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0BB7AC-1D59-4E84-9433-9FBEB41A96F5}" type="datetimeFigureOut">
              <a:rPr lang="el-GR"/>
              <a:pPr>
                <a:defRPr/>
              </a:pPr>
              <a:t>17/10/2019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316C06B-6D2C-4122-A720-F6DC62F19E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.pn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ot2jsnP03jk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8cf7tPoN5o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youtube.com/watch?v=zikSzUhUGtA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5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59.jpeg"/><Relationship Id="rId5" Type="http://schemas.openxmlformats.org/officeDocument/2006/relationships/image" Target="../media/image3.png"/><Relationship Id="rId10" Type="http://schemas.openxmlformats.org/officeDocument/2006/relationships/image" Target="../media/image58.jpeg"/><Relationship Id="rId4" Type="http://schemas.openxmlformats.org/officeDocument/2006/relationships/image" Target="../media/image2.png"/><Relationship Id="rId9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1.wmf"/><Relationship Id="rId7" Type="http://schemas.openxmlformats.org/officeDocument/2006/relationships/image" Target="../media/image2.png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9.jpeg"/><Relationship Id="rId5" Type="http://schemas.openxmlformats.org/officeDocument/2006/relationships/image" Target="../media/image2.png"/><Relationship Id="rId10" Type="http://schemas.openxmlformats.org/officeDocument/2006/relationships/image" Target="../media/image58.jpeg"/><Relationship Id="rId4" Type="http://schemas.openxmlformats.org/officeDocument/2006/relationships/image" Target="../media/image1.png"/><Relationship Id="rId9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7.jpeg"/><Relationship Id="rId5" Type="http://schemas.openxmlformats.org/officeDocument/2006/relationships/image" Target="../media/image2.png"/><Relationship Id="rId10" Type="http://schemas.openxmlformats.org/officeDocument/2006/relationships/image" Target="../media/image66.jpeg"/><Relationship Id="rId4" Type="http://schemas.openxmlformats.org/officeDocument/2006/relationships/image" Target="../media/image1.png"/><Relationship Id="rId9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9.png"/><Relationship Id="rId4" Type="http://schemas.openxmlformats.org/officeDocument/2006/relationships/image" Target="../media/image1.png"/><Relationship Id="rId9" Type="http://schemas.openxmlformats.org/officeDocument/2006/relationships/image" Target="../media/image68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1.jpeg"/><Relationship Id="rId4" Type="http://schemas.openxmlformats.org/officeDocument/2006/relationships/image" Target="../media/image1.png"/><Relationship Id="rId9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1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11.png"/><Relationship Id="rId2" Type="http://schemas.openxmlformats.org/officeDocument/2006/relationships/image" Target="../media/image5.png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3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3.png"/><Relationship Id="rId4" Type="http://schemas.openxmlformats.org/officeDocument/2006/relationships/image" Target="../media/image1.png"/><Relationship Id="rId9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5.jpeg"/><Relationship Id="rId7" Type="http://schemas.openxmlformats.org/officeDocument/2006/relationships/image" Target="../media/image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5.png"/><Relationship Id="rId10" Type="http://schemas.openxmlformats.org/officeDocument/2006/relationships/image" Target="../media/image64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7.jpeg"/><Relationship Id="rId4" Type="http://schemas.openxmlformats.org/officeDocument/2006/relationships/image" Target="../media/image1.png"/><Relationship Id="rId9" Type="http://schemas.openxmlformats.org/officeDocument/2006/relationships/image" Target="../media/image7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5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4.jpeg"/><Relationship Id="rId3" Type="http://schemas.openxmlformats.org/officeDocument/2006/relationships/image" Target="../media/image13.jpeg"/><Relationship Id="rId7" Type="http://schemas.openxmlformats.org/officeDocument/2006/relationships/image" Target="../media/image10.png"/><Relationship Id="rId12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2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4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4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5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107504" y="404664"/>
            <a:ext cx="1891883" cy="14116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4" y="1844824"/>
            <a:ext cx="1873991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07504" y="3429000"/>
            <a:ext cx="1873991" cy="16615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8205" name="Text Box 20"/>
          <p:cNvSpPr txBox="1">
            <a:spLocks noChangeArrowheads="1"/>
          </p:cNvSpPr>
          <p:nvPr/>
        </p:nvSpPr>
        <p:spPr bwMode="auto">
          <a:xfrm>
            <a:off x="3059832" y="1268760"/>
            <a:ext cx="414318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 b="1" i="1" dirty="0" smtClean="0">
                <a:solidFill>
                  <a:srgbClr val="5F5F5F"/>
                </a:solidFill>
              </a:rPr>
              <a:t>ΠΡΟΣΤΑΤΕΥΟΜΕΝΕΣ ΠΕΡΙΟΧΕΣ</a:t>
            </a:r>
            <a:endParaRPr lang="el-GR" sz="2000" b="1" i="1" dirty="0">
              <a:solidFill>
                <a:srgbClr val="5F5F5F"/>
              </a:solidFill>
            </a:endParaRPr>
          </a:p>
          <a:p>
            <a:pPr algn="ctr"/>
            <a:r>
              <a:rPr lang="el-GR" sz="2000" b="1" dirty="0">
                <a:solidFill>
                  <a:srgbClr val="5F5F5F"/>
                </a:solidFill>
              </a:rPr>
              <a:t>  </a:t>
            </a:r>
          </a:p>
        </p:txBody>
      </p:sp>
      <p:pic>
        <p:nvPicPr>
          <p:cNvPr id="8208" name="Picture 16" descr="C:\Users\MedPAN\Desktop\epilogi neon foto_30_7_12\teliki epilogi_psaria\rofos\F Nikoloudakis_32_rof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5085184"/>
            <a:ext cx="194421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/>
          <a:srcRect l="23261" r="22463"/>
          <a:stretch>
            <a:fillRect/>
          </a:stretch>
        </p:blipFill>
        <p:spPr bwMode="auto">
          <a:xfrm>
            <a:off x="7956376" y="5373216"/>
            <a:ext cx="10081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544" y="692696"/>
            <a:ext cx="3672408" cy="115212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8" name="Text Placeholder 40"/>
          <p:cNvSpPr txBox="1">
            <a:spLocks/>
          </p:cNvSpPr>
          <p:nvPr/>
        </p:nvSpPr>
        <p:spPr>
          <a:xfrm>
            <a:off x="35496" y="1700808"/>
            <a:ext cx="626469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eaLnBrk="0" fontAlgn="auto" latinLnBrk="0" hangingPunct="0">
              <a:lnSpc>
                <a:spcPct val="115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tabLst/>
              <a:defRPr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Περιβαλλοντικά Προβλήματα &amp; Προκλήσεις για τις Θ.Π.Π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179512" y="234888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 Βιολογικές Εισβολές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2852936"/>
            <a:ext cx="604837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2675" y="3717032"/>
            <a:ext cx="2981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- TextBox"/>
          <p:cNvSpPr txBox="1"/>
          <p:nvPr/>
        </p:nvSpPr>
        <p:spPr>
          <a:xfrm>
            <a:off x="4499992" y="2204865"/>
            <a:ext cx="4258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&gt;900 είδη – 1 νέο είδος κάθε 9 ημέρες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7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544" y="692696"/>
            <a:ext cx="3672408" cy="115212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8" name="Text Placeholder 40"/>
          <p:cNvSpPr txBox="1">
            <a:spLocks/>
          </p:cNvSpPr>
          <p:nvPr/>
        </p:nvSpPr>
        <p:spPr>
          <a:xfrm>
            <a:off x="35496" y="1700808"/>
            <a:ext cx="626469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eaLnBrk="0" fontAlgn="auto" latinLnBrk="0" hangingPunct="0">
              <a:lnSpc>
                <a:spcPct val="115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tabLst/>
              <a:defRPr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Περιβαλλοντικά Προβλήματα &amp; Προκλήσεις για τις Θ.Π.Π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179512" y="2348880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 Βιολογικές Εισβολές</a:t>
            </a:r>
          </a:p>
        </p:txBody>
      </p:sp>
      <p:pic>
        <p:nvPicPr>
          <p:cNvPr id="19" name="Picture 2" descr="C:\Users\MedPAN\Desktop\DROSOS Material\FYKOS\MYRSINIA ALARGA-GEROVASSILIOU_39.jpg"/>
          <p:cNvPicPr>
            <a:picLocks noChangeAspect="1" noChangeArrowheads="1"/>
          </p:cNvPicPr>
          <p:nvPr/>
        </p:nvPicPr>
        <p:blipFill>
          <a:blip r:embed="rId7" cstate="print"/>
          <a:srcRect l="48831" t="35138"/>
          <a:stretch>
            <a:fillRect/>
          </a:stretch>
        </p:blipFill>
        <p:spPr bwMode="auto">
          <a:xfrm>
            <a:off x="251520" y="3069967"/>
            <a:ext cx="2952883" cy="2807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95536" y="3140968"/>
            <a:ext cx="2736304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Oval sea grapes </a:t>
            </a:r>
            <a:r>
              <a:rPr lang="en-US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Caulerpa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</a:t>
            </a:r>
            <a:r>
              <a:rPr lang="en-US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recemosa</a:t>
            </a:r>
            <a:endParaRPr lang="en-US" sz="20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23" name="Picture 4" descr="P1020711"/>
          <p:cNvPicPr>
            <a:picLocks noChangeAspect="1" noChangeArrowheads="1"/>
          </p:cNvPicPr>
          <p:nvPr/>
        </p:nvPicPr>
        <p:blipFill>
          <a:blip r:embed="rId8" cstate="print"/>
          <a:srcRect l="20003" t="23336" b="19323"/>
          <a:stretch>
            <a:fillRect/>
          </a:stretch>
        </p:blipFill>
        <p:spPr bwMode="auto">
          <a:xfrm>
            <a:off x="3275856" y="2708920"/>
            <a:ext cx="5644504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6516216" y="2852936"/>
            <a:ext cx="2268760" cy="64807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lvl="0"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</a:t>
            </a:r>
          </a:p>
          <a:p>
            <a:pPr>
              <a:spcBef>
                <a:spcPct val="0"/>
              </a:spcBef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Dusky </a:t>
            </a:r>
            <a:r>
              <a:rPr lang="en-US" sz="2000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spinefoot</a:t>
            </a:r>
            <a:r>
              <a:rPr lang="en-US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</a:t>
            </a:r>
            <a:r>
              <a:rPr lang="en-US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Siganus</a:t>
            </a:r>
            <a:r>
              <a:rPr lang="en-US" sz="20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</a:t>
            </a:r>
            <a:r>
              <a:rPr lang="en-US" sz="2000" i="1" spc="5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luridus</a:t>
            </a:r>
            <a:endParaRPr lang="en-US" sz="2000" i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780928"/>
            <a:ext cx="5469274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67544" y="1844824"/>
            <a:ext cx="8280920" cy="115212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Το Ε.Θ.Π.Ζ. αποτελεί μια από τις περίπου 100 Θαλάσσιες Προστατευμένες Περιοχές της Μεσογείου που καλύπτουν μόλις το 0,4% της έκτασης της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Θαλάσσιος Χώρος του Ε.Θ.Π.Ζ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3528" y="2060848"/>
            <a:ext cx="8748464" cy="115212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Το Ε.Θ.Π.Ζ. περιλαμβάνει ένα μικρό τμήμα ξηράς και ο θαλάσσιος προστατευόμενος χώρος αποτελεί περίπου το 80% της συνολικής έκτασης του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Θαλάσσιος Χώρος του Ε.Θ.Π.Ζ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8" name="7 - Βέλος προς τα κάτω"/>
          <p:cNvSpPr/>
          <p:nvPr/>
        </p:nvSpPr>
        <p:spPr>
          <a:xfrm>
            <a:off x="3491880" y="3140968"/>
            <a:ext cx="1800200" cy="18722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763688" y="5085184"/>
            <a:ext cx="5688632" cy="11521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atin typeface="+mn-lt"/>
              </a:rPr>
              <a:t>Θαλάσσια Προστατευόμενη Περιοχή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5536" y="2060848"/>
            <a:ext cx="8280920" cy="172819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Εκτός από την θαλάσσια χελώνα </a:t>
            </a:r>
            <a:r>
              <a:rPr lang="el-GR" sz="2000" b="1" i="1" dirty="0" err="1" smtClean="0">
                <a:latin typeface="+mn-lt"/>
              </a:rPr>
              <a:t>Caretta</a:t>
            </a:r>
            <a:r>
              <a:rPr lang="el-GR" sz="2000" b="1" i="1" dirty="0" smtClean="0">
                <a:latin typeface="+mn-lt"/>
              </a:rPr>
              <a:t> caretta</a:t>
            </a:r>
            <a:r>
              <a:rPr lang="el-GR" sz="2000" b="1" dirty="0" smtClean="0">
                <a:latin typeface="+mn-lt"/>
              </a:rPr>
              <a:t> και την Μεσογειακή Φώκια </a:t>
            </a:r>
            <a:r>
              <a:rPr lang="el-GR" sz="2000" b="1" i="1" dirty="0" err="1" smtClean="0">
                <a:latin typeface="+mn-lt"/>
              </a:rPr>
              <a:t>Monachus</a:t>
            </a:r>
            <a:r>
              <a:rPr lang="el-GR" sz="2000" b="1" i="1" dirty="0" smtClean="0">
                <a:latin typeface="+mn-lt"/>
              </a:rPr>
              <a:t> </a:t>
            </a:r>
            <a:r>
              <a:rPr lang="el-GR" sz="2000" b="1" i="1" dirty="0" err="1" smtClean="0">
                <a:latin typeface="+mn-lt"/>
              </a:rPr>
              <a:t>monachus</a:t>
            </a:r>
            <a:r>
              <a:rPr lang="el-GR" sz="2000" b="1" i="1" dirty="0" smtClean="0">
                <a:latin typeface="+mn-lt"/>
              </a:rPr>
              <a:t> , </a:t>
            </a:r>
            <a:r>
              <a:rPr lang="el-GR" sz="2000" b="1" dirty="0" smtClean="0">
                <a:latin typeface="+mn-lt"/>
              </a:rPr>
              <a:t>το Ε.Θ.Π. Ζ φιλοξενεί ένα σημαντικό αριθμό ειδών θαλάσσιων Ζώων και Φυτών στα οποία περιλαμβάνονται αρκετά απειλούμενα ή προστατευόμενα είδη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Θαλάσσια είδη στο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342900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Θαλάσσια ζωή στο Ε.Θ.Π.Ζ.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1043608" y="4077072"/>
            <a:ext cx="67687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atin typeface="+mn-lt"/>
              </a:rPr>
              <a:t>Σήμερα γνωρίζουμε</a:t>
            </a:r>
            <a:r>
              <a:rPr lang="el-GR" sz="2000" b="1" dirty="0" smtClean="0">
                <a:latin typeface="+mn-lt"/>
              </a:rPr>
              <a:t>: 170 είδη  </a:t>
            </a:r>
            <a:r>
              <a:rPr lang="el-GR" sz="2000" dirty="0" smtClean="0">
                <a:latin typeface="+mn-lt"/>
              </a:rPr>
              <a:t>θαλάσσιων φυτικών οργανισμών</a:t>
            </a:r>
            <a:r>
              <a:rPr lang="el-GR" sz="2000" b="1" dirty="0" smtClean="0">
                <a:latin typeface="+mn-lt"/>
              </a:rPr>
              <a:t>, 200 είδη </a:t>
            </a:r>
            <a:r>
              <a:rPr lang="el-GR" sz="2000" dirty="0" smtClean="0">
                <a:latin typeface="+mn-lt"/>
              </a:rPr>
              <a:t>ασπόνδυλων</a:t>
            </a:r>
            <a:r>
              <a:rPr lang="el-GR" sz="2000" b="1" dirty="0" smtClean="0">
                <a:latin typeface="+mn-lt"/>
              </a:rPr>
              <a:t>, </a:t>
            </a:r>
            <a:r>
              <a:rPr lang="en-US" sz="2000" b="1" dirty="0" smtClean="0">
                <a:latin typeface="+mn-lt"/>
              </a:rPr>
              <a:t>80</a:t>
            </a:r>
            <a:r>
              <a:rPr lang="el-GR" sz="2000" b="1" dirty="0" smtClean="0">
                <a:latin typeface="+mn-lt"/>
              </a:rPr>
              <a:t>  είδη  </a:t>
            </a:r>
            <a:r>
              <a:rPr lang="el-GR" sz="2000" dirty="0" smtClean="0">
                <a:latin typeface="+mn-lt"/>
              </a:rPr>
              <a:t>ψαριών και </a:t>
            </a:r>
            <a:r>
              <a:rPr lang="el-GR" sz="2000" b="1" dirty="0" smtClean="0">
                <a:latin typeface="+mn-lt"/>
              </a:rPr>
              <a:t>αρκετά είδη θηλαστικών που διαβιούν, επισκέπτονται, τρέφονται και αναπαράγονται στο ΕΘΠΖ. </a:t>
            </a:r>
          </a:p>
        </p:txBody>
      </p:sp>
      <p:sp>
        <p:nvSpPr>
          <p:cNvPr id="11" name="10 - TextBox"/>
          <p:cNvSpPr txBox="1"/>
          <p:nvPr/>
        </p:nvSpPr>
        <p:spPr>
          <a:xfrm>
            <a:off x="755576" y="5733256"/>
            <a:ext cx="799693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b="1" dirty="0" smtClean="0"/>
              <a:t>Ο αριθμός αυτός πιθανώς να αυξηθεί σημαντικά καθώς αρκετά </a:t>
            </a:r>
          </a:p>
          <a:p>
            <a:pPr algn="ctr"/>
            <a:r>
              <a:rPr lang="el-GR" b="1" dirty="0" smtClean="0"/>
              <a:t>Ερευνητικά Προγράμματα βρίσκονται σε εξέλιξη ή σχεδιάζονται για το μέλλον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8" name="Picture 5" descr="C:\Users\MedPAN\Dropbox\Poursanidis underwater photography\IMG_8476.jpg"/>
          <p:cNvPicPr>
            <a:picLocks noChangeAspect="1" noChangeArrowheads="1"/>
          </p:cNvPicPr>
          <p:nvPr/>
        </p:nvPicPr>
        <p:blipFill>
          <a:blip r:embed="rId3" cstate="print"/>
          <a:srcRect l="22502" t="16252" r="10836" b="22502"/>
          <a:stretch>
            <a:fillRect/>
          </a:stretch>
        </p:blipFill>
        <p:spPr bwMode="auto">
          <a:xfrm>
            <a:off x="4199294" y="2132856"/>
            <a:ext cx="4837202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644008" y="1556792"/>
            <a:ext cx="4104456" cy="7920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Ροφός (</a:t>
            </a:r>
            <a:r>
              <a:rPr lang="en-US" sz="2000" b="1" i="1" dirty="0" err="1" smtClean="0">
                <a:latin typeface="+mn-lt"/>
              </a:rPr>
              <a:t>Epinephelus</a:t>
            </a:r>
            <a:r>
              <a:rPr lang="en-US" sz="2000" b="1" i="1" dirty="0" smtClean="0">
                <a:latin typeface="+mn-lt"/>
              </a:rPr>
              <a:t> </a:t>
            </a:r>
            <a:r>
              <a:rPr lang="en-US" sz="2000" b="1" i="1" dirty="0" err="1" smtClean="0">
                <a:latin typeface="+mn-lt"/>
              </a:rPr>
              <a:t>marginatus</a:t>
            </a:r>
            <a:r>
              <a:rPr lang="en-US" sz="2000" b="1" dirty="0" smtClean="0">
                <a:latin typeface="+mn-lt"/>
              </a:rPr>
              <a:t>)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79512" y="1772816"/>
            <a:ext cx="4032448" cy="3672408"/>
          </a:xfrm>
          <a:prstGeom prst="rect">
            <a:avLst/>
          </a:prstGeom>
        </p:spPr>
        <p:txBody>
          <a:bodyPr anchor="b"/>
          <a:lstStyle/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+mn-lt"/>
              </a:rPr>
              <a:t> E</a:t>
            </a:r>
            <a:r>
              <a:rPr lang="el-GR" sz="2000" b="1" dirty="0" err="1" smtClean="0">
                <a:latin typeface="+mn-lt"/>
              </a:rPr>
              <a:t>μβληματικό</a:t>
            </a:r>
            <a:r>
              <a:rPr lang="el-GR" sz="2000" b="1" dirty="0" smtClean="0">
                <a:latin typeface="+mn-lt"/>
              </a:rPr>
              <a:t> είδος για όλες τις Θ.Π.Π.</a:t>
            </a: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l-GR" sz="2000" b="1" dirty="0" smtClean="0"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atin typeface="+mn-lt"/>
              </a:rPr>
              <a:t>Πόλος έλξης τουριστών (δυτών – ελεύθερης κατάδυσης)</a:t>
            </a: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atin typeface="+mn-lt"/>
              </a:rPr>
              <a:t>Σημαντική οικονομική αξία  - είδος στόχος της αλιείας</a:t>
            </a: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atin typeface="+mn-lt"/>
              </a:rPr>
              <a:t>Φτάνει το 1,5μ και τα 20κιλά</a:t>
            </a: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79512" y="5273824"/>
            <a:ext cx="8424936" cy="1584176"/>
          </a:xfrm>
          <a:prstGeom prst="rect">
            <a:avLst/>
          </a:prstGeom>
        </p:spPr>
        <p:txBody>
          <a:bodyPr anchor="b"/>
          <a:lstStyle/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en-US" sz="2000" b="1" dirty="0" smtClean="0">
                <a:latin typeface="+mn-lt"/>
              </a:rPr>
              <a:t> </a:t>
            </a:r>
            <a:r>
              <a:rPr lang="el-GR" sz="2000" b="1" dirty="0" smtClean="0">
                <a:latin typeface="+mn-lt"/>
              </a:rPr>
              <a:t>Οικολογική αξία: Ανώτερος θηρευτής – ρυθμίζει τον αριθμό των μικρότερων ψαριών και την ισορροπία της τροφικής αλυσίδας</a:t>
            </a: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39544" y="2348880"/>
            <a:ext cx="4104456" cy="7920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Ροφός (</a:t>
            </a:r>
            <a:r>
              <a:rPr lang="en-US" sz="2000" b="1" i="1" dirty="0" err="1" smtClean="0">
                <a:latin typeface="+mn-lt"/>
              </a:rPr>
              <a:t>Epinephelus</a:t>
            </a:r>
            <a:r>
              <a:rPr lang="en-US" sz="2000" b="1" i="1" dirty="0" smtClean="0">
                <a:latin typeface="+mn-lt"/>
              </a:rPr>
              <a:t> </a:t>
            </a:r>
            <a:r>
              <a:rPr lang="en-US" sz="2000" b="1" i="1" dirty="0" err="1" smtClean="0">
                <a:latin typeface="+mn-lt"/>
              </a:rPr>
              <a:t>marginatus</a:t>
            </a:r>
            <a:r>
              <a:rPr lang="en-US" sz="2000" b="1" dirty="0" smtClean="0">
                <a:latin typeface="+mn-lt"/>
              </a:rPr>
              <a:t>)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395536" y="2405787"/>
            <a:ext cx="453650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Μέγεθος αναπαραγωγής: 58 εκατοστά</a:t>
            </a:r>
          </a:p>
          <a:p>
            <a:r>
              <a:rPr lang="el-GR" b="1" dirty="0" smtClean="0"/>
              <a:t> </a:t>
            </a:r>
          </a:p>
          <a:p>
            <a:r>
              <a:rPr lang="el-GR" b="1" dirty="0" smtClean="0"/>
              <a:t>Διάρκεια ζωής: 32 χρόνια</a:t>
            </a:r>
          </a:p>
          <a:p>
            <a:endParaRPr lang="el-GR" b="1" dirty="0" smtClean="0"/>
          </a:p>
          <a:p>
            <a:r>
              <a:rPr lang="el-GR" b="1" dirty="0" smtClean="0"/>
              <a:t>Ηλικία αναπαραγωγής : 6,7 χρόνια</a:t>
            </a:r>
          </a:p>
          <a:p>
            <a:endParaRPr lang="el-GR" b="1" dirty="0" smtClean="0"/>
          </a:p>
          <a:p>
            <a:r>
              <a:rPr lang="el-GR" b="1" dirty="0" smtClean="0"/>
              <a:t>Χρόνος διπλασιασμού : 5-14χρόνια</a:t>
            </a:r>
          </a:p>
          <a:p>
            <a:endParaRPr lang="el-GR" b="1" dirty="0" smtClean="0"/>
          </a:p>
          <a:p>
            <a:r>
              <a:rPr lang="el-GR" b="1" dirty="0" smtClean="0"/>
              <a:t>Ελάχιστο επιτρεπτό μέγεθος αλίευσης:</a:t>
            </a:r>
          </a:p>
          <a:p>
            <a:r>
              <a:rPr lang="el-GR" b="1" dirty="0" smtClean="0"/>
              <a:t>                                         45εκατοστά</a:t>
            </a:r>
          </a:p>
          <a:p>
            <a:r>
              <a:rPr lang="el-GR" b="1" dirty="0" smtClean="0"/>
              <a:t>Απειλούμενο είδος  (</a:t>
            </a:r>
            <a:r>
              <a:rPr lang="en-US" b="1" dirty="0" smtClean="0"/>
              <a:t>IUCN) </a:t>
            </a:r>
          </a:p>
          <a:p>
            <a:endParaRPr lang="en-US" b="1" dirty="0" smtClean="0"/>
          </a:p>
          <a:p>
            <a:r>
              <a:rPr lang="el-GR" b="1" dirty="0" smtClean="0"/>
              <a:t>Προστατεύεται από διεθνείς Συμβάσεις και Συνθήκες</a:t>
            </a:r>
            <a:endParaRPr lang="el-GR" dirty="0"/>
          </a:p>
        </p:txBody>
      </p:sp>
      <p:pic>
        <p:nvPicPr>
          <p:cNvPr id="43012" name="Picture 4" descr="http://www.naturamediterraneo.com/Public/data6/Protesilao/AAAKJPEG%20Epinephelus%20marginatus.jpg_2007619223922_AAAKJPEG%20Epinephelus%20margin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5683" y="2780928"/>
            <a:ext cx="421831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8 - Δεξιό βέλος"/>
          <p:cNvSpPr/>
          <p:nvPr/>
        </p:nvSpPr>
        <p:spPr>
          <a:xfrm>
            <a:off x="-36512" y="242088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Δεξιό βέλος"/>
          <p:cNvSpPr/>
          <p:nvPr/>
        </p:nvSpPr>
        <p:spPr>
          <a:xfrm>
            <a:off x="-36512" y="299695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Δεξιό βέλος"/>
          <p:cNvSpPr/>
          <p:nvPr/>
        </p:nvSpPr>
        <p:spPr>
          <a:xfrm>
            <a:off x="-36512" y="3501008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21 - Δεξιό βέλος"/>
          <p:cNvSpPr/>
          <p:nvPr/>
        </p:nvSpPr>
        <p:spPr>
          <a:xfrm>
            <a:off x="-36512" y="407707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Δεξιό βέλος"/>
          <p:cNvSpPr/>
          <p:nvPr/>
        </p:nvSpPr>
        <p:spPr>
          <a:xfrm>
            <a:off x="-36512" y="4653136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Δεξιό βέλος"/>
          <p:cNvSpPr/>
          <p:nvPr/>
        </p:nvSpPr>
        <p:spPr>
          <a:xfrm>
            <a:off x="-36512" y="5157192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Ορθογώνιο"/>
          <p:cNvSpPr/>
          <p:nvPr/>
        </p:nvSpPr>
        <p:spPr>
          <a:xfrm>
            <a:off x="5364088" y="5805264"/>
            <a:ext cx="3557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Marine Reserve of </a:t>
            </a:r>
            <a:r>
              <a:rPr lang="en-GB" sz="1400" dirty="0" err="1" smtClean="0"/>
              <a:t>Cabo</a:t>
            </a:r>
            <a:r>
              <a:rPr lang="en-GB" sz="1400" dirty="0" smtClean="0"/>
              <a:t> de Palos / Murcia</a:t>
            </a:r>
            <a:endParaRPr lang="el-GR" sz="1400" dirty="0"/>
          </a:p>
        </p:txBody>
      </p:sp>
      <p:sp>
        <p:nvSpPr>
          <p:cNvPr id="43013" name="Rectangle 5">
            <a:hlinkClick r:id="rId4"/>
          </p:cNvPr>
          <p:cNvSpPr>
            <a:spLocks noChangeArrowheads="1"/>
          </p:cNvSpPr>
          <p:nvPr/>
        </p:nvSpPr>
        <p:spPr bwMode="auto">
          <a:xfrm>
            <a:off x="5364088" y="6237312"/>
            <a:ext cx="32403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http://www.youtube.com/watch?v=ot2jsnP03jk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0" y="1484784"/>
            <a:ext cx="4104456" cy="79208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Ροφός (</a:t>
            </a:r>
            <a:r>
              <a:rPr lang="en-US" sz="2000" b="1" i="1" dirty="0" err="1" smtClean="0">
                <a:latin typeface="+mn-lt"/>
              </a:rPr>
              <a:t>Epinephelus</a:t>
            </a:r>
            <a:r>
              <a:rPr lang="en-US" sz="2000" b="1" i="1" dirty="0" smtClean="0">
                <a:latin typeface="+mn-lt"/>
              </a:rPr>
              <a:t> </a:t>
            </a:r>
            <a:r>
              <a:rPr lang="en-US" sz="2000" b="1" i="1" dirty="0" err="1" smtClean="0">
                <a:latin typeface="+mn-lt"/>
              </a:rPr>
              <a:t>marginatus</a:t>
            </a:r>
            <a:r>
              <a:rPr lang="en-US" sz="2000" b="1" dirty="0" smtClean="0">
                <a:latin typeface="+mn-lt"/>
              </a:rPr>
              <a:t>)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Πως επιδρά η παρουσία των Θ.Π.Π. στους πληθυσμούς του ροφού;</a:t>
            </a:r>
          </a:p>
          <a:p>
            <a:r>
              <a:rPr lang="el-GR" b="1" dirty="0" smtClean="0"/>
              <a:t> 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323528" y="2887682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Αρκετές μελέτες έχουν δείξει ότι το μέγεθος του πληθυσμού και το μήκος των ατόμων αυξάνεται σημαντικά σε Θ.Π.Π. στην Μεσόγειο</a:t>
            </a:r>
            <a:endParaRPr lang="el-GR" dirty="0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755576" y="3717032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TextBox"/>
          <p:cNvSpPr txBox="1"/>
          <p:nvPr/>
        </p:nvSpPr>
        <p:spPr>
          <a:xfrm>
            <a:off x="35496" y="4509120"/>
            <a:ext cx="9180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Διατήρηση της </a:t>
            </a:r>
            <a:r>
              <a:rPr lang="el-GR" b="1" dirty="0" smtClean="0"/>
              <a:t>οικολογικής ισορροπίας </a:t>
            </a:r>
            <a:r>
              <a:rPr lang="el-GR" dirty="0" smtClean="0"/>
              <a:t>της τροφικής αλυσίδας και της βιοποικιλότητας</a:t>
            </a:r>
            <a:endParaRPr lang="el-GR" dirty="0"/>
          </a:p>
        </p:txBody>
      </p:sp>
      <p:sp>
        <p:nvSpPr>
          <p:cNvPr id="19" name="18 - Βέλος προς τα κάτω"/>
          <p:cNvSpPr/>
          <p:nvPr/>
        </p:nvSpPr>
        <p:spPr>
          <a:xfrm>
            <a:off x="1907704" y="5085184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TextBox"/>
          <p:cNvSpPr txBox="1"/>
          <p:nvPr/>
        </p:nvSpPr>
        <p:spPr>
          <a:xfrm>
            <a:off x="1547664" y="5949280"/>
            <a:ext cx="715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Αύξηση των κερδών των αλιέων, μεγαλύτερο καταδυτικό ενδιαφέρον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 </a:t>
            </a:r>
            <a:r>
              <a:rPr lang="el-GR" b="1" dirty="0" smtClean="0"/>
              <a:t>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endParaRPr lang="el-GR" b="1" i="1" dirty="0" smtClean="0"/>
          </a:p>
          <a:p>
            <a:r>
              <a:rPr lang="el-GR" b="1" dirty="0" smtClean="0"/>
              <a:t> </a:t>
            </a:r>
          </a:p>
        </p:txBody>
      </p:sp>
      <p:pic>
        <p:nvPicPr>
          <p:cNvPr id="16" name="15 - Εικόνα" descr="D:\Medpan North haris\MEDPAN\Refferences\monk seal\msdis09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212976"/>
            <a:ext cx="5796136" cy="321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TextBox"/>
          <p:cNvSpPr txBox="1"/>
          <p:nvPr/>
        </p:nvSpPr>
        <p:spPr>
          <a:xfrm>
            <a:off x="179512" y="2492896"/>
            <a:ext cx="875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 smtClean="0"/>
              <a:t>Εχουν</a:t>
            </a:r>
            <a:r>
              <a:rPr lang="el-GR" dirty="0" smtClean="0"/>
              <a:t> απομείνει περίπου </a:t>
            </a:r>
            <a:r>
              <a:rPr lang="el-GR" b="1" dirty="0" smtClean="0"/>
              <a:t>600 άτομα </a:t>
            </a:r>
            <a:r>
              <a:rPr lang="el-GR" dirty="0" smtClean="0"/>
              <a:t>στην Μεσόγειο / </a:t>
            </a:r>
            <a:r>
              <a:rPr lang="el-GR" b="1" dirty="0" smtClean="0"/>
              <a:t>300</a:t>
            </a:r>
            <a:r>
              <a:rPr lang="el-GR" dirty="0" smtClean="0"/>
              <a:t> στις Ελληνικές Θάλασσες</a:t>
            </a:r>
            <a:endParaRPr lang="el-GR" dirty="0"/>
          </a:p>
        </p:txBody>
      </p:sp>
      <p:sp>
        <p:nvSpPr>
          <p:cNvPr id="18" name="17 - TextBox"/>
          <p:cNvSpPr txBox="1"/>
          <p:nvPr/>
        </p:nvSpPr>
        <p:spPr>
          <a:xfrm>
            <a:off x="179512" y="3284984"/>
            <a:ext cx="30243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Αποτελεί κρίσιμα απειλούμενο Είδος (</a:t>
            </a:r>
            <a:r>
              <a:rPr lang="en-US" b="1" dirty="0" smtClean="0"/>
              <a:t>IUCN)</a:t>
            </a:r>
            <a:endParaRPr lang="el-GR" b="1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4221088"/>
            <a:ext cx="30243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Τρέφεται με μικρά ψάρια,</a:t>
            </a:r>
          </a:p>
          <a:p>
            <a:pPr algn="ctr"/>
            <a:r>
              <a:rPr lang="el-GR" b="1" dirty="0" smtClean="0"/>
              <a:t>Καλαμάρια και σουπιές, ανώτερος θηρευτής</a:t>
            </a:r>
            <a:endParaRPr lang="el-GR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179512" y="5385990"/>
            <a:ext cx="30243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2,5 μέτρα μήκος, 300 κιλά βάρος . Μπορεί να φτάσει σε ηλικία τα 45 χρόνια.</a:t>
            </a:r>
            <a:endParaRPr lang="el-GR" b="1" dirty="0"/>
          </a:p>
        </p:txBody>
      </p:sp>
      <p:sp>
        <p:nvSpPr>
          <p:cNvPr id="21" name="20 - TextBox"/>
          <p:cNvSpPr txBox="1"/>
          <p:nvPr/>
        </p:nvSpPr>
        <p:spPr>
          <a:xfrm>
            <a:off x="3491880" y="2924944"/>
            <a:ext cx="547260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Προστατεύεται από την Εθνική και Ευρωπαϊκή Νομοθεσία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Πως ξεχωρίζουμε τα αρσενικά από τα θηλυκά άτομα;</a:t>
            </a:r>
            <a:endParaRPr lang="el-GR" b="1" i="1" dirty="0" smtClean="0"/>
          </a:p>
          <a:p>
            <a:r>
              <a:rPr lang="el-GR" b="1" dirty="0" smtClean="0"/>
              <a:t> </a:t>
            </a:r>
          </a:p>
        </p:txBody>
      </p:sp>
      <p:pic>
        <p:nvPicPr>
          <p:cNvPr id="21" name="20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564904"/>
            <a:ext cx="65151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21 - Εικόνα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581128"/>
            <a:ext cx="68770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- TextBox"/>
          <p:cNvSpPr txBox="1"/>
          <p:nvPr/>
        </p:nvSpPr>
        <p:spPr>
          <a:xfrm>
            <a:off x="5796136" y="2708920"/>
            <a:ext cx="1979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Ενήλικο Αρσενικό</a:t>
            </a:r>
            <a:endParaRPr lang="el-GR" dirty="0"/>
          </a:p>
        </p:txBody>
      </p:sp>
      <p:sp>
        <p:nvSpPr>
          <p:cNvPr id="25" name="24 - TextBox"/>
          <p:cNvSpPr txBox="1"/>
          <p:nvPr/>
        </p:nvSpPr>
        <p:spPr>
          <a:xfrm>
            <a:off x="6228184" y="5013176"/>
            <a:ext cx="1839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Ενήλικο Θηλυκό</a:t>
            </a:r>
            <a:endParaRPr lang="el-GR" dirty="0"/>
          </a:p>
        </p:txBody>
      </p:sp>
      <p:sp>
        <p:nvSpPr>
          <p:cNvPr id="26" name="25 - Έλλειψη"/>
          <p:cNvSpPr/>
          <p:nvPr/>
        </p:nvSpPr>
        <p:spPr>
          <a:xfrm>
            <a:off x="4283968" y="4725144"/>
            <a:ext cx="172819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Έλλειψη"/>
          <p:cNvSpPr/>
          <p:nvPr/>
        </p:nvSpPr>
        <p:spPr>
          <a:xfrm>
            <a:off x="4067944" y="3645024"/>
            <a:ext cx="1728192" cy="1008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l="23261" r="22463"/>
          <a:stretch>
            <a:fillRect/>
          </a:stretch>
        </p:blipFill>
        <p:spPr bwMode="auto">
          <a:xfrm>
            <a:off x="7956376" y="5373216"/>
            <a:ext cx="100811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93" y="652463"/>
            <a:ext cx="8753006" cy="583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0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 </a:t>
            </a:r>
            <a:r>
              <a:rPr lang="el-GR" b="1" dirty="0" smtClean="0"/>
              <a:t>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endParaRPr lang="el-GR" b="1" i="1" dirty="0" smtClean="0"/>
          </a:p>
          <a:p>
            <a:r>
              <a:rPr lang="el-GR" b="1" dirty="0" smtClean="0"/>
              <a:t> </a:t>
            </a:r>
          </a:p>
        </p:txBody>
      </p:sp>
      <p:pic>
        <p:nvPicPr>
          <p:cNvPr id="22" name="21 - Εικόνα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28800"/>
            <a:ext cx="3744416" cy="1152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- TextBox"/>
          <p:cNvSpPr txBox="1"/>
          <p:nvPr/>
        </p:nvSpPr>
        <p:spPr>
          <a:xfrm>
            <a:off x="179512" y="2852936"/>
            <a:ext cx="803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Κυνηγά την τροφή της στην θάλασσα – διανύει αποστάσεις μέχρι και 150 χιλ</a:t>
            </a:r>
            <a:endParaRPr lang="el-GR" dirty="0"/>
          </a:p>
        </p:txBody>
      </p:sp>
      <p:sp>
        <p:nvSpPr>
          <p:cNvPr id="17" name="16 - TextBox"/>
          <p:cNvSpPr txBox="1"/>
          <p:nvPr/>
        </p:nvSpPr>
        <p:spPr>
          <a:xfrm>
            <a:off x="179512" y="3573016"/>
            <a:ext cx="7204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Έχει πνεύμονες και μια κατάδυση μπορεί να διαρκεί ως 15-20 λεπτά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4869160"/>
            <a:ext cx="549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 Πως αποφεύγει την νόσο των δυτών (εμβολή) ?</a:t>
            </a:r>
            <a:endParaRPr lang="el-GR" b="1" dirty="0"/>
          </a:p>
        </p:txBody>
      </p:sp>
      <p:sp>
        <p:nvSpPr>
          <p:cNvPr id="20" name="19 - TextBox"/>
          <p:cNvSpPr txBox="1"/>
          <p:nvPr/>
        </p:nvSpPr>
        <p:spPr>
          <a:xfrm>
            <a:off x="35496" y="4293096"/>
            <a:ext cx="9272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Κατά την κατάδυση ρίχνει τους παλμούς της καρδίας από τους 120 σε 4 χτύπους/λεπτό </a:t>
            </a:r>
            <a:endParaRPr lang="el-GR" dirty="0"/>
          </a:p>
        </p:txBody>
      </p:sp>
      <p:sp>
        <p:nvSpPr>
          <p:cNvPr id="28" name="27 - TextBox"/>
          <p:cNvSpPr txBox="1"/>
          <p:nvPr/>
        </p:nvSpPr>
        <p:spPr>
          <a:xfrm>
            <a:off x="251520" y="5373216"/>
            <a:ext cx="80280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Πριν καταδυθεί αδειάζει τελείως του πνεύμονες από αέρα (και άζωτο) και άρα</a:t>
            </a:r>
          </a:p>
          <a:p>
            <a:pPr algn="ctr"/>
            <a:r>
              <a:rPr lang="el-GR" dirty="0" smtClean="0"/>
              <a:t>δεν σχηματίζονται φυσαλίδες αζώτου στο αίμα που μπορούν να φράξουν </a:t>
            </a:r>
          </a:p>
          <a:p>
            <a:pPr algn="ctr"/>
            <a:r>
              <a:rPr lang="el-GR" dirty="0" smtClean="0"/>
              <a:t>κεντρικές αρτηρίες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 </a:t>
            </a:r>
            <a:r>
              <a:rPr lang="el-GR" b="1" dirty="0" smtClean="0"/>
              <a:t>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endParaRPr lang="el-GR" b="1" i="1" dirty="0" smtClean="0"/>
          </a:p>
          <a:p>
            <a:r>
              <a:rPr lang="el-GR" b="1" dirty="0" smtClean="0"/>
              <a:t> 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179512" y="2492896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 Χρησιμοποιεί απόμερες σπηλιές και παραλίες για </a:t>
            </a:r>
            <a:r>
              <a:rPr lang="el-GR" b="1" dirty="0" smtClean="0"/>
              <a:t>ανάπαυση και αναπαραγωγή</a:t>
            </a:r>
            <a:endParaRPr lang="el-GR" b="1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4293096"/>
            <a:ext cx="33809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dirty="0" smtClean="0"/>
              <a:t>  Η κύηση διαρκεί 9-10 μήνες</a:t>
            </a:r>
          </a:p>
          <a:p>
            <a:pPr>
              <a:buFont typeface="Arial" pitchFamily="34" charset="0"/>
              <a:buChar char="•"/>
            </a:pPr>
            <a:endParaRPr lang="el-GR" dirty="0" smtClean="0"/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 Η γαλουχία 6-8 εβδομάδες</a:t>
            </a:r>
          </a:p>
          <a:p>
            <a:pPr>
              <a:buFont typeface="Arial" pitchFamily="34" charset="0"/>
              <a:buChar char="•"/>
            </a:pPr>
            <a:endParaRPr lang="el-GR" dirty="0" smtClean="0"/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 Ο τοκετός γίνεται στην στεριά</a:t>
            </a:r>
          </a:p>
          <a:p>
            <a:r>
              <a:rPr lang="el-G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el-GR" dirty="0" smtClean="0"/>
              <a:t>  Ένα μικρό κάθε 1,5 χρόνια</a:t>
            </a:r>
            <a:endParaRPr lang="el-GR" dirty="0"/>
          </a:p>
        </p:txBody>
      </p:sp>
      <p:pic>
        <p:nvPicPr>
          <p:cNvPr id="2050" name="Picture 2" descr="http://t1.gstatic.com/images?q=tbn:ANd9GcRcpcbpNuPT9XIiUbGN8zc0kN22P_q0KGDPFih7gZye2BdU3ZOe5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221088"/>
            <a:ext cx="2702769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http://t1.gstatic.com/images?q=tbn:ANd9GcSwsNrg7gJJHf-V3zB9ClKC3mRpTKWv06ySzGFlewlSODDdSXq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2276872"/>
            <a:ext cx="268185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AutoShape 6" descr="http://t1.gstatic.com/images?q=tbn:ANd9GcQmoGXCXUsM5AI4vgs98BWl_7YKpd8fYcPdiXjCkkAgWWkk_9UL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6" name="AutoShape 8" descr="http://ellinikifysi.gr/wp-content/uploads/2010/10/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8" name="AutoShape 10" descr="http://ellinikifysi.gr/wp-content/uploads/2010/10/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60" name="Picture 12" descr="http://t2.gstatic.com/images?q=tbn:ANd9GcTYUqnw8Oky6hIzNeuVsINg9GZlC7TKjk1GEqUp5UkhZFkawL_zr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4365104"/>
            <a:ext cx="2638425" cy="1949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19 - Ορθογώνιο"/>
          <p:cNvSpPr/>
          <p:nvPr/>
        </p:nvSpPr>
        <p:spPr>
          <a:xfrm>
            <a:off x="179512" y="3460938"/>
            <a:ext cx="572579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/>
              <a:t>Περίοδος Αναπαραγωγής </a:t>
            </a:r>
            <a:r>
              <a:rPr lang="el-GR" sz="2000" dirty="0" smtClean="0"/>
              <a:t>: Αύγουστος - Δεκέμβριος 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Απειλές για την 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endParaRPr lang="el-GR" b="1" i="1" dirty="0" smtClean="0"/>
          </a:p>
          <a:p>
            <a:r>
              <a:rPr lang="el-GR" b="1" dirty="0" smtClean="0"/>
              <a:t> </a:t>
            </a:r>
          </a:p>
        </p:txBody>
      </p:sp>
      <p:sp>
        <p:nvSpPr>
          <p:cNvPr id="17" name="16 - TextBox"/>
          <p:cNvSpPr txBox="1"/>
          <p:nvPr/>
        </p:nvSpPr>
        <p:spPr>
          <a:xfrm>
            <a:off x="179512" y="2492896"/>
            <a:ext cx="482453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Χρησιμοποιεί απόμερες σπηλιές και </a:t>
            </a:r>
          </a:p>
          <a:p>
            <a:r>
              <a:rPr lang="el-GR" sz="2000" dirty="0" smtClean="0"/>
              <a:t>παραλίες για </a:t>
            </a:r>
            <a:r>
              <a:rPr lang="el-GR" sz="2000" b="1" dirty="0" smtClean="0"/>
              <a:t>ανάπαυση</a:t>
            </a:r>
            <a:r>
              <a:rPr lang="el-GR" sz="2000" dirty="0" smtClean="0"/>
              <a:t> και </a:t>
            </a:r>
            <a:r>
              <a:rPr lang="el-GR" sz="2000" b="1" dirty="0" smtClean="0"/>
              <a:t>αναπαραγωγή</a:t>
            </a:r>
            <a:endParaRPr lang="el-GR" sz="2000" b="1" dirty="0"/>
          </a:p>
        </p:txBody>
      </p:sp>
      <p:sp>
        <p:nvSpPr>
          <p:cNvPr id="2054" name="AutoShape 6" descr="http://t1.gstatic.com/images?q=tbn:ANd9GcQmoGXCXUsM5AI4vgs98BWl_7YKpd8fYcPdiXjCkkAgWWkk_9UL3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6" name="AutoShape 8" descr="http://ellinikifysi.gr/wp-content/uploads/2010/10/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8" name="AutoShape 10" descr="http://ellinikifysi.gr/wp-content/uploads/2010/10/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1" name="20 - TextBox"/>
          <p:cNvSpPr txBox="1"/>
          <p:nvPr/>
        </p:nvSpPr>
        <p:spPr>
          <a:xfrm>
            <a:off x="5940152" y="292494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Όχληση από επισκέπτες </a:t>
            </a:r>
          </a:p>
          <a:p>
            <a:r>
              <a:rPr lang="el-GR" b="1" dirty="0" smtClean="0"/>
              <a:t>τουριστικά σκάφη </a:t>
            </a:r>
            <a:endParaRPr lang="el-GR" b="1" dirty="0"/>
          </a:p>
        </p:txBody>
      </p:sp>
      <p:sp>
        <p:nvSpPr>
          <p:cNvPr id="22" name="21 - TextBox"/>
          <p:cNvSpPr txBox="1"/>
          <p:nvPr/>
        </p:nvSpPr>
        <p:spPr>
          <a:xfrm>
            <a:off x="611560" y="3356992"/>
            <a:ext cx="439248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 </a:t>
            </a:r>
            <a:r>
              <a:rPr lang="el-GR" sz="2000" b="1" dirty="0" smtClean="0"/>
              <a:t>Η περίοδος αναπαραγωγής </a:t>
            </a:r>
            <a:r>
              <a:rPr lang="el-GR" sz="2000" dirty="0" smtClean="0"/>
              <a:t>συμπίπτει με την τουριστική περίοδο </a:t>
            </a:r>
            <a:endParaRPr lang="el-GR" sz="2000" b="1" dirty="0"/>
          </a:p>
        </p:txBody>
      </p:sp>
      <p:sp>
        <p:nvSpPr>
          <p:cNvPr id="24" name="23 - Βέλος προς τα κάτω"/>
          <p:cNvSpPr/>
          <p:nvPr/>
        </p:nvSpPr>
        <p:spPr>
          <a:xfrm rot="16200000">
            <a:off x="5256076" y="2888940"/>
            <a:ext cx="576064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24 - TextBox"/>
          <p:cNvSpPr txBox="1"/>
          <p:nvPr/>
        </p:nvSpPr>
        <p:spPr>
          <a:xfrm>
            <a:off x="179512" y="4437112"/>
            <a:ext cx="475252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 </a:t>
            </a:r>
            <a:r>
              <a:rPr lang="el-GR" sz="2000" b="1" dirty="0" err="1" smtClean="0"/>
              <a:t>Υπεραλίευση</a:t>
            </a:r>
            <a:r>
              <a:rPr lang="el-GR" sz="2000" b="1" dirty="0" smtClean="0"/>
              <a:t> --- μείωση της τροφής της </a:t>
            </a:r>
            <a:endParaRPr lang="el-GR" sz="2000" b="1" dirty="0"/>
          </a:p>
        </p:txBody>
      </p:sp>
      <p:sp>
        <p:nvSpPr>
          <p:cNvPr id="26" name="25 - TextBox"/>
          <p:cNvSpPr txBox="1"/>
          <p:nvPr/>
        </p:nvSpPr>
        <p:spPr>
          <a:xfrm>
            <a:off x="179512" y="5013176"/>
            <a:ext cx="66247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 </a:t>
            </a:r>
            <a:r>
              <a:rPr lang="el-GR" sz="2000" b="1" dirty="0" err="1" smtClean="0"/>
              <a:t>Ατυχηματική</a:t>
            </a:r>
            <a:r>
              <a:rPr lang="el-GR" sz="2000" b="1" dirty="0" smtClean="0"/>
              <a:t> σύλληψη σε αλιευτικά εργαλεία</a:t>
            </a:r>
            <a:endParaRPr lang="el-GR" sz="2000" b="1" dirty="0"/>
          </a:p>
        </p:txBody>
      </p:sp>
      <p:sp>
        <p:nvSpPr>
          <p:cNvPr id="27" name="26 - TextBox"/>
          <p:cNvSpPr txBox="1"/>
          <p:nvPr/>
        </p:nvSpPr>
        <p:spPr>
          <a:xfrm>
            <a:off x="179512" y="5589240"/>
            <a:ext cx="66247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 </a:t>
            </a:r>
            <a:r>
              <a:rPr lang="el-GR" sz="2000" b="1" dirty="0" smtClean="0"/>
              <a:t>Εσκεμμένη θανάτωση</a:t>
            </a:r>
            <a:endParaRPr lang="el-GR" sz="2000" b="1" dirty="0"/>
          </a:p>
        </p:txBody>
      </p:sp>
      <p:sp>
        <p:nvSpPr>
          <p:cNvPr id="28" name="27 - TextBox"/>
          <p:cNvSpPr txBox="1"/>
          <p:nvPr/>
        </p:nvSpPr>
        <p:spPr>
          <a:xfrm>
            <a:off x="179512" y="6165304"/>
            <a:ext cx="662473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000" dirty="0" smtClean="0"/>
              <a:t>  </a:t>
            </a:r>
            <a:r>
              <a:rPr lang="el-GR" sz="2000" b="1" dirty="0" smtClean="0"/>
              <a:t>Θαλάσσια ρύπανση: πετρέλαιο, λύματα, τοξικές ουσίες</a:t>
            </a:r>
            <a:endParaRPr lang="el-GR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84165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2" name="11 - Ορθογώνιο"/>
          <p:cNvSpPr/>
          <p:nvPr/>
        </p:nvSpPr>
        <p:spPr>
          <a:xfrm>
            <a:off x="251520" y="2060848"/>
            <a:ext cx="7560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H </a:t>
            </a:r>
            <a:r>
              <a:rPr lang="el-GR" b="1" dirty="0" smtClean="0"/>
              <a:t>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r>
              <a:rPr lang="el-GR" b="1" i="1" dirty="0" smtClean="0"/>
              <a:t> </a:t>
            </a:r>
            <a:r>
              <a:rPr lang="el-GR" b="1" dirty="0" smtClean="0"/>
              <a:t>στην Ζάκυνθο </a:t>
            </a:r>
          </a:p>
          <a:p>
            <a:r>
              <a:rPr lang="el-GR" b="1" dirty="0" smtClean="0"/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564904"/>
            <a:ext cx="5546001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- TextBox"/>
          <p:cNvSpPr txBox="1"/>
          <p:nvPr/>
        </p:nvSpPr>
        <p:spPr>
          <a:xfrm>
            <a:off x="5724128" y="3789040"/>
            <a:ext cx="20487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b="1" dirty="0" smtClean="0"/>
              <a:t>Περίπου 15 φώκιες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1844824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/>
              <a:t> </a:t>
            </a:r>
            <a:r>
              <a:rPr lang="el-GR" b="1" dirty="0" smtClean="0"/>
              <a:t>Αστερίας</a:t>
            </a:r>
            <a:r>
              <a:rPr lang="el-GR" b="1" i="1" dirty="0" smtClean="0"/>
              <a:t> (</a:t>
            </a:r>
            <a:r>
              <a:rPr lang="en-GB" b="1" i="1" dirty="0" err="1" smtClean="0"/>
              <a:t>Ophidiaster</a:t>
            </a:r>
            <a:r>
              <a:rPr lang="en-GB" b="1" i="1" dirty="0" smtClean="0"/>
              <a:t> </a:t>
            </a:r>
            <a:r>
              <a:rPr lang="en-GB" b="1" i="1" dirty="0" err="1" smtClean="0"/>
              <a:t>ophidianus</a:t>
            </a:r>
            <a:r>
              <a:rPr lang="el-GR" b="1" i="1" dirty="0" smtClean="0"/>
              <a:t>)</a:t>
            </a:r>
            <a:r>
              <a:rPr lang="en-GB" i="1" dirty="0" smtClean="0"/>
              <a:t>	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30722" name="Picture 2" descr="http://zastitamora.org/media/5209/ophidiaster-ophidian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700808"/>
            <a:ext cx="3361173" cy="2376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- TextBox"/>
          <p:cNvSpPr txBox="1"/>
          <p:nvPr/>
        </p:nvSpPr>
        <p:spPr>
          <a:xfrm>
            <a:off x="251520" y="2276872"/>
            <a:ext cx="468052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Προστατεύεται από την Εθνική και Ευρωπαϊκή Νομοθεσία</a:t>
            </a:r>
            <a:endParaRPr lang="el-GR" b="1" dirty="0"/>
          </a:p>
        </p:txBody>
      </p:sp>
      <p:sp>
        <p:nvSpPr>
          <p:cNvPr id="18" name="17 - TextBox"/>
          <p:cNvSpPr txBox="1"/>
          <p:nvPr/>
        </p:nvSpPr>
        <p:spPr>
          <a:xfrm>
            <a:off x="179512" y="3140968"/>
            <a:ext cx="497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Αποτελεί σημαντικό τμήμα της θαλάσσιας ζωής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3717032"/>
            <a:ext cx="5185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Τρέφεται με ασπόνδυλα (π.χ. Αχινούς, καβούρια)</a:t>
            </a:r>
            <a:endParaRPr lang="el-GR" dirty="0"/>
          </a:p>
        </p:txBody>
      </p:sp>
      <p:sp>
        <p:nvSpPr>
          <p:cNvPr id="20" name="19 - Ορθογώνιο"/>
          <p:cNvSpPr/>
          <p:nvPr/>
        </p:nvSpPr>
        <p:spPr>
          <a:xfrm>
            <a:off x="179512" y="4221088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Έχει ένα πολύπλοκο σύστημα καναλιών (</a:t>
            </a:r>
            <a:r>
              <a:rPr lang="el-GR" dirty="0" err="1" smtClean="0"/>
              <a:t>υδροφορικό</a:t>
            </a:r>
            <a:r>
              <a:rPr lang="el-GR" dirty="0" smtClean="0"/>
              <a:t> σύστημα) το οποίο χρησιμεύει τόσο για την κίνηση όσο και για την αναπνοή του. </a:t>
            </a:r>
            <a:endParaRPr lang="el-GR" dirty="0"/>
          </a:p>
        </p:txBody>
      </p:sp>
      <p:sp>
        <p:nvSpPr>
          <p:cNvPr id="21" name="20 - Ορθογώνιο"/>
          <p:cNvSpPr/>
          <p:nvPr/>
        </p:nvSpPr>
        <p:spPr>
          <a:xfrm>
            <a:off x="179512" y="4942909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Αποτελεί τροφή για τις σμέρνες και άλλα ψάρια – έχει την ικανότητα να αναγεννά κομμένα τμήματα του σώματος του.</a:t>
            </a:r>
            <a:endParaRPr lang="el-GR" dirty="0"/>
          </a:p>
        </p:txBody>
      </p:sp>
      <p:sp>
        <p:nvSpPr>
          <p:cNvPr id="22" name="21 - Ορθογώνιο"/>
          <p:cNvSpPr/>
          <p:nvPr/>
        </p:nvSpPr>
        <p:spPr>
          <a:xfrm>
            <a:off x="251520" y="5733256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>
                <a:solidFill>
                  <a:srgbClr val="002060"/>
                </a:solidFill>
              </a:rPr>
              <a:t>Ως προστατευόμενο είδος δεν θα πρέπει να απομακρύνεται από τον βυθό ούτε να αποτελεί «Σουβενίρ» για τους επισκέπτες.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184482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/>
              <a:t> </a:t>
            </a:r>
            <a:r>
              <a:rPr lang="el-GR" b="1" dirty="0" smtClean="0"/>
              <a:t>Χταπόδι</a:t>
            </a:r>
            <a:r>
              <a:rPr lang="el-GR" b="1" i="1" dirty="0" smtClean="0"/>
              <a:t> (</a:t>
            </a:r>
            <a:r>
              <a:rPr lang="en-US" b="1" i="1" dirty="0" smtClean="0"/>
              <a:t>Octopus </a:t>
            </a:r>
            <a:r>
              <a:rPr lang="en-US" b="1" i="1" dirty="0" err="1" smtClean="0"/>
              <a:t>vulgaris</a:t>
            </a:r>
            <a:r>
              <a:rPr lang="el-GR" b="1" i="1" dirty="0" smtClean="0"/>
              <a:t>)</a:t>
            </a:r>
            <a:r>
              <a:rPr lang="en-GB" i="1" dirty="0" smtClean="0"/>
              <a:t>	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179512" y="2348880"/>
            <a:ext cx="48381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Αποτελεί σημαντικό είδος για την </a:t>
            </a:r>
            <a:r>
              <a:rPr lang="el-GR" b="1" dirty="0" smtClean="0"/>
              <a:t>αλιεία</a:t>
            </a:r>
            <a:r>
              <a:rPr lang="el-GR" dirty="0" smtClean="0"/>
              <a:t> και </a:t>
            </a:r>
          </a:p>
          <a:p>
            <a:r>
              <a:rPr lang="el-GR" dirty="0" smtClean="0"/>
              <a:t>θεωρείται </a:t>
            </a:r>
            <a:r>
              <a:rPr lang="el-GR" b="1" dirty="0" smtClean="0"/>
              <a:t>παραδοσιακός</a:t>
            </a:r>
            <a:r>
              <a:rPr lang="el-GR" dirty="0" smtClean="0"/>
              <a:t> μεζές στην Ελλάδα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3140968"/>
            <a:ext cx="474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υπεραλίευση</a:t>
            </a:r>
            <a:r>
              <a:rPr lang="el-GR" dirty="0" smtClean="0"/>
              <a:t> έχει </a:t>
            </a:r>
            <a:r>
              <a:rPr lang="el-GR" b="1" dirty="0" smtClean="0"/>
              <a:t>μειώσει δραστικά </a:t>
            </a:r>
            <a:r>
              <a:rPr lang="el-GR" dirty="0" smtClean="0"/>
              <a:t>τους </a:t>
            </a:r>
          </a:p>
          <a:p>
            <a:r>
              <a:rPr lang="el-GR" dirty="0" smtClean="0"/>
              <a:t>πληθυσμούς του</a:t>
            </a:r>
            <a:endParaRPr lang="el-GR" dirty="0"/>
          </a:p>
        </p:txBody>
      </p:sp>
      <p:sp>
        <p:nvSpPr>
          <p:cNvPr id="20" name="19 - Ορθογώνιο"/>
          <p:cNvSpPr/>
          <p:nvPr/>
        </p:nvSpPr>
        <p:spPr>
          <a:xfrm>
            <a:off x="179512" y="400506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Έχει μικρή διάρκεια ζωής και τα θηλυκά πεθαίνουν σε μικρό διάστημα αφού εκκολαφθούν τα αυγά τους (από ασιτία σε 1 μήνα περίπου)  </a:t>
            </a:r>
            <a:endParaRPr lang="el-GR" dirty="0"/>
          </a:p>
        </p:txBody>
      </p:sp>
      <p:sp>
        <p:nvSpPr>
          <p:cNvPr id="21" name="20 - Ορθογώνιο"/>
          <p:cNvSpPr/>
          <p:nvPr/>
        </p:nvSpPr>
        <p:spPr>
          <a:xfrm>
            <a:off x="251520" y="495394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Έχουν </a:t>
            </a:r>
            <a:r>
              <a:rPr lang="el-GR" b="1" dirty="0" smtClean="0"/>
              <a:t>3 καρδιές</a:t>
            </a:r>
            <a:r>
              <a:rPr lang="el-GR" dirty="0" smtClean="0"/>
              <a:t>, χρησιμοποιούν σύστημα </a:t>
            </a:r>
            <a:r>
              <a:rPr lang="el-GR" b="1" dirty="0" err="1" smtClean="0"/>
              <a:t>υδατοπροώθησης</a:t>
            </a:r>
            <a:r>
              <a:rPr lang="el-GR" dirty="0" smtClean="0"/>
              <a:t> για την μετακίνηση </a:t>
            </a:r>
          </a:p>
          <a:p>
            <a:r>
              <a:rPr lang="el-GR" dirty="0" smtClean="0"/>
              <a:t>τους, τρέφονται με ασπόνδυλα και μικρά ψάρια ενώ </a:t>
            </a:r>
            <a:r>
              <a:rPr lang="el-GR" b="1" dirty="0" smtClean="0"/>
              <a:t>αποτελούν τροφή </a:t>
            </a:r>
            <a:r>
              <a:rPr lang="el-GR" dirty="0" smtClean="0"/>
              <a:t>για τις φώκιες, τους ροφούς και άλλους θηρευτές</a:t>
            </a:r>
            <a:endParaRPr lang="el-GR" dirty="0"/>
          </a:p>
        </p:txBody>
      </p:sp>
      <p:pic>
        <p:nvPicPr>
          <p:cNvPr id="62466" name="Picture 2" descr="http://www.biopix.com/photos/jcs-octopus-vulgaris-350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700808"/>
            <a:ext cx="3445615" cy="2304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184482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i="1" dirty="0" smtClean="0"/>
              <a:t> </a:t>
            </a:r>
            <a:r>
              <a:rPr lang="el-GR" b="1" dirty="0" smtClean="0"/>
              <a:t>Χταπόδι</a:t>
            </a:r>
            <a:r>
              <a:rPr lang="el-GR" b="1" i="1" dirty="0" smtClean="0"/>
              <a:t> (</a:t>
            </a:r>
            <a:r>
              <a:rPr lang="en-US" b="1" i="1" dirty="0" smtClean="0"/>
              <a:t>Octopus </a:t>
            </a:r>
            <a:r>
              <a:rPr lang="en-US" b="1" i="1" dirty="0" err="1" smtClean="0"/>
              <a:t>vulgaris</a:t>
            </a:r>
            <a:r>
              <a:rPr lang="el-GR" b="1" i="1" dirty="0" smtClean="0"/>
              <a:t>)</a:t>
            </a:r>
            <a:r>
              <a:rPr lang="en-GB" i="1" dirty="0" smtClean="0"/>
              <a:t>	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8" name="17 - TextBox"/>
          <p:cNvSpPr txBox="1"/>
          <p:nvPr/>
        </p:nvSpPr>
        <p:spPr>
          <a:xfrm>
            <a:off x="179512" y="2348880"/>
            <a:ext cx="462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Πολύ καλή μνήμη και ικανότητα εκμάθησης 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179512" y="2852936"/>
            <a:ext cx="494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Θεωρούνται από τα εξυπνότερα θαλάσσια ζώα</a:t>
            </a:r>
            <a:endParaRPr lang="el-GR" dirty="0"/>
          </a:p>
        </p:txBody>
      </p:sp>
      <p:sp>
        <p:nvSpPr>
          <p:cNvPr id="14" name="13 - Ορθογώνιο"/>
          <p:cNvSpPr/>
          <p:nvPr/>
        </p:nvSpPr>
        <p:spPr>
          <a:xfrm>
            <a:off x="179512" y="3419708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u="sng" dirty="0" smtClean="0">
                <a:hlinkClick r:id="rId3"/>
              </a:rPr>
              <a:t>http://www.youtube.com/watch?v=T8cf7tPoN5o</a:t>
            </a:r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179512" y="4221088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Έχουν αμυντικούς μηχανισμούς για τους θηρευτές τους όπως η απόκρυψη με χρωματισμό όμοιο με το περιβάλλον τους, εκτόξευση μελανιού κ.α.  </a:t>
            </a:r>
            <a:endParaRPr lang="el-GR" dirty="0"/>
          </a:p>
        </p:txBody>
      </p:sp>
      <p:sp>
        <p:nvSpPr>
          <p:cNvPr id="24" name="23 - Ορθογώνιο"/>
          <p:cNvSpPr/>
          <p:nvPr/>
        </p:nvSpPr>
        <p:spPr>
          <a:xfrm>
            <a:off x="251520" y="5157192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</a:t>
            </a:r>
            <a:r>
              <a:rPr lang="el-GR" b="1" dirty="0" smtClean="0"/>
              <a:t>προστασία</a:t>
            </a:r>
            <a:r>
              <a:rPr lang="el-GR" dirty="0" smtClean="0"/>
              <a:t> τους στο Ε.Θ.Π.Ζ. θεωρείται αναγκαία καθώς μεταξύ πολλών λόγων</a:t>
            </a:r>
          </a:p>
          <a:p>
            <a:r>
              <a:rPr lang="el-GR" b="1" dirty="0" smtClean="0"/>
              <a:t>αποτελεί τροφή για την φώκια </a:t>
            </a:r>
            <a:r>
              <a:rPr lang="en-US" b="1" i="1" dirty="0" err="1" smtClean="0"/>
              <a:t>Monachus</a:t>
            </a:r>
            <a:r>
              <a:rPr lang="en-US" b="1" i="1" dirty="0" smtClean="0"/>
              <a:t> </a:t>
            </a:r>
            <a:r>
              <a:rPr lang="en-US" b="1" i="1" dirty="0" err="1" smtClean="0"/>
              <a:t>monachus</a:t>
            </a:r>
            <a:endParaRPr lang="el-GR" b="1" i="1" dirty="0"/>
          </a:p>
        </p:txBody>
      </p:sp>
      <p:pic>
        <p:nvPicPr>
          <p:cNvPr id="63490" name="Picture 2" descr="http://farm4.static.flickr.com/3614/3508298858_1be45f99c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628800"/>
            <a:ext cx="335143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9" name="Picture 9" descr="C:\Users\MedPAN\Dropbox\Poursanidis underwater photography\Aplysina aerophoba (1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628800"/>
            <a:ext cx="412845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10 - TextBox"/>
          <p:cNvSpPr txBox="1"/>
          <p:nvPr/>
        </p:nvSpPr>
        <p:spPr>
          <a:xfrm>
            <a:off x="251520" y="2492896"/>
            <a:ext cx="46085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 smtClean="0"/>
              <a:t>Ο χρυσός Σπόγγος έχει ευρεία διανομή  στο θαλάσσιο περιβάλλον (Μεσόγειος, Ατλαντικός) σε βάθη μέχρι και 150μ.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Φιλτράρει την τροφή του διηθώντας το νερό μέσα από ένα δίκτυο καναλιών και κοιλοτήτων που βρίσκονται στο σώμα του. </a:t>
            </a:r>
            <a:endParaRPr lang="el-GR" dirty="0"/>
          </a:p>
        </p:txBody>
      </p:sp>
      <p:sp>
        <p:nvSpPr>
          <p:cNvPr id="16" name="15 - Ορθογώνιο"/>
          <p:cNvSpPr/>
          <p:nvPr/>
        </p:nvSpPr>
        <p:spPr>
          <a:xfrm>
            <a:off x="179512" y="1916832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smtClean="0"/>
              <a:t> </a:t>
            </a:r>
            <a:r>
              <a:rPr lang="el-GR" b="1" dirty="0" smtClean="0"/>
              <a:t>Χρυσός Σπόγγος</a:t>
            </a:r>
            <a:r>
              <a:rPr lang="el-GR" b="1" i="1" dirty="0" smtClean="0"/>
              <a:t> (</a:t>
            </a:r>
            <a:r>
              <a:rPr lang="en-US" b="1" i="1" dirty="0" err="1" smtClean="0"/>
              <a:t>Aplysina</a:t>
            </a:r>
            <a:r>
              <a:rPr lang="en-US" b="1" i="1" dirty="0" smtClean="0"/>
              <a:t> </a:t>
            </a:r>
            <a:r>
              <a:rPr lang="en-US" b="1" i="1" dirty="0" err="1" smtClean="0"/>
              <a:t>aerophoba</a:t>
            </a:r>
            <a:r>
              <a:rPr lang="el-GR" b="1" i="1" dirty="0" smtClean="0"/>
              <a:t>)</a:t>
            </a:r>
            <a:endParaRPr lang="en-US" b="1" i="1" dirty="0" smtClean="0"/>
          </a:p>
          <a:p>
            <a:r>
              <a:rPr lang="en-GB" i="1" dirty="0" smtClean="0"/>
              <a:t>	</a:t>
            </a:r>
          </a:p>
        </p:txBody>
      </p:sp>
      <p:sp>
        <p:nvSpPr>
          <p:cNvPr id="17" name="16 - Ορθογώνιο"/>
          <p:cNvSpPr/>
          <p:nvPr/>
        </p:nvSpPr>
        <p:spPr>
          <a:xfrm>
            <a:off x="251520" y="4869160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Έχει χαρακτηριστεί και ως </a:t>
            </a:r>
            <a:r>
              <a:rPr lang="el-GR" b="1" dirty="0" smtClean="0"/>
              <a:t>‘ζωντανό ξενοδοχείο’</a:t>
            </a:r>
            <a:r>
              <a:rPr lang="el-GR" dirty="0" smtClean="0"/>
              <a:t> καθώς στα κανάλια του φιλοξενεί μικροσκοπικά ασπόνδυλα (π.χ. καρκινοειδή και </a:t>
            </a:r>
            <a:r>
              <a:rPr lang="el-GR" dirty="0" err="1" smtClean="0"/>
              <a:t>πολύχαιτοι</a:t>
            </a:r>
            <a:r>
              <a:rPr lang="el-GR" dirty="0" smtClean="0"/>
              <a:t>). </a:t>
            </a:r>
          </a:p>
          <a:p>
            <a:pPr algn="just"/>
            <a:endParaRPr lang="el-GR" dirty="0" smtClean="0"/>
          </a:p>
          <a:p>
            <a:pPr algn="just"/>
            <a:r>
              <a:rPr lang="el-GR" dirty="0" smtClean="0"/>
              <a:t>Συνθέτει </a:t>
            </a:r>
            <a:r>
              <a:rPr lang="el-GR" b="1" dirty="0" err="1" smtClean="0"/>
              <a:t>βιοδραστικές</a:t>
            </a:r>
            <a:r>
              <a:rPr lang="el-GR" b="1" dirty="0" smtClean="0"/>
              <a:t> χημικές ουσίες </a:t>
            </a:r>
            <a:r>
              <a:rPr lang="el-GR" dirty="0" smtClean="0"/>
              <a:t>ως φυσική άμυνα κατά των θηρευτών του, οι οποίες βρίσκουν εφαρμογή στην </a:t>
            </a:r>
            <a:r>
              <a:rPr lang="el-GR" b="1" dirty="0" smtClean="0"/>
              <a:t>παραγωγή φαρμάκων</a:t>
            </a:r>
            <a:r>
              <a:rPr lang="el-GR" dirty="0" smtClean="0"/>
              <a:t>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Χαρακτηριστικά Είδη του Ε.Θ.Π.Ζ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1" name="Picture 10" descr="http://t0.gstatic.com/images?q=tbn:ANd9GcQsT5Dml_JaGBrwDnVnDyt6qTDat_P2FbK52vvHpJOg8YXyyI1mpg"/>
          <p:cNvPicPr>
            <a:picLocks noChangeAspect="1" noChangeArrowheads="1"/>
          </p:cNvPicPr>
          <p:nvPr/>
        </p:nvPicPr>
        <p:blipFill>
          <a:blip r:embed="rId3" cstate="print"/>
          <a:srcRect r="9515" b="25971"/>
          <a:stretch>
            <a:fillRect/>
          </a:stretch>
        </p:blipFill>
        <p:spPr bwMode="auto">
          <a:xfrm>
            <a:off x="6156176" y="1700808"/>
            <a:ext cx="2880320" cy="2368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79512" y="2492896"/>
            <a:ext cx="56886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Στην περιοχή του Ε.Θ.Π.Ζ.</a:t>
            </a:r>
            <a:r>
              <a:rPr kumimoji="0" lang="el-G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συχνές είναι οι εμφανίσεις ομάδων </a:t>
            </a:r>
            <a:r>
              <a:rPr kumimoji="0" lang="el-GR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ρινοδέλφινων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(</a:t>
            </a:r>
            <a:r>
              <a:rPr lang="el-GR" i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Tursiops</a:t>
            </a:r>
            <a:r>
              <a:rPr lang="el-GR" i="1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l-GR" i="1" dirty="0" err="1" smtClean="0">
                <a:latin typeface="Arial" pitchFamily="34" charset="0"/>
                <a:ea typeface="Calibri" pitchFamily="34" charset="0"/>
                <a:cs typeface="Arial" pitchFamily="34" charset="0"/>
              </a:rPr>
              <a:t>truncatus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και</a:t>
            </a:r>
            <a:r>
              <a:rPr kumimoji="0" lang="el-G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l-G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κοινών δελφινιών 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(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Delphinus</a:t>
            </a:r>
            <a:r>
              <a:rPr kumimoji="0" lang="en-US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delphis</a:t>
            </a:r>
            <a:r>
              <a:rPr kumimoji="0" lang="el-G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). </a:t>
            </a:r>
            <a:endParaRPr kumimoji="0" lang="el-G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179512" y="1916832"/>
            <a:ext cx="5544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i="1" dirty="0" smtClean="0"/>
              <a:t> </a:t>
            </a:r>
            <a:r>
              <a:rPr lang="el-GR" b="1" dirty="0" smtClean="0"/>
              <a:t>Κητώδη </a:t>
            </a:r>
            <a:r>
              <a:rPr lang="el-GR" b="1" i="1" dirty="0" smtClean="0"/>
              <a:t>(Δελφίνια - Φάλαινες)</a:t>
            </a:r>
            <a:endParaRPr lang="en-US" b="1" i="1" dirty="0" smtClean="0"/>
          </a:p>
          <a:p>
            <a:r>
              <a:rPr lang="en-GB" i="1" dirty="0" smtClean="0"/>
              <a:t>	</a:t>
            </a:r>
          </a:p>
        </p:txBody>
      </p:sp>
      <p:sp>
        <p:nvSpPr>
          <p:cNvPr id="16" name="15 - Ορθογώνιο"/>
          <p:cNvSpPr/>
          <p:nvPr/>
        </p:nvSpPr>
        <p:spPr>
          <a:xfrm>
            <a:off x="6516216" y="1772816"/>
            <a:ext cx="200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Delphinus</a:t>
            </a:r>
            <a:r>
              <a:rPr lang="en-US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i="1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delphis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4515" name="Picture 3" descr="http://imgc.allpostersimages.com/images/P-473-488-90/38/3816/L5BYF00Z/posters/marty-snyderman-a-bottlenose-dolphin-swimming-tursiops-truncat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221088"/>
            <a:ext cx="2915816" cy="2085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- Ορθογώνιο"/>
          <p:cNvSpPr/>
          <p:nvPr/>
        </p:nvSpPr>
        <p:spPr>
          <a:xfrm>
            <a:off x="6660232" y="4293096"/>
            <a:ext cx="2065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i="1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Tursiops</a:t>
            </a:r>
            <a:r>
              <a:rPr lang="el-GR" i="1" dirty="0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l-GR" i="1" dirty="0" err="1" smtClean="0">
                <a:solidFill>
                  <a:schemeClr val="bg1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truncatus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251520" y="3717033"/>
            <a:ext cx="56886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l-GR" b="1" dirty="0" smtClean="0">
                <a:latin typeface="Arial" pitchFamily="34" charset="0"/>
                <a:cs typeface="Arial" pitchFamily="34" charset="0"/>
              </a:rPr>
              <a:t>Απειλούνται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από την σύλληψη τους ως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παραλιεύματα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στα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αλιευτικά εργαλεία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την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ρύπανση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και την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μείωση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των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err="1" smtClean="0">
                <a:latin typeface="Arial" pitchFamily="34" charset="0"/>
                <a:cs typeface="Arial" pitchFamily="34" charset="0"/>
              </a:rPr>
              <a:t>ιχθυοαποθεμάτων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el-GR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51520" y="4946686"/>
            <a:ext cx="56886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Προστατεύονται από την σύμβαση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CITES (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εμπορία και διακίνηση ειδών)  και στην Μεσόγειο από στην συνθήκη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CMS (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συνθήκη για τα μεταναστευτικά είδη)</a:t>
            </a:r>
            <a:endParaRPr kumimoji="0" lang="el-GR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92696"/>
            <a:ext cx="7884368" cy="5040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Θαλάσσια Χλωρίδα – Πανίδα και </a:t>
            </a:r>
            <a:r>
              <a:rPr lang="el-GR" sz="1600" b="1" spc="30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Οικότοποι</a:t>
            </a:r>
            <a:r>
              <a:rPr lang="el-GR" sz="1600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στο Ε.Θ.Π.Ζ</a:t>
            </a:r>
            <a:endParaRPr lang="en-US" sz="1600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520" y="1340768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Θαλάσσια Φυτά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267744" y="1484784"/>
            <a:ext cx="4164538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l-GR" sz="2000" b="1" dirty="0" smtClean="0">
                <a:solidFill>
                  <a:srgbClr val="5F5F5F"/>
                </a:solidFill>
                <a:latin typeface="+mn-lt"/>
              </a:rPr>
              <a:t>170 είδη  </a:t>
            </a:r>
            <a:r>
              <a:rPr lang="el-GR" sz="2000" b="1" dirty="0" err="1" smtClean="0">
                <a:solidFill>
                  <a:srgbClr val="5F5F5F"/>
                </a:solidFill>
              </a:rPr>
              <a:t>φυτοβενθικών</a:t>
            </a:r>
            <a:r>
              <a:rPr lang="el-GR" sz="2000" b="1" dirty="0" smtClean="0">
                <a:solidFill>
                  <a:srgbClr val="5F5F5F"/>
                </a:solidFill>
                <a:latin typeface="+mn-lt"/>
              </a:rPr>
              <a:t> οργανισμών</a:t>
            </a:r>
          </a:p>
        </p:txBody>
      </p:sp>
      <p:pic>
        <p:nvPicPr>
          <p:cNvPr id="9" name="Picture 3" descr="paralia nisiou &amp; trypiti 197 resiz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9"/>
            <a:ext cx="2483768" cy="18624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MedPAN\Desktop\epilogi neon foto_30_7_12\teliki_epil_thalassia eidi\Macrofyki\LSourbes_155.JPG"/>
          <p:cNvPicPr>
            <a:picLocks noChangeAspect="1" noChangeArrowheads="1"/>
          </p:cNvPicPr>
          <p:nvPr/>
        </p:nvPicPr>
        <p:blipFill>
          <a:blip r:embed="rId4" cstate="print"/>
          <a:srcRect l="1927" t="44714"/>
          <a:stretch>
            <a:fillRect/>
          </a:stretch>
        </p:blipFill>
        <p:spPr bwMode="auto">
          <a:xfrm>
            <a:off x="0" y="4293096"/>
            <a:ext cx="249627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1 - TextBox"/>
          <p:cNvSpPr txBox="1"/>
          <p:nvPr/>
        </p:nvSpPr>
        <p:spPr>
          <a:xfrm>
            <a:off x="539552" y="3861048"/>
            <a:ext cx="1399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n-lt"/>
              </a:rPr>
              <a:t>Cystoseira</a:t>
            </a:r>
            <a:r>
              <a:rPr lang="en-US" i="1" dirty="0" smtClean="0">
                <a:latin typeface="+mn-lt"/>
              </a:rPr>
              <a:t> sp</a:t>
            </a:r>
            <a:endParaRPr lang="el-GR" i="1" dirty="0">
              <a:latin typeface="+mn-lt"/>
            </a:endParaRPr>
          </a:p>
        </p:txBody>
      </p:sp>
      <p:sp>
        <p:nvSpPr>
          <p:cNvPr id="14" name="13 - TextBox"/>
          <p:cNvSpPr txBox="1"/>
          <p:nvPr/>
        </p:nvSpPr>
        <p:spPr>
          <a:xfrm>
            <a:off x="179512" y="6093296"/>
            <a:ext cx="2334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latin typeface="+mn-lt"/>
              </a:rPr>
              <a:t>Acetabularia</a:t>
            </a:r>
            <a:r>
              <a:rPr lang="en-US" sz="1600" i="1" dirty="0" smtClean="0">
                <a:latin typeface="+mn-lt"/>
              </a:rPr>
              <a:t> </a:t>
            </a:r>
            <a:r>
              <a:rPr lang="en-US" sz="1600" i="1" dirty="0" err="1" smtClean="0">
                <a:latin typeface="+mn-lt"/>
              </a:rPr>
              <a:t>acetabulum</a:t>
            </a:r>
            <a:endParaRPr lang="el-GR" sz="1600" i="1" dirty="0">
              <a:latin typeface="+mn-lt"/>
            </a:endParaRPr>
          </a:p>
        </p:txBody>
      </p:sp>
      <p:pic>
        <p:nvPicPr>
          <p:cNvPr id="16" name="Picture 5" descr="C:\Users\MedPAN\Desktop\DROSOS Material\Underwater photos ISSARIS\posidonia copy.jpg"/>
          <p:cNvPicPr>
            <a:picLocks noChangeAspect="1" noChangeArrowheads="1"/>
          </p:cNvPicPr>
          <p:nvPr/>
        </p:nvPicPr>
        <p:blipFill>
          <a:blip r:embed="rId5" cstate="print"/>
          <a:srcRect t="16652" b="12578"/>
          <a:stretch>
            <a:fillRect/>
          </a:stretch>
        </p:blipFill>
        <p:spPr bwMode="auto">
          <a:xfrm>
            <a:off x="2843808" y="2060848"/>
            <a:ext cx="230520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16 - TextBox"/>
          <p:cNvSpPr txBox="1"/>
          <p:nvPr/>
        </p:nvSpPr>
        <p:spPr>
          <a:xfrm>
            <a:off x="2987824" y="3933056"/>
            <a:ext cx="196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n-lt"/>
              </a:rPr>
              <a:t>Posidonia</a:t>
            </a:r>
            <a:r>
              <a:rPr lang="en-US" i="1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oceanica</a:t>
            </a:r>
            <a:endParaRPr lang="el-GR" i="1" dirty="0">
              <a:latin typeface="+mn-lt"/>
            </a:endParaRPr>
          </a:p>
        </p:txBody>
      </p:sp>
      <p:pic>
        <p:nvPicPr>
          <p:cNvPr id="2050" name="Picture 2" descr="D:\Fisheries πανεπιστήμιο αιγαίου\Photos\Zante Field Work Photos MedPan\Tsilivi-Voidi\P1120510.JPG"/>
          <p:cNvPicPr>
            <a:picLocks noChangeAspect="1" noChangeArrowheads="1"/>
          </p:cNvPicPr>
          <p:nvPr/>
        </p:nvPicPr>
        <p:blipFill>
          <a:blip r:embed="rId6" cstate="print"/>
          <a:srcRect t="34250" r="48452"/>
          <a:stretch>
            <a:fillRect/>
          </a:stretch>
        </p:blipFill>
        <p:spPr bwMode="auto">
          <a:xfrm>
            <a:off x="2843808" y="4293096"/>
            <a:ext cx="230425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17 - TextBox"/>
          <p:cNvSpPr txBox="1"/>
          <p:nvPr/>
        </p:nvSpPr>
        <p:spPr>
          <a:xfrm>
            <a:off x="2987824" y="6093296"/>
            <a:ext cx="1870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n-lt"/>
              </a:rPr>
              <a:t>Caulerpa</a:t>
            </a:r>
            <a:r>
              <a:rPr lang="en-US" i="1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prolifera</a:t>
            </a:r>
            <a:endParaRPr lang="el-GR" i="1" dirty="0">
              <a:latin typeface="+mn-lt"/>
            </a:endParaRPr>
          </a:p>
        </p:txBody>
      </p:sp>
      <p:pic>
        <p:nvPicPr>
          <p:cNvPr id="2052" name="Picture 4" descr="http://www.algaebase.org/_mediafiles/algaebase/3EE735B1076ca35B65rvG2EE9EEB/3UyDV8FFgfZv.jpg"/>
          <p:cNvPicPr>
            <a:picLocks noChangeAspect="1" noChangeArrowheads="1"/>
          </p:cNvPicPr>
          <p:nvPr/>
        </p:nvPicPr>
        <p:blipFill>
          <a:blip r:embed="rId7" cstate="print"/>
          <a:srcRect t="12085" r="9563"/>
          <a:stretch>
            <a:fillRect/>
          </a:stretch>
        </p:blipFill>
        <p:spPr bwMode="auto">
          <a:xfrm>
            <a:off x="5436096" y="2060848"/>
            <a:ext cx="266429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8 - TextBox"/>
          <p:cNvSpPr txBox="1"/>
          <p:nvPr/>
        </p:nvSpPr>
        <p:spPr>
          <a:xfrm>
            <a:off x="6156176" y="393305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n-lt"/>
              </a:rPr>
              <a:t>Halimeda</a:t>
            </a:r>
            <a:r>
              <a:rPr lang="en-US" i="1" dirty="0" smtClean="0">
                <a:latin typeface="+mn-lt"/>
              </a:rPr>
              <a:t> tuna</a:t>
            </a:r>
            <a:endParaRPr lang="el-GR" i="1" dirty="0">
              <a:latin typeface="+mn-lt"/>
            </a:endParaRPr>
          </a:p>
        </p:txBody>
      </p:sp>
      <p:pic>
        <p:nvPicPr>
          <p:cNvPr id="2054" name="Picture 6" descr="Padina pavonica - Padin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4293096"/>
            <a:ext cx="2592288" cy="188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20 - TextBox"/>
          <p:cNvSpPr txBox="1"/>
          <p:nvPr/>
        </p:nvSpPr>
        <p:spPr>
          <a:xfrm>
            <a:off x="6156176" y="6093296"/>
            <a:ext cx="172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+mn-lt"/>
              </a:rPr>
              <a:t>Padina</a:t>
            </a:r>
            <a:r>
              <a:rPr lang="en-US" i="1" dirty="0" smtClean="0">
                <a:latin typeface="+mn-lt"/>
              </a:rPr>
              <a:t> </a:t>
            </a:r>
            <a:r>
              <a:rPr lang="en-US" i="1" dirty="0" err="1" smtClean="0">
                <a:latin typeface="+mn-lt"/>
              </a:rPr>
              <a:t>pavonica</a:t>
            </a:r>
            <a:endParaRPr lang="el-GR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  <p:sp>
        <p:nvSpPr>
          <p:cNvPr id="60418" name="AutoShape 2" descr="data:image/jpg;base64,/9j/4AAQSkZJRgABAQAAAQABAAD/2wCEAAkGBhQQEBMUEBMWFRASGRUYFRYWFxoUEhMYGBwVGBoYFhMXJyYeFxslGRgWHy8gIzMpOCwsFR4yNzAqNSYrOC4BCQoKBQUFDQUFDSkYEhgpKSkpKSkpKSkpKSkpKSkpKSkpKSkpKSkpKSkpKSkpKSkpKSkpKSkpKSkpKSkpKSkpKf/AABEIAFkAoAMBIgACEQEDEQH/xAAbAAEAAwEBAQEAAAAAAAAAAAAAAgQFAwYBB//EAD0QAAIBAgMDCAcHAwUBAAAAAAECAwARBBIhBTFBExUiUVNhktEzUmJxcoGRBiMyQmOCsxRzoTSisbLBJP/EABQBAQAAAAAAAAAAAAAAAAAAAAD/xAAUEQEAAAAAAAAAAAAAAAAAAAAA/9oADAMBAAIRAxEAPwD9S+1ptGp5QqAdVDpHmuDYlm6jw0GvdWlgdoBlUN0JDYFCdc2XNYdfR6WnCqn2kwxdE1ly51UrHkBOchczF+C3JsN/fpU12ekpnSRcy50twIIjjsysNVYcCN1BdTGXmeO2qIj34HOZBa3dyf8AmrFYg5TCsWkUzREAcqoviEVSSBIi+kUZj0l111U6k62GxKyKHjYMjahlN1PuIoOtKUoFKUoFKUoFKUoFKUoFKUoFKUoFKUoOWIgzgC9rFT4SD/5VfBeln+NP40qntPaciTokdtRqGSRlJJIADIpCm41ZmsBwNW9nk8pPcWOZLjfb7uPjQXqzMRsWzGTDtyMrG7WGaKQ/qRaAn2hZu+tOlBlRbbyEJik5FybBr5oHPUsulifVax6r1q1CWIMCrAFSLEEXBB4EHeKy+aXg1wj2XsZCWh/Y34ovlcezQa9KzcPtxSwSZTDKdyvbK/8AbkHRf3DXrArSoFKr43HJCuaVgq7td5J3BQNWJ4AXJqkMbiJdYoVjTg05Oc9/IpqP3EHuoNWlZZTFj82HfuySRf7sz/8AFfDtwx/6mJoh2g+8hHvddUHewA76DVpUIpQwDKQynUEG4I6wRvqdApSlApSlApSlB57a0SnFw3XdZ7gRk3zBekWIZVuV1ANzbqsdTBeln+NP40rL2rMjYuAGxysNCjOb303WC7wQxJ3buNamC9LP8afxpQXaUpQKUqLuFBLEADUk6AAcSaCGIwyyKVkUMh3qwBU+8GvP4kyQSclgWMj6EwSEtFEDuYzatCOpele2ijUi4cZJitMOTHBxnI6Tj9BTw/UbTqDb60cDgEhTLGthck6ksxO9mY6sx4k60GHsyZElDY3MuMbQNLYRa/lw7C6Ad18x43r0lQmhV1KuoZTvBFwfeDvrM5maLXCSGMdk95ID7gTmj/aQPZNBrUrJ58MWmKjMX6g+8w598g1T94X3mtSOUMAVIKncQbg+4igzJtiZCXwrCKQ6lbXgkPtxjcfaWx677q6YHa+Z+SmXkp9TkJurgb2ifc4/yOIGlaNV8dgEmTLItxcEakMpG5lYaqw6xrQWKVjLjXwpC4k54L2XEbivUJwNF/uCwPHLx2QaBSlKBSlKDzO2kT+sw5GUEsM1soLkEWzsSGAGhGUNcmxsK2cF6Wf40/jSuGI2MXxCymU9G2Vcq2UbzZjqL8T1aV3wXpZ/jT+NKC7SvOnaSLi5DGpkfKFtC3KFtQbyDRI7agFmHHrq5/SYif0z8jH2cJvIe5p9Cv7AD7VB2xu2VRuTQGWfs01Yd7sdI172t3XOlcU2Q0xDYwhrarCvoEPW19ZW720HBQdav4PAxwrliQKvUBvPWTvJ7zXegUpSgUpSgWrLl2AgJaAtBId5jsEY+3Ebo3vtfqIrUpQZP9biIfTRCVB+eD8XvMDG/hLHuq5gtqRTX5JwxG9dzr3MhsynuIFWqqY3ZMU1jIgLDcwusi/DItmX5GgtMoIIIuDvB1BrG/p3wesKtJheMQ6UkPfCN7J+nvH5eC10GDxEXopRKnqTaP7hMg/7Kx76+r9oFXTEI0Ddbi8R90y3T5Eg91BoYXFLKivGwZGFwRqDXWsibAlWM2DK5n1eO/3M/fcXySe2N/5gdLW9n7TSYG11kTR430kjPUy9XURcHgTQXKUpQKyDs1J5ZhKCyh16OZgjfdx/jUGzjTc1xWvWZBjESacO6qSyGzMASMia60F+DDqihUUKo3BQAB8hXSqvOkPax+NfOnOkPax+NfOgtUqrzpD2sfjXzpzpD2sfjXzoLVKq86Q9rH4186c6Q9rH4186C1SqvOkPax+NfOnOkPax+NfOgtUqrzpD2sfjXzpzpD2sfjXzoLVKq86Q9rH4186c6Q9rH4186C1XwrffuNVudIe1j8a+dOdIe1j8a+dBWk+z8YJaEtA51JiOUH4ojeNvmDVDaGzMQbN0ZHT8Esf3GJUcRZrxyA8VawNbHOkPax+NfOnOkPax+NfOgwYvtosBCY9TAdwlZCkJPtHVYz35mX2uFelhnV1DIwZW1DKQVI7iNDVdtowkWMsZB3gutj/mqWz9m4NJs+HESykEERMFDX3kxocrHvIoNiotGDvAPyqVKCHIr6o+gpyK+qPoKnSghyK+qPoKcivqj6Cp0oIcivqj6CnIr6o+gqdKCviQERmEeYqCQoAzMQCbDvO6sKDbEhlUGEFJOSynKwRbmS/Sy3uVVTYjQi19RXpaUHmsRt2RQv8A81nYagqxCEFgbkDUXVrW3hlOlxf6NtSWFsMSS+W5BFgWsH0X8HDr0r0lKCrgGEkUbtGFLqrFSNVLAEg+69vlXfkV9UfQVOlBDkV9UfQU5FfVH0FTpQQ5FfVH0FV5Ee5yxxkcCWIP0yGrdKDFmGIKxMIkV855RFIkTJqB0mCm9rHTcdNapYbGYlmULGAYygcZR0rqc/TJ1sSN3VxFenpQ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61444" name="AutoShape 4" descr="data:image/jpg;base64,/9j/4AAQSkZJRgABAQAAAQABAAD/2wCEAAkGBhQQEBQUExQWFRUVFhQXFxUYFRYZIBsXHB0VFxsUHRUdHzIkHSUvHBoVHzQhJjM1LCwwGx4xNTwrNiwtLikBCQoKBQUFDQUFDSkYEhgpKSkpKSkpKSkpKSkpKSkpKSkpKSkpKSkpKSkpKSkpKSkpKSkpKSkpKSkpKSkpKSkpKf/AABEIAGAAWAMBIgACEQEDEQH/xAAbAAACAwEBAQAAAAAAAAAAAAAEBQACAwEGB//EAEIQAAIAAwQDCwkGBgMAAAAAAAECAAMRBBIhMQVBUQYTFCIyQlNhcYHSFTNSc5GSk7GyIzVydKGzNFRiosHCFkNE/8QAFAEBAAAAAAAAAAAAAAAAAAAAAP/EABQRAQAAAAAAAAAAAAAAAAAAAAD/2gAMAwEAAhEDEQA/APq+5D7vsf5az/tpDeFG5D7vsf5az/tpGzaRd2YSZV8KSpdnuLeGarxWJocCaUzxgGMLbRammzd6ksFuYzZl0NdOF2WK4XjiTWtBTDERJvCXBUCVKrXjh2mEdYS4or2mnUYMslkWUgRBRR39ZJOsk1JOskmAF8nzf5lvhyvDFtIIRZpgLXiJT1agFeKcaDCDoF0t5ib6uZ9JgN5HIX8K/IQMLYz+aUFfTZrqn8NAS3bkdRjs6UXlKoyYKGNebSp9vJ76wUooKCAGCTvTl/DY/rfiyJNqKuhFcfsyMO2/BESAkSJEgPMbl9IO1hssuQt5ls9nVpjA3EO9oTXGrkYcVdeBIxo/sFkEqWEqWpUljSpYkszUG0kwBo/c2tnlJKlTZyS0FFW8poO0rU9pgjyW3TzveTwwB8SAPJbdPO95PDE8lt0873k8MBbSGkt5MsXGa+1CVBN1cr5wyqV9pOqLaW/h5vq5n0mM/JbdPO95PDBc2QHQo1SGUqccaEUOO2A7I5C/hX5CLwoXc7QAcJtNAFXzoyU1GN3PadeuLHc+DnOntysGmAjjZi6VoR1ZDVAFqwebUYiWGBNW5TXTS7keLr1V7YKheuiSAAJ84AYAAoKDZS5HfJbdPO95PDAck6WvWl5Fwi4oa/XA8jClMOV33TEjvktunne8nhiQE0Dbmn2WzzWpemyZUxqYCrIrGg2VMF2i0rLUs7BVGZJpCjczaVl6MsrsaBbLZyfhpgBrOqmuC7HYyzCbOHH5iZiWDqH9VM27QMIDvlNm83JmMNpCyx/eQf0jon2g/wDVLHbPP+JZg6JAYWZ5hrviouy7ML/NBSJbpxSU7DNUZhXaATG8C6W8xN9XM+kwBEpqqDtAMWikjkL+FfkIrItSPW4ytdNDdYGh2GmRgNYkLChtEx+O6y5ZuC412845TE6wDxaZVDVrqzmWe0lgt8ALeYTRTjYUVXl02k1u0BpUXTgAYWm1XCgpW+4Qd9TX2AxIClO86bLvS2TerxauRci4oVucKFzX8ORwEgFm5b7WzWJOZKs1lduuYZaXF7hVz2pHp485ubsNoslmlSWlo7IiKziaAGKqqVAK1AoqgV1AQz4VP6BfjDwwDCJC/hU/oF+MPDE4VP6BfjDwwBT2xQ4Qk3mFQACcNpIFBkc4z0t/DzfVv9JgOYsxnDmzreXI7/TuIC0PflB1tkl5LqKBmRgAThUgihI1V1wAc5zNKyVNBcUzWBoQpGEsHUWxx1AHWRFbXJeS9ZMut6XvYAAAVlP2bEalAL+wDXGejUnykAMlWY8Z234cZzSp5OWAAGoACCuFT+gX4w8MAVY7KJUtUGIUUqcydbHrJqT1kxtC/hU/oF+MPDE4VP6BfjDwwBAt6b5vdePsodlaXqUrTGmdIkABJm+b5wZb+3f+qlaXaVoKVzpEgD7DblnSpc1K3JiLMWoobrAMKjVgco7ZbdLm8h1amdCDTtGY74X7kPu+x/lrP+2kH2nR0ubi6KxGTEYjsbMd0AREgDyc6+bnOP6X+0X9SG/uip0k8rz0uijOYhLKOthS8vsIG2AYxSfOCKzHJQSewCsWRwQCDUHEEbNtYG0t5ib6uZ9JgCVaoB2isdjFZoSWGYgAICSdQAxMBJIa0caYWSWeTKBKlh6UwjEV9AZa6nAATaNKypZo8xA3olhX3c4yGm5W1j2Spp/1gqz2VJYoiqg2KAPlGsBhZbck2t01u0qCrKRXEYMAY5Es/LmHrUcimSjnc4YnHViIkABuQ+77H+Ws/wC2kN48lud3U2aXYLMptNmExLPIUo9oloQwRAVbMqQQQRStRSNxutlH/wB1gTqE5Zn6mYvygPTRja7Wspbzm6Mu06lAzJ2AYmPPjdBZjytJyexJ1mT/ACT+saWfTmjka8LXZi/ptaZbN3MzYdggGuh5BSUAVu1LsE9FWZmVO4ECkX0t5ib6uZ9JhJO3Q2M2hJvDrNdVGUpwiXma8bl06sYc6TcNZppHGBlORdxqLpOG2AHcb86S+Yio8zrbmJ2VBc9i6iYaR5zQ+6GzpJBeaA7hZjijYF6ALlzQFWmYCgmDv+U2Xpl5wybm56vZt1VgGsVmTAoLE0ABJOwDEmFg3T2c5TAcV6sDjXjUy17MooumJTkF50tAKG4JmN4E5uDQilOLTvMAwsKUWpFCxLGhY5nDlY5Uw7YkL5VukCc8w2hDeCgLfFABTIV1nGJA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48680"/>
            <a:ext cx="1512168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179512" y="1052736"/>
            <a:ext cx="4896544" cy="86409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ΠΡΟΒΛΗΜΑΤΙΣΜΟΣ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9" name="Text Placeholder 43"/>
          <p:cNvSpPr>
            <a:spLocks noGrp="1"/>
          </p:cNvSpPr>
          <p:nvPr>
            <p:ph type="body" sz="quarter" idx="16"/>
          </p:nvPr>
        </p:nvSpPr>
        <p:spPr>
          <a:xfrm>
            <a:off x="251520" y="1556792"/>
            <a:ext cx="7416824" cy="1008112"/>
          </a:xfr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lvl="0"/>
            <a:r>
              <a:rPr lang="el-GR" sz="2400" b="1" u="sng" dirty="0" smtClean="0">
                <a:solidFill>
                  <a:schemeClr val="accent6">
                    <a:lumMod val="50000"/>
                  </a:schemeClr>
                </a:solidFill>
              </a:rPr>
              <a:t>Η Θαλάσσια βιοποικιλότητα σε κρίση</a:t>
            </a:r>
            <a:endParaRPr lang="en-US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endParaRPr lang="el-GR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7" name="26 - Ορθογώνιο"/>
          <p:cNvSpPr/>
          <p:nvPr/>
        </p:nvSpPr>
        <p:spPr>
          <a:xfrm>
            <a:off x="0" y="2204864"/>
            <a:ext cx="6048672" cy="3785652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sz="2000" dirty="0" smtClean="0">
                <a:solidFill>
                  <a:prstClr val="black"/>
                </a:solidFill>
              </a:rPr>
              <a:t> </a:t>
            </a:r>
            <a:r>
              <a:rPr lang="el-GR" sz="2400" b="1" dirty="0" smtClean="0">
                <a:solidFill>
                  <a:schemeClr val="bg1"/>
                </a:solidFill>
              </a:rPr>
              <a:t>Στην Μεσόγειο η βιοποικιλότητα απειλείτε κυρίως από: </a:t>
            </a:r>
          </a:p>
          <a:p>
            <a:endParaRPr lang="el-GR" sz="2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el-GR" sz="2000" b="1" dirty="0" smtClean="0">
                <a:solidFill>
                  <a:schemeClr val="bg1"/>
                </a:solidFill>
              </a:rPr>
              <a:t> </a:t>
            </a:r>
            <a:r>
              <a:rPr lang="el-GR" sz="2200" b="1" dirty="0" smtClean="0">
                <a:solidFill>
                  <a:schemeClr val="bg1"/>
                </a:solidFill>
              </a:rPr>
              <a:t>Υπερεκμετάλλευση των πόρων</a:t>
            </a:r>
          </a:p>
          <a:p>
            <a:pPr>
              <a:buFont typeface="Courier New" pitchFamily="49" charset="0"/>
              <a:buChar char="o"/>
            </a:pPr>
            <a:r>
              <a:rPr lang="el-GR" sz="2200" b="1" dirty="0" smtClean="0">
                <a:solidFill>
                  <a:schemeClr val="bg1"/>
                </a:solidFill>
              </a:rPr>
              <a:t> Ρύπανση και ευτροφισμός</a:t>
            </a:r>
          </a:p>
          <a:p>
            <a:pPr>
              <a:buFont typeface="Courier New" pitchFamily="49" charset="0"/>
              <a:buChar char="o"/>
            </a:pPr>
            <a:r>
              <a:rPr lang="el-GR" sz="2200" b="1" dirty="0" smtClean="0">
                <a:solidFill>
                  <a:schemeClr val="bg1"/>
                </a:solidFill>
              </a:rPr>
              <a:t> Βιολογικές εισβολές</a:t>
            </a:r>
          </a:p>
          <a:p>
            <a:pPr>
              <a:buFont typeface="Courier New" pitchFamily="49" charset="0"/>
              <a:buChar char="o"/>
            </a:pPr>
            <a:r>
              <a:rPr lang="el-GR" sz="2200" b="1" dirty="0" smtClean="0">
                <a:solidFill>
                  <a:schemeClr val="bg1"/>
                </a:solidFill>
              </a:rPr>
              <a:t> Υποβάθμιση και καταστροφή των ενδιαιτημάτων </a:t>
            </a:r>
          </a:p>
          <a:p>
            <a:pPr>
              <a:buFont typeface="Courier New" pitchFamily="49" charset="0"/>
              <a:buChar char="o"/>
            </a:pPr>
            <a:r>
              <a:rPr lang="el-GR" sz="2200" b="1" dirty="0" smtClean="0">
                <a:solidFill>
                  <a:schemeClr val="bg1"/>
                </a:solidFill>
              </a:rPr>
              <a:t> Κλιματική αλλαγή, </a:t>
            </a:r>
            <a:r>
              <a:rPr lang="el-GR" sz="2200" b="1" dirty="0" err="1" smtClean="0">
                <a:solidFill>
                  <a:schemeClr val="bg1"/>
                </a:solidFill>
              </a:rPr>
              <a:t>οξίνηση</a:t>
            </a:r>
            <a:r>
              <a:rPr lang="el-GR" sz="2200" b="1" dirty="0" smtClean="0">
                <a:solidFill>
                  <a:schemeClr val="bg1"/>
                </a:solidFill>
              </a:rPr>
              <a:t> των υδάτων</a:t>
            </a:r>
          </a:p>
          <a:p>
            <a:endParaRPr lang="el-GR" sz="2000" dirty="0" smtClean="0">
              <a:solidFill>
                <a:prstClr val="black"/>
              </a:solidFill>
            </a:endParaRPr>
          </a:p>
          <a:p>
            <a:endParaRPr lang="el-GR" sz="2000" dirty="0"/>
          </a:p>
        </p:txBody>
      </p:sp>
      <p:pic>
        <p:nvPicPr>
          <p:cNvPr id="29" name="Picture 11" descr="http://www.sundaytimes.lk/110424/images/Indian-fisherm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2204864"/>
            <a:ext cx="2664296" cy="1678506"/>
          </a:xfrm>
          <a:prstGeom prst="rect">
            <a:avLst/>
          </a:prstGeom>
          <a:noFill/>
        </p:spPr>
      </p:pic>
      <p:pic>
        <p:nvPicPr>
          <p:cNvPr id="31" name="Picture 2" descr="http://1.bp.blogspot.com/_e2Ew1X6LjcQ/TT8pCV-jaoI/AAAAAAAAAeg/Oyw_ZPfkOPQ/s1600/Eco_Ser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4149080"/>
            <a:ext cx="3995936" cy="2293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01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92696"/>
            <a:ext cx="7884368" cy="50405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Θαλάσσια Χλωρίδα – Πανίδα και </a:t>
            </a:r>
            <a:r>
              <a:rPr lang="el-GR" sz="1600" b="1" spc="300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Οικότοποι</a:t>
            </a:r>
            <a:r>
              <a:rPr lang="el-GR" sz="1600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στο Ε.Θ.Π.Ζ</a:t>
            </a:r>
            <a:endParaRPr lang="en-US" sz="1600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340768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Γιατί είναι σημαντικά;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7" name="16 - Ορθογώνιο"/>
          <p:cNvSpPr/>
          <p:nvPr/>
        </p:nvSpPr>
        <p:spPr>
          <a:xfrm>
            <a:off x="179512" y="1988840"/>
            <a:ext cx="51845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>
                <a:latin typeface="+mn-lt"/>
              </a:rPr>
              <a:t>α) Αποτελούν βασικούς πρωτογενείς παραγωγούς, ανακυκλώνουν θρεπτικά άλατα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 </a:t>
            </a:r>
            <a:endParaRPr lang="el-GR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r>
              <a:rPr lang="el-GR" dirty="0" smtClean="0">
                <a:latin typeface="+mn-lt"/>
              </a:rPr>
              <a:t>β) Συμβάλλουν ουσιαστικά στην οξυγόνωση των παράκτιων οικοσυστημάτων/δέσμευση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r>
              <a:rPr lang="el-GR" dirty="0" smtClean="0">
                <a:latin typeface="+mn-lt"/>
              </a:rPr>
              <a:t>γ) Αποτελούν τροφή και καταφύγιο για πολλούς ζωικούς οργανισμούς (ψάρια, ασπόνδυλα κτλ)</a:t>
            </a:r>
            <a:endParaRPr lang="en-US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endParaRPr lang="el-GR" dirty="0" smtClean="0">
              <a:latin typeface="+mn-lt"/>
            </a:endParaRPr>
          </a:p>
          <a:p>
            <a:r>
              <a:rPr lang="el-GR" dirty="0" smtClean="0">
                <a:latin typeface="+mn-lt"/>
              </a:rPr>
              <a:t>δ) Συμβάλουν στην προστασία των ακτών από την διάβρωση</a:t>
            </a:r>
            <a:endParaRPr lang="el-GR" dirty="0">
              <a:latin typeface="+mn-lt"/>
            </a:endParaRPr>
          </a:p>
        </p:txBody>
      </p:sp>
      <p:pic>
        <p:nvPicPr>
          <p:cNvPr id="3074" name="Picture 2" descr="http://bioinformatics.psb.ugent.be/readwrite/research/zostera_b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628800"/>
            <a:ext cx="3810000" cy="24860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17 - TextBox"/>
          <p:cNvSpPr txBox="1"/>
          <p:nvPr/>
        </p:nvSpPr>
        <p:spPr>
          <a:xfrm>
            <a:off x="7503679" y="3645024"/>
            <a:ext cx="1640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+mn-lt"/>
              </a:rPr>
              <a:t>Zostera</a:t>
            </a:r>
            <a:r>
              <a:rPr lang="en-US" b="1" i="1" dirty="0" smtClean="0">
                <a:solidFill>
                  <a:schemeClr val="bg1"/>
                </a:solidFill>
                <a:latin typeface="+mn-lt"/>
              </a:rPr>
              <a:t> marina</a:t>
            </a:r>
            <a:endParaRPr lang="el-GR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076" name="Picture 4" descr="http://www.deconcrete.org/wp-content/uploads/2012/04/granadilla_sebadal-Cymodocea-Nodosa-low.jpg"/>
          <p:cNvPicPr>
            <a:picLocks noChangeAspect="1" noChangeArrowheads="1"/>
          </p:cNvPicPr>
          <p:nvPr/>
        </p:nvPicPr>
        <p:blipFill>
          <a:blip r:embed="rId4" cstate="print"/>
          <a:srcRect t="13884" r="30235" b="19475"/>
          <a:stretch>
            <a:fillRect/>
          </a:stretch>
        </p:blipFill>
        <p:spPr bwMode="auto">
          <a:xfrm>
            <a:off x="5364087" y="4221088"/>
            <a:ext cx="3779913" cy="23632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18 - TextBox"/>
          <p:cNvSpPr txBox="1"/>
          <p:nvPr/>
        </p:nvSpPr>
        <p:spPr>
          <a:xfrm>
            <a:off x="7133220" y="6165304"/>
            <a:ext cx="204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chemeClr val="bg1"/>
                </a:solidFill>
                <a:latin typeface="+mn-lt"/>
              </a:rPr>
              <a:t>Cymodocea</a:t>
            </a:r>
            <a:r>
              <a:rPr lang="en-US" b="1" i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chemeClr val="bg1"/>
                </a:solidFill>
                <a:latin typeface="+mn-lt"/>
              </a:rPr>
              <a:t>nodosa</a:t>
            </a:r>
            <a:endParaRPr lang="el-GR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19 - Βέλος λυγισμένο προς τα επάνω"/>
          <p:cNvSpPr/>
          <p:nvPr/>
        </p:nvSpPr>
        <p:spPr>
          <a:xfrm rot="5400000">
            <a:off x="899592" y="2636912"/>
            <a:ext cx="360040" cy="36004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TextBox"/>
          <p:cNvSpPr txBox="1"/>
          <p:nvPr/>
        </p:nvSpPr>
        <p:spPr>
          <a:xfrm>
            <a:off x="1331640" y="2708920"/>
            <a:ext cx="3204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latin typeface="+mn-lt"/>
              </a:rPr>
              <a:t>Καλύτερη ποιότητα περιβάλλοντος</a:t>
            </a:r>
            <a:endParaRPr lang="el-GR" sz="1600" b="1" dirty="0">
              <a:latin typeface="+mn-lt"/>
            </a:endParaRPr>
          </a:p>
        </p:txBody>
      </p:sp>
      <p:sp>
        <p:nvSpPr>
          <p:cNvPr id="22" name="21 - Βέλος λυγισμένο προς τα επάνω"/>
          <p:cNvSpPr/>
          <p:nvPr/>
        </p:nvSpPr>
        <p:spPr>
          <a:xfrm rot="5400000">
            <a:off x="971600" y="3717032"/>
            <a:ext cx="360040" cy="36004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23 - TextBox"/>
          <p:cNvSpPr txBox="1"/>
          <p:nvPr/>
        </p:nvSpPr>
        <p:spPr>
          <a:xfrm>
            <a:off x="1403648" y="3717032"/>
            <a:ext cx="3204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latin typeface="+mn-lt"/>
              </a:rPr>
              <a:t>Καλύτερη ποιότητα περιβάλλοντος</a:t>
            </a:r>
          </a:p>
          <a:p>
            <a:r>
              <a:rPr lang="el-GR" sz="1600" b="1" dirty="0" smtClean="0">
                <a:latin typeface="+mn-lt"/>
              </a:rPr>
              <a:t>/ρύθμιση κλίματος</a:t>
            </a:r>
            <a:endParaRPr lang="el-GR" sz="1600" b="1" dirty="0">
              <a:latin typeface="+mn-lt"/>
            </a:endParaRPr>
          </a:p>
        </p:txBody>
      </p:sp>
      <p:sp>
        <p:nvSpPr>
          <p:cNvPr id="25" name="24 - Βέλος λυγισμένο προς τα επάνω"/>
          <p:cNvSpPr/>
          <p:nvPr/>
        </p:nvSpPr>
        <p:spPr>
          <a:xfrm rot="5400000">
            <a:off x="1007813" y="4869160"/>
            <a:ext cx="360040" cy="36004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25 - TextBox"/>
          <p:cNvSpPr txBox="1"/>
          <p:nvPr/>
        </p:nvSpPr>
        <p:spPr>
          <a:xfrm>
            <a:off x="1439861" y="4941168"/>
            <a:ext cx="2531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latin typeface="+mn-lt"/>
              </a:rPr>
              <a:t>Υψηλότερη βιοποικιλότητα</a:t>
            </a:r>
            <a:endParaRPr lang="el-GR" sz="1600" b="1" dirty="0">
              <a:latin typeface="+mn-lt"/>
            </a:endParaRPr>
          </a:p>
        </p:txBody>
      </p:sp>
      <p:sp>
        <p:nvSpPr>
          <p:cNvPr id="27" name="26 - Βέλος λυγισμένο προς τα επάνω"/>
          <p:cNvSpPr/>
          <p:nvPr/>
        </p:nvSpPr>
        <p:spPr>
          <a:xfrm rot="5400000">
            <a:off x="1115616" y="5949280"/>
            <a:ext cx="360040" cy="360040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TextBox"/>
          <p:cNvSpPr txBox="1"/>
          <p:nvPr/>
        </p:nvSpPr>
        <p:spPr>
          <a:xfrm>
            <a:off x="1547664" y="6021288"/>
            <a:ext cx="3696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dirty="0" smtClean="0">
                <a:latin typeface="+mn-lt"/>
              </a:rPr>
              <a:t>Σταθερότητα στην κατάσταση των ακτών</a:t>
            </a:r>
            <a:endParaRPr lang="el-GR" sz="1600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Ποσειδωνία</a:t>
            </a: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(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Posidonia</a:t>
            </a:r>
            <a:r>
              <a:rPr lang="en-US" sz="2400" b="1" i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oceanica</a:t>
            </a:r>
            <a:r>
              <a:rPr lang="en-US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)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79512" y="1850341"/>
            <a:ext cx="504056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l-GR" dirty="0" smtClean="0"/>
              <a:t>Σχηματίζει εκτεταμένα πυκνά υποθαλάσσια λιβάδια (‘</a:t>
            </a:r>
            <a:r>
              <a:rPr lang="el-GR" dirty="0" err="1" smtClean="0"/>
              <a:t>φυκιάδες</a:t>
            </a:r>
            <a:r>
              <a:rPr lang="el-GR" dirty="0" smtClean="0"/>
              <a:t>’) που αποτελούν το </a:t>
            </a:r>
            <a:r>
              <a:rPr lang="el-GR" b="1" dirty="0" smtClean="0"/>
              <a:t>θαλάσσιο αντίστοιχο</a:t>
            </a:r>
            <a:r>
              <a:rPr lang="el-GR" dirty="0" smtClean="0"/>
              <a:t> των </a:t>
            </a:r>
            <a:r>
              <a:rPr lang="el-GR" b="1" dirty="0" smtClean="0"/>
              <a:t>χερσαίων τροπικών δασών</a:t>
            </a:r>
            <a:r>
              <a:rPr lang="el-GR" dirty="0" smtClean="0"/>
              <a:t>, στην Μεσόγειο. </a:t>
            </a:r>
          </a:p>
          <a:p>
            <a:pPr lvl="0" algn="just"/>
            <a:endParaRPr lang="el-GR" dirty="0" smtClean="0"/>
          </a:p>
          <a:p>
            <a:pPr lvl="0" algn="just"/>
            <a:r>
              <a:rPr lang="el-GR" dirty="0" smtClean="0"/>
              <a:t>Χαρακτηρίζονται ως </a:t>
            </a:r>
            <a:r>
              <a:rPr lang="el-GR" b="1" dirty="0" smtClean="0"/>
              <a:t>‘πνεύμονες’</a:t>
            </a:r>
            <a:r>
              <a:rPr lang="el-GR" dirty="0" smtClean="0"/>
              <a:t> της θάλασσας μιας και παράγουν σημαντικές ποσότητες οξυγόνου.</a:t>
            </a:r>
            <a:endParaRPr kumimoji="0" lang="el-GR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5" descr="C:\Users\MedPAN\Desktop\DROSOS Material\Underwater photos ISSARIS\posidonia copy.jpg"/>
          <p:cNvPicPr>
            <a:picLocks noChangeAspect="1" noChangeArrowheads="1"/>
          </p:cNvPicPr>
          <p:nvPr/>
        </p:nvPicPr>
        <p:blipFill>
          <a:blip r:embed="rId3" cstate="print"/>
          <a:srcRect t="16652" b="12578"/>
          <a:stretch>
            <a:fillRect/>
          </a:stretch>
        </p:blipFill>
        <p:spPr bwMode="auto">
          <a:xfrm>
            <a:off x="5255568" y="1556792"/>
            <a:ext cx="3888432" cy="3279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15 - Ορθογώνιο"/>
          <p:cNvSpPr/>
          <p:nvPr/>
        </p:nvSpPr>
        <p:spPr>
          <a:xfrm>
            <a:off x="251520" y="4293096"/>
            <a:ext cx="4968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Αποτελούν </a:t>
            </a:r>
            <a:r>
              <a:rPr lang="el-GR" b="1" dirty="0" smtClean="0"/>
              <a:t>σημαντικό ενδιαίτημα </a:t>
            </a:r>
            <a:r>
              <a:rPr lang="el-GR" dirty="0" smtClean="0"/>
              <a:t>για ένα μεγάλο αριθμό ειδών ασπόνδυλων και ψαριών </a:t>
            </a:r>
            <a:endParaRPr lang="el-GR" dirty="0"/>
          </a:p>
        </p:txBody>
      </p:sp>
      <p:sp>
        <p:nvSpPr>
          <p:cNvPr id="17" name="16 - Ορθογώνιο"/>
          <p:cNvSpPr/>
          <p:nvPr/>
        </p:nvSpPr>
        <p:spPr>
          <a:xfrm>
            <a:off x="251520" y="5157192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Οι ‘</a:t>
            </a:r>
            <a:r>
              <a:rPr lang="el-GR" dirty="0" err="1" smtClean="0"/>
              <a:t>φυκιάδες</a:t>
            </a:r>
            <a:r>
              <a:rPr lang="el-GR" dirty="0" smtClean="0"/>
              <a:t>’ λειτουργούν ως </a:t>
            </a:r>
            <a:r>
              <a:rPr lang="el-GR" b="1" dirty="0" smtClean="0"/>
              <a:t>πεδία αναπαραγωγής </a:t>
            </a:r>
            <a:r>
              <a:rPr lang="el-GR" dirty="0" smtClean="0"/>
              <a:t>αλλά και προφύλαξης και ανάπτυξης νεαρών ατόμων (‘</a:t>
            </a:r>
            <a:r>
              <a:rPr lang="el-GR" dirty="0" err="1" smtClean="0"/>
              <a:t>νηπιοτροφεία</a:t>
            </a:r>
            <a:r>
              <a:rPr lang="el-GR" dirty="0" smtClean="0"/>
              <a:t>’) για </a:t>
            </a:r>
            <a:r>
              <a:rPr lang="el-GR" b="1" dirty="0" smtClean="0"/>
              <a:t>πολλά εμπορικά είδη ασπόνδυλων και ψαριών</a:t>
            </a:r>
            <a:r>
              <a:rPr lang="el-GR" dirty="0" smtClean="0"/>
              <a:t>.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54946" cy="274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Ποσειδωνία</a:t>
            </a: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(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Posidonia</a:t>
            </a:r>
            <a:r>
              <a:rPr lang="en-US" sz="2400" b="1" i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oceanica</a:t>
            </a:r>
            <a:r>
              <a:rPr lang="en-US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)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64513" name="Rectangle 1"/>
          <p:cNvSpPr>
            <a:spLocks noChangeArrowheads="1"/>
          </p:cNvSpPr>
          <p:nvPr/>
        </p:nvSpPr>
        <p:spPr bwMode="auto">
          <a:xfrm>
            <a:off x="179512" y="1844824"/>
            <a:ext cx="504056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l-GR" dirty="0" smtClean="0"/>
              <a:t>Είναι πεδία </a:t>
            </a:r>
            <a:r>
              <a:rPr lang="el-GR" b="1" dirty="0" err="1" smtClean="0"/>
              <a:t>τροφοληψίας</a:t>
            </a:r>
            <a:r>
              <a:rPr lang="el-GR" dirty="0" smtClean="0"/>
              <a:t> ή </a:t>
            </a:r>
            <a:r>
              <a:rPr lang="el-GR" b="1" dirty="0" smtClean="0"/>
              <a:t>ανάπαυσης</a:t>
            </a:r>
            <a:r>
              <a:rPr lang="el-GR" dirty="0" smtClean="0"/>
              <a:t> για πολλά είδη όπως η θαλάσσια χελώνα </a:t>
            </a:r>
            <a:r>
              <a:rPr lang="en-US" i="1" dirty="0" smtClean="0"/>
              <a:t>Caretta </a:t>
            </a:r>
            <a:r>
              <a:rPr lang="en-US" i="1" dirty="0" err="1" smtClean="0"/>
              <a:t>caretta</a:t>
            </a:r>
            <a:r>
              <a:rPr lang="en-US" dirty="0" smtClean="0"/>
              <a:t>. </a:t>
            </a:r>
            <a:endParaRPr kumimoji="0" lang="el-GR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5471592" y="4581128"/>
            <a:ext cx="349289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l-GR" sz="2000" b="1" dirty="0" smtClean="0">
                <a:solidFill>
                  <a:srgbClr val="002060"/>
                </a:solidFill>
              </a:rPr>
              <a:t>Οι λειμώνες της </a:t>
            </a:r>
            <a:r>
              <a:rPr lang="en-US" sz="2000" b="1" i="1" dirty="0" err="1" smtClean="0">
                <a:solidFill>
                  <a:srgbClr val="002060"/>
                </a:solidFill>
              </a:rPr>
              <a:t>Posidonia</a:t>
            </a:r>
            <a:r>
              <a:rPr lang="en-US" sz="2000" b="1" i="1" dirty="0" smtClean="0">
                <a:solidFill>
                  <a:srgbClr val="002060"/>
                </a:solidFill>
              </a:rPr>
              <a:t> </a:t>
            </a:r>
            <a:r>
              <a:rPr lang="en-US" sz="2000" b="1" i="1" dirty="0" err="1" smtClean="0">
                <a:solidFill>
                  <a:srgbClr val="002060"/>
                </a:solidFill>
              </a:rPr>
              <a:t>oceanica</a:t>
            </a:r>
            <a:r>
              <a:rPr lang="en-US" sz="2000" b="1" i="1" dirty="0" smtClean="0">
                <a:solidFill>
                  <a:srgbClr val="002060"/>
                </a:solidFill>
              </a:rPr>
              <a:t> </a:t>
            </a:r>
            <a:r>
              <a:rPr lang="el-GR" sz="2000" b="1" dirty="0" smtClean="0">
                <a:solidFill>
                  <a:srgbClr val="002060"/>
                </a:solidFill>
              </a:rPr>
              <a:t>αποτελούν </a:t>
            </a:r>
            <a:r>
              <a:rPr lang="el-GR" sz="2000" b="1" dirty="0" err="1" smtClean="0">
                <a:solidFill>
                  <a:srgbClr val="002060"/>
                </a:solidFill>
              </a:rPr>
              <a:t>Οικότοπο</a:t>
            </a:r>
            <a:r>
              <a:rPr lang="el-GR" sz="2000" b="1" dirty="0" smtClean="0">
                <a:solidFill>
                  <a:srgbClr val="002060"/>
                </a:solidFill>
              </a:rPr>
              <a:t> Προτεραιότητας για την Ε.Ε. (Οδηγία 92/43 – </a:t>
            </a:r>
            <a:r>
              <a:rPr lang="en-US" sz="2000" b="1" dirty="0" smtClean="0">
                <a:solidFill>
                  <a:srgbClr val="002060"/>
                </a:solidFill>
              </a:rPr>
              <a:t>NATURA) </a:t>
            </a:r>
            <a:r>
              <a:rPr lang="el-GR" sz="2000" b="1" dirty="0" smtClean="0">
                <a:solidFill>
                  <a:srgbClr val="002060"/>
                </a:solidFill>
              </a:rPr>
              <a:t>και προστασία τους  είδους αυτού είναι ευθύνη όλων μας</a:t>
            </a:r>
            <a:endParaRPr lang="el-GR" sz="2000" dirty="0"/>
          </a:p>
        </p:txBody>
      </p:sp>
      <p:sp>
        <p:nvSpPr>
          <p:cNvPr id="12" name="11 - Ορθογώνιο"/>
          <p:cNvSpPr/>
          <p:nvPr/>
        </p:nvSpPr>
        <p:spPr>
          <a:xfrm>
            <a:off x="179512" y="2852936"/>
            <a:ext cx="4968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b="1" dirty="0" smtClean="0"/>
              <a:t>Στο Ε.Θ.Π.Ζ</a:t>
            </a:r>
            <a:r>
              <a:rPr lang="el-GR" dirty="0" smtClean="0"/>
              <a:t>. καλύπτουν περίπου το </a:t>
            </a:r>
            <a:r>
              <a:rPr lang="el-GR" b="1" dirty="0" smtClean="0"/>
              <a:t>45%</a:t>
            </a:r>
            <a:r>
              <a:rPr lang="el-GR" dirty="0" smtClean="0"/>
              <a:t> του θαλάσσιου βυθού και συμβάλλουν καθοριστικά στην </a:t>
            </a:r>
            <a:r>
              <a:rPr lang="el-GR" b="1" dirty="0" smtClean="0"/>
              <a:t>διατήρηση της καλής κατάστασης </a:t>
            </a:r>
            <a:r>
              <a:rPr lang="el-GR" dirty="0" smtClean="0"/>
              <a:t>των </a:t>
            </a:r>
            <a:r>
              <a:rPr lang="el-GR" b="1" dirty="0" smtClean="0"/>
              <a:t>παραλιών ωοτοκίας </a:t>
            </a:r>
            <a:r>
              <a:rPr lang="el-GR" dirty="0" smtClean="0"/>
              <a:t>(αντιδιαβρωτική δράση). </a:t>
            </a:r>
            <a:endParaRPr lang="el-GR" dirty="0"/>
          </a:p>
        </p:txBody>
      </p:sp>
      <p:sp>
        <p:nvSpPr>
          <p:cNvPr id="18" name="17 - Ορθογώνιο"/>
          <p:cNvSpPr/>
          <p:nvPr/>
        </p:nvSpPr>
        <p:spPr>
          <a:xfrm>
            <a:off x="179512" y="4149080"/>
            <a:ext cx="51125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Τα λιβάδια αλλά και τα </a:t>
            </a:r>
            <a:r>
              <a:rPr lang="el-GR" b="1" dirty="0" smtClean="0"/>
              <a:t>νεκρά φύλλα της </a:t>
            </a:r>
            <a:r>
              <a:rPr lang="el-GR" b="1" dirty="0" err="1" smtClean="0"/>
              <a:t>Ποσειδωνίας</a:t>
            </a:r>
            <a:r>
              <a:rPr lang="el-GR" dirty="0" smtClean="0"/>
              <a:t> μειώνουν την </a:t>
            </a:r>
            <a:r>
              <a:rPr lang="el-GR" b="1" dirty="0" smtClean="0"/>
              <a:t>διάβρωση</a:t>
            </a:r>
            <a:r>
              <a:rPr lang="el-GR" dirty="0" smtClean="0"/>
              <a:t> των παραλιών και ενισχύουν τα </a:t>
            </a:r>
            <a:r>
              <a:rPr lang="el-GR" dirty="0" err="1" smtClean="0"/>
              <a:t>Αμμοθινικά</a:t>
            </a:r>
            <a:r>
              <a:rPr lang="el-GR" dirty="0" smtClean="0"/>
              <a:t> συστήματα στο πίσω μέρος των παραλιών.</a:t>
            </a:r>
            <a:endParaRPr lang="el-GR" dirty="0"/>
          </a:p>
        </p:txBody>
      </p:sp>
      <p:sp>
        <p:nvSpPr>
          <p:cNvPr id="19" name="18 - Ορθογώνιο"/>
          <p:cNvSpPr/>
          <p:nvPr/>
        </p:nvSpPr>
        <p:spPr>
          <a:xfrm>
            <a:off x="144016" y="5445224"/>
            <a:ext cx="51480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Το θαλάσσιο αυτό φυτό είναι ιδιαίτερα ευαίσθητο στην </a:t>
            </a:r>
            <a:r>
              <a:rPr lang="el-GR" b="1" dirty="0" smtClean="0"/>
              <a:t>οργανική ρύπανση</a:t>
            </a:r>
            <a:r>
              <a:rPr lang="el-GR" dirty="0" smtClean="0"/>
              <a:t> και στη δράση των </a:t>
            </a:r>
            <a:r>
              <a:rPr lang="el-GR" b="1" dirty="0" smtClean="0"/>
              <a:t>συρόμενων αλιευτικών εργαλείων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20" name="19 - Ορθογώνιο"/>
          <p:cNvSpPr/>
          <p:nvPr/>
        </p:nvSpPr>
        <p:spPr>
          <a:xfrm>
            <a:off x="5364088" y="1628800"/>
            <a:ext cx="3528392" cy="28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 smtClean="0">
                <a:hlinkClick r:id="rId4"/>
              </a:rPr>
              <a:t>http</a:t>
            </a:r>
            <a:r>
              <a:rPr lang="el-GR" sz="1200" u="sng" dirty="0" smtClean="0">
                <a:hlinkClick r:id="rId4"/>
              </a:rPr>
              <a:t>://</a:t>
            </a:r>
            <a:r>
              <a:rPr lang="en-US" sz="1200" u="sng" dirty="0" smtClean="0">
                <a:hlinkClick r:id="rId4"/>
              </a:rPr>
              <a:t>www</a:t>
            </a:r>
            <a:r>
              <a:rPr lang="el-GR" sz="1200" u="sng" dirty="0" smtClean="0">
                <a:hlinkClick r:id="rId4"/>
              </a:rPr>
              <a:t>.</a:t>
            </a:r>
            <a:r>
              <a:rPr lang="en-US" sz="1200" u="sng" dirty="0" err="1" smtClean="0">
                <a:hlinkClick r:id="rId4"/>
              </a:rPr>
              <a:t>youtube</a:t>
            </a:r>
            <a:r>
              <a:rPr lang="el-GR" sz="1200" u="sng" dirty="0" smtClean="0">
                <a:hlinkClick r:id="rId4"/>
              </a:rPr>
              <a:t>.</a:t>
            </a:r>
            <a:r>
              <a:rPr lang="en-US" sz="1200" u="sng" dirty="0" smtClean="0">
                <a:hlinkClick r:id="rId4"/>
              </a:rPr>
              <a:t>com</a:t>
            </a:r>
            <a:r>
              <a:rPr lang="el-GR" sz="1200" u="sng" dirty="0" smtClean="0">
                <a:hlinkClick r:id="rId4"/>
              </a:rPr>
              <a:t>/</a:t>
            </a:r>
            <a:r>
              <a:rPr lang="en-US" sz="1200" u="sng" dirty="0" smtClean="0">
                <a:hlinkClick r:id="rId4"/>
              </a:rPr>
              <a:t>watch</a:t>
            </a:r>
            <a:r>
              <a:rPr lang="el-GR" sz="1200" u="sng" dirty="0" smtClean="0">
                <a:hlinkClick r:id="rId4"/>
              </a:rPr>
              <a:t>?</a:t>
            </a:r>
            <a:r>
              <a:rPr lang="en-US" sz="1200" u="sng" dirty="0" smtClean="0">
                <a:hlinkClick r:id="rId4"/>
              </a:rPr>
              <a:t>v</a:t>
            </a:r>
            <a:r>
              <a:rPr lang="el-GR" sz="1200" u="sng" dirty="0" smtClean="0">
                <a:hlinkClick r:id="rId4"/>
              </a:rPr>
              <a:t>=</a:t>
            </a:r>
            <a:r>
              <a:rPr lang="en-US" sz="1200" u="sng" dirty="0" err="1" smtClean="0">
                <a:hlinkClick r:id="rId4"/>
              </a:rPr>
              <a:t>zikSzUhUGtA</a:t>
            </a:r>
            <a:endParaRPr lang="el-G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268760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Πίννα</a:t>
            </a:r>
            <a:r>
              <a:rPr lang="el-GR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(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Pinna</a:t>
            </a:r>
            <a:r>
              <a:rPr lang="en-US" sz="2400" b="1" i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n-US" sz="2400" b="1" i="1" u="sng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nobilis</a:t>
            </a:r>
            <a:r>
              <a:rPr lang="en-US" sz="24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)</a:t>
            </a:r>
            <a:endParaRPr lang="en-US" sz="24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539552" y="6093296"/>
            <a:ext cx="813690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l-GR" sz="2000" dirty="0" smtClean="0">
                <a:latin typeface="Arial" pitchFamily="34" charset="0"/>
                <a:cs typeface="Arial" pitchFamily="34" charset="0"/>
              </a:rPr>
              <a:t>Υπόκειται σε καθεστώς αυστηρής προστασίας (Οδηγία 92/43/Ε.Ε.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).</a:t>
            </a:r>
            <a:endParaRPr lang="el-GR" sz="2000" dirty="0"/>
          </a:p>
        </p:txBody>
      </p:sp>
      <p:sp>
        <p:nvSpPr>
          <p:cNvPr id="19" name="18 - Ορθογώνιο"/>
          <p:cNvSpPr/>
          <p:nvPr/>
        </p:nvSpPr>
        <p:spPr>
          <a:xfrm>
            <a:off x="251520" y="1916832"/>
            <a:ext cx="514806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Arial" pitchFamily="34" charset="0"/>
                <a:cs typeface="Arial" pitchFamily="34" charset="0"/>
              </a:rPr>
              <a:t>Είναι ενδημικό είδος της Μεσογείου </a:t>
            </a:r>
          </a:p>
          <a:p>
            <a:pPr algn="just"/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l-GR" dirty="0" smtClean="0">
                <a:latin typeface="Arial" pitchFamily="34" charset="0"/>
                <a:cs typeface="Arial" pitchFamily="34" charset="0"/>
              </a:rPr>
              <a:t>Ζει σε αμμώδεις βυθούς και σε λιβάδια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Ποσειδωνίας</a:t>
            </a: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l-GR" dirty="0" smtClean="0">
                <a:latin typeface="Arial" pitchFamily="34" charset="0"/>
                <a:cs typeface="Arial" pitchFamily="34" charset="0"/>
              </a:rPr>
              <a:t>20 χρόνια διάρκεια ζωής, μπορεί να φτάσει σε μήκος μεγαλύτερο του ενός μέτρου.</a:t>
            </a:r>
          </a:p>
          <a:p>
            <a:pPr algn="just"/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l-GR" dirty="0" smtClean="0">
                <a:latin typeface="Arial" pitchFamily="34" charset="0"/>
                <a:cs typeface="Arial" pitchFamily="34" charset="0"/>
              </a:rPr>
              <a:t>Παράγει στο εσωτερικό της ένα μαργαριτάρι με ακανόνιστο σχήμα το οποίο όμως δεν έχει εμπορική αξία</a:t>
            </a:r>
            <a:endParaRPr lang="el-GR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251520" y="5085184"/>
            <a:ext cx="50405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>
                <a:latin typeface="Arial" pitchFamily="34" charset="0"/>
                <a:cs typeface="Arial" pitchFamily="34" charset="0"/>
              </a:rPr>
              <a:t>Οι πληθυσμοί της 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Πίννας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έχουν μειωθεί δραματικά (</a:t>
            </a:r>
            <a:r>
              <a:rPr lang="el-GR" dirty="0" err="1" smtClean="0">
                <a:latin typeface="Arial" pitchFamily="34" charset="0"/>
                <a:cs typeface="Arial" pitchFamily="34" charset="0"/>
              </a:rPr>
              <a:t>υπεραλίευση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,  τράτες, αγκυροβόλια, ρύπανση) </a:t>
            </a:r>
            <a:endParaRPr lang="el-GR" dirty="0"/>
          </a:p>
        </p:txBody>
      </p:sp>
      <p:pic>
        <p:nvPicPr>
          <p:cNvPr id="16" name="Picture 8" descr="C:\Users\MedPAN\Desktop\epilogi neon foto_30_7_12\teliki_epil_thalassia eidi\malakia\LSourbes_106_pinna.JPG"/>
          <p:cNvPicPr>
            <a:picLocks noChangeAspect="1" noChangeArrowheads="1"/>
          </p:cNvPicPr>
          <p:nvPr/>
        </p:nvPicPr>
        <p:blipFill>
          <a:blip r:embed="rId3" cstate="print"/>
          <a:srcRect l="14267" r="24001"/>
          <a:stretch>
            <a:fillRect/>
          </a:stretch>
        </p:blipFill>
        <p:spPr bwMode="auto">
          <a:xfrm>
            <a:off x="5652120" y="1988840"/>
            <a:ext cx="3024336" cy="367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1988840"/>
            <a:ext cx="7128792" cy="64807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Περισσότερα ψάρια – θαλάσσια φυτά και ασπόνδυλα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002866" y="2708920"/>
            <a:ext cx="4033630" cy="358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- Ορθογώνιο"/>
          <p:cNvSpPr/>
          <p:nvPr/>
        </p:nvSpPr>
        <p:spPr>
          <a:xfrm>
            <a:off x="251520" y="227687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u="sng" dirty="0" smtClean="0"/>
              <a:t>Μετά από μελέτες στις Ευρωπαϊκές Θ.Π.Π</a:t>
            </a:r>
            <a:endParaRPr lang="el-GR" u="sng" dirty="0"/>
          </a:p>
        </p:txBody>
      </p:sp>
      <p:sp>
        <p:nvSpPr>
          <p:cNvPr id="16" name="15 - Ορθογώνιο"/>
          <p:cNvSpPr/>
          <p:nvPr/>
        </p:nvSpPr>
        <p:spPr>
          <a:xfrm>
            <a:off x="323528" y="270892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buAutoNum type="arabicPeriod"/>
            </a:pPr>
            <a:r>
              <a:rPr lang="el-GR" i="1" dirty="0" smtClean="0"/>
              <a:t>Το </a:t>
            </a:r>
            <a:r>
              <a:rPr lang="el-GR" b="1" i="1" dirty="0" smtClean="0"/>
              <a:t>συνολικό βάρος </a:t>
            </a:r>
            <a:r>
              <a:rPr lang="el-GR" i="1" dirty="0" smtClean="0"/>
              <a:t>των οργανισμών </a:t>
            </a:r>
          </a:p>
          <a:p>
            <a:pPr marL="342900" indent="-342900" algn="just"/>
            <a:r>
              <a:rPr lang="el-GR" i="1" dirty="0" smtClean="0"/>
              <a:t>      αυξήθηκε κατά μέσο όρο </a:t>
            </a:r>
            <a:r>
              <a:rPr lang="en-US" i="1" dirty="0" smtClean="0"/>
              <a:t>251%</a:t>
            </a:r>
            <a:r>
              <a:rPr lang="el-GR" i="1" dirty="0" smtClean="0"/>
              <a:t> συγκριτικά με περιοχές εκτός των Θ.Π.Π.</a:t>
            </a:r>
          </a:p>
          <a:p>
            <a:pPr marL="342900" indent="-342900" algn="just"/>
            <a:endParaRPr lang="el-GR" i="1" dirty="0" smtClean="0"/>
          </a:p>
          <a:p>
            <a:pPr marL="342900" indent="-342900" algn="just"/>
            <a:r>
              <a:rPr lang="en-US" i="1" dirty="0" smtClean="0"/>
              <a:t>2. </a:t>
            </a:r>
            <a:r>
              <a:rPr lang="el-GR" i="1" dirty="0" smtClean="0"/>
              <a:t>Ο </a:t>
            </a:r>
            <a:r>
              <a:rPr lang="el-GR" b="1" i="1" dirty="0" smtClean="0"/>
              <a:t>αριθμός των ατόμων </a:t>
            </a:r>
            <a:r>
              <a:rPr lang="el-GR" i="1" dirty="0" smtClean="0"/>
              <a:t>αυξήθηκε κατά μέσο όρο 12</a:t>
            </a:r>
            <a:r>
              <a:rPr lang="en-US" i="1" dirty="0" smtClean="0"/>
              <a:t>1%</a:t>
            </a:r>
            <a:r>
              <a:rPr lang="el-GR" i="1" dirty="0" smtClean="0"/>
              <a:t> συγκριτικά με περιοχές εκτός των Θ.Π.Π.</a:t>
            </a:r>
          </a:p>
          <a:p>
            <a:pPr marL="342900" indent="-342900" algn="just"/>
            <a:endParaRPr lang="el-GR" i="1" dirty="0" smtClean="0"/>
          </a:p>
          <a:p>
            <a:pPr algn="just"/>
            <a:r>
              <a:rPr lang="en-US" i="1" dirty="0" smtClean="0"/>
              <a:t>3. </a:t>
            </a:r>
            <a:r>
              <a:rPr lang="el-GR" b="1" i="1" dirty="0" smtClean="0"/>
              <a:t>Το μέγεθος των οργανισμών </a:t>
            </a:r>
            <a:r>
              <a:rPr lang="el-GR" i="1" dirty="0" smtClean="0"/>
              <a:t>αυξήθηκε              κατά μέσο όρο 13</a:t>
            </a:r>
            <a:r>
              <a:rPr lang="en-US" i="1" dirty="0" smtClean="0"/>
              <a:t>%</a:t>
            </a:r>
            <a:r>
              <a:rPr lang="el-GR" i="1" dirty="0" smtClean="0"/>
              <a:t> συγκριτικά με περιοχές εκτός των Θ.Π.Π. </a:t>
            </a:r>
          </a:p>
          <a:p>
            <a:pPr algn="just"/>
            <a:endParaRPr lang="en-US" i="1" dirty="0" smtClean="0"/>
          </a:p>
          <a:p>
            <a:r>
              <a:rPr lang="en-US" i="1" dirty="0" smtClean="0"/>
              <a:t>4. </a:t>
            </a:r>
            <a:r>
              <a:rPr lang="el-GR" i="1" dirty="0" smtClean="0"/>
              <a:t>Η </a:t>
            </a:r>
            <a:r>
              <a:rPr lang="el-GR" b="1" i="1" dirty="0" smtClean="0"/>
              <a:t>βιοποικιλότητα</a:t>
            </a:r>
            <a:r>
              <a:rPr lang="el-GR" i="1" dirty="0" smtClean="0"/>
              <a:t> αυξήθηκε κατά </a:t>
            </a:r>
            <a:r>
              <a:rPr lang="en-US" i="1" dirty="0" smtClean="0"/>
              <a:t>19%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1988840"/>
            <a:ext cx="7128792" cy="64807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Περισσότερα ψάρια – θαλάσσια φυτά και ασπόνδυλα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179512" y="2348880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u="sng" dirty="0" smtClean="0"/>
              <a:t>Μετά από μελέτες στις Ευρωπαϊκές Θ.Π.Π</a:t>
            </a:r>
            <a:endParaRPr lang="el-GR" u="sng" dirty="0"/>
          </a:p>
        </p:txBody>
      </p:sp>
      <p:sp>
        <p:nvSpPr>
          <p:cNvPr id="16" name="15 - Ορθογώνιο"/>
          <p:cNvSpPr/>
          <p:nvPr/>
        </p:nvSpPr>
        <p:spPr>
          <a:xfrm>
            <a:off x="251520" y="2780928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l-GR" b="1" i="1" dirty="0" smtClean="0"/>
              <a:t>Τα </a:t>
            </a:r>
            <a:r>
              <a:rPr lang="el-GR" b="1" i="1" dirty="0" err="1" smtClean="0"/>
              <a:t>υπεραλιευμένα</a:t>
            </a:r>
            <a:r>
              <a:rPr lang="el-GR" b="1" i="1" dirty="0" smtClean="0"/>
              <a:t> είδη συνήθως παρουσιάζουν την μεγαλύτερη αύξηση ενώ τα είδη που αποτελούν τροφή των παραπάνω ειδών μειώνονται  </a:t>
            </a:r>
          </a:p>
          <a:p>
            <a:pPr marL="342900" indent="-342900" algn="just"/>
            <a:endParaRPr lang="el-G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734519"/>
            <a:ext cx="3924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- TextBox"/>
          <p:cNvSpPr txBox="1"/>
          <p:nvPr/>
        </p:nvSpPr>
        <p:spPr>
          <a:xfrm>
            <a:off x="323528" y="3861048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Σαργοί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8" name="17 - Δεξιό βέλος"/>
          <p:cNvSpPr/>
          <p:nvPr/>
        </p:nvSpPr>
        <p:spPr>
          <a:xfrm rot="2068719">
            <a:off x="1173253" y="411611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TextBox"/>
          <p:cNvSpPr txBox="1"/>
          <p:nvPr/>
        </p:nvSpPr>
        <p:spPr>
          <a:xfrm>
            <a:off x="395536" y="4725144"/>
            <a:ext cx="87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Αχινοί</a:t>
            </a:r>
            <a:endParaRPr lang="el-GR" b="1" dirty="0"/>
          </a:p>
        </p:txBody>
      </p:sp>
      <p:sp>
        <p:nvSpPr>
          <p:cNvPr id="20" name="19 - Δεξιό βέλος"/>
          <p:cNvSpPr/>
          <p:nvPr/>
        </p:nvSpPr>
        <p:spPr>
          <a:xfrm rot="2068719">
            <a:off x="1091870" y="5082431"/>
            <a:ext cx="61079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TextBox"/>
          <p:cNvSpPr txBox="1"/>
          <p:nvPr/>
        </p:nvSpPr>
        <p:spPr>
          <a:xfrm>
            <a:off x="467544" y="551723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Φυτά</a:t>
            </a:r>
            <a:endParaRPr lang="el-GR" b="1" dirty="0"/>
          </a:p>
        </p:txBody>
      </p:sp>
      <p:sp>
        <p:nvSpPr>
          <p:cNvPr id="22" name="21 - Δεξιό βέλος"/>
          <p:cNvSpPr/>
          <p:nvPr/>
        </p:nvSpPr>
        <p:spPr>
          <a:xfrm rot="2068719">
            <a:off x="1091870" y="5802511"/>
            <a:ext cx="610797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5" name="24 - Ευθύγραμμο βέλος σύνδεσης"/>
          <p:cNvCxnSpPr>
            <a:stCxn id="17" idx="2"/>
            <a:endCxn id="19" idx="0"/>
          </p:cNvCxnSpPr>
          <p:nvPr/>
        </p:nvCxnSpPr>
        <p:spPr>
          <a:xfrm>
            <a:off x="826230" y="4230380"/>
            <a:ext cx="5997" cy="494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25 - Ευθύγραμμο βέλος σύνδεσης"/>
          <p:cNvCxnSpPr/>
          <p:nvPr/>
        </p:nvCxnSpPr>
        <p:spPr>
          <a:xfrm flipH="1">
            <a:off x="827584" y="5085184"/>
            <a:ext cx="2211" cy="4947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26 - TextBox"/>
          <p:cNvSpPr txBox="1"/>
          <p:nvPr/>
        </p:nvSpPr>
        <p:spPr>
          <a:xfrm>
            <a:off x="1835696" y="34290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Εντός Θ.Π.Π</a:t>
            </a:r>
            <a:endParaRPr lang="el-GR" b="1" dirty="0"/>
          </a:p>
        </p:txBody>
      </p:sp>
      <p:sp>
        <p:nvSpPr>
          <p:cNvPr id="28" name="27 - TextBox"/>
          <p:cNvSpPr txBox="1"/>
          <p:nvPr/>
        </p:nvSpPr>
        <p:spPr>
          <a:xfrm>
            <a:off x="3635896" y="3429000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Εκτός  Θ.Π.Π</a:t>
            </a:r>
            <a:endParaRPr lang="el-GR" b="1" dirty="0"/>
          </a:p>
        </p:txBody>
      </p:sp>
      <p:sp>
        <p:nvSpPr>
          <p:cNvPr id="24" name="23 - Ορθογώνιο"/>
          <p:cNvSpPr/>
          <p:nvPr/>
        </p:nvSpPr>
        <p:spPr>
          <a:xfrm>
            <a:off x="5580112" y="3717032"/>
            <a:ext cx="356388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l-GR" b="1" i="1" dirty="0" smtClean="0"/>
              <a:t>Ένα υγείες οικοσύστημα με κατάλληλη διαχείριση: </a:t>
            </a:r>
          </a:p>
          <a:p>
            <a:pPr marL="342900" indent="-342900" algn="just"/>
            <a:endParaRPr lang="el-GR" b="1" i="1" dirty="0" smtClean="0"/>
          </a:p>
          <a:p>
            <a:pPr marL="342900" indent="-342900" algn="just"/>
            <a:r>
              <a:rPr lang="el-GR" b="1" i="1" dirty="0" smtClean="0"/>
              <a:t>- </a:t>
            </a:r>
            <a:r>
              <a:rPr lang="el-GR" i="1" dirty="0" smtClean="0"/>
              <a:t>Μηχανισμούς ανάκαμψης</a:t>
            </a:r>
          </a:p>
          <a:p>
            <a:pPr marL="342900" indent="-342900" algn="just"/>
            <a:r>
              <a:rPr lang="el-GR" i="1" dirty="0" smtClean="0"/>
              <a:t>από περιστατικά ρύπανσης</a:t>
            </a:r>
          </a:p>
          <a:p>
            <a:pPr marL="342900" indent="-342900" algn="just"/>
            <a:endParaRPr lang="el-GR" i="1" dirty="0" smtClean="0"/>
          </a:p>
          <a:p>
            <a:pPr marL="342900" indent="-342900" algn="just"/>
            <a:r>
              <a:rPr lang="el-GR" i="1" dirty="0" smtClean="0"/>
              <a:t>- Ελκυστικότερο στον τουρίστα</a:t>
            </a:r>
          </a:p>
          <a:p>
            <a:pPr marL="342900" indent="-342900" algn="just"/>
            <a:endParaRPr lang="el-GR" i="1" dirty="0" smtClean="0"/>
          </a:p>
          <a:p>
            <a:pPr marL="342900" indent="-342900" algn="just"/>
            <a:r>
              <a:rPr lang="el-GR" i="1" dirty="0" smtClean="0"/>
              <a:t>- Παρέχει βιολογικούς πόρους </a:t>
            </a:r>
          </a:p>
          <a:p>
            <a:pPr marL="342900" indent="-342900" algn="just"/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1988840"/>
            <a:ext cx="7128792" cy="64807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Περισσότερα ψάρια – θαλάσσια φυτά και ασπόνδυλα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2492896"/>
            <a:ext cx="87129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Γιατί είναι σημαντική η αύξηση του μεγέθους των οργανισμών στις Θ.Π.Π;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323528" y="299695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l-GR" b="1" i="1" dirty="0" smtClean="0"/>
              <a:t>Μεγαλύτερα άτομα ψαριών και ασπόνδυλων στις Θ.Π.Π. παράγουν περισσότερους απογόνους από μικρά άτομα εκτός των Θ.Π.Π. </a:t>
            </a:r>
          </a:p>
          <a:p>
            <a:pPr marL="342900" indent="-342900" algn="just"/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4608512" cy="278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28 - Δεξιό βέλος"/>
          <p:cNvSpPr/>
          <p:nvPr/>
        </p:nvSpPr>
        <p:spPr>
          <a:xfrm rot="5400000">
            <a:off x="6516216" y="4869160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30 - TextBox"/>
          <p:cNvSpPr txBox="1"/>
          <p:nvPr/>
        </p:nvSpPr>
        <p:spPr>
          <a:xfrm>
            <a:off x="5284066" y="3789040"/>
            <a:ext cx="3672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Ένα Λαβράκι 80</a:t>
            </a:r>
            <a:r>
              <a:rPr lang="en-US" dirty="0" smtClean="0"/>
              <a:t>cm </a:t>
            </a:r>
            <a:r>
              <a:rPr lang="el-GR" dirty="0" smtClean="0"/>
              <a:t>παράγει </a:t>
            </a:r>
            <a:r>
              <a:rPr lang="el-GR" b="1" dirty="0" smtClean="0"/>
              <a:t>14</a:t>
            </a:r>
          </a:p>
          <a:p>
            <a:pPr algn="ctr"/>
            <a:r>
              <a:rPr lang="el-GR" b="1" dirty="0" smtClean="0"/>
              <a:t>φορές </a:t>
            </a:r>
            <a:r>
              <a:rPr lang="el-GR" dirty="0" smtClean="0"/>
              <a:t>περισσότερους απογόνους</a:t>
            </a:r>
          </a:p>
          <a:p>
            <a:pPr algn="ctr"/>
            <a:r>
              <a:rPr lang="el-GR" dirty="0" smtClean="0"/>
              <a:t>από ένα με μέγεθος 40</a:t>
            </a:r>
            <a:r>
              <a:rPr lang="en-US" dirty="0" smtClean="0"/>
              <a:t>cm</a:t>
            </a:r>
            <a:endParaRPr lang="el-GR" dirty="0"/>
          </a:p>
        </p:txBody>
      </p:sp>
      <p:sp>
        <p:nvSpPr>
          <p:cNvPr id="32" name="31 - TextBox"/>
          <p:cNvSpPr txBox="1"/>
          <p:nvPr/>
        </p:nvSpPr>
        <p:spPr>
          <a:xfrm>
            <a:off x="5098057" y="5445224"/>
            <a:ext cx="3916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Η προστασία οδηγεί στην </a:t>
            </a:r>
            <a:r>
              <a:rPr lang="el-GR" b="1" dirty="0" smtClean="0"/>
              <a:t>αύξηση </a:t>
            </a:r>
          </a:p>
          <a:p>
            <a:pPr algn="ctr"/>
            <a:r>
              <a:rPr lang="el-GR" dirty="0" smtClean="0"/>
              <a:t>των</a:t>
            </a:r>
            <a:r>
              <a:rPr lang="el-GR" b="1" dirty="0" smtClean="0"/>
              <a:t> </a:t>
            </a:r>
            <a:r>
              <a:rPr lang="el-GR" b="1" dirty="0" err="1" smtClean="0"/>
              <a:t>ιχθοαποθεμάτων</a:t>
            </a:r>
            <a:r>
              <a:rPr lang="el-GR" b="1" dirty="0" smtClean="0"/>
              <a:t> </a:t>
            </a:r>
            <a:r>
              <a:rPr lang="el-GR" dirty="0" smtClean="0"/>
              <a:t>και τα </a:t>
            </a:r>
            <a:r>
              <a:rPr lang="el-GR" b="1" dirty="0" smtClean="0"/>
              <a:t>κέρδη </a:t>
            </a:r>
          </a:p>
          <a:p>
            <a:pPr algn="ctr"/>
            <a:r>
              <a:rPr lang="el-GR" dirty="0" smtClean="0"/>
              <a:t>των</a:t>
            </a:r>
            <a:r>
              <a:rPr lang="el-GR" b="1" dirty="0" smtClean="0"/>
              <a:t> αλιέων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1988840"/>
            <a:ext cx="7128792" cy="64807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Περισσότερα ψάρια – θαλάσσια φυτά και ασπόνδυλα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2492896"/>
            <a:ext cx="87129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Πόσος χρόνος χρειάζεται για να ανακάμψουν οι οργανισμοί στις Θ.Π.Π;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15 - Ορθογώνιο"/>
          <p:cNvSpPr/>
          <p:nvPr/>
        </p:nvSpPr>
        <p:spPr>
          <a:xfrm>
            <a:off x="323528" y="2996952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l-GR" b="1" i="1" dirty="0" smtClean="0"/>
              <a:t>Ο χρόνος ανάπτυξης και αναπαραγωγής των οργανισμών εξαρτάται από τον κύκλο ζωής του κάθε είδους</a:t>
            </a:r>
          </a:p>
          <a:p>
            <a:pPr marL="342900" indent="-342900" algn="just"/>
            <a:endParaRPr lang="el-GR" dirty="0"/>
          </a:p>
        </p:txBody>
      </p:sp>
      <p:sp>
        <p:nvSpPr>
          <p:cNvPr id="31" name="30 - TextBox"/>
          <p:cNvSpPr txBox="1"/>
          <p:nvPr/>
        </p:nvSpPr>
        <p:spPr>
          <a:xfrm>
            <a:off x="348" y="3789040"/>
            <a:ext cx="7740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l-GR" dirty="0" smtClean="0"/>
              <a:t> Είδη με </a:t>
            </a:r>
            <a:r>
              <a:rPr lang="el-GR" b="1" dirty="0" smtClean="0"/>
              <a:t>ταχεία ανάπτυξη </a:t>
            </a:r>
            <a:r>
              <a:rPr lang="el-GR" dirty="0" smtClean="0"/>
              <a:t>και </a:t>
            </a:r>
            <a:r>
              <a:rPr lang="el-GR" b="1" dirty="0" smtClean="0"/>
              <a:t>γρήγορη αναπαραγωγική ενηλικίωση </a:t>
            </a:r>
          </a:p>
          <a:p>
            <a:pPr algn="ctr"/>
            <a:r>
              <a:rPr lang="el-GR" dirty="0" smtClean="0"/>
              <a:t>απαιτούν </a:t>
            </a:r>
            <a:r>
              <a:rPr lang="el-GR" b="1" dirty="0" smtClean="0"/>
              <a:t>1 έως 4 χρόνια </a:t>
            </a:r>
            <a:r>
              <a:rPr lang="el-GR" dirty="0" smtClean="0"/>
              <a:t>για να ανακάμψουν οι πληθυσμοί τους </a:t>
            </a:r>
            <a:endParaRPr lang="el-GR" dirty="0"/>
          </a:p>
        </p:txBody>
      </p:sp>
      <p:sp>
        <p:nvSpPr>
          <p:cNvPr id="17" name="16 - Βέλος λυγισμένο προς τα επάνω"/>
          <p:cNvSpPr/>
          <p:nvPr/>
        </p:nvSpPr>
        <p:spPr>
          <a:xfrm rot="5400000">
            <a:off x="287524" y="5625244"/>
            <a:ext cx="720080" cy="5040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TextBox"/>
          <p:cNvSpPr txBox="1"/>
          <p:nvPr/>
        </p:nvSpPr>
        <p:spPr>
          <a:xfrm>
            <a:off x="827584" y="4509120"/>
            <a:ext cx="566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Π.χ. στρείδια, καλαμάρια, σουπιές, </a:t>
            </a:r>
            <a:r>
              <a:rPr lang="el-GR" dirty="0" err="1" smtClean="0"/>
              <a:t>λιθρίνι</a:t>
            </a:r>
            <a:r>
              <a:rPr lang="el-GR" dirty="0" smtClean="0"/>
              <a:t>, σκουμπρί </a:t>
            </a:r>
            <a:endParaRPr lang="el-GR" dirty="0"/>
          </a:p>
        </p:txBody>
      </p:sp>
      <p:sp>
        <p:nvSpPr>
          <p:cNvPr id="19" name="18 - TextBox"/>
          <p:cNvSpPr txBox="1"/>
          <p:nvPr/>
        </p:nvSpPr>
        <p:spPr>
          <a:xfrm>
            <a:off x="-74214" y="5085184"/>
            <a:ext cx="741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el-GR" dirty="0" smtClean="0"/>
              <a:t> Είδη με </a:t>
            </a:r>
            <a:r>
              <a:rPr lang="el-GR" b="1" dirty="0" smtClean="0"/>
              <a:t>αργή ανάπτυξη </a:t>
            </a:r>
            <a:r>
              <a:rPr lang="el-GR" dirty="0" smtClean="0"/>
              <a:t>και </a:t>
            </a:r>
            <a:r>
              <a:rPr lang="el-GR" b="1" dirty="0" smtClean="0"/>
              <a:t>αργή αναπαραγωγική ενηλικίωση </a:t>
            </a:r>
          </a:p>
          <a:p>
            <a:pPr algn="ctr"/>
            <a:r>
              <a:rPr lang="el-GR" dirty="0" smtClean="0"/>
              <a:t>         απαιτούν </a:t>
            </a:r>
            <a:r>
              <a:rPr lang="el-GR" b="1" dirty="0" smtClean="0"/>
              <a:t>δεκαετίες </a:t>
            </a:r>
            <a:r>
              <a:rPr lang="el-GR" dirty="0" smtClean="0"/>
              <a:t>για να ανακάμψουν οι πληθυσμοί τους </a:t>
            </a:r>
            <a:endParaRPr lang="el-GR" dirty="0"/>
          </a:p>
        </p:txBody>
      </p:sp>
      <p:sp>
        <p:nvSpPr>
          <p:cNvPr id="20" name="19 - Βέλος λυγισμένο προς τα επάνω"/>
          <p:cNvSpPr/>
          <p:nvPr/>
        </p:nvSpPr>
        <p:spPr>
          <a:xfrm rot="5400000">
            <a:off x="215516" y="4257092"/>
            <a:ext cx="720080" cy="5040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TextBox"/>
          <p:cNvSpPr txBox="1"/>
          <p:nvPr/>
        </p:nvSpPr>
        <p:spPr>
          <a:xfrm>
            <a:off x="899592" y="5877272"/>
            <a:ext cx="7020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Π.χ. ροφοί, στείρες, μπακαλιάροι, δελφίνια, αστακοί, χελώνα, τόνοι 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55576" y="1988840"/>
            <a:ext cx="7128792" cy="64807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atin typeface="+mn-lt"/>
              </a:rPr>
              <a:t>Περισσότερα ψάρια – θαλάσσια φυτά και ασπόνδυλα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2492896"/>
            <a:ext cx="871296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Πόσος χρόνος χρειάζεται για να ανακάμψουν οι οργανισμοί στις Θ.Π.Π;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437282" y="2996952"/>
            <a:ext cx="8203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Τα αποτελέσματα της </a:t>
            </a:r>
            <a:r>
              <a:rPr lang="el-GR" b="1" dirty="0" smtClean="0"/>
              <a:t>προστασίας</a:t>
            </a:r>
            <a:r>
              <a:rPr lang="el-GR" dirty="0" smtClean="0"/>
              <a:t> και </a:t>
            </a:r>
            <a:r>
              <a:rPr lang="el-GR" b="1" dirty="0" smtClean="0"/>
              <a:t>διαχείρισης</a:t>
            </a:r>
            <a:r>
              <a:rPr lang="el-GR" dirty="0" smtClean="0"/>
              <a:t> για κάποια είδη είναι </a:t>
            </a:r>
          </a:p>
          <a:p>
            <a:pPr algn="ctr"/>
            <a:r>
              <a:rPr lang="el-GR" dirty="0" smtClean="0"/>
              <a:t>σχετικά </a:t>
            </a:r>
            <a:r>
              <a:rPr lang="el-GR" b="1" dirty="0" smtClean="0"/>
              <a:t>άμεσα ορατά </a:t>
            </a:r>
            <a:r>
              <a:rPr lang="el-GR" dirty="0" smtClean="0"/>
              <a:t>ενώ για άλλα απαιτούνται </a:t>
            </a:r>
            <a:r>
              <a:rPr lang="el-GR" b="1" dirty="0" smtClean="0"/>
              <a:t>μεγάλα χρονικά διαστήματα</a:t>
            </a:r>
            <a:endParaRPr lang="el-G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789040"/>
            <a:ext cx="37719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- TextBox"/>
          <p:cNvSpPr txBox="1"/>
          <p:nvPr/>
        </p:nvSpPr>
        <p:spPr>
          <a:xfrm>
            <a:off x="251520" y="4149080"/>
            <a:ext cx="490711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Για να είναι αποτελεσματική η προστασία:</a:t>
            </a:r>
          </a:p>
          <a:p>
            <a:endParaRPr lang="el-GR" dirty="0" smtClean="0"/>
          </a:p>
          <a:p>
            <a:pPr>
              <a:buFontTx/>
              <a:buChar char="-"/>
            </a:pPr>
            <a:r>
              <a:rPr lang="el-GR" dirty="0" smtClean="0"/>
              <a:t>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Επαρκής εφαρμογή των μέτρων </a:t>
            </a:r>
          </a:p>
          <a:p>
            <a:pPr>
              <a:buFontTx/>
              <a:buChar char="-"/>
            </a:pPr>
            <a:endParaRPr lang="el-GR" dirty="0" smtClean="0"/>
          </a:p>
          <a:p>
            <a:pPr>
              <a:buFontTx/>
              <a:buChar char="-"/>
            </a:pPr>
            <a:r>
              <a:rPr lang="el-GR" dirty="0" smtClean="0"/>
              <a:t>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Συμμετοχή της κοινωνίας στην διαχείριση</a:t>
            </a:r>
          </a:p>
          <a:p>
            <a:pPr>
              <a:buFontTx/>
              <a:buChar char="-"/>
            </a:pPr>
            <a:endParaRPr lang="el-GR" dirty="0" smtClean="0"/>
          </a:p>
          <a:p>
            <a:pPr>
              <a:buFontTx/>
              <a:buChar char="-"/>
            </a:pPr>
            <a:r>
              <a:rPr lang="el-GR" dirty="0" smtClean="0"/>
              <a:t> </a:t>
            </a:r>
            <a:r>
              <a:rPr lang="el-GR" b="1" dirty="0" smtClean="0">
                <a:solidFill>
                  <a:schemeClr val="accent5">
                    <a:lumMod val="50000"/>
                  </a:schemeClr>
                </a:solidFill>
              </a:rPr>
              <a:t>Διαρκής επιστημονική παρακολούθηση </a:t>
            </a:r>
            <a:endParaRPr lang="el-GR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7524328" cy="460659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Πως επιδρούν οι Θ.Π.Π στο θαλάσσιο περιβάλλον;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Ορθογώνιο"/>
          <p:cNvSpPr/>
          <p:nvPr/>
        </p:nvSpPr>
        <p:spPr>
          <a:xfrm>
            <a:off x="251520" y="1916832"/>
            <a:ext cx="73448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Μπορούν να έχουν θετική δράση οι Θ.Π.Π εκτός των ορίων τους;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971600" y="2492896"/>
            <a:ext cx="68522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Όσο </a:t>
            </a:r>
            <a:r>
              <a:rPr lang="el-GR" b="1" dirty="0" smtClean="0"/>
              <a:t>αυξάνονται</a:t>
            </a:r>
            <a:r>
              <a:rPr lang="el-GR" dirty="0" smtClean="0"/>
              <a:t> οι οργανισμοί </a:t>
            </a:r>
            <a:r>
              <a:rPr lang="el-GR" b="1" dirty="0" smtClean="0"/>
              <a:t>μέσα</a:t>
            </a:r>
            <a:r>
              <a:rPr lang="el-GR" dirty="0" smtClean="0"/>
              <a:t> στις </a:t>
            </a:r>
            <a:r>
              <a:rPr lang="el-GR" b="1" dirty="0" smtClean="0"/>
              <a:t>Θ.Π.Π.</a:t>
            </a:r>
            <a:r>
              <a:rPr lang="el-GR" dirty="0" smtClean="0"/>
              <a:t> αρκετά ενήλικα </a:t>
            </a:r>
          </a:p>
          <a:p>
            <a:pPr algn="ctr"/>
            <a:r>
              <a:rPr lang="el-GR" dirty="0" smtClean="0"/>
              <a:t>και νεαρά άτομα θα κινηθούν  και σε περιοχές εκτός της Θ.Π.Π.</a:t>
            </a:r>
            <a:endParaRPr lang="el-GR" dirty="0"/>
          </a:p>
        </p:txBody>
      </p:sp>
      <p:sp>
        <p:nvSpPr>
          <p:cNvPr id="22" name="21 - TextBox"/>
          <p:cNvSpPr txBox="1"/>
          <p:nvPr/>
        </p:nvSpPr>
        <p:spPr>
          <a:xfrm>
            <a:off x="755576" y="3501008"/>
            <a:ext cx="7317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/>
              <a:t>Περιπτώσεις εμπλουτισμού με οργανισμούς που προέρχονται</a:t>
            </a:r>
          </a:p>
          <a:p>
            <a:pPr algn="ctr"/>
            <a:r>
              <a:rPr lang="el-GR" b="1" dirty="0" smtClean="0"/>
              <a:t>από Θ.Π.Π. περιοχών εκτός των Θ.Π.Π. έχουν παρατηρηθεί στην </a:t>
            </a:r>
          </a:p>
          <a:p>
            <a:pPr algn="ctr"/>
            <a:r>
              <a:rPr lang="el-GR" b="1" dirty="0" smtClean="0"/>
              <a:t>Γαλλία, στην Ιταλία και στην Ισπανία (ροφοί και αστακοί)</a:t>
            </a:r>
            <a:endParaRPr lang="el-GR" dirty="0"/>
          </a:p>
        </p:txBody>
      </p:sp>
      <p:sp>
        <p:nvSpPr>
          <p:cNvPr id="12" name="11 - Βέλος λυγισμένο προς τα επάνω"/>
          <p:cNvSpPr/>
          <p:nvPr/>
        </p:nvSpPr>
        <p:spPr>
          <a:xfrm rot="5400000">
            <a:off x="1367644" y="4473116"/>
            <a:ext cx="720080" cy="5040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15 - TextBox"/>
          <p:cNvSpPr txBox="1"/>
          <p:nvPr/>
        </p:nvSpPr>
        <p:spPr>
          <a:xfrm>
            <a:off x="1979712" y="4787860"/>
            <a:ext cx="6261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dirty="0" smtClean="0"/>
              <a:t>Οι Θ.Π.Π. λειτουργούν σαν </a:t>
            </a:r>
            <a:r>
              <a:rPr lang="el-GR" b="1" dirty="0" smtClean="0"/>
              <a:t>φυσικά εκτροφεία </a:t>
            </a:r>
            <a:r>
              <a:rPr lang="el-GR" dirty="0" smtClean="0"/>
              <a:t>οργανισμών</a:t>
            </a:r>
            <a:endParaRPr lang="el-GR" dirty="0"/>
          </a:p>
        </p:txBody>
      </p:sp>
      <p:sp>
        <p:nvSpPr>
          <p:cNvPr id="17" name="16 - Βέλος λυγισμένο προς τα επάνω"/>
          <p:cNvSpPr/>
          <p:nvPr/>
        </p:nvSpPr>
        <p:spPr>
          <a:xfrm rot="5400000">
            <a:off x="647564" y="4761148"/>
            <a:ext cx="1296144" cy="50405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TextBox"/>
          <p:cNvSpPr txBox="1"/>
          <p:nvPr/>
        </p:nvSpPr>
        <p:spPr>
          <a:xfrm>
            <a:off x="1920916" y="5374957"/>
            <a:ext cx="5659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/>
              <a:t>Αυξάνονται</a:t>
            </a:r>
            <a:r>
              <a:rPr lang="el-GR" dirty="0" smtClean="0"/>
              <a:t> τα </a:t>
            </a:r>
            <a:r>
              <a:rPr lang="el-GR" dirty="0" err="1" smtClean="0"/>
              <a:t>ιχθυοαποθέματα</a:t>
            </a:r>
            <a:r>
              <a:rPr lang="el-GR" dirty="0" smtClean="0"/>
              <a:t> και εκτός των Θ.Π.Π.</a:t>
            </a:r>
          </a:p>
          <a:p>
            <a:pPr algn="ctr"/>
            <a:r>
              <a:rPr lang="el-GR" b="1" dirty="0" smtClean="0"/>
              <a:t>Σημαντικά οφέλη </a:t>
            </a:r>
            <a:r>
              <a:rPr lang="el-GR" dirty="0" smtClean="0"/>
              <a:t>στην </a:t>
            </a:r>
            <a:r>
              <a:rPr lang="el-GR" b="1" dirty="0" smtClean="0"/>
              <a:t>τοπική κοινωνία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17 - Ορθογώνιο"/>
          <p:cNvSpPr/>
          <p:nvPr/>
        </p:nvSpPr>
        <p:spPr>
          <a:xfrm>
            <a:off x="179512" y="2204864"/>
            <a:ext cx="8640960" cy="4248472"/>
          </a:xfrm>
          <a:prstGeom prst="rect">
            <a:avLst/>
          </a:prstGeom>
          <a:solidFill>
            <a:schemeClr val="accent6">
              <a:lumMod val="75000"/>
              <a:alpha val="9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ext Placeholder 40"/>
          <p:cNvSpPr txBox="1">
            <a:spLocks/>
          </p:cNvSpPr>
          <p:nvPr/>
        </p:nvSpPr>
        <p:spPr>
          <a:xfrm>
            <a:off x="251520" y="1412776"/>
            <a:ext cx="5256584" cy="57150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0" fontAlgn="auto" latinLnBrk="0" hangingPunct="0">
              <a:lnSpc>
                <a:spcPct val="115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tabLst/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Από πού ξεκίνησαν όλα;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4" name="Ορθογώνιο 1"/>
          <p:cNvSpPr/>
          <p:nvPr/>
        </p:nvSpPr>
        <p:spPr>
          <a:xfrm>
            <a:off x="395536" y="2276872"/>
            <a:ext cx="8453225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solidFill>
                  <a:schemeClr val="bg1"/>
                </a:solidFill>
              </a:rPr>
              <a:t>Η έννοια της </a:t>
            </a:r>
            <a:r>
              <a:rPr lang="el-GR" sz="2000" b="1" dirty="0" smtClean="0">
                <a:solidFill>
                  <a:schemeClr val="bg1"/>
                </a:solidFill>
              </a:rPr>
              <a:t>αειφορία</a:t>
            </a:r>
            <a:r>
              <a:rPr lang="el-GR" sz="2000" dirty="0" smtClean="0">
                <a:solidFill>
                  <a:schemeClr val="bg1"/>
                </a:solidFill>
              </a:rPr>
              <a:t>ς </a:t>
            </a:r>
            <a:r>
              <a:rPr lang="el-GR" dirty="0" smtClean="0">
                <a:solidFill>
                  <a:schemeClr val="bg1"/>
                </a:solidFill>
              </a:rPr>
              <a:t>και </a:t>
            </a:r>
            <a:r>
              <a:rPr lang="el-GR" dirty="0">
                <a:solidFill>
                  <a:schemeClr val="bg1"/>
                </a:solidFill>
              </a:rPr>
              <a:t>η </a:t>
            </a:r>
            <a:r>
              <a:rPr lang="el-GR" sz="2000" b="1" dirty="0">
                <a:solidFill>
                  <a:schemeClr val="bg1"/>
                </a:solidFill>
              </a:rPr>
              <a:t>σημασία</a:t>
            </a:r>
            <a:r>
              <a:rPr lang="el-GR" dirty="0">
                <a:solidFill>
                  <a:schemeClr val="bg1"/>
                </a:solidFill>
              </a:rPr>
              <a:t> που της αποδίδεται σήμερα διαμορφώθηκε μόλις τις </a:t>
            </a:r>
            <a:r>
              <a:rPr lang="el-GR" sz="2000" b="1" dirty="0">
                <a:solidFill>
                  <a:schemeClr val="bg1"/>
                </a:solidFill>
              </a:rPr>
              <a:t>τελευταίες δεκαετίες </a:t>
            </a:r>
            <a:r>
              <a:rPr lang="el-GR" dirty="0">
                <a:solidFill>
                  <a:schemeClr val="bg1"/>
                </a:solidFill>
              </a:rPr>
              <a:t>του 20</a:t>
            </a:r>
            <a:r>
              <a:rPr lang="el-GR" baseline="30000" dirty="0">
                <a:solidFill>
                  <a:schemeClr val="bg1"/>
                </a:solidFill>
              </a:rPr>
              <a:t>ου</a:t>
            </a:r>
            <a:r>
              <a:rPr lang="el-GR" dirty="0">
                <a:solidFill>
                  <a:schemeClr val="bg1"/>
                </a:solidFill>
              </a:rPr>
              <a:t> </a:t>
            </a:r>
            <a:r>
              <a:rPr lang="el-GR" dirty="0" smtClean="0">
                <a:solidFill>
                  <a:schemeClr val="bg1"/>
                </a:solidFill>
              </a:rPr>
              <a:t>αιώνα</a:t>
            </a:r>
          </a:p>
          <a:p>
            <a:endParaRPr lang="el-GR" dirty="0" smtClean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Εκφράστηκε </a:t>
            </a:r>
            <a:r>
              <a:rPr lang="el-GR" dirty="0">
                <a:solidFill>
                  <a:schemeClr val="bg1"/>
                </a:solidFill>
              </a:rPr>
              <a:t>ως </a:t>
            </a:r>
            <a:r>
              <a:rPr lang="el-GR" b="1" dirty="0">
                <a:solidFill>
                  <a:schemeClr val="bg1"/>
                </a:solidFill>
              </a:rPr>
              <a:t>ανησυχία</a:t>
            </a:r>
            <a:r>
              <a:rPr lang="el-GR" dirty="0">
                <a:solidFill>
                  <a:schemeClr val="bg1"/>
                </a:solidFill>
              </a:rPr>
              <a:t> για τα </a:t>
            </a:r>
            <a:r>
              <a:rPr lang="el-GR" b="1" dirty="0">
                <a:solidFill>
                  <a:schemeClr val="bg1"/>
                </a:solidFill>
              </a:rPr>
              <a:t>περιβαλλοντικά προβλήματα</a:t>
            </a:r>
            <a:r>
              <a:rPr lang="el-GR" dirty="0">
                <a:solidFill>
                  <a:schemeClr val="bg1"/>
                </a:solidFill>
              </a:rPr>
              <a:t> (και τις επιπτώσεις που έχει η υποβάθμιση του περιβάλλοντος στην υγεία και στην ποιότητα ζωής των ανθρώπων, αλλά και στην οικονομική ανάπτυξη) και ως συνειδητοποίηση ότι οι </a:t>
            </a:r>
            <a:r>
              <a:rPr lang="el-GR" b="1" dirty="0">
                <a:solidFill>
                  <a:schemeClr val="bg1"/>
                </a:solidFill>
              </a:rPr>
              <a:t>φυσικοί πόροι</a:t>
            </a:r>
            <a:r>
              <a:rPr lang="el-GR" dirty="0">
                <a:solidFill>
                  <a:schemeClr val="bg1"/>
                </a:solidFill>
              </a:rPr>
              <a:t> έπρεπε να διατηρηθούν και για τις </a:t>
            </a:r>
            <a:r>
              <a:rPr lang="el-GR" b="1" dirty="0">
                <a:solidFill>
                  <a:schemeClr val="bg1"/>
                </a:solidFill>
              </a:rPr>
              <a:t>επόμενες </a:t>
            </a:r>
            <a:r>
              <a:rPr lang="el-GR" b="1" dirty="0" smtClean="0">
                <a:solidFill>
                  <a:schemeClr val="bg1"/>
                </a:solidFill>
              </a:rPr>
              <a:t>γενεές 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r>
              <a:rPr lang="el-GR" dirty="0" smtClean="0">
                <a:solidFill>
                  <a:schemeClr val="bg1"/>
                </a:solidFill>
              </a:rPr>
              <a:t>Η</a:t>
            </a:r>
            <a:r>
              <a:rPr lang="el-GR" b="1" dirty="0">
                <a:solidFill>
                  <a:schemeClr val="bg1"/>
                </a:solidFill>
              </a:rPr>
              <a:t> </a:t>
            </a:r>
            <a:r>
              <a:rPr lang="el-GR" sz="2000" b="1" dirty="0">
                <a:solidFill>
                  <a:schemeClr val="bg1"/>
                </a:solidFill>
              </a:rPr>
              <a:t>πετρελαϊκή κρίση </a:t>
            </a:r>
            <a:r>
              <a:rPr lang="el-GR" dirty="0">
                <a:solidFill>
                  <a:schemeClr val="bg1"/>
                </a:solidFill>
              </a:rPr>
              <a:t>του 1973 και η </a:t>
            </a:r>
            <a:r>
              <a:rPr lang="el-GR" sz="2000" b="1" dirty="0">
                <a:solidFill>
                  <a:schemeClr val="bg1"/>
                </a:solidFill>
              </a:rPr>
              <a:t>οικονομική ύφεσ</a:t>
            </a:r>
            <a:r>
              <a:rPr lang="el-GR" sz="2000" dirty="0">
                <a:solidFill>
                  <a:schemeClr val="bg1"/>
                </a:solidFill>
              </a:rPr>
              <a:t>η </a:t>
            </a:r>
            <a:r>
              <a:rPr lang="el-GR" dirty="0">
                <a:solidFill>
                  <a:schemeClr val="bg1"/>
                </a:solidFill>
              </a:rPr>
              <a:t>της δεκαετίας του </a:t>
            </a:r>
            <a:r>
              <a:rPr lang="el-GR" dirty="0" smtClean="0">
                <a:solidFill>
                  <a:schemeClr val="bg1"/>
                </a:solidFill>
              </a:rPr>
              <a:t>'70 δημιούργησαν </a:t>
            </a:r>
            <a:r>
              <a:rPr lang="el-GR" dirty="0">
                <a:solidFill>
                  <a:schemeClr val="bg1"/>
                </a:solidFill>
              </a:rPr>
              <a:t>στην ουσία τις πρώτες σοβαρές αμφιβολίες για δυνατότητα των οικονομιών να </a:t>
            </a:r>
            <a:r>
              <a:rPr lang="el-GR" sz="2000" b="1" dirty="0" smtClean="0">
                <a:solidFill>
                  <a:schemeClr val="bg1"/>
                </a:solidFill>
              </a:rPr>
              <a:t>μεγεθύνονται </a:t>
            </a:r>
            <a:r>
              <a:rPr lang="el-GR" sz="2000" b="1" dirty="0">
                <a:solidFill>
                  <a:schemeClr val="bg1"/>
                </a:solidFill>
              </a:rPr>
              <a:t>απεριόριστα</a:t>
            </a:r>
            <a:r>
              <a:rPr lang="el-GR" dirty="0">
                <a:solidFill>
                  <a:schemeClr val="bg1"/>
                </a:solidFill>
              </a:rPr>
              <a:t>, θέτοντας έτσι </a:t>
            </a:r>
            <a:r>
              <a:rPr lang="el-GR" dirty="0" smtClean="0">
                <a:solidFill>
                  <a:schemeClr val="bg1"/>
                </a:solidFill>
              </a:rPr>
              <a:t>το </a:t>
            </a:r>
            <a:r>
              <a:rPr lang="el-GR" dirty="0">
                <a:solidFill>
                  <a:schemeClr val="bg1"/>
                </a:solidFill>
              </a:rPr>
              <a:t>θέμα της </a:t>
            </a:r>
            <a:r>
              <a:rPr lang="el-GR" sz="2000" b="1" dirty="0">
                <a:solidFill>
                  <a:schemeClr val="bg1"/>
                </a:solidFill>
              </a:rPr>
              <a:t>σπανιότητας</a:t>
            </a:r>
            <a:r>
              <a:rPr lang="el-GR" dirty="0">
                <a:solidFill>
                  <a:schemeClr val="bg1"/>
                </a:solidFill>
              </a:rPr>
              <a:t> των </a:t>
            </a:r>
            <a:r>
              <a:rPr lang="el-GR" sz="2000" b="1" dirty="0">
                <a:solidFill>
                  <a:schemeClr val="bg1"/>
                </a:solidFill>
              </a:rPr>
              <a:t>φυσικών </a:t>
            </a:r>
            <a:r>
              <a:rPr lang="el-GR" sz="2000" b="1" dirty="0" smtClean="0">
                <a:solidFill>
                  <a:schemeClr val="bg1"/>
                </a:solidFill>
              </a:rPr>
              <a:t>πόρων</a:t>
            </a:r>
            <a:endParaRPr lang="el-G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3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412776"/>
            <a:ext cx="8028384" cy="388651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Λειτουργίες και υπηρεσίες των Θαλάσσιων Οικοσυστημάτων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395536" y="2852936"/>
            <a:ext cx="755078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dirty="0" smtClean="0"/>
              <a:t> Παροχή τροφής, φαρμακευτικών και βιομηχανικών ουσιών 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Παροχή οξυγόνου στην ατμόσφαιρα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Ρύθμιση του κλίματος (ηπιότεροι χειμώνες – πιο δροσερά καλοκαίρια)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Ανακύκλωση αλάτων, στοιχείων και οργανικής ύλης 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Διάσπαση των ρυπαντών – καθαρισμός από την  ρύπανση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Δραστηριότητες αναψυχής </a:t>
            </a:r>
          </a:p>
          <a:p>
            <a:pPr>
              <a:buFont typeface="Wingdings" pitchFamily="2" charset="2"/>
              <a:buChar char="q"/>
            </a:pPr>
            <a:endParaRPr lang="el-GR" dirty="0" smtClean="0"/>
          </a:p>
          <a:p>
            <a:pPr>
              <a:buFont typeface="Wingdings" pitchFamily="2" charset="2"/>
              <a:buChar char="q"/>
            </a:pPr>
            <a:r>
              <a:rPr lang="el-GR" dirty="0" smtClean="0"/>
              <a:t> Μείωση της διάβρωσης, των πλημμύρων και ακραίων καταιγίδων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251520" y="1988840"/>
            <a:ext cx="8089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παράκτιες περιοχές παρέχουν </a:t>
            </a:r>
            <a:r>
              <a:rPr lang="el-GR" b="1" dirty="0" smtClean="0"/>
              <a:t>σημαντικές υπηρεσίες </a:t>
            </a:r>
            <a:r>
              <a:rPr lang="el-GR" dirty="0" smtClean="0"/>
              <a:t>στον άνθρωπο ενώ</a:t>
            </a:r>
          </a:p>
          <a:p>
            <a:r>
              <a:rPr lang="el-GR" dirty="0" smtClean="0"/>
              <a:t>δέχονται τις περισσότερες και εντονότερες αρνητικές ανθρώπινες συνέπειες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/>
          <a:srcRect r="12798"/>
          <a:stretch>
            <a:fillRect/>
          </a:stretch>
        </p:blipFill>
        <p:spPr bwMode="auto">
          <a:xfrm>
            <a:off x="7524328" y="476672"/>
            <a:ext cx="1619672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620688"/>
            <a:ext cx="7740352" cy="57606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Προστασία &amp; Διαχείριση του Θαλάσσιου 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b="1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a typeface="+mj-ea"/>
                <a:cs typeface="Segoe UI" pitchFamily="34" charset="0"/>
              </a:rPr>
              <a:t>χώρου του Ε.Θ.Π.Ζ</a:t>
            </a:r>
            <a:endParaRPr lang="en-US" b="1" spc="3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a typeface="+mj-ea"/>
              <a:cs typeface="Segoe UI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1340768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Οι Θ.Π.Π. και οι ανθρώπινες κοινωνίες</a:t>
            </a:r>
            <a:endParaRPr lang="en-US" sz="2000" b="1" u="sng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251520" y="2060848"/>
            <a:ext cx="73448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b="1" dirty="0" smtClean="0">
                <a:latin typeface="Arial" pitchFamily="34" charset="0"/>
                <a:cs typeface="Arial" pitchFamily="34" charset="0"/>
              </a:rPr>
              <a:t>Μπορούν να έχουν θετική δράση οι Θ.Π.Π στις τοπικές κοινωνίες;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179512" y="2636912"/>
            <a:ext cx="886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Θ.Π.Π. βοηθούν στην διατήρηση των υπηρεσιών των θαλάσσιων οικοσυστημάτων</a:t>
            </a:r>
            <a:endParaRPr lang="el-GR" dirty="0"/>
          </a:p>
        </p:txBody>
      </p:sp>
      <p:sp>
        <p:nvSpPr>
          <p:cNvPr id="11" name="10 - TextBox"/>
          <p:cNvSpPr txBox="1"/>
          <p:nvPr/>
        </p:nvSpPr>
        <p:spPr>
          <a:xfrm>
            <a:off x="188845" y="3299498"/>
            <a:ext cx="85728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 Θ.Π.Π. με αποτελεσματικά σχέδια διαχείρισης και επαρκή – δίκαιη επιβολή των </a:t>
            </a:r>
          </a:p>
          <a:p>
            <a:r>
              <a:rPr lang="el-GR" dirty="0" smtClean="0"/>
              <a:t>μέτρων προστασίας: </a:t>
            </a:r>
          </a:p>
          <a:p>
            <a:endParaRPr lang="el-GR" dirty="0" smtClean="0"/>
          </a:p>
          <a:p>
            <a:r>
              <a:rPr lang="el-GR" dirty="0" smtClean="0"/>
              <a:t>Ενισχύουν τις τοπικές οικονομίες και την βιωσιμότητα των δραστηριοτήτων</a:t>
            </a:r>
            <a:endParaRPr lang="el-GR" dirty="0"/>
          </a:p>
        </p:txBody>
      </p:sp>
      <p:sp>
        <p:nvSpPr>
          <p:cNvPr id="12" name="11 - TextBox"/>
          <p:cNvSpPr txBox="1"/>
          <p:nvPr/>
        </p:nvSpPr>
        <p:spPr>
          <a:xfrm>
            <a:off x="262702" y="4653136"/>
            <a:ext cx="1645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/>
              <a:t>Παράδειγμα:</a:t>
            </a:r>
            <a:r>
              <a:rPr lang="el-GR" dirty="0" smtClean="0"/>
              <a:t> </a:t>
            </a:r>
            <a:endParaRPr lang="el-GR" dirty="0"/>
          </a:p>
        </p:txBody>
      </p:sp>
      <p:sp>
        <p:nvSpPr>
          <p:cNvPr id="16" name="15 - TextBox"/>
          <p:cNvSpPr txBox="1"/>
          <p:nvPr/>
        </p:nvSpPr>
        <p:spPr>
          <a:xfrm>
            <a:off x="179512" y="5013176"/>
            <a:ext cx="88542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Στα νησιά </a:t>
            </a:r>
            <a:r>
              <a:rPr lang="en-US" dirty="0" smtClean="0"/>
              <a:t>Mendes </a:t>
            </a:r>
            <a:r>
              <a:rPr lang="el-GR" dirty="0" smtClean="0"/>
              <a:t>της Ισπανίας (Θ.Π.Π.) η εναλλακτικές – ήπιες μορφές τουρισμού</a:t>
            </a:r>
          </a:p>
          <a:p>
            <a:r>
              <a:rPr lang="el-GR" dirty="0" smtClean="0"/>
              <a:t>επέφεραν  μακροχρόνια 10 φορές μεγαλύτερα κέρδη από τον μαζικό τουρισμό χωρίς </a:t>
            </a:r>
          </a:p>
          <a:p>
            <a:r>
              <a:rPr lang="el-GR" dirty="0" smtClean="0"/>
              <a:t>τις αρνητικές του συνέπειες </a:t>
            </a:r>
          </a:p>
          <a:p>
            <a:endParaRPr lang="el-GR" dirty="0" smtClean="0"/>
          </a:p>
          <a:p>
            <a:r>
              <a:rPr lang="el-GR" dirty="0" smtClean="0"/>
              <a:t>Οι αλιείες αύξησαν σημαντικά τα κέρδη τους χωρίς να μειώνονται τα αποθέματα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5808578" y="16269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3768" y="1630144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2213" y="612775"/>
            <a:ext cx="185737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07504" y="404664"/>
            <a:ext cx="1891883" cy="1411636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107504" y="1844824"/>
            <a:ext cx="1873991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107504" y="3429000"/>
            <a:ext cx="1873991" cy="166155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202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4650" y="727075"/>
            <a:ext cx="13716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5" name="Text Box 20"/>
          <p:cNvSpPr txBox="1">
            <a:spLocks noChangeArrowheads="1"/>
          </p:cNvSpPr>
          <p:nvPr/>
        </p:nvSpPr>
        <p:spPr bwMode="auto">
          <a:xfrm>
            <a:off x="2055777" y="2924944"/>
            <a:ext cx="708822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l-GR" sz="2000" b="1" i="1" dirty="0">
                <a:solidFill>
                  <a:srgbClr val="5F5F5F"/>
                </a:solidFill>
              </a:rPr>
              <a:t>‘Διακρατικό Πρόγραμμα Συνεργασίας για την </a:t>
            </a:r>
          </a:p>
          <a:p>
            <a:pPr algn="ctr"/>
            <a:r>
              <a:rPr lang="el-GR" sz="2000" b="1" i="1" dirty="0">
                <a:solidFill>
                  <a:srgbClr val="5F5F5F"/>
                </a:solidFill>
              </a:rPr>
              <a:t>Ενίσχυση της Αποτελεσματικότητας της Διαχείρισης των </a:t>
            </a:r>
          </a:p>
          <a:p>
            <a:pPr algn="ctr"/>
            <a:r>
              <a:rPr lang="el-GR" sz="2000" b="1" i="1" dirty="0">
                <a:solidFill>
                  <a:srgbClr val="5F5F5F"/>
                </a:solidFill>
              </a:rPr>
              <a:t>Θαλάσσιων Προστατευμένων Περιοχών στην</a:t>
            </a:r>
          </a:p>
          <a:p>
            <a:pPr algn="ctr"/>
            <a:r>
              <a:rPr lang="el-GR" sz="2000" b="1" i="1" dirty="0" smtClean="0">
                <a:solidFill>
                  <a:srgbClr val="5F5F5F"/>
                </a:solidFill>
              </a:rPr>
              <a:t>Μεσόγειο</a:t>
            </a:r>
            <a:r>
              <a:rPr lang="el-GR" sz="2000" b="1" i="1" dirty="0">
                <a:solidFill>
                  <a:srgbClr val="5F5F5F"/>
                </a:solidFill>
              </a:rPr>
              <a:t>’</a:t>
            </a:r>
          </a:p>
          <a:p>
            <a:pPr algn="ctr"/>
            <a:r>
              <a:rPr lang="el-GR" sz="2000" b="1" dirty="0">
                <a:solidFill>
                  <a:srgbClr val="5F5F5F"/>
                </a:solidFill>
              </a:rPr>
              <a:t> 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843808" y="2204864"/>
            <a:ext cx="4713654" cy="50006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spc="3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Πρόγραμμα Μ</a:t>
            </a:r>
            <a:r>
              <a:rPr lang="en-US" sz="2400" b="1" spc="30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edPAN</a:t>
            </a:r>
            <a:r>
              <a:rPr lang="en-US" sz="2400" b="1" spc="3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 North</a:t>
            </a:r>
          </a:p>
        </p:txBody>
      </p:sp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08304" y="5517232"/>
            <a:ext cx="1619250" cy="1028700"/>
          </a:xfrm>
          <a:prstGeom prst="rect">
            <a:avLst/>
          </a:prstGeom>
          <a:noFill/>
        </p:spPr>
      </p:pic>
      <p:pic>
        <p:nvPicPr>
          <p:cNvPr id="8208" name="Picture 16" descr="C:\Users\MedPAN\Desktop\epilogi neon foto_30_7_12\teliki epilogi_psaria\rofos\F Nikoloudakis_32_rofo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504" y="5085184"/>
            <a:ext cx="194421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17 - Ομάδα"/>
          <p:cNvGrpSpPr/>
          <p:nvPr/>
        </p:nvGrpSpPr>
        <p:grpSpPr>
          <a:xfrm>
            <a:off x="3563888" y="4221088"/>
            <a:ext cx="2952328" cy="2331640"/>
            <a:chOff x="5917552" y="2132856"/>
            <a:chExt cx="2836910" cy="1872208"/>
          </a:xfrm>
        </p:grpSpPr>
        <p:pic>
          <p:nvPicPr>
            <p:cNvPr id="19" name="Picture 22" descr="http://t3.gstatic.com/images?q=tbn:ANd9GcR17NStN2568yt-3Aav3AU9p9rXhqZeViaJ2L6LhRrGF1VH3I34hw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917552" y="2204864"/>
              <a:ext cx="1436134" cy="10812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0" name="Picture 24" descr="http://t3.gstatic.com/images?q=tbn:ANd9GcThgLs40RjC9WLB9MDnO10q_ss4NtkdKZ3GHVAny27EZLvf5k8jgA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516216" y="2924944"/>
              <a:ext cx="1416280" cy="1080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6" descr="http://t0.gstatic.com/images?q=tbn:ANd9GcRT20ebuMcNNOlEcrY0lGa8d8wRo30yVqRIUW5jGiJsyu47D81M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020272" y="2132856"/>
              <a:ext cx="1734190" cy="122413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437063"/>
            <a:ext cx="23399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482725"/>
            <a:ext cx="6948487" cy="505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92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5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28596" y="1785926"/>
            <a:ext cx="2643206" cy="2071702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>
                <a:solidFill>
                  <a:srgbClr val="5F5F5F"/>
                </a:solidFill>
              </a:rPr>
              <a:t>Στο πρόγραμμα </a:t>
            </a:r>
            <a:r>
              <a:rPr lang="en-US" sz="2000" b="1" dirty="0" err="1">
                <a:solidFill>
                  <a:srgbClr val="5F5F5F"/>
                </a:solidFill>
              </a:rPr>
              <a:t>MedPAN</a:t>
            </a:r>
            <a:r>
              <a:rPr lang="en-US" sz="2000" b="1" dirty="0">
                <a:solidFill>
                  <a:srgbClr val="5F5F5F"/>
                </a:solidFill>
              </a:rPr>
              <a:t> North </a:t>
            </a:r>
            <a:r>
              <a:rPr lang="el-GR" sz="2000" b="1" dirty="0">
                <a:solidFill>
                  <a:srgbClr val="5F5F5F"/>
                </a:solidFill>
              </a:rPr>
              <a:t>συμμετέχουν 12 εταίροι από 6 χώρες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7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941168"/>
            <a:ext cx="2400550" cy="1544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3232" y="2708920"/>
            <a:ext cx="5350768" cy="3805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024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7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sp>
        <p:nvSpPr>
          <p:cNvPr id="10250" name="Text Box 18"/>
          <p:cNvSpPr txBox="1">
            <a:spLocks noChangeArrowheads="1"/>
          </p:cNvSpPr>
          <p:nvPr/>
        </p:nvSpPr>
        <p:spPr bwMode="auto">
          <a:xfrm>
            <a:off x="107504" y="1844824"/>
            <a:ext cx="88569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dirty="0">
                <a:solidFill>
                  <a:srgbClr val="5F5F5F"/>
                </a:solidFill>
              </a:rPr>
              <a:t> </a:t>
            </a:r>
            <a:r>
              <a:rPr lang="el-GR" b="1" dirty="0">
                <a:solidFill>
                  <a:srgbClr val="5F5F5F"/>
                </a:solidFill>
              </a:rPr>
              <a:t>Αύξηση</a:t>
            </a:r>
            <a:r>
              <a:rPr lang="el-GR" dirty="0">
                <a:solidFill>
                  <a:srgbClr val="5F5F5F"/>
                </a:solidFill>
              </a:rPr>
              <a:t> της </a:t>
            </a:r>
            <a:r>
              <a:rPr lang="el-GR" b="1" dirty="0">
                <a:solidFill>
                  <a:srgbClr val="5F5F5F"/>
                </a:solidFill>
              </a:rPr>
              <a:t>αποτελεσματικότητας</a:t>
            </a:r>
            <a:r>
              <a:rPr lang="el-GR" dirty="0">
                <a:solidFill>
                  <a:srgbClr val="5F5F5F"/>
                </a:solidFill>
              </a:rPr>
              <a:t> της </a:t>
            </a:r>
            <a:r>
              <a:rPr lang="el-GR" b="1" dirty="0">
                <a:solidFill>
                  <a:srgbClr val="5F5F5F"/>
                </a:solidFill>
              </a:rPr>
              <a:t>διαχείρισης</a:t>
            </a:r>
            <a:r>
              <a:rPr lang="el-GR" dirty="0">
                <a:solidFill>
                  <a:srgbClr val="5F5F5F"/>
                </a:solidFill>
              </a:rPr>
              <a:t> των Θαλάσσιων Προστατευμένων Περιοχών  (Θ.Π.Π</a:t>
            </a:r>
            <a:r>
              <a:rPr lang="el-GR" dirty="0" smtClean="0">
                <a:solidFill>
                  <a:srgbClr val="5F5F5F"/>
                </a:solidFill>
              </a:rPr>
              <a:t>)</a:t>
            </a:r>
            <a:endParaRPr lang="el-GR" dirty="0">
              <a:solidFill>
                <a:srgbClr val="5F5F5F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00034" y="1285860"/>
            <a:ext cx="6088190" cy="72150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Στόχοι </a:t>
            </a: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του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προγράμματος Μ</a:t>
            </a:r>
            <a:r>
              <a:rPr lang="en-US" sz="2000" b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edPAN</a:t>
            </a:r>
            <a:r>
              <a:rPr lang="en-US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North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: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107504" y="2564904"/>
            <a:ext cx="37444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solidFill>
                  <a:srgbClr val="5F5F5F"/>
                </a:solidFill>
              </a:rPr>
              <a:t> </a:t>
            </a:r>
            <a:r>
              <a:rPr lang="el-GR" b="1" dirty="0" smtClean="0">
                <a:solidFill>
                  <a:srgbClr val="5F5F5F"/>
                </a:solidFill>
              </a:rPr>
              <a:t>Συνεισφορά</a:t>
            </a:r>
            <a:r>
              <a:rPr lang="el-GR" dirty="0" smtClean="0">
                <a:solidFill>
                  <a:srgbClr val="5F5F5F"/>
                </a:solidFill>
              </a:rPr>
              <a:t> στην δημιουργία ενός </a:t>
            </a:r>
            <a:r>
              <a:rPr lang="el-GR" b="1" dirty="0" smtClean="0">
                <a:solidFill>
                  <a:srgbClr val="5F5F5F"/>
                </a:solidFill>
              </a:rPr>
              <a:t>δικτύου</a:t>
            </a:r>
            <a:r>
              <a:rPr lang="el-GR" dirty="0" smtClean="0">
                <a:solidFill>
                  <a:srgbClr val="5F5F5F"/>
                </a:solidFill>
              </a:rPr>
              <a:t> Θαλάσσιων Προστατευμένων Περιοχών</a:t>
            </a:r>
            <a:r>
              <a:rPr lang="el-GR" dirty="0" smtClean="0"/>
              <a:t> </a:t>
            </a:r>
            <a:endParaRPr lang="en-US" dirty="0" smtClean="0"/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</a:t>
            </a:r>
            <a:r>
              <a:rPr lang="el-GR" dirty="0" smtClean="0">
                <a:solidFill>
                  <a:srgbClr val="5F5F5F"/>
                </a:solidFill>
              </a:rPr>
              <a:t>Συνεισφορά στις </a:t>
            </a:r>
            <a:r>
              <a:rPr lang="el-GR" b="1" dirty="0" smtClean="0">
                <a:solidFill>
                  <a:srgbClr val="5F5F5F"/>
                </a:solidFill>
              </a:rPr>
              <a:t>Ευρωπαϊκές</a:t>
            </a:r>
            <a:r>
              <a:rPr lang="el-GR" dirty="0" smtClean="0">
                <a:solidFill>
                  <a:srgbClr val="5F5F5F"/>
                </a:solidFill>
              </a:rPr>
              <a:t> αλλά και </a:t>
            </a:r>
            <a:r>
              <a:rPr lang="el-GR" b="1" dirty="0" smtClean="0">
                <a:solidFill>
                  <a:srgbClr val="5F5F5F"/>
                </a:solidFill>
              </a:rPr>
              <a:t>Εθνικές πολιτικές</a:t>
            </a:r>
            <a:r>
              <a:rPr lang="el-GR" dirty="0" smtClean="0">
                <a:solidFill>
                  <a:srgbClr val="5F5F5F"/>
                </a:solidFill>
              </a:rPr>
              <a:t> περί </a:t>
            </a:r>
            <a:r>
              <a:rPr lang="el-GR" b="1" dirty="0" smtClean="0">
                <a:solidFill>
                  <a:srgbClr val="5F5F5F"/>
                </a:solidFill>
              </a:rPr>
              <a:t>Προστασίας</a:t>
            </a:r>
            <a:r>
              <a:rPr lang="el-GR" dirty="0" smtClean="0">
                <a:solidFill>
                  <a:srgbClr val="5F5F5F"/>
                </a:solidFill>
              </a:rPr>
              <a:t> του περιβάλλοντος</a:t>
            </a:r>
            <a:r>
              <a:rPr lang="el-GR" dirty="0" smtClean="0"/>
              <a:t> </a:t>
            </a:r>
            <a:r>
              <a:rPr lang="el-GR" dirty="0">
                <a:solidFill>
                  <a:srgbClr val="5F5F5F"/>
                </a:solidFill>
              </a:rPr>
              <a:t>και των </a:t>
            </a:r>
            <a:r>
              <a:rPr lang="el-GR" b="1" dirty="0" err="1" smtClean="0">
                <a:solidFill>
                  <a:srgbClr val="5F5F5F"/>
                </a:solidFill>
              </a:rPr>
              <a:t>ιχθυοαποθεμάτων</a:t>
            </a:r>
            <a:endParaRPr lang="el-GR" b="1" dirty="0">
              <a:solidFill>
                <a:srgbClr val="5F5F5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71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sp>
        <p:nvSpPr>
          <p:cNvPr id="11274" name="Text Box 21"/>
          <p:cNvSpPr txBox="1">
            <a:spLocks noChangeArrowheads="1"/>
          </p:cNvSpPr>
          <p:nvPr/>
        </p:nvSpPr>
        <p:spPr bwMode="auto">
          <a:xfrm>
            <a:off x="214313" y="2060848"/>
            <a:ext cx="85693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u="sng" dirty="0">
                <a:solidFill>
                  <a:srgbClr val="5F5F5F"/>
                </a:solidFill>
              </a:rPr>
              <a:t>Το </a:t>
            </a:r>
            <a:r>
              <a:rPr lang="el-GR" b="1" u="sng" dirty="0" smtClean="0">
                <a:solidFill>
                  <a:srgbClr val="5F5F5F"/>
                </a:solidFill>
              </a:rPr>
              <a:t>Ε.Θ.Π.Ζ</a:t>
            </a:r>
            <a:r>
              <a:rPr lang="el-GR" u="sng" dirty="0" smtClean="0">
                <a:solidFill>
                  <a:srgbClr val="5F5F5F"/>
                </a:solidFill>
              </a:rPr>
              <a:t> </a:t>
            </a:r>
            <a:r>
              <a:rPr lang="el-GR" u="sng" dirty="0">
                <a:solidFill>
                  <a:srgbClr val="5F5F5F"/>
                </a:solidFill>
              </a:rPr>
              <a:t>συμμετέχει από το 2010 στους ακόλουθους τομείς του </a:t>
            </a:r>
            <a:r>
              <a:rPr lang="el-GR" u="sng" dirty="0" smtClean="0">
                <a:solidFill>
                  <a:srgbClr val="5F5F5F"/>
                </a:solidFill>
              </a:rPr>
              <a:t>Προγράμματος που αφορούν στην </a:t>
            </a:r>
            <a:r>
              <a:rPr lang="el-GR" b="1" u="sng" dirty="0" smtClean="0">
                <a:solidFill>
                  <a:srgbClr val="5F5F5F"/>
                </a:solidFill>
              </a:rPr>
              <a:t>Αλιεία</a:t>
            </a:r>
            <a:r>
              <a:rPr lang="el-GR" u="sng" dirty="0" smtClean="0">
                <a:solidFill>
                  <a:srgbClr val="5F5F5F"/>
                </a:solidFill>
              </a:rPr>
              <a:t>: </a:t>
            </a:r>
            <a:endParaRPr lang="el-GR" u="sng" dirty="0"/>
          </a:p>
        </p:txBody>
      </p:sp>
      <p:sp>
        <p:nvSpPr>
          <p:cNvPr id="11275" name="Text Box 22"/>
          <p:cNvSpPr txBox="1">
            <a:spLocks noChangeArrowheads="1"/>
          </p:cNvSpPr>
          <p:nvPr/>
        </p:nvSpPr>
        <p:spPr bwMode="auto">
          <a:xfrm>
            <a:off x="35496" y="2780928"/>
            <a:ext cx="424973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3538" indent="-363538"/>
            <a:endParaRPr lang="el-GR" sz="2000" b="1" dirty="0">
              <a:solidFill>
                <a:srgbClr val="5F5F5F"/>
              </a:solidFill>
            </a:endParaRPr>
          </a:p>
          <a:p>
            <a:pPr marL="363538" indent="-363538">
              <a:buFont typeface="Wingdings" pitchFamily="2" charset="2"/>
              <a:buChar char="q"/>
            </a:pPr>
            <a:endParaRPr lang="el-GR" sz="2000" b="1" dirty="0">
              <a:solidFill>
                <a:srgbClr val="5F5F5F"/>
              </a:solidFill>
            </a:endParaRPr>
          </a:p>
          <a:p>
            <a:pPr marL="363538" indent="-363538" algn="ctr">
              <a:buFont typeface="Wingdings" pitchFamily="2" charset="2"/>
              <a:buChar char="q"/>
            </a:pPr>
            <a:r>
              <a:rPr lang="el-GR" sz="2000" b="1" dirty="0">
                <a:solidFill>
                  <a:srgbClr val="5F5F5F"/>
                </a:solidFill>
              </a:rPr>
              <a:t>Αειφόρος Διαχείριση </a:t>
            </a:r>
            <a:r>
              <a:rPr lang="el-GR" sz="2000" dirty="0">
                <a:solidFill>
                  <a:srgbClr val="5F5F5F"/>
                </a:solidFill>
              </a:rPr>
              <a:t>της </a:t>
            </a:r>
            <a:r>
              <a:rPr lang="el-GR" sz="2000" b="1" dirty="0" smtClean="0">
                <a:solidFill>
                  <a:srgbClr val="5F5F5F"/>
                </a:solidFill>
              </a:rPr>
              <a:t>Αλιείας </a:t>
            </a:r>
            <a:r>
              <a:rPr lang="el-GR" sz="2000" dirty="0" smtClean="0">
                <a:solidFill>
                  <a:srgbClr val="5F5F5F"/>
                </a:solidFill>
              </a:rPr>
              <a:t>σε </a:t>
            </a:r>
            <a:r>
              <a:rPr lang="el-GR" sz="2000" b="1" dirty="0">
                <a:solidFill>
                  <a:srgbClr val="5F5F5F"/>
                </a:solidFill>
              </a:rPr>
              <a:t>Θ.Π.Π </a:t>
            </a:r>
            <a:r>
              <a:rPr lang="el-GR" sz="2000" dirty="0" smtClean="0">
                <a:solidFill>
                  <a:srgbClr val="5F5F5F"/>
                </a:solidFill>
              </a:rPr>
              <a:t>(επαγγελματική &amp; ερασιτεχνική αλιεία)</a:t>
            </a:r>
          </a:p>
          <a:p>
            <a:pPr marL="363538" indent="-363538"/>
            <a:endParaRPr lang="el-GR" sz="2000" b="1" dirty="0" smtClean="0">
              <a:solidFill>
                <a:srgbClr val="5F5F5F"/>
              </a:solidFill>
            </a:endParaRPr>
          </a:p>
          <a:p>
            <a:pPr marL="363538" indent="-363538"/>
            <a:endParaRPr lang="el-GR" sz="2000" b="1" dirty="0" smtClean="0">
              <a:solidFill>
                <a:srgbClr val="5F5F5F"/>
              </a:solidFill>
            </a:endParaRPr>
          </a:p>
          <a:p>
            <a:pPr marL="363538" indent="-363538" algn="ctr">
              <a:buFont typeface="Wingdings" pitchFamily="2" charset="2"/>
              <a:buChar char="q"/>
            </a:pPr>
            <a:r>
              <a:rPr lang="el-GR" sz="2000" dirty="0" smtClean="0">
                <a:solidFill>
                  <a:srgbClr val="5F5F5F"/>
                </a:solidFill>
              </a:rPr>
              <a:t>Δράσεις </a:t>
            </a:r>
            <a:r>
              <a:rPr lang="el-GR" sz="2000" b="1" dirty="0" smtClean="0">
                <a:solidFill>
                  <a:srgbClr val="5F5F5F"/>
                </a:solidFill>
              </a:rPr>
              <a:t>Επικοινωνίας</a:t>
            </a:r>
            <a:r>
              <a:rPr lang="el-GR" sz="2000" dirty="0" smtClean="0">
                <a:solidFill>
                  <a:srgbClr val="5F5F5F"/>
                </a:solidFill>
              </a:rPr>
              <a:t> – </a:t>
            </a:r>
            <a:r>
              <a:rPr lang="el-GR" sz="2000" b="1" dirty="0" smtClean="0">
                <a:solidFill>
                  <a:srgbClr val="5F5F5F"/>
                </a:solidFill>
              </a:rPr>
              <a:t>Προώθησης</a:t>
            </a:r>
            <a:r>
              <a:rPr lang="el-GR" sz="2000" dirty="0" smtClean="0">
                <a:solidFill>
                  <a:srgbClr val="5F5F5F"/>
                </a:solidFill>
              </a:rPr>
              <a:t> - </a:t>
            </a:r>
            <a:r>
              <a:rPr lang="el-GR" sz="2000" b="1" dirty="0" smtClean="0">
                <a:solidFill>
                  <a:srgbClr val="5F5F5F"/>
                </a:solidFill>
              </a:rPr>
              <a:t>Προβολής</a:t>
            </a:r>
            <a:r>
              <a:rPr lang="el-GR" sz="2000" dirty="0" smtClean="0">
                <a:solidFill>
                  <a:srgbClr val="5F5F5F"/>
                </a:solidFill>
              </a:rPr>
              <a:t>  της Βιώσιμης Διαχείρισης της Αλιείας</a:t>
            </a:r>
            <a:endParaRPr lang="el-GR" sz="20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214282" y="1357298"/>
            <a:ext cx="5288948" cy="857257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Segoe UI" pitchFamily="34" charset="0"/>
              </a:rPr>
              <a:t>Εθνικό Θαλάσσιο Πάρκο Ζακύνθου</a:t>
            </a: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2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Segoe UI" pitchFamily="34" charset="0"/>
              </a:rPr>
              <a:t> </a:t>
            </a:r>
          </a:p>
        </p:txBody>
      </p:sp>
      <p:sp>
        <p:nvSpPr>
          <p:cNvPr id="18" name="17 - Ορθογώνιο"/>
          <p:cNvSpPr/>
          <p:nvPr/>
        </p:nvSpPr>
        <p:spPr>
          <a:xfrm>
            <a:off x="5652120" y="2708920"/>
            <a:ext cx="3096344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Μελέτη της </a:t>
            </a:r>
            <a:r>
              <a:rPr lang="el-GR" b="1" u="sng" dirty="0" smtClean="0">
                <a:solidFill>
                  <a:schemeClr val="bg1"/>
                </a:solidFill>
              </a:rPr>
              <a:t>κατάστασης</a:t>
            </a:r>
            <a:r>
              <a:rPr lang="el-GR" b="1" dirty="0" smtClean="0">
                <a:solidFill>
                  <a:schemeClr val="bg1"/>
                </a:solidFill>
              </a:rPr>
              <a:t>  </a:t>
            </a:r>
            <a:r>
              <a:rPr lang="el-GR" b="1" dirty="0">
                <a:solidFill>
                  <a:schemeClr val="bg1"/>
                </a:solidFill>
              </a:rPr>
              <a:t>των </a:t>
            </a:r>
            <a:r>
              <a:rPr lang="el-GR" b="1" u="sng" dirty="0">
                <a:solidFill>
                  <a:schemeClr val="bg1"/>
                </a:solidFill>
              </a:rPr>
              <a:t>αποθεμάτων</a:t>
            </a:r>
            <a:r>
              <a:rPr lang="el-GR" b="1" dirty="0">
                <a:solidFill>
                  <a:schemeClr val="bg1"/>
                </a:solidFill>
              </a:rPr>
              <a:t> των αλιευτικών πόρων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19" name="18 - Δεξιό βέλος"/>
          <p:cNvSpPr/>
          <p:nvPr/>
        </p:nvSpPr>
        <p:spPr>
          <a:xfrm rot="20050529">
            <a:off x="4387654" y="3470897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Δεξιό βέλος"/>
          <p:cNvSpPr/>
          <p:nvPr/>
        </p:nvSpPr>
        <p:spPr>
          <a:xfrm rot="713805">
            <a:off x="4455040" y="4025678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Ορθογώνιο"/>
          <p:cNvSpPr/>
          <p:nvPr/>
        </p:nvSpPr>
        <p:spPr>
          <a:xfrm>
            <a:off x="5652120" y="3861048"/>
            <a:ext cx="309634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b="1" u="sng" dirty="0" smtClean="0">
                <a:solidFill>
                  <a:schemeClr val="bg1"/>
                </a:solidFill>
              </a:rPr>
              <a:t>Διαχειριστικά</a:t>
            </a:r>
            <a:r>
              <a:rPr lang="el-GR" b="1" dirty="0" smtClean="0">
                <a:solidFill>
                  <a:schemeClr val="bg1"/>
                </a:solidFill>
              </a:rPr>
              <a:t> μέτρα </a:t>
            </a:r>
            <a:r>
              <a:rPr lang="el-GR" b="1" u="sng" dirty="0" smtClean="0">
                <a:solidFill>
                  <a:schemeClr val="bg1"/>
                </a:solidFill>
              </a:rPr>
              <a:t>προστασίας</a:t>
            </a:r>
            <a:r>
              <a:rPr lang="el-GR" b="1" dirty="0" smtClean="0">
                <a:solidFill>
                  <a:schemeClr val="bg1"/>
                </a:solidFill>
              </a:rPr>
              <a:t> και </a:t>
            </a:r>
            <a:r>
              <a:rPr lang="el-GR" b="1" u="sng" dirty="0" smtClean="0">
                <a:solidFill>
                  <a:schemeClr val="bg1"/>
                </a:solidFill>
              </a:rPr>
              <a:t>ορθολογικής εκμετάλλευσης</a:t>
            </a:r>
            <a:r>
              <a:rPr lang="el-GR" b="1" dirty="0" smtClean="0">
                <a:solidFill>
                  <a:schemeClr val="bg1"/>
                </a:solidFill>
              </a:rPr>
              <a:t> των αλιευτικών πόρων 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22" name="21 - Δεξιό βέλος"/>
          <p:cNvSpPr/>
          <p:nvPr/>
        </p:nvSpPr>
        <p:spPr>
          <a:xfrm>
            <a:off x="4499992" y="5631137"/>
            <a:ext cx="93610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22 - Ορθογώνιο"/>
          <p:cNvSpPr/>
          <p:nvPr/>
        </p:nvSpPr>
        <p:spPr>
          <a:xfrm>
            <a:off x="5652120" y="5301208"/>
            <a:ext cx="309634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l-GR" b="1" dirty="0" smtClean="0">
                <a:solidFill>
                  <a:schemeClr val="bg1"/>
                </a:solidFill>
              </a:rPr>
              <a:t>Ενημερωτικό υλικό για την προστασία των αποθεμάτων και την βιώσιμη ανάπτυξη της αλιείας</a:t>
            </a:r>
            <a:endParaRPr lang="el-G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στο ΕΘΠΖ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3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08520" y="2996952"/>
            <a:ext cx="9035480" cy="3528392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Segoe UI" pitchFamily="34" charset="0"/>
              </a:rPr>
              <a:t>Στόχοι</a:t>
            </a:r>
            <a:r>
              <a:rPr lang="en-US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: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Εκτίμηση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κατάστασης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των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αλιευτικών πόρων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Εντοπισμός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των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Επιπτώσεων 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 επαγγελματικής αλιείας στους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αλιευτικούς πόρους , 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Κατάρτιση διαχειριστικών μέτρων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προστασίας 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για την </a:t>
            </a: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αειφόρο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και </a:t>
            </a: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μακροχρόνια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ανάπτυξη</a:t>
            </a:r>
            <a:r>
              <a:rPr lang="el-GR" sz="200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της δραστηριότητας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αυτής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endParaRPr lang="el-GR" sz="200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Παραγωγή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ενημερωτικού υλικού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για την τοπική κοινωνία, τους αλιείς , τους λήπτες αποφάσεων, πολιτικούς  κ.α.,  σχετικά με την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διαχείριση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της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αλιείας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2310" name="Picture 22" descr="http://t3.gstatic.com/images?q=tbn:ANd9GcR17NStN2568yt-3Aav3AU9p9rXhqZeViaJ2L6LhRrGF1VH3I34hw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17552" y="2204864"/>
            <a:ext cx="1436134" cy="1081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12" name="Picture 24" descr="http://t3.gstatic.com/images?q=tbn:ANd9GcThgLs40RjC9WLB9MDnO10q_ss4NtkdKZ3GHVAny27EZLvf5k8jg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16216" y="2924944"/>
            <a:ext cx="1416280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14" name="Picture 26" descr="http://t0.gstatic.com/images?q=tbn:ANd9GcRT20ebuMcNNOlEcrY0lGa8d8wRo30yVqRIUW5jGiJsyu47D81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0272" y="2132856"/>
            <a:ext cx="1734190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Διαχειριστικά Μέτρα </a:t>
            </a: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για την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Αλιεία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στο ΕΘΠΖ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4464496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Δράσεις 2010 - 2013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22" name="21 - TextBox"/>
          <p:cNvSpPr txBox="1"/>
          <p:nvPr/>
        </p:nvSpPr>
        <p:spPr>
          <a:xfrm>
            <a:off x="5464852" y="2636912"/>
            <a:ext cx="367914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Καταγραφή Θέσεων αλιευτικών Σκαφών</a:t>
            </a:r>
          </a:p>
          <a:p>
            <a:pPr algn="ctr"/>
            <a:r>
              <a:rPr lang="el-GR" sz="1600" b="1" dirty="0" smtClean="0"/>
              <a:t>(Θαλάσσια Φύλαξη) </a:t>
            </a:r>
            <a:endParaRPr lang="el-GR" sz="1600" b="1" dirty="0"/>
          </a:p>
        </p:txBody>
      </p:sp>
      <p:sp>
        <p:nvSpPr>
          <p:cNvPr id="23" name="22 - TextBox"/>
          <p:cNvSpPr txBox="1"/>
          <p:nvPr/>
        </p:nvSpPr>
        <p:spPr>
          <a:xfrm>
            <a:off x="0" y="2924944"/>
            <a:ext cx="253056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Μετρήσεις αλιευμάτων </a:t>
            </a:r>
          </a:p>
          <a:p>
            <a:pPr algn="ctr"/>
            <a:r>
              <a:rPr lang="el-GR" sz="1600" b="1" dirty="0" smtClean="0"/>
              <a:t>Επαγγελματικής αλιείας</a:t>
            </a:r>
          </a:p>
        </p:txBody>
      </p:sp>
      <p:sp>
        <p:nvSpPr>
          <p:cNvPr id="24" name="23 - TextBox"/>
          <p:cNvSpPr txBox="1"/>
          <p:nvPr/>
        </p:nvSpPr>
        <p:spPr>
          <a:xfrm>
            <a:off x="3150722" y="3140968"/>
            <a:ext cx="173496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Καταμετρήσεις με</a:t>
            </a:r>
          </a:p>
          <a:p>
            <a:pPr algn="ctr"/>
            <a:r>
              <a:rPr lang="el-GR" sz="1600" b="1" dirty="0" smtClean="0"/>
              <a:t>Καταδύσεις</a:t>
            </a:r>
          </a:p>
        </p:txBody>
      </p:sp>
      <p:sp>
        <p:nvSpPr>
          <p:cNvPr id="25" name="24 - TextBox"/>
          <p:cNvSpPr txBox="1"/>
          <p:nvPr/>
        </p:nvSpPr>
        <p:spPr>
          <a:xfrm>
            <a:off x="278385" y="5661248"/>
            <a:ext cx="1688218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Ερωτηματολόγια </a:t>
            </a:r>
          </a:p>
          <a:p>
            <a:pPr algn="ctr"/>
            <a:r>
              <a:rPr lang="el-GR" sz="1600" b="1" dirty="0" smtClean="0"/>
              <a:t>Αλιέων</a:t>
            </a:r>
          </a:p>
        </p:txBody>
      </p:sp>
      <p:sp>
        <p:nvSpPr>
          <p:cNvPr id="26" name="25 - TextBox"/>
          <p:cNvSpPr txBox="1"/>
          <p:nvPr/>
        </p:nvSpPr>
        <p:spPr>
          <a:xfrm>
            <a:off x="6516216" y="5661248"/>
            <a:ext cx="202119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Σύσταση Ειδικής </a:t>
            </a:r>
          </a:p>
          <a:p>
            <a:pPr algn="ctr"/>
            <a:r>
              <a:rPr lang="el-GR" sz="1600" b="1" dirty="0" smtClean="0"/>
              <a:t>Επιτροπής Αλιείας</a:t>
            </a:r>
          </a:p>
        </p:txBody>
      </p:sp>
      <p:sp>
        <p:nvSpPr>
          <p:cNvPr id="27" name="26 - TextBox"/>
          <p:cNvSpPr txBox="1"/>
          <p:nvPr/>
        </p:nvSpPr>
        <p:spPr>
          <a:xfrm>
            <a:off x="3203848" y="5805264"/>
            <a:ext cx="204004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l-GR" sz="1600" b="1" dirty="0" smtClean="0"/>
              <a:t>Παραγωγή </a:t>
            </a:r>
          </a:p>
          <a:p>
            <a:pPr algn="ctr"/>
            <a:r>
              <a:rPr lang="el-GR" sz="1600" b="1" dirty="0" smtClean="0"/>
              <a:t>Ενημερωτικού Υλικού</a:t>
            </a:r>
          </a:p>
        </p:txBody>
      </p:sp>
      <p:pic>
        <p:nvPicPr>
          <p:cNvPr id="2050" name="Picture 2" descr="D:\Fisheries πανεπιστήμιο αιγαίου\Photos\lekkas fotos\Νέος φάκελος\IMG_092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45024"/>
            <a:ext cx="2484276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Fisheries πανεπιστήμιο αιγαίου\Photos\photos\Zante Field Work Photos MedPan\Tsilivi-Voidi\P112049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43808" y="3789040"/>
            <a:ext cx="2483768" cy="1862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28 - Εικόνα" descr="CHARIS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6266504" y="2750570"/>
            <a:ext cx="2091561" cy="330440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στο ΕΘΠΖ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της αλιείας από το ΕΘΠΖ  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27" name="26 - Εικόνα" descr="spring 2011 habita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1520" y="3645024"/>
            <a:ext cx="4067944" cy="2876266"/>
          </a:xfrm>
          <a:prstGeom prst="rect">
            <a:avLst/>
          </a:prstGeom>
        </p:spPr>
      </p:pic>
      <p:pic>
        <p:nvPicPr>
          <p:cNvPr id="29" name="47 - Εικόνα" descr="habitat 2010 2012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499992" y="3573016"/>
            <a:ext cx="4320480" cy="2952328"/>
          </a:xfrm>
          <a:prstGeom prst="rect">
            <a:avLst/>
          </a:prstGeom>
        </p:spPr>
      </p:pic>
      <p:sp>
        <p:nvSpPr>
          <p:cNvPr id="31" name="Title 1"/>
          <p:cNvSpPr txBox="1">
            <a:spLocks/>
          </p:cNvSpPr>
          <p:nvPr/>
        </p:nvSpPr>
        <p:spPr>
          <a:xfrm>
            <a:off x="108520" y="2852936"/>
            <a:ext cx="9035480" cy="648072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Καταγραφή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αλιευτικής δραστηριότητας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στους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διαφορετικούς Τύπους </a:t>
            </a:r>
            <a:r>
              <a:rPr lang="el-GR" sz="2000" b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Οικοτόπων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(92/43 </a:t>
            </a:r>
            <a:r>
              <a:rPr lang="en-US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NATURA sites)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(2010 – 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στο ΕΘΠΖ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της αλιείας από το ΕΘΠΖ  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30" name="49 - Εικόνα" descr="zones 2010 2012.pn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644008" y="4005064"/>
            <a:ext cx="3703328" cy="2401829"/>
          </a:xfrm>
          <a:prstGeom prst="rect">
            <a:avLst/>
          </a:prstGeom>
        </p:spPr>
      </p:pic>
      <p:pic>
        <p:nvPicPr>
          <p:cNvPr id="19" name="32 - Εικόνα" descr="April 2012 zones.jp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504" y="3068960"/>
            <a:ext cx="3672408" cy="3240360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851920" y="2996952"/>
            <a:ext cx="5220072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Καταγραφή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αλιευτικής δραστηριότητας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στις διαφορετικές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Ζώνες Προστασίας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του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ΕΘΠΖ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8" name="Title 1"/>
          <p:cNvSpPr txBox="1">
            <a:spLocks/>
          </p:cNvSpPr>
          <p:nvPr/>
        </p:nvSpPr>
        <p:spPr>
          <a:xfrm>
            <a:off x="1043608" y="620688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0" y="6093296"/>
            <a:ext cx="190770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19 - Ορθογώνιο"/>
          <p:cNvSpPr/>
          <p:nvPr/>
        </p:nvSpPr>
        <p:spPr>
          <a:xfrm>
            <a:off x="4283968" y="6093296"/>
            <a:ext cx="21602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0" y="620688"/>
            <a:ext cx="5655572" cy="115212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rgbClr val="5F5F5F"/>
                </a:solidFill>
              </a:rPr>
              <a:t>Βιώσιμή Διαχείριση Θ.Π.Π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34" name="Text Placeholder 40"/>
          <p:cNvSpPr txBox="1">
            <a:spLocks/>
          </p:cNvSpPr>
          <p:nvPr/>
        </p:nvSpPr>
        <p:spPr>
          <a:xfrm>
            <a:off x="251520" y="1556792"/>
            <a:ext cx="5256584" cy="5715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ct val="20000"/>
              </a:spcBef>
              <a:spcAft>
                <a:spcPts val="1000"/>
              </a:spcAft>
              <a:buClrTx/>
              <a:buSzTx/>
              <a:tabLst/>
              <a:defRPr/>
            </a:pPr>
            <a:r>
              <a:rPr kumimoji="0" lang="el-G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/>
                <a:cs typeface="Arial" pitchFamily="34" charset="0"/>
              </a:rPr>
              <a:t>Αειφορία</a:t>
            </a:r>
            <a:r>
              <a:rPr kumimoji="0" lang="el-GR" sz="2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n-lt"/>
                <a:ea typeface="Calibri"/>
                <a:cs typeface="Arial" pitchFamily="34" charset="0"/>
              </a:rPr>
              <a:t> και Βιωσιμότητα</a:t>
            </a:r>
            <a:endParaRPr kumimoji="0" lang="el-GR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Calibri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3" name="Diagram 15"/>
          <p:cNvGraphicFramePr/>
          <p:nvPr>
            <p:extLst>
              <p:ext uri="{D42A27DB-BD31-4B8C-83A1-F6EECF244321}">
                <p14:modId xmlns:p14="http://schemas.microsoft.com/office/powerpoint/2010/main" val="2736642653"/>
              </p:ext>
            </p:extLst>
          </p:nvPr>
        </p:nvGraphicFramePr>
        <p:xfrm>
          <a:off x="323528" y="2348880"/>
          <a:ext cx="1714512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4" name="Ορθογώνιο 1"/>
          <p:cNvSpPr/>
          <p:nvPr/>
        </p:nvSpPr>
        <p:spPr>
          <a:xfrm>
            <a:off x="2329830" y="2204864"/>
            <a:ext cx="6606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b="1" dirty="0" smtClean="0"/>
              <a:t>Μέγιστη </a:t>
            </a:r>
            <a:r>
              <a:rPr lang="el-GR" b="1" dirty="0"/>
              <a:t>δυνατή απολαβή αγαθών </a:t>
            </a:r>
            <a:r>
              <a:rPr lang="el-GR" dirty="0"/>
              <a:t>από το </a:t>
            </a:r>
            <a:r>
              <a:rPr lang="el-GR" dirty="0" smtClean="0"/>
              <a:t>περιβάλλον </a:t>
            </a:r>
            <a:r>
              <a:rPr lang="el-GR" b="1" dirty="0" smtClean="0"/>
              <a:t>χωρίς</a:t>
            </a:r>
            <a:r>
              <a:rPr lang="el-GR" dirty="0" smtClean="0"/>
              <a:t> </a:t>
            </a:r>
            <a:r>
              <a:rPr lang="el-GR" dirty="0"/>
              <a:t>όμως να διακόπτεται η </a:t>
            </a:r>
            <a:r>
              <a:rPr lang="el-GR" b="1" dirty="0"/>
              <a:t>φυσική παραγωγή </a:t>
            </a:r>
            <a:r>
              <a:rPr lang="el-GR" dirty="0"/>
              <a:t>αυτών των προϊόντων σε ικανοποιητική ποσότητα και στο </a:t>
            </a:r>
            <a:r>
              <a:rPr lang="el-GR" b="1" dirty="0"/>
              <a:t>μέλλον</a:t>
            </a:r>
          </a:p>
        </p:txBody>
      </p:sp>
      <p:graphicFrame>
        <p:nvGraphicFramePr>
          <p:cNvPr id="25" name="Diagram 15"/>
          <p:cNvGraphicFramePr/>
          <p:nvPr>
            <p:extLst>
              <p:ext uri="{D42A27DB-BD31-4B8C-83A1-F6EECF244321}">
                <p14:modId xmlns:p14="http://schemas.microsoft.com/office/powerpoint/2010/main" val="2542225977"/>
              </p:ext>
            </p:extLst>
          </p:nvPr>
        </p:nvGraphicFramePr>
        <p:xfrm>
          <a:off x="337208" y="5408056"/>
          <a:ext cx="1714512" cy="571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6" name="Ορθογώνιο 15"/>
          <p:cNvSpPr/>
          <p:nvPr/>
        </p:nvSpPr>
        <p:spPr>
          <a:xfrm>
            <a:off x="2329830" y="5048016"/>
            <a:ext cx="66164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smtClean="0"/>
              <a:t>Η </a:t>
            </a:r>
            <a:r>
              <a:rPr lang="el-GR" b="1" dirty="0" smtClean="0"/>
              <a:t>χρήση</a:t>
            </a:r>
            <a:r>
              <a:rPr lang="el-GR" dirty="0" smtClean="0"/>
              <a:t> των συστατικών της </a:t>
            </a:r>
            <a:r>
              <a:rPr lang="el-GR" b="1" dirty="0" smtClean="0"/>
              <a:t>βιοποικιλότητας</a:t>
            </a:r>
            <a:r>
              <a:rPr lang="el-GR" dirty="0" smtClean="0"/>
              <a:t> με τέτοιον τρόπο και σε τέτοιο ρυθμό ώστε να </a:t>
            </a:r>
            <a:r>
              <a:rPr lang="el-GR" b="1" dirty="0" smtClean="0"/>
              <a:t>αποτρέπεται </a:t>
            </a:r>
            <a:r>
              <a:rPr lang="el-GR" dirty="0" smtClean="0"/>
              <a:t>το ενδεχόμενο </a:t>
            </a:r>
            <a:r>
              <a:rPr lang="el-GR" b="1" dirty="0" smtClean="0"/>
              <a:t>μακροπρόθεσμης μείωσης </a:t>
            </a:r>
            <a:r>
              <a:rPr lang="el-GR" dirty="0" smtClean="0"/>
              <a:t>της βιοποικιλότητας, διατηρώντας παράλληλα τη δυνατότητα της να ανταποκριθεί στις ανάγκες των </a:t>
            </a:r>
            <a:r>
              <a:rPr lang="el-GR" b="1" dirty="0" smtClean="0"/>
              <a:t>σημερινών</a:t>
            </a:r>
            <a:r>
              <a:rPr lang="el-GR" dirty="0" smtClean="0"/>
              <a:t> και </a:t>
            </a:r>
            <a:r>
              <a:rPr lang="el-GR" b="1" dirty="0" smtClean="0"/>
              <a:t>μελλοντικών γενεών</a:t>
            </a:r>
            <a:endParaRPr lang="el-GR" b="1" dirty="0"/>
          </a:p>
        </p:txBody>
      </p:sp>
      <p:sp>
        <p:nvSpPr>
          <p:cNvPr id="27" name="Βέλος προς τα κάτω 22"/>
          <p:cNvSpPr/>
          <p:nvPr/>
        </p:nvSpPr>
        <p:spPr>
          <a:xfrm>
            <a:off x="3125538" y="3309560"/>
            <a:ext cx="294334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5" name="TextBox 12"/>
          <p:cNvSpPr txBox="1"/>
          <p:nvPr/>
        </p:nvSpPr>
        <p:spPr>
          <a:xfrm>
            <a:off x="3550750" y="3309560"/>
            <a:ext cx="1311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Περιβάλλον</a:t>
            </a:r>
            <a:endParaRPr lang="el-GR" dirty="0"/>
          </a:p>
        </p:txBody>
      </p:sp>
      <p:sp>
        <p:nvSpPr>
          <p:cNvPr id="36" name="TextBox 24"/>
          <p:cNvSpPr txBox="1"/>
          <p:nvPr/>
        </p:nvSpPr>
        <p:spPr>
          <a:xfrm>
            <a:off x="4349424" y="3707740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Κοινωνία</a:t>
            </a:r>
            <a:endParaRPr lang="el-GR" dirty="0"/>
          </a:p>
        </p:txBody>
      </p:sp>
      <p:sp>
        <p:nvSpPr>
          <p:cNvPr id="37" name="TextBox 25"/>
          <p:cNvSpPr txBox="1"/>
          <p:nvPr/>
        </p:nvSpPr>
        <p:spPr>
          <a:xfrm>
            <a:off x="5132308" y="4180438"/>
            <a:ext cx="116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Οικονομία</a:t>
            </a:r>
            <a:endParaRPr lang="el-GR" dirty="0"/>
          </a:p>
        </p:txBody>
      </p:sp>
      <p:sp>
        <p:nvSpPr>
          <p:cNvPr id="38" name="Βέλος προς τα κάτω 26"/>
          <p:cNvSpPr/>
          <p:nvPr/>
        </p:nvSpPr>
        <p:spPr>
          <a:xfrm>
            <a:off x="3913410" y="3814030"/>
            <a:ext cx="294334" cy="366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9" name="Βέλος προς τα κάτω 27"/>
          <p:cNvSpPr/>
          <p:nvPr/>
        </p:nvSpPr>
        <p:spPr>
          <a:xfrm>
            <a:off x="4723586" y="4192672"/>
            <a:ext cx="294334" cy="366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532" y="3163097"/>
            <a:ext cx="1800225" cy="1304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07097"/>
            <a:ext cx="214630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20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σε </a:t>
            </a: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Θ.Π.Π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της αλιείας από το ΕΘΠΖ  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23" name="22 - Εικόνα" descr="nesting beach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3068960"/>
            <a:ext cx="4877526" cy="3448686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3347864" y="2852936"/>
            <a:ext cx="5724128" cy="792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Καταγραφή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αλιευτικής δραστηριότητας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σε σχέση με την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ωοτοκία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της χελώνας </a:t>
            </a:r>
            <a:r>
              <a:rPr lang="en-US" sz="20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Caretta</a:t>
            </a:r>
            <a:r>
              <a:rPr lang="en-US" sz="2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n-US" sz="20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caretta</a:t>
            </a:r>
            <a:r>
              <a:rPr lang="en-US" sz="2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endParaRPr lang="el-GR" sz="2000" b="1" i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24" name="15 - Εικόνα" descr="nesting beaches 1.pn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20072" y="3717032"/>
            <a:ext cx="3456384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53 - Εικόνα" descr="repro and fishing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04048" y="3284984"/>
            <a:ext cx="3738314" cy="3312368"/>
          </a:xfrm>
          <a:prstGeom prst="rect">
            <a:avLst/>
          </a:prstGeom>
        </p:spPr>
      </p:pic>
      <p:pic>
        <p:nvPicPr>
          <p:cNvPr id="25" name="24 - Εικόνα" descr="Reproduction 20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4176464" cy="295299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Αειφόρος Διαχείριση της αλιείας </a:t>
            </a: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σε </a:t>
            </a:r>
            <a:r>
              <a:rPr lang="el-GR" sz="24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Θ.Π.Π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9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της αλιείας από το ΕΘΠΖ  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9512" y="2852936"/>
            <a:ext cx="8712968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Καταγραφή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της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αλιευτικής δραστηριότητας 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σε σχέση με την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a typeface="+mj-ea"/>
                <a:cs typeface="Segoe UI" pitchFamily="34" charset="0"/>
              </a:rPr>
              <a:t>αναπαραγωγή</a:t>
            </a:r>
            <a:r>
              <a:rPr lang="el-GR" sz="20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της χελώνας </a:t>
            </a:r>
            <a:r>
              <a:rPr lang="en-US" sz="20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Caretta</a:t>
            </a:r>
            <a:r>
              <a:rPr lang="en-US" sz="2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n-US" sz="2000" b="1" i="1" dirty="0" err="1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caretta</a:t>
            </a:r>
            <a:r>
              <a:rPr lang="en-US" sz="2000" b="1" i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endParaRPr lang="el-GR" sz="2000" b="1" i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Κλιματική αλλαγή και Θ.Π.Π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των συνεπειών της επίδρασης της κλιματικής αλλαγής στο Ε.Θ.Π.Ζ .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8520" y="2780928"/>
            <a:ext cx="9035480" cy="1440160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Segoe UI" pitchFamily="34" charset="0"/>
              </a:rPr>
              <a:t>Συνέπειες  - Επιπτώσεις της κλιματικής αλλαγής</a:t>
            </a: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Άνοδος της στάθμης της θάλασσας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</p:txBody>
      </p:sp>
      <p:sp>
        <p:nvSpPr>
          <p:cNvPr id="24" name="23 - Βέλος λυγισμένο προς τα επάνω"/>
          <p:cNvSpPr/>
          <p:nvPr/>
        </p:nvSpPr>
        <p:spPr>
          <a:xfrm rot="5400000">
            <a:off x="467544" y="3933056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026" name="Picture 2" descr="D:\Ενημερωτικό Υλικο ΕΘΠΖ\epilogi neon foto_30_7_12\teliki ep_xersaia _topia\LSourbes_183geraka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2852936"/>
            <a:ext cx="25922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3" descr="D:\Ενημερωτικό Υλικο ΕΘΠΖ\epilogi neon foto_30_7_12\teliki ep_xersaia _topia\LSourbes_173_pelouz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88224" y="4725144"/>
            <a:ext cx="255577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26 - TextBox"/>
          <p:cNvSpPr txBox="1"/>
          <p:nvPr/>
        </p:nvSpPr>
        <p:spPr>
          <a:xfrm>
            <a:off x="971600" y="4037002"/>
            <a:ext cx="5580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Απώλεια παραλιών ωοτοκίας/ακτών κολύμβησης 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8520" y="4365104"/>
            <a:ext cx="9035480" cy="79208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Αύξηση συχνότητας Καταιγίδων 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</p:txBody>
      </p:sp>
      <p:sp>
        <p:nvSpPr>
          <p:cNvPr id="29" name="28 - Βέλος λυγισμένο προς τα επάνω"/>
          <p:cNvSpPr/>
          <p:nvPr/>
        </p:nvSpPr>
        <p:spPr>
          <a:xfrm rot="5400000">
            <a:off x="539552" y="5805264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TextBox"/>
          <p:cNvSpPr txBox="1"/>
          <p:nvPr/>
        </p:nvSpPr>
        <p:spPr>
          <a:xfrm>
            <a:off x="899592" y="4941168"/>
            <a:ext cx="4649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Διάβρωση ακτών – αλλαγή μορφολογίας 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45032" y="5301208"/>
            <a:ext cx="9035480" cy="79208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Αύξηση Θερμοκρασίας άμμου/ νερού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</p:txBody>
      </p:sp>
      <p:sp>
        <p:nvSpPr>
          <p:cNvPr id="32" name="31 - Βέλος λυγισμένο προς τα επάνω"/>
          <p:cNvSpPr/>
          <p:nvPr/>
        </p:nvSpPr>
        <p:spPr>
          <a:xfrm rot="5400000">
            <a:off x="467544" y="4797152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32 - TextBox"/>
          <p:cNvSpPr txBox="1"/>
          <p:nvPr/>
        </p:nvSpPr>
        <p:spPr>
          <a:xfrm>
            <a:off x="971600" y="5949280"/>
            <a:ext cx="5220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Μεταβολή στην αναλογία φύλου της χελώνας/</a:t>
            </a:r>
          </a:p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Τρωτότητα στις βιολογικές εισβολές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Κλιματική αλλαγή και Θ.Π.Π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40871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Επιστημονική Παρακολούθηση των συνεπειών της επίδρασης της κλιματικής αλλαγής στο Ε.Θ.Π.Ζ .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8520" y="2780928"/>
            <a:ext cx="9035480" cy="1440160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u="sng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Segoe UI" pitchFamily="34" charset="0"/>
              </a:rPr>
              <a:t>Παρακολούθηση της κλιματικής αλλαγής</a:t>
            </a: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Διαρκής ανάγκη για δεδομένα (πεδίο – μετρητικοί σταθμοί)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</p:txBody>
      </p:sp>
      <p:sp>
        <p:nvSpPr>
          <p:cNvPr id="24" name="23 - Βέλος λυγισμένο προς τα επάνω"/>
          <p:cNvSpPr/>
          <p:nvPr/>
        </p:nvSpPr>
        <p:spPr>
          <a:xfrm rot="5400000">
            <a:off x="467544" y="3933056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TextBox"/>
          <p:cNvSpPr txBox="1"/>
          <p:nvPr/>
        </p:nvSpPr>
        <p:spPr>
          <a:xfrm>
            <a:off x="971600" y="4037002"/>
            <a:ext cx="3578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Πρωτόκολλα παρακολούθησης </a:t>
            </a:r>
          </a:p>
        </p:txBody>
      </p:sp>
      <p:sp>
        <p:nvSpPr>
          <p:cNvPr id="29" name="28 - Βέλος λυγισμένο προς τα επάνω"/>
          <p:cNvSpPr/>
          <p:nvPr/>
        </p:nvSpPr>
        <p:spPr>
          <a:xfrm rot="5400000">
            <a:off x="467544" y="5445224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29 - TextBox"/>
          <p:cNvSpPr txBox="1"/>
          <p:nvPr/>
        </p:nvSpPr>
        <p:spPr>
          <a:xfrm>
            <a:off x="971600" y="4725144"/>
            <a:ext cx="2958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Εκπαίδευση προσωπικού </a:t>
            </a:r>
          </a:p>
        </p:txBody>
      </p:sp>
      <p:sp>
        <p:nvSpPr>
          <p:cNvPr id="32" name="31 - Βέλος λυγισμένο προς τα επάνω"/>
          <p:cNvSpPr/>
          <p:nvPr/>
        </p:nvSpPr>
        <p:spPr>
          <a:xfrm rot="5400000">
            <a:off x="467544" y="4653136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4" name="33 - TextBox"/>
          <p:cNvSpPr txBox="1"/>
          <p:nvPr/>
        </p:nvSpPr>
        <p:spPr>
          <a:xfrm>
            <a:off x="971600" y="5517232"/>
            <a:ext cx="22038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Συλλογή στοιχείων</a:t>
            </a:r>
          </a:p>
        </p:txBody>
      </p:sp>
      <p:sp>
        <p:nvSpPr>
          <p:cNvPr id="35" name="34 - Αριστερό άγκιστρο"/>
          <p:cNvSpPr/>
          <p:nvPr/>
        </p:nvSpPr>
        <p:spPr>
          <a:xfrm flipH="1">
            <a:off x="4499992" y="4149080"/>
            <a:ext cx="288032" cy="1800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6" name="35 - TextBox"/>
          <p:cNvSpPr txBox="1"/>
          <p:nvPr/>
        </p:nvSpPr>
        <p:spPr>
          <a:xfrm>
            <a:off x="4932040" y="4797152"/>
            <a:ext cx="2256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Μέτρα προστασίας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57158" y="1556792"/>
            <a:ext cx="8239150" cy="44173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4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Segoe UI" pitchFamily="34" charset="0"/>
              </a:rPr>
              <a:t>Καταδυτικός Τουρισμός και Θ.Π.Π</a:t>
            </a:r>
            <a:endParaRPr lang="en-US" sz="24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Segoe U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0538" y="549275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63945" y="686596"/>
            <a:ext cx="2232394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MedPAN</a:t>
            </a: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 North Project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434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92138"/>
            <a:ext cx="8763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416800" y="332656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Title 1"/>
          <p:cNvSpPr txBox="1">
            <a:spLocks/>
          </p:cNvSpPr>
          <p:nvPr/>
        </p:nvSpPr>
        <p:spPr>
          <a:xfrm>
            <a:off x="4057875" y="686596"/>
            <a:ext cx="3250429" cy="369916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n-US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National Marine Park of </a:t>
            </a:r>
            <a:r>
              <a:rPr lang="en-US" sz="1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Segoe UI" pitchFamily="34" charset="0"/>
              </a:rPr>
              <a:t>Zakynthos</a:t>
            </a:r>
            <a:endParaRPr lang="en-US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Arial Rounded MT Bold" pitchFamily="34" charset="0"/>
              <a:ea typeface="+mj-ea"/>
              <a:cs typeface="Segoe UI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772816"/>
            <a:ext cx="1130300" cy="9921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3688" y="2204864"/>
            <a:ext cx="6768752" cy="532667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Παρακολούθηση του Καταδυτικού Τουρισμού  στο Ε.Θ.Π.Ζ . </a:t>
            </a: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08520" y="3429000"/>
            <a:ext cx="9035480" cy="1728192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l-GR" sz="2000" b="1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</a:t>
            </a: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Οργάνωση της καταδυτικής δραστηριότητας (137000 καταδύσεις / χρόνο)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Συνεργασία με τα καταδυτικά κέντρα (Πρωτόκολλο συνεργασίας)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Προώθηση καταδυτικού τουρισμού ως εναλλακτική μορφή τουρισμού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q"/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Καταδυτικά μονοπάτια – προώθηση της βιοποικιλότητας ως αισθητική αξία</a:t>
            </a:r>
          </a:p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   </a:t>
            </a:r>
          </a:p>
        </p:txBody>
      </p:sp>
      <p:sp>
        <p:nvSpPr>
          <p:cNvPr id="25" name="24 - TextBox"/>
          <p:cNvSpPr txBox="1"/>
          <p:nvPr/>
        </p:nvSpPr>
        <p:spPr>
          <a:xfrm>
            <a:off x="395536" y="2924944"/>
            <a:ext cx="9361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Στόχοι:</a:t>
            </a:r>
          </a:p>
        </p:txBody>
      </p:sp>
      <p:sp>
        <p:nvSpPr>
          <p:cNvPr id="26" name="25 - Βέλος λυγισμένο προς τα επάνω"/>
          <p:cNvSpPr/>
          <p:nvPr/>
        </p:nvSpPr>
        <p:spPr>
          <a:xfrm rot="5400000">
            <a:off x="611560" y="5085184"/>
            <a:ext cx="432048" cy="432048"/>
          </a:xfrm>
          <a:prstGeom prst="bent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TextBox"/>
          <p:cNvSpPr txBox="1"/>
          <p:nvPr/>
        </p:nvSpPr>
        <p:spPr>
          <a:xfrm>
            <a:off x="1115616" y="5229200"/>
            <a:ext cx="8047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Μικρότερη περιβαλλοντική πίεση, Αύξηση κερδών της τοπικής κοινωνίας</a:t>
            </a:r>
          </a:p>
          <a:p>
            <a:r>
              <a:rPr lang="el-GR" sz="2000" b="1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+mn-lt"/>
                <a:ea typeface="+mj-ea"/>
                <a:cs typeface="Segoe UI" pitchFamily="34" charset="0"/>
              </a:rPr>
              <a:t>Διατήρηση της βιοποικιλότητας και της υγείας του περιβάλλοντος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MedPAN\Dropbox\Poursanidis underwater photography\Opisthobranchia Ionian Sea\Cratena peregrina.JPG"/>
          <p:cNvPicPr>
            <a:picLocks noChangeAspect="1" noChangeArrowheads="1"/>
          </p:cNvPicPr>
          <p:nvPr/>
        </p:nvPicPr>
        <p:blipFill>
          <a:blip r:embed="rId2" cstate="print">
            <a:lum bright="-10000" contrast="10000"/>
          </a:blip>
          <a:srcRect l="20863" r="17713" b="25850"/>
          <a:stretch>
            <a:fillRect/>
          </a:stretch>
        </p:blipFill>
        <p:spPr bwMode="auto">
          <a:xfrm>
            <a:off x="1403648" y="873848"/>
            <a:ext cx="6480720" cy="586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21" name="20 - TextBox"/>
          <p:cNvSpPr txBox="1"/>
          <p:nvPr/>
        </p:nvSpPr>
        <p:spPr>
          <a:xfrm>
            <a:off x="3388809" y="395953"/>
            <a:ext cx="2335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b="1" dirty="0" smtClean="0"/>
              <a:t>Ευχαριστώ</a:t>
            </a:r>
            <a:endParaRPr lang="el-GR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2" name="Picture 2" descr="D:\ptyxiaki ivoni\photo\P8130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89" y="1700808"/>
            <a:ext cx="6241223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0" y="692696"/>
            <a:ext cx="5655572" cy="1152128"/>
          </a:xfrm>
          <a:prstGeom prst="rect">
            <a:avLst/>
          </a:prstGeom>
        </p:spPr>
        <p:txBody>
          <a:bodyPr anchor="b"/>
          <a:lstStyle/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graphicFrame>
        <p:nvGraphicFramePr>
          <p:cNvPr id="26" name="Διάγραμμα 3"/>
          <p:cNvGraphicFramePr/>
          <p:nvPr>
            <p:extLst>
              <p:ext uri="{D42A27DB-BD31-4B8C-83A1-F6EECF244321}">
                <p14:modId xmlns:p14="http://schemas.microsoft.com/office/powerpoint/2010/main" val="2616751757"/>
              </p:ext>
            </p:extLst>
          </p:nvPr>
        </p:nvGraphicFramePr>
        <p:xfrm>
          <a:off x="2195736" y="2060848"/>
          <a:ext cx="4392488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7" name="TextBox 4"/>
          <p:cNvSpPr txBox="1"/>
          <p:nvPr/>
        </p:nvSpPr>
        <p:spPr>
          <a:xfrm>
            <a:off x="711796" y="3100512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Επάρκεια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28" name="TextBox 21"/>
          <p:cNvSpPr txBox="1"/>
          <p:nvPr/>
        </p:nvSpPr>
        <p:spPr>
          <a:xfrm>
            <a:off x="255721" y="5404768"/>
            <a:ext cx="245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bg1"/>
                </a:solidFill>
              </a:rPr>
              <a:t>Αποτελεσματικότητα</a:t>
            </a: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6083" name="Picture 3" descr="D:\ptyxiaki ivoni\photo\P818009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27436" y="4581128"/>
            <a:ext cx="2405004" cy="18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D:\ptyxiaki ivoni\photo\P8130066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156176" y="2060848"/>
            <a:ext cx="2405004" cy="18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97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544" y="908720"/>
            <a:ext cx="3672408" cy="115212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sp>
        <p:nvSpPr>
          <p:cNvPr id="19" name="18 - Ορθογώνιο"/>
          <p:cNvSpPr/>
          <p:nvPr/>
        </p:nvSpPr>
        <p:spPr>
          <a:xfrm>
            <a:off x="4572000" y="1772816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Περιβαλλοντική</a:t>
            </a:r>
            <a:endParaRPr lang="el-GR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l-GR" b="1" dirty="0" err="1">
                <a:solidFill>
                  <a:schemeClr val="accent6">
                    <a:lumMod val="50000"/>
                  </a:schemeClr>
                </a:solidFill>
              </a:rPr>
              <a:t>αειφορία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(“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good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for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now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in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i="1" dirty="0" err="1">
                <a:solidFill>
                  <a:schemeClr val="accent6">
                    <a:lumMod val="50000"/>
                  </a:schemeClr>
                </a:solidFill>
              </a:rPr>
              <a:t>future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”)</a:t>
            </a:r>
          </a:p>
          <a:p>
            <a:endParaRPr lang="el-GR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Σύγχρονη 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τεχνολογία 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(κατάλληλες τεχνικές 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και 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εξοπλισμός)</a:t>
            </a:r>
          </a:p>
          <a:p>
            <a:endParaRPr lang="el-G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Οικονομική βιωσιμότητα 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(λογικό και ανεκτό κόστος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>
              <a:buFont typeface="Wingdings" pitchFamily="2" charset="2"/>
              <a:buChar char="q"/>
            </a:pPr>
            <a:endParaRPr lang="el-G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Κοινωνική 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αποδοχή 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(θεμιτό από</a:t>
            </a:r>
          </a:p>
          <a:p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την κοινωνία)</a:t>
            </a:r>
            <a:r>
              <a:rPr lang="el-GR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νομικά επιτρεπτό 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(εντός των εθνικών και διεθνών κανονισμών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endParaRPr lang="el-GR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Διαχειριστικά </a:t>
            </a:r>
            <a:r>
              <a:rPr lang="el-GR" b="1" dirty="0">
                <a:solidFill>
                  <a:schemeClr val="accent6">
                    <a:lumMod val="50000"/>
                  </a:schemeClr>
                </a:solidFill>
              </a:rPr>
              <a:t>εφικτό </a:t>
            </a:r>
            <a:r>
              <a:rPr lang="el-GR" i="1" dirty="0">
                <a:solidFill>
                  <a:schemeClr val="accent6">
                    <a:lumMod val="50000"/>
                  </a:schemeClr>
                </a:solidFill>
              </a:rPr>
              <a:t>(εφαρμόσιμο από υπηρεσίες, φορείς </a:t>
            </a:r>
            <a:r>
              <a:rPr lang="el-GR" i="1" dirty="0" smtClean="0">
                <a:solidFill>
                  <a:schemeClr val="accent6">
                    <a:lumMod val="50000"/>
                  </a:schemeClr>
                </a:solidFill>
              </a:rPr>
              <a:t>και κυβερνήσεις)</a:t>
            </a:r>
            <a:endParaRPr lang="el-GR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338" name="Picture 2" descr="http://t2.gstatic.com/images?q=tbn:ANd9GcTEzXUbA2bxd6KUmk2lPwssJ0PDoJkL6VMavnFxgBN9pty4KMO-M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8840"/>
            <a:ext cx="4478820" cy="3240360"/>
          </a:xfrm>
          <a:prstGeom prst="rect">
            <a:avLst/>
          </a:prstGeom>
          <a:noFill/>
        </p:spPr>
      </p:pic>
      <p:pic>
        <p:nvPicPr>
          <p:cNvPr id="14340" name="Picture 4" descr="http://t3.gstatic.com/images?q=tbn:ANd9GcTDmZa6Js8eKLCF0yQgSUxrbAt0AQqZ9udqbT3sAtc0G_xF47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301208"/>
            <a:ext cx="1656184" cy="124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http://t1.gstatic.com/images?q=tbn:ANd9GcT3MN-1A4sAae-3rXpeYSih-k14YxC5S6-4dmeWV_tmhtpCNbzQ8Q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5301208"/>
            <a:ext cx="1872208" cy="1230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12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05064"/>
            <a:ext cx="2805615" cy="255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544" y="692696"/>
            <a:ext cx="3672408" cy="115212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8" name="Text Placeholder 40"/>
          <p:cNvSpPr txBox="1">
            <a:spLocks/>
          </p:cNvSpPr>
          <p:nvPr/>
        </p:nvSpPr>
        <p:spPr>
          <a:xfrm>
            <a:off x="35496" y="1700808"/>
            <a:ext cx="626469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eaLnBrk="0" fontAlgn="auto" latinLnBrk="0" hangingPunct="0">
              <a:lnSpc>
                <a:spcPct val="115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tabLst/>
              <a:defRPr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Περιβαλλοντικά Προβλήματα &amp; Προκλήσεις για τις Θ.Π.Π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179512" y="2348880"/>
            <a:ext cx="2646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 Κλιματική Αλλαγή</a:t>
            </a:r>
          </a:p>
        </p:txBody>
      </p:sp>
      <p:graphicFrame>
        <p:nvGraphicFramePr>
          <p:cNvPr id="21" name="20 - Διάγραμμα"/>
          <p:cNvGraphicFramePr/>
          <p:nvPr/>
        </p:nvGraphicFramePr>
        <p:xfrm>
          <a:off x="683568" y="2924944"/>
          <a:ext cx="712879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22 - TextBox"/>
          <p:cNvSpPr txBox="1"/>
          <p:nvPr/>
        </p:nvSpPr>
        <p:spPr>
          <a:xfrm>
            <a:off x="2843808" y="4582869"/>
            <a:ext cx="6373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Απώλεια Ενδιαιτημάτων ή Οικοσυστημάτων </a:t>
            </a:r>
          </a:p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π.χ. περίπτωση της Θ.Π.Π στο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Kiribati (Phoenix Islands)</a:t>
            </a: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1" y="3717032"/>
            <a:ext cx="3248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0" y="0"/>
            <a:ext cx="9143999" cy="21429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" y="6643710"/>
            <a:ext cx="9143999" cy="21429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6350" stA="50000" endA="300" endPos="90000" dist="50800" dir="5400000" sy="-100000" algn="bl" rotWithShape="0"/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l-GR">
              <a:latin typeface="+mn-lt"/>
              <a:cs typeface="+mn-cs"/>
            </a:endParaRPr>
          </a:p>
        </p:txBody>
      </p:sp>
      <p:grpSp>
        <p:nvGrpSpPr>
          <p:cNvPr id="2" name="Ομάδα 3"/>
          <p:cNvGrpSpPr>
            <a:grpSpLocks/>
          </p:cNvGrpSpPr>
          <p:nvPr/>
        </p:nvGrpSpPr>
        <p:grpSpPr bwMode="auto">
          <a:xfrm>
            <a:off x="7331075" y="260350"/>
            <a:ext cx="1727200" cy="1368425"/>
            <a:chOff x="1730277" y="1628800"/>
            <a:chExt cx="2388597" cy="173195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/>
            </a:blip>
            <a:srcRect/>
            <a:stretch>
              <a:fillRect/>
            </a:stretch>
          </p:blipFill>
          <p:spPr bwMode="auto">
            <a:xfrm>
              <a:off x="2037773" y="2383509"/>
              <a:ext cx="1309717" cy="9772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/>
            </a:blip>
            <a:srcRect/>
            <a:stretch>
              <a:fillRect/>
            </a:stretch>
          </p:blipFill>
          <p:spPr bwMode="auto">
            <a:xfrm>
              <a:off x="2843808" y="1628800"/>
              <a:ext cx="1152873" cy="9375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/>
            </a:blip>
            <a:srcRect/>
            <a:stretch>
              <a:fillRect/>
            </a:stretch>
          </p:blipFill>
          <p:spPr bwMode="auto">
            <a:xfrm>
              <a:off x="1730277" y="1772816"/>
              <a:ext cx="1244795" cy="11036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/>
            </a:blip>
            <a:srcRect/>
            <a:stretch>
              <a:fillRect/>
            </a:stretch>
          </p:blipFill>
          <p:spPr bwMode="auto">
            <a:xfrm>
              <a:off x="3027793" y="2241109"/>
              <a:ext cx="1091081" cy="8963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467544" y="692696"/>
            <a:ext cx="3672408" cy="115212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2000" b="1" dirty="0" smtClean="0">
                <a:solidFill>
                  <a:schemeClr val="accent6">
                    <a:lumMod val="50000"/>
                  </a:schemeClr>
                </a:solidFill>
              </a:rPr>
              <a:t>Βιώσιμή Διαχείριση Θ.Π.Π</a:t>
            </a:r>
            <a:endParaRPr lang="en-US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endParaRPr lang="en-US" sz="2000" b="1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latin typeface="+mn-lt"/>
              <a:ea typeface="+mj-ea"/>
              <a:cs typeface="Segoe UI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6672"/>
            <a:ext cx="1254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043608" y="620688"/>
            <a:ext cx="6480720" cy="432048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el-GR" sz="1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Segoe UI" pitchFamily="34" charset="0"/>
              </a:rPr>
              <a:t>Εθνικό Θαλάσσιο Πάρκο Ζακύνθου</a:t>
            </a:r>
            <a:endParaRPr lang="en-US" sz="1600" b="1" baseline="-25000" dirty="0">
              <a:solidFill>
                <a:schemeClr val="accent6">
                  <a:lumMod val="50000"/>
                </a:scheme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Segoe UI" pitchFamily="34" charset="0"/>
            </a:endParaRPr>
          </a:p>
        </p:txBody>
      </p:sp>
      <p:sp>
        <p:nvSpPr>
          <p:cNvPr id="18" name="Text Placeholder 40"/>
          <p:cNvSpPr txBox="1">
            <a:spLocks/>
          </p:cNvSpPr>
          <p:nvPr/>
        </p:nvSpPr>
        <p:spPr>
          <a:xfrm>
            <a:off x="35496" y="1700808"/>
            <a:ext cx="6264696" cy="571504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342900" marR="0" lvl="0" indent="-342900" algn="ctr" defTabSz="914400" eaLnBrk="0" fontAlgn="auto" latinLnBrk="0" hangingPunct="0">
              <a:lnSpc>
                <a:spcPct val="115000"/>
              </a:lnSpc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tabLst/>
              <a:defRPr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Περιβαλλοντικά Προβλήματα &amp; Προκλήσεις για τις Θ.Π.Π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19 - Ορθογώνιο"/>
          <p:cNvSpPr/>
          <p:nvPr/>
        </p:nvSpPr>
        <p:spPr>
          <a:xfrm>
            <a:off x="179512" y="2348880"/>
            <a:ext cx="2646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 Κλιματική Αλλαγή</a:t>
            </a:r>
          </a:p>
        </p:txBody>
      </p:sp>
      <p:graphicFrame>
        <p:nvGraphicFramePr>
          <p:cNvPr id="21" name="20 - Διάγραμμα"/>
          <p:cNvGraphicFramePr/>
          <p:nvPr/>
        </p:nvGraphicFramePr>
        <p:xfrm>
          <a:off x="683568" y="2708920"/>
          <a:ext cx="7128792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22 - TextBox"/>
          <p:cNvSpPr txBox="1"/>
          <p:nvPr/>
        </p:nvSpPr>
        <p:spPr>
          <a:xfrm>
            <a:off x="3516197" y="4437112"/>
            <a:ext cx="5160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Απώλεια Εκτάσεων Κοραλλιογενών Υφάλων 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9" name="18 - Ευθύγραμμο βέλος σύνδεσης"/>
          <p:cNvCxnSpPr/>
          <p:nvPr/>
        </p:nvCxnSpPr>
        <p:spPr>
          <a:xfrm>
            <a:off x="6228184" y="4941168"/>
            <a:ext cx="129614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25 - Ευθύγραμμο βέλος σύνδεσης"/>
          <p:cNvCxnSpPr/>
          <p:nvPr/>
        </p:nvCxnSpPr>
        <p:spPr>
          <a:xfrm flipH="1">
            <a:off x="4499992" y="4941168"/>
            <a:ext cx="648072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8" name="27 - TextBox"/>
          <p:cNvSpPr txBox="1"/>
          <p:nvPr/>
        </p:nvSpPr>
        <p:spPr>
          <a:xfrm>
            <a:off x="3259738" y="5661248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Μείωση </a:t>
            </a:r>
            <a:r>
              <a:rPr lang="el-GR" b="1" dirty="0" err="1" smtClean="0">
                <a:solidFill>
                  <a:schemeClr val="accent6">
                    <a:lumMod val="50000"/>
                  </a:schemeClr>
                </a:solidFill>
              </a:rPr>
              <a:t>ιχθυοπανίδας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9" name="28 - TextBox"/>
          <p:cNvSpPr txBox="1"/>
          <p:nvPr/>
        </p:nvSpPr>
        <p:spPr>
          <a:xfrm>
            <a:off x="6012160" y="5589240"/>
            <a:ext cx="31585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Αποχρωματισμός </a:t>
            </a:r>
          </a:p>
          <a:p>
            <a:pPr algn="ctr"/>
            <a:r>
              <a:rPr lang="el-GR" b="1" dirty="0" smtClean="0">
                <a:solidFill>
                  <a:schemeClr val="accent6">
                    <a:lumMod val="50000"/>
                  </a:schemeClr>
                </a:solidFill>
              </a:rPr>
              <a:t>Μείωση παραγωγικότητας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0" name="29 - Ορθογώνιο"/>
          <p:cNvSpPr/>
          <p:nvPr/>
        </p:nvSpPr>
        <p:spPr>
          <a:xfrm>
            <a:off x="1403648" y="5949280"/>
            <a:ext cx="1765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Graham</a:t>
            </a:r>
            <a:r>
              <a:rPr lang="el-GR" sz="1400" i="1" dirty="0" smtClean="0"/>
              <a:t> </a:t>
            </a:r>
            <a:r>
              <a:rPr lang="en-US" sz="1400" i="1" dirty="0" smtClean="0"/>
              <a:t>et al., 2008</a:t>
            </a:r>
            <a:endParaRPr lang="el-GR" sz="1400" i="1" dirty="0"/>
          </a:p>
        </p:txBody>
      </p:sp>
    </p:spTree>
    <p:extLst>
      <p:ext uri="{BB962C8B-B14F-4D97-AF65-F5344CB8AC3E}">
        <p14:creationId xmlns:p14="http://schemas.microsoft.com/office/powerpoint/2010/main" val="307304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Χαρτί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3307</Words>
  <Application>Microsoft Office PowerPoint</Application>
  <PresentationFormat>On-screen Show (4:3)</PresentationFormat>
  <Paragraphs>551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Courier New</vt:lpstr>
      <vt:lpstr>Arial Rounded MT Bold</vt:lpstr>
      <vt:lpstr>Wingdings</vt:lpstr>
      <vt:lpstr>Times New Roman</vt:lpstr>
      <vt:lpstr>Segoe UI</vt:lpstr>
      <vt:lpstr>Tahoma</vt:lpstr>
      <vt:lpstr>Calibri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MedPAN</dc:creator>
  <cp:lastModifiedBy>C.Dimitriadis</cp:lastModifiedBy>
  <cp:revision>167</cp:revision>
  <dcterms:modified xsi:type="dcterms:W3CDTF">2019-10-17T12:47:00Z</dcterms:modified>
</cp:coreProperties>
</file>