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6" autoAdjust="0"/>
    <p:restoredTop sz="93995" autoAdjust="0"/>
  </p:normalViewPr>
  <p:slideViewPr>
    <p:cSldViewPr snapToGrid="0">
      <p:cViewPr>
        <p:scale>
          <a:sx n="71" d="100"/>
          <a:sy n="71" d="100"/>
        </p:scale>
        <p:origin x="21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562A92-D32C-474B-54CF-4DB954B25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488DD7A-C66E-9DC7-917D-9F7A9D9EE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it-IT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E1BB52C-6CC0-972F-D2E2-3A4FFDF74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91E4579-08F3-D29A-7C1E-73A85DDEE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73ABE6-BFCD-60DA-A5A7-D458A07E1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64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7CA052-BD8E-BB01-0EB1-9A88135C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0B9E525-DF35-0256-BA1C-27835F7397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797CAB5-D6C1-254A-EB77-B53234FD0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60E4293-3D0A-9BF1-6A89-2EE73A32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FA82725-7346-0026-73B0-AFF83F20D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968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7810B1E-BBA1-2A1C-C95E-6D73B89582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460EF11-33AB-941D-CC61-E9B8E7731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E5C43B0-40EB-67AF-7E55-F5B5EA96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354A76-8761-D18C-25C4-E9D7B180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903599E-9CE8-BEDB-3739-79D1C6BC9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5273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6F06EB-5161-51AB-3FB7-41FD919BC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7F6BBE-937A-F664-AF6A-915BE7ED1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78CB480-2774-3407-F551-D31BE9551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344A17-A579-12A5-DA66-B696EB98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DEFFB72-48D2-ED17-283D-8E6DE3536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83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797EFD-7C40-6017-FF7D-EE5B297B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930CFC9-7216-2335-7F00-4FD4DAB92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85E3A29-138D-DB1D-D28F-18DBCE84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46F4E66-7858-61EE-AB69-F3975181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B61E9C-B459-67DD-E67D-6BA90A212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0755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35D72C-66E2-5B40-B32C-6F3AC2536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F34B4F-B4F5-7B46-241A-EC1F3EE5B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E90DBE5-213E-5D35-BDCE-5594D4084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080DAC8-C35C-752B-CD7C-2E8DF0F05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F1400BD-E1B7-107B-833C-75489BEF3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1595204-6EF2-6B71-3ED5-4D1FB4391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372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3FCB29-981C-F9EC-7840-248F5E27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E2CF27D-A047-C491-0983-4E75E6A81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68950FE-8586-68F7-2569-F23CBE10E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53592F9-9C89-8D60-7357-B8F1DE19E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14A2415-D948-7970-B80A-71A4DDDD47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778F4D3-7364-FF0C-C0BC-381620607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6D95FF9-4F2D-82DE-715F-F66731E22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6EB772A-33E3-23B3-608E-ED91505AB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867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DC6F45-6670-6DBE-1B87-D50C4A19E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73F2686-B9D6-49FD-CC10-DF5E0656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2B9B72-4DFD-C2EE-F47A-DA2B8958B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5DEFC1A-6CE6-C3C2-7DCE-2E34936D2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546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FACA8FA-AFAA-8699-95A7-7314082D2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2576D68-A5BA-F443-7CFD-D06DD3C49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016FF1A-084C-60FD-4AF5-12F41743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4416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9EB5BA-092A-FCD1-1B45-D8CB601CA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24AF29-B24E-C242-70C0-2FBD13E78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166D952-1D8B-8DF9-784C-CB5F5E13A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7505246-18EA-F504-F9A8-73DE429A8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FAF5E32-A4E0-417E-CE59-4F07F5DC8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4CE73A1-C556-1955-9AD8-A7D041591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811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4174E9-D56B-86BF-B0FE-9D2DE6E8C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A9C7D95-E158-0489-D3FB-EAD7602A1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C101487-1C48-1998-ACB9-F00DE715B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C4C7FED-6B4F-CDF3-4485-91CF238B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AA37216-10BA-2827-7048-10AEBB219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7519C88-4FFE-B15C-165E-0578D015D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341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C92CB12-014B-70A9-BC7E-3EFDE655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it-IT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EB8229D-8E2D-4D53-24BA-6C3C9A7A7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it-IT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533B8C-1098-93F9-3293-7979B1255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3FE365-B272-454A-9E70-106E2DC94DB9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24CB503-0C0F-C89A-7540-D68D9FA73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660D6E0-8F2C-2069-1EB2-E9AF40404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4CD2CB-FF3D-494D-A347-3FCAEFFD8C4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66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6EEF33-D513-B922-7095-9C7082D4BC33}"/>
              </a:ext>
            </a:extLst>
          </p:cNvPr>
          <p:cNvSpPr txBox="1"/>
          <p:nvPr/>
        </p:nvSpPr>
        <p:spPr>
          <a:xfrm>
            <a:off x="2070100" y="215900"/>
            <a:ext cx="857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Μεταφρασιολογικός χάρτης του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Holmes (Toury 1995: 10)</a:t>
            </a:r>
            <a:endParaRPr lang="it-IT" sz="2400" b="1" dirty="0">
              <a:solidFill>
                <a:schemeClr val="accent3">
                  <a:lumMod val="50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E08EC6-F1EF-EA05-6C4A-6F038CC0B58C}"/>
              </a:ext>
            </a:extLst>
          </p:cNvPr>
          <p:cNvSpPr txBox="1"/>
          <p:nvPr/>
        </p:nvSpPr>
        <p:spPr>
          <a:xfrm>
            <a:off x="4432300" y="815916"/>
            <a:ext cx="3009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Μεταφρασιολογία</a:t>
            </a:r>
            <a:endParaRPr lang="it-IT" sz="28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0AE206-8039-FD83-11EC-224E7BB8B61D}"/>
              </a:ext>
            </a:extLst>
          </p:cNvPr>
          <p:cNvSpPr txBox="1"/>
          <p:nvPr/>
        </p:nvSpPr>
        <p:spPr>
          <a:xfrm>
            <a:off x="1803400" y="1477487"/>
            <a:ext cx="3009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«καθαρή»</a:t>
            </a:r>
            <a:endParaRPr lang="it-IT" sz="28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0F4631-BD74-957F-88F3-F378C48C3A95}"/>
              </a:ext>
            </a:extLst>
          </p:cNvPr>
          <p:cNvSpPr txBox="1"/>
          <p:nvPr/>
        </p:nvSpPr>
        <p:spPr>
          <a:xfrm>
            <a:off x="8032750" y="1357848"/>
            <a:ext cx="3009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«εφαρμοσμένη»</a:t>
            </a:r>
            <a:endParaRPr lang="it-IT" sz="28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D52CFC-5196-B7EA-0C4F-CE2E1A83CACD}"/>
              </a:ext>
            </a:extLst>
          </p:cNvPr>
          <p:cNvSpPr txBox="1"/>
          <p:nvPr/>
        </p:nvSpPr>
        <p:spPr>
          <a:xfrm>
            <a:off x="762000" y="2558990"/>
            <a:ext cx="186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θεωρητική</a:t>
            </a:r>
            <a:endParaRPr lang="it-IT" sz="28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CD05CA-8E94-A949-AA6A-8A4B8417427F}"/>
              </a:ext>
            </a:extLst>
          </p:cNvPr>
          <p:cNvSpPr txBox="1"/>
          <p:nvPr/>
        </p:nvSpPr>
        <p:spPr>
          <a:xfrm>
            <a:off x="3327400" y="2706958"/>
            <a:ext cx="2336800" cy="523220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Περιγραφική</a:t>
            </a:r>
            <a:endParaRPr lang="it-IT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FE7309-E919-8ADB-4861-87AE9002E926}"/>
              </a:ext>
            </a:extLst>
          </p:cNvPr>
          <p:cNvSpPr txBox="1"/>
          <p:nvPr/>
        </p:nvSpPr>
        <p:spPr>
          <a:xfrm>
            <a:off x="152400" y="3620487"/>
            <a:ext cx="127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γενική</a:t>
            </a:r>
            <a:endParaRPr lang="it-IT" sz="28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2DD63B-02B3-BBFD-3D32-06FC77D314CD}"/>
              </a:ext>
            </a:extLst>
          </p:cNvPr>
          <p:cNvSpPr txBox="1"/>
          <p:nvPr/>
        </p:nvSpPr>
        <p:spPr>
          <a:xfrm>
            <a:off x="1422400" y="3802178"/>
            <a:ext cx="1339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μερική</a:t>
            </a:r>
            <a:endParaRPr lang="it-IT" sz="28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40AD16-6070-7308-9103-8F0B1C8D20E5}"/>
              </a:ext>
            </a:extLst>
          </p:cNvPr>
          <p:cNvSpPr txBox="1"/>
          <p:nvPr/>
        </p:nvSpPr>
        <p:spPr>
          <a:xfrm>
            <a:off x="3060700" y="3776549"/>
            <a:ext cx="1752600" cy="461665"/>
          </a:xfrm>
          <a:prstGeom prst="rect">
            <a:avLst/>
          </a:prstGeom>
          <a:noFill/>
          <a:ln w="444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l-GR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προϊόν</a:t>
            </a:r>
            <a:endParaRPr lang="it-IT" sz="24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220276-0AAF-4B1B-639A-8CAC2C605338}"/>
              </a:ext>
            </a:extLst>
          </p:cNvPr>
          <p:cNvSpPr txBox="1"/>
          <p:nvPr/>
        </p:nvSpPr>
        <p:spPr>
          <a:xfrm>
            <a:off x="4927600" y="3777342"/>
            <a:ext cx="1473200" cy="830997"/>
          </a:xfrm>
          <a:prstGeom prst="rect">
            <a:avLst/>
          </a:prstGeom>
          <a:noFill/>
          <a:ln w="444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l-GR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διαδι</a:t>
            </a:r>
            <a:r>
              <a:rPr lang="el-GR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-</a:t>
            </a:r>
          </a:p>
          <a:p>
            <a:r>
              <a:rPr lang="el-GR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    </a:t>
            </a:r>
            <a:r>
              <a:rPr lang="el-GR" sz="24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κασία</a:t>
            </a:r>
            <a:endParaRPr lang="it-IT" sz="24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68E4E2-0F66-8907-3B8D-66D8D06112F9}"/>
              </a:ext>
            </a:extLst>
          </p:cNvPr>
          <p:cNvSpPr txBox="1"/>
          <p:nvPr/>
        </p:nvSpPr>
        <p:spPr>
          <a:xfrm>
            <a:off x="6578600" y="3755785"/>
            <a:ext cx="1727200" cy="830997"/>
          </a:xfrm>
          <a:prstGeom prst="rect">
            <a:avLst/>
          </a:prstGeom>
          <a:noFill/>
          <a:ln w="444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l-GR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λειτουρ</a:t>
            </a:r>
            <a:r>
              <a:rPr lang="el-GR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-</a:t>
            </a:r>
          </a:p>
          <a:p>
            <a:r>
              <a:rPr lang="el-GR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    </a:t>
            </a:r>
            <a:r>
              <a:rPr lang="el-GR" sz="24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γία</a:t>
            </a:r>
            <a:endParaRPr lang="it-IT" sz="24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7E700D-6837-84B3-61CD-CA66564F2821}"/>
              </a:ext>
            </a:extLst>
          </p:cNvPr>
          <p:cNvSpPr txBox="1"/>
          <p:nvPr/>
        </p:nvSpPr>
        <p:spPr>
          <a:xfrm>
            <a:off x="6400800" y="2276445"/>
            <a:ext cx="184785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εκπαίδευση</a:t>
            </a:r>
          </a:p>
          <a:p>
            <a:pPr algn="ctr"/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μεταφραστών</a:t>
            </a:r>
            <a:endParaRPr lang="it-IT" sz="20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06C952-DF7F-0983-6036-39D3F16217A1}"/>
              </a:ext>
            </a:extLst>
          </p:cNvPr>
          <p:cNvSpPr txBox="1"/>
          <p:nvPr/>
        </p:nvSpPr>
        <p:spPr>
          <a:xfrm>
            <a:off x="8378825" y="2276445"/>
            <a:ext cx="184785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μεταφραστικά</a:t>
            </a:r>
          </a:p>
          <a:p>
            <a:pPr algn="ctr"/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βοηθήματα</a:t>
            </a:r>
            <a:endParaRPr lang="it-IT" sz="20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3B04E5E-8A28-1CA2-4841-570D73F2D8F3}"/>
              </a:ext>
            </a:extLst>
          </p:cNvPr>
          <p:cNvSpPr txBox="1"/>
          <p:nvPr/>
        </p:nvSpPr>
        <p:spPr>
          <a:xfrm>
            <a:off x="10356850" y="2280779"/>
            <a:ext cx="1600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κριτική της</a:t>
            </a:r>
          </a:p>
          <a:p>
            <a:pPr algn="ctr"/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μετάφρασης</a:t>
            </a:r>
            <a:endParaRPr lang="it-IT" sz="20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B63818-7327-2E59-9CF1-1147BFB3F419}"/>
              </a:ext>
            </a:extLst>
          </p:cNvPr>
          <p:cNvSpPr txBox="1"/>
          <p:nvPr/>
        </p:nvSpPr>
        <p:spPr>
          <a:xfrm>
            <a:off x="266700" y="5920413"/>
            <a:ext cx="11049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μέσο</a:t>
            </a:r>
            <a:endParaRPr lang="it-IT" sz="2000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A80AA2-F581-6D57-530C-C2BB2CBFECD9}"/>
              </a:ext>
            </a:extLst>
          </p:cNvPr>
          <p:cNvSpPr txBox="1"/>
          <p:nvPr/>
        </p:nvSpPr>
        <p:spPr>
          <a:xfrm>
            <a:off x="1524000" y="5920412"/>
            <a:ext cx="11049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πεδίο</a:t>
            </a:r>
            <a:endParaRPr lang="it-IT" sz="2000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082F05-9260-BA3A-5ED7-571C5FBD2359}"/>
              </a:ext>
            </a:extLst>
          </p:cNvPr>
          <p:cNvSpPr txBox="1"/>
          <p:nvPr/>
        </p:nvSpPr>
        <p:spPr>
          <a:xfrm>
            <a:off x="2781300" y="5920411"/>
            <a:ext cx="14732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κατάταξη</a:t>
            </a:r>
            <a:endParaRPr lang="it-IT" sz="2000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604D94-6C21-A8DA-77A9-B04D92FBF1BF}"/>
              </a:ext>
            </a:extLst>
          </p:cNvPr>
          <p:cNvSpPr txBox="1"/>
          <p:nvPr/>
        </p:nvSpPr>
        <p:spPr>
          <a:xfrm>
            <a:off x="4438650" y="5920410"/>
            <a:ext cx="1752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dirty="0" err="1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κειμ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. τύπος</a:t>
            </a:r>
            <a:endParaRPr lang="it-IT" sz="2000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73C3D0C-A2E6-9BE0-508E-FFFB6563359C}"/>
              </a:ext>
            </a:extLst>
          </p:cNvPr>
          <p:cNvSpPr txBox="1"/>
          <p:nvPr/>
        </p:nvSpPr>
        <p:spPr>
          <a:xfrm>
            <a:off x="6375400" y="5920409"/>
            <a:ext cx="1244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χρόνος</a:t>
            </a:r>
            <a:endParaRPr lang="it-IT" sz="2000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D39540-A3DE-A4B4-02AD-9392217BB7C7}"/>
              </a:ext>
            </a:extLst>
          </p:cNvPr>
          <p:cNvSpPr txBox="1"/>
          <p:nvPr/>
        </p:nvSpPr>
        <p:spPr>
          <a:xfrm>
            <a:off x="7937502" y="5920409"/>
            <a:ext cx="160019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πρόβλημα</a:t>
            </a:r>
            <a:endParaRPr lang="it-IT" sz="2000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Ευθεία γραμμή σύνδεσης 28">
            <a:extLst>
              <a:ext uri="{FF2B5EF4-FFF2-40B4-BE49-F238E27FC236}">
                <a16:creationId xmlns:a16="http://schemas.microsoft.com/office/drawing/2014/main" id="{AECEC579-3D52-71BD-8FE9-958048683FDF}"/>
              </a:ext>
            </a:extLst>
          </p:cNvPr>
          <p:cNvCxnSpPr>
            <a:cxnSpLocks/>
          </p:cNvCxnSpPr>
          <p:nvPr/>
        </p:nvCxnSpPr>
        <p:spPr>
          <a:xfrm flipV="1">
            <a:off x="2762250" y="1287780"/>
            <a:ext cx="3058832" cy="265248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Ευθεία γραμμή σύνδεσης 30">
            <a:extLst>
              <a:ext uri="{FF2B5EF4-FFF2-40B4-BE49-F238E27FC236}">
                <a16:creationId xmlns:a16="http://schemas.microsoft.com/office/drawing/2014/main" id="{87F500B4-F948-CD60-45E3-4ABA1C5A7624}"/>
              </a:ext>
            </a:extLst>
          </p:cNvPr>
          <p:cNvCxnSpPr>
            <a:cxnSpLocks/>
          </p:cNvCxnSpPr>
          <p:nvPr/>
        </p:nvCxnSpPr>
        <p:spPr>
          <a:xfrm>
            <a:off x="5821082" y="1287780"/>
            <a:ext cx="3062568" cy="231720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Ευθεία γραμμή σύνδεσης 34">
            <a:extLst>
              <a:ext uri="{FF2B5EF4-FFF2-40B4-BE49-F238E27FC236}">
                <a16:creationId xmlns:a16="http://schemas.microsoft.com/office/drawing/2014/main" id="{0323D286-7406-8D8F-AF2C-EE6C4AA0C0A7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7324725" y="1813405"/>
            <a:ext cx="1991074" cy="463040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Ευθεία γραμμή σύνδεσης 37">
            <a:extLst>
              <a:ext uri="{FF2B5EF4-FFF2-40B4-BE49-F238E27FC236}">
                <a16:creationId xmlns:a16="http://schemas.microsoft.com/office/drawing/2014/main" id="{F76AB906-2E9B-05BD-370B-D342C151312E}"/>
              </a:ext>
            </a:extLst>
          </p:cNvPr>
          <p:cNvCxnSpPr>
            <a:cxnSpLocks/>
          </p:cNvCxnSpPr>
          <p:nvPr/>
        </p:nvCxnSpPr>
        <p:spPr>
          <a:xfrm flipH="1" flipV="1">
            <a:off x="9302750" y="1813405"/>
            <a:ext cx="1631950" cy="463040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Ευθεία γραμμή σύνδεσης 40">
            <a:extLst>
              <a:ext uri="{FF2B5EF4-FFF2-40B4-BE49-F238E27FC236}">
                <a16:creationId xmlns:a16="http://schemas.microsoft.com/office/drawing/2014/main" id="{AD82B0DA-4FE6-0398-2D8C-69AB9F66C44B}"/>
              </a:ext>
            </a:extLst>
          </p:cNvPr>
          <p:cNvCxnSpPr>
            <a:cxnSpLocks/>
            <a:stCxn id="18" idx="0"/>
          </p:cNvCxnSpPr>
          <p:nvPr/>
        </p:nvCxnSpPr>
        <p:spPr>
          <a:xfrm flipV="1">
            <a:off x="9302750" y="1813405"/>
            <a:ext cx="0" cy="463040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Ευθεία γραμμή σύνδεσης 47">
            <a:extLst>
              <a:ext uri="{FF2B5EF4-FFF2-40B4-BE49-F238E27FC236}">
                <a16:creationId xmlns:a16="http://schemas.microsoft.com/office/drawing/2014/main" id="{8FCFD12F-C916-B69E-36DF-3F8D70382655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1695450" y="1923519"/>
            <a:ext cx="933450" cy="635471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Ευθεία γραμμή σύνδεσης 49">
            <a:extLst>
              <a:ext uri="{FF2B5EF4-FFF2-40B4-BE49-F238E27FC236}">
                <a16:creationId xmlns:a16="http://schemas.microsoft.com/office/drawing/2014/main" id="{85E1868B-2AB3-FF9B-5A1E-9A8B4192E150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2619375" y="1920753"/>
            <a:ext cx="1876425" cy="786205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Ευθεία γραμμή σύνδεσης 54">
            <a:extLst>
              <a:ext uri="{FF2B5EF4-FFF2-40B4-BE49-F238E27FC236}">
                <a16:creationId xmlns:a16="http://schemas.microsoft.com/office/drawing/2014/main" id="{F6F03D50-A1F7-B4BE-B757-9834024BE8B7}"/>
              </a:ext>
            </a:extLst>
          </p:cNvPr>
          <p:cNvCxnSpPr>
            <a:cxnSpLocks/>
            <a:stCxn id="16" idx="0"/>
          </p:cNvCxnSpPr>
          <p:nvPr/>
        </p:nvCxnSpPr>
        <p:spPr>
          <a:xfrm flipH="1" flipV="1">
            <a:off x="4702175" y="3253187"/>
            <a:ext cx="2740025" cy="502598"/>
          </a:xfrm>
          <a:prstGeom prst="line">
            <a:avLst/>
          </a:prstGeom>
          <a:ln w="317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Ευθεία γραμμή σύνδεσης 56">
            <a:extLst>
              <a:ext uri="{FF2B5EF4-FFF2-40B4-BE49-F238E27FC236}">
                <a16:creationId xmlns:a16="http://schemas.microsoft.com/office/drawing/2014/main" id="{4EF7E199-A543-8A98-9B15-01F7B4EF7722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3937000" y="3230178"/>
            <a:ext cx="765175" cy="546371"/>
          </a:xfrm>
          <a:prstGeom prst="line">
            <a:avLst/>
          </a:prstGeom>
          <a:ln w="317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Ευθεία γραμμή σύνδεσης 58">
            <a:extLst>
              <a:ext uri="{FF2B5EF4-FFF2-40B4-BE49-F238E27FC236}">
                <a16:creationId xmlns:a16="http://schemas.microsoft.com/office/drawing/2014/main" id="{BA8C2D43-74B7-920B-6A6E-B9A9EAD42946}"/>
              </a:ext>
            </a:extLst>
          </p:cNvPr>
          <p:cNvCxnSpPr>
            <a:cxnSpLocks/>
            <a:stCxn id="15" idx="0"/>
          </p:cNvCxnSpPr>
          <p:nvPr/>
        </p:nvCxnSpPr>
        <p:spPr>
          <a:xfrm flipH="1" flipV="1">
            <a:off x="4686300" y="3235224"/>
            <a:ext cx="977900" cy="542118"/>
          </a:xfrm>
          <a:prstGeom prst="line">
            <a:avLst/>
          </a:prstGeom>
          <a:ln w="317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Ευθεία γραμμή σύνδεσης 63">
            <a:extLst>
              <a:ext uri="{FF2B5EF4-FFF2-40B4-BE49-F238E27FC236}">
                <a16:creationId xmlns:a16="http://schemas.microsoft.com/office/drawing/2014/main" id="{FD3BE7F9-05C8-F0A5-8FF1-EB53289F0713}"/>
              </a:ext>
            </a:extLst>
          </p:cNvPr>
          <p:cNvCxnSpPr>
            <a:cxnSpLocks/>
          </p:cNvCxnSpPr>
          <p:nvPr/>
        </p:nvCxnSpPr>
        <p:spPr>
          <a:xfrm flipV="1">
            <a:off x="590550" y="3055822"/>
            <a:ext cx="933450" cy="635471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Ευθεία γραμμή σύνδεσης 64">
            <a:extLst>
              <a:ext uri="{FF2B5EF4-FFF2-40B4-BE49-F238E27FC236}">
                <a16:creationId xmlns:a16="http://schemas.microsoft.com/office/drawing/2014/main" id="{ED980307-572D-7644-B17B-503903CBA823}"/>
              </a:ext>
            </a:extLst>
          </p:cNvPr>
          <p:cNvCxnSpPr>
            <a:cxnSpLocks/>
            <a:stCxn id="13" idx="0"/>
          </p:cNvCxnSpPr>
          <p:nvPr/>
        </p:nvCxnSpPr>
        <p:spPr>
          <a:xfrm flipH="1" flipV="1">
            <a:off x="1496121" y="3055822"/>
            <a:ext cx="596204" cy="746356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Ευθεία γραμμή σύνδεσης 66">
            <a:extLst>
              <a:ext uri="{FF2B5EF4-FFF2-40B4-BE49-F238E27FC236}">
                <a16:creationId xmlns:a16="http://schemas.microsoft.com/office/drawing/2014/main" id="{C555F8F2-21ED-FE5C-A628-1CB76173316F}"/>
              </a:ext>
            </a:extLst>
          </p:cNvPr>
          <p:cNvCxnSpPr>
            <a:cxnSpLocks/>
          </p:cNvCxnSpPr>
          <p:nvPr/>
        </p:nvCxnSpPr>
        <p:spPr>
          <a:xfrm flipV="1">
            <a:off x="590550" y="4277342"/>
            <a:ext cx="1199654" cy="1643067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Ευθεία γραμμή σύνδεσης 68">
            <a:extLst>
              <a:ext uri="{FF2B5EF4-FFF2-40B4-BE49-F238E27FC236}">
                <a16:creationId xmlns:a16="http://schemas.microsoft.com/office/drawing/2014/main" id="{B6865C98-E9A8-F4FC-EB24-96F293052FFD}"/>
              </a:ext>
            </a:extLst>
          </p:cNvPr>
          <p:cNvCxnSpPr>
            <a:cxnSpLocks/>
          </p:cNvCxnSpPr>
          <p:nvPr/>
        </p:nvCxnSpPr>
        <p:spPr>
          <a:xfrm flipH="1" flipV="1">
            <a:off x="1790566" y="4279147"/>
            <a:ext cx="117957" cy="1641262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Ευθεία γραμμή σύνδεσης 73">
            <a:extLst>
              <a:ext uri="{FF2B5EF4-FFF2-40B4-BE49-F238E27FC236}">
                <a16:creationId xmlns:a16="http://schemas.microsoft.com/office/drawing/2014/main" id="{61910BE1-90E6-B70D-7141-A6621F265E4E}"/>
              </a:ext>
            </a:extLst>
          </p:cNvPr>
          <p:cNvCxnSpPr>
            <a:cxnSpLocks/>
          </p:cNvCxnSpPr>
          <p:nvPr/>
        </p:nvCxnSpPr>
        <p:spPr>
          <a:xfrm flipH="1" flipV="1">
            <a:off x="1782453" y="4279147"/>
            <a:ext cx="1614182" cy="1691123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Ευθεία γραμμή σύνδεσης 76">
            <a:extLst>
              <a:ext uri="{FF2B5EF4-FFF2-40B4-BE49-F238E27FC236}">
                <a16:creationId xmlns:a16="http://schemas.microsoft.com/office/drawing/2014/main" id="{DF63F19F-EC45-21EA-F1C2-39A2B2103ECD}"/>
              </a:ext>
            </a:extLst>
          </p:cNvPr>
          <p:cNvCxnSpPr>
            <a:cxnSpLocks/>
          </p:cNvCxnSpPr>
          <p:nvPr/>
        </p:nvCxnSpPr>
        <p:spPr>
          <a:xfrm flipH="1" flipV="1">
            <a:off x="1778200" y="4279147"/>
            <a:ext cx="3349077" cy="1759703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Ευθεία γραμμή σύνδεσης 79">
            <a:extLst>
              <a:ext uri="{FF2B5EF4-FFF2-40B4-BE49-F238E27FC236}">
                <a16:creationId xmlns:a16="http://schemas.microsoft.com/office/drawing/2014/main" id="{D104B8A6-BC4B-9E92-AB12-0CA4EC500EF9}"/>
              </a:ext>
            </a:extLst>
          </p:cNvPr>
          <p:cNvCxnSpPr>
            <a:cxnSpLocks/>
          </p:cNvCxnSpPr>
          <p:nvPr/>
        </p:nvCxnSpPr>
        <p:spPr>
          <a:xfrm flipH="1" flipV="1">
            <a:off x="1790566" y="4292677"/>
            <a:ext cx="5148089" cy="1753071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Ευθεία γραμμή σύνδεσης 81">
            <a:extLst>
              <a:ext uri="{FF2B5EF4-FFF2-40B4-BE49-F238E27FC236}">
                <a16:creationId xmlns:a16="http://schemas.microsoft.com/office/drawing/2014/main" id="{F300E855-8863-570C-F9D6-5B38FE14A9DD}"/>
              </a:ext>
            </a:extLst>
          </p:cNvPr>
          <p:cNvCxnSpPr>
            <a:cxnSpLocks/>
          </p:cNvCxnSpPr>
          <p:nvPr/>
        </p:nvCxnSpPr>
        <p:spPr>
          <a:xfrm flipH="1" flipV="1">
            <a:off x="1790204" y="4283709"/>
            <a:ext cx="6780105" cy="1686561"/>
          </a:xfrm>
          <a:prstGeom prst="line">
            <a:avLst/>
          </a:prstGeom>
          <a:ln w="317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762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0D3614-3164-4532-FEF6-7E24511DB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AD55BE-81F0-D1D4-3A2B-1A971C9C6F43}"/>
              </a:ext>
            </a:extLst>
          </p:cNvPr>
          <p:cNvSpPr txBox="1"/>
          <p:nvPr/>
        </p:nvSpPr>
        <p:spPr>
          <a:xfrm>
            <a:off x="1106020" y="1230604"/>
            <a:ext cx="7231156" cy="584775"/>
          </a:xfrm>
          <a:prstGeom prst="rect">
            <a:avLst/>
          </a:prstGeom>
          <a:noFill/>
          <a:effectLst>
            <a:outerShdw blurRad="50800" dist="38100" dir="5400000" algn="ctr" rotWithShape="0">
              <a:schemeClr val="accent3">
                <a:lumMod val="75000"/>
                <a:alpha val="43000"/>
              </a:schemeClr>
            </a:outerShdw>
          </a:effectLst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Κοινωνιολογία του μεταφράσματος</a:t>
            </a:r>
            <a:endParaRPr lang="el-GR" sz="4400" i="1" dirty="0">
              <a:solidFill>
                <a:srgbClr val="A64C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18520-408C-2CB0-CF7D-08FF78D6F449}"/>
              </a:ext>
            </a:extLst>
          </p:cNvPr>
          <p:cNvSpPr txBox="1"/>
          <p:nvPr/>
        </p:nvSpPr>
        <p:spPr>
          <a:xfrm>
            <a:off x="1447805" y="255677"/>
            <a:ext cx="8572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Κοινωνιολογική στροφή</a:t>
            </a:r>
            <a:endParaRPr lang="it-IT" sz="40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26874-C89B-C463-1409-6AE2313FD41E}"/>
              </a:ext>
            </a:extLst>
          </p:cNvPr>
          <p:cNvSpPr txBox="1"/>
          <p:nvPr/>
        </p:nvSpPr>
        <p:spPr>
          <a:xfrm>
            <a:off x="1011891" y="3388659"/>
            <a:ext cx="7231156" cy="584775"/>
          </a:xfrm>
          <a:prstGeom prst="rect">
            <a:avLst/>
          </a:prstGeom>
          <a:noFill/>
          <a:effectLst>
            <a:outerShdw blurRad="50800" dist="38100" dir="5400000" algn="ctr" rotWithShape="0">
              <a:srgbClr val="000000">
                <a:alpha val="43137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Κοινωνιολογία του μεταφραστή</a:t>
            </a:r>
            <a:endParaRPr lang="el-GR" sz="4400" i="1" dirty="0">
              <a:solidFill>
                <a:srgbClr val="A64C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BB371B-929E-927C-DEF0-CD39A5FC14EC}"/>
              </a:ext>
            </a:extLst>
          </p:cNvPr>
          <p:cNvSpPr txBox="1"/>
          <p:nvPr/>
        </p:nvSpPr>
        <p:spPr>
          <a:xfrm>
            <a:off x="1106020" y="4832727"/>
            <a:ext cx="9046509" cy="584775"/>
          </a:xfrm>
          <a:prstGeom prst="rect">
            <a:avLst/>
          </a:prstGeom>
          <a:noFill/>
          <a:effectLst>
            <a:outerShdw blurRad="50800" dist="38100" dir="5400000" algn="ctr" rotWithShape="0">
              <a:srgbClr val="000000">
                <a:alpha val="43137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Κοινωνιολογία της μετάφρασης ως διαδικασίας</a:t>
            </a:r>
            <a:endParaRPr lang="el-GR" sz="4400" i="1" dirty="0">
              <a:solidFill>
                <a:srgbClr val="A64C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68A46E-0705-D6DD-8DF7-5A062D530121}"/>
              </a:ext>
            </a:extLst>
          </p:cNvPr>
          <p:cNvSpPr txBox="1"/>
          <p:nvPr/>
        </p:nvSpPr>
        <p:spPr>
          <a:xfrm>
            <a:off x="1106020" y="1810517"/>
            <a:ext cx="1017606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Επιλογή, παραγωγή, διακίνηση, διαφύλαξη μεταφρασμάτων</a:t>
            </a:r>
          </a:p>
          <a:p>
            <a:pPr marL="457200" indent="-457200">
              <a:buFontTx/>
              <a:buChar char="-"/>
            </a:pPr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Διαχρονικά</a:t>
            </a:r>
          </a:p>
          <a:p>
            <a:pPr marL="457200" indent="-457200">
              <a:buFontTx/>
              <a:buChar char="-"/>
            </a:pPr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Συγχρονικά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1738F3-5E69-BA30-F3E9-677C3D8B5173}"/>
              </a:ext>
            </a:extLst>
          </p:cNvPr>
          <p:cNvSpPr txBox="1"/>
          <p:nvPr/>
        </p:nvSpPr>
        <p:spPr>
          <a:xfrm>
            <a:off x="1011891" y="3948088"/>
            <a:ext cx="54561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Μεσολάβηση, κοινωνικό </a:t>
            </a:r>
            <a:r>
              <a:rPr lang="en-US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status</a:t>
            </a:r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070179-5B41-8AA5-43B4-CB26814E95D1}"/>
              </a:ext>
            </a:extLst>
          </p:cNvPr>
          <p:cNvSpPr txBox="1"/>
          <p:nvPr/>
        </p:nvSpPr>
        <p:spPr>
          <a:xfrm>
            <a:off x="1106020" y="5443417"/>
            <a:ext cx="66394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Μετάφραση ως κοινωνική πρακτική </a:t>
            </a:r>
          </a:p>
        </p:txBody>
      </p:sp>
    </p:spTree>
    <p:extLst>
      <p:ext uri="{BB962C8B-B14F-4D97-AF65-F5344CB8AC3E}">
        <p14:creationId xmlns:p14="http://schemas.microsoft.com/office/powerpoint/2010/main" val="1932349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78FE3B-0630-7FC8-5440-4BAB84F67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A455C9-9824-8DAF-C763-8DDEF3418FBD}"/>
              </a:ext>
            </a:extLst>
          </p:cNvPr>
          <p:cNvSpPr txBox="1"/>
          <p:nvPr/>
        </p:nvSpPr>
        <p:spPr>
          <a:xfrm>
            <a:off x="1359095" y="1497487"/>
            <a:ext cx="74410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Προσανατολισμένη στο/α προϊόν/τα</a:t>
            </a:r>
            <a:endParaRPr lang="it-IT" sz="32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72DA28-3E6B-E84B-92F3-CA5A00BE3E17}"/>
              </a:ext>
            </a:extLst>
          </p:cNvPr>
          <p:cNvSpPr txBox="1"/>
          <p:nvPr/>
        </p:nvSpPr>
        <p:spPr>
          <a:xfrm>
            <a:off x="1321924" y="3201552"/>
            <a:ext cx="75786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Προσανατολισμένη στη λειτουργία</a:t>
            </a:r>
            <a:endParaRPr lang="it-IT" sz="32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B82D9F-C186-F5C3-D750-F4A0D78DE049}"/>
              </a:ext>
            </a:extLst>
          </p:cNvPr>
          <p:cNvSpPr txBox="1"/>
          <p:nvPr/>
        </p:nvSpPr>
        <p:spPr>
          <a:xfrm>
            <a:off x="1321924" y="5292385"/>
            <a:ext cx="75786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Προσανατολισμένη στη διαδικασία</a:t>
            </a:r>
            <a:endParaRPr lang="it-IT" sz="32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3E47A1D-5F0F-43F3-6C65-12DC4009013C}"/>
              </a:ext>
            </a:extLst>
          </p:cNvPr>
          <p:cNvSpPr txBox="1"/>
          <p:nvPr/>
        </p:nvSpPr>
        <p:spPr>
          <a:xfrm>
            <a:off x="1427861" y="1987882"/>
            <a:ext cx="74410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Πώς;</a:t>
            </a: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 Νόρμες;</a:t>
            </a:r>
            <a:endParaRPr lang="it-IT" sz="2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F12E33-8135-F3EC-294B-3CFCADC02035}"/>
              </a:ext>
            </a:extLst>
          </p:cNvPr>
          <p:cNvSpPr txBox="1"/>
          <p:nvPr/>
        </p:nvSpPr>
        <p:spPr>
          <a:xfrm>
            <a:off x="2304276" y="163921"/>
            <a:ext cx="85725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Περιγραφική μεταφρασιολογία 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algn="ctr"/>
            <a:r>
              <a:rPr lang="el-GR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(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Descriptive Translation Studies)</a:t>
            </a:r>
            <a:endParaRPr lang="it-IT" sz="32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1E6AB68-0E27-EAD5-7B7E-5896003251A2}"/>
              </a:ext>
            </a:extLst>
          </p:cNvPr>
          <p:cNvSpPr txBox="1"/>
          <p:nvPr/>
        </p:nvSpPr>
        <p:spPr>
          <a:xfrm>
            <a:off x="1390690" y="3739137"/>
            <a:ext cx="605832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l-GR" sz="2800" dirty="0" err="1">
                <a:solidFill>
                  <a:srgbClr val="A64C0E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Κοινωνιοπολιτισμικό</a:t>
            </a:r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πλαίσιο</a:t>
            </a:r>
            <a:endParaRPr lang="el-GR" sz="2800" dirty="0">
              <a:solidFill>
                <a:srgbClr val="A64C0E"/>
              </a:solidFill>
              <a:latin typeface="Comic Sans MS" panose="030F0702030302020204" pitchFamily="66" charset="0"/>
            </a:endParaRP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 Τι (δεν) μεταφράστηκε και γιατί;</a:t>
            </a:r>
            <a:endParaRPr lang="it-IT" sz="2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Δεξί άγκιστρο 33">
            <a:extLst>
              <a:ext uri="{FF2B5EF4-FFF2-40B4-BE49-F238E27FC236}">
                <a16:creationId xmlns:a16="http://schemas.microsoft.com/office/drawing/2014/main" id="{B0AE0E59-E8A7-8513-83CA-3BA3CA216CEE}"/>
              </a:ext>
            </a:extLst>
          </p:cNvPr>
          <p:cNvSpPr/>
          <p:nvPr/>
        </p:nvSpPr>
        <p:spPr>
          <a:xfrm>
            <a:off x="7237143" y="3846690"/>
            <a:ext cx="423746" cy="798507"/>
          </a:xfrm>
          <a:prstGeom prst="rightBrace">
            <a:avLst/>
          </a:prstGeom>
          <a:ln w="44450"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701B9D-8B94-4BB1-3419-2CBB5257F8C7}"/>
              </a:ext>
            </a:extLst>
          </p:cNvPr>
          <p:cNvSpPr txBox="1"/>
          <p:nvPr/>
        </p:nvSpPr>
        <p:spPr>
          <a:xfrm>
            <a:off x="7667394" y="3984333"/>
            <a:ext cx="43573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dirty="0" err="1">
                <a:solidFill>
                  <a:srgbClr val="A64C0E"/>
                </a:solidFill>
                <a:latin typeface="Comic Sans MS" panose="030F0702030302020204" pitchFamily="66" charset="0"/>
              </a:rPr>
              <a:t>Κοινωνιομεταφρασιολογία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47583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26A172-15AE-5C61-D3C7-30F27A15C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3E1C9F-B2D4-1AEC-4CC5-548E635C50D9}"/>
              </a:ext>
            </a:extLst>
          </p:cNvPr>
          <p:cNvSpPr txBox="1"/>
          <p:nvPr/>
        </p:nvSpPr>
        <p:spPr>
          <a:xfrm>
            <a:off x="1457598" y="1129056"/>
            <a:ext cx="63594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Θεωρία του Σκοπού</a:t>
            </a:r>
            <a:endParaRPr lang="it-IT" sz="32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E7B276-5670-AC49-0C3E-0E1160628156}"/>
              </a:ext>
            </a:extLst>
          </p:cNvPr>
          <p:cNvSpPr txBox="1"/>
          <p:nvPr/>
        </p:nvSpPr>
        <p:spPr>
          <a:xfrm>
            <a:off x="1457597" y="3221369"/>
            <a:ext cx="89241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Παράγοντες μεταφραστικής διαδικασίας</a:t>
            </a:r>
            <a:endParaRPr lang="it-IT" sz="32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FDFD77-74C0-657E-CBB4-0F7E80005D2E}"/>
              </a:ext>
            </a:extLst>
          </p:cNvPr>
          <p:cNvSpPr txBox="1"/>
          <p:nvPr/>
        </p:nvSpPr>
        <p:spPr>
          <a:xfrm>
            <a:off x="2237368" y="305110"/>
            <a:ext cx="857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Λειτουργικές προσεγγίσεις</a:t>
            </a:r>
            <a:endParaRPr lang="it-IT" sz="32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0DFEAA-38AE-BAE6-3F34-0976658C5E28}"/>
              </a:ext>
            </a:extLst>
          </p:cNvPr>
          <p:cNvSpPr txBox="1"/>
          <p:nvPr/>
        </p:nvSpPr>
        <p:spPr>
          <a:xfrm>
            <a:off x="1528377" y="1676921"/>
            <a:ext cx="499524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Skopos</a:t>
            </a:r>
            <a:endParaRPr lang="el-GR" sz="2800" dirty="0">
              <a:solidFill>
                <a:srgbClr val="A64C0E"/>
              </a:solidFill>
              <a:latin typeface="Comic Sans MS" panose="030F0702030302020204" pitchFamily="66" charset="0"/>
            </a:endParaRP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 Μεταφραστικές οδηγίες</a:t>
            </a:r>
            <a:endParaRPr lang="it-IT" sz="2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7E5145-4D98-12E5-6ED5-81BB94F327BC}"/>
              </a:ext>
            </a:extLst>
          </p:cNvPr>
          <p:cNvSpPr txBox="1"/>
          <p:nvPr/>
        </p:nvSpPr>
        <p:spPr>
          <a:xfrm>
            <a:off x="1528377" y="3742815"/>
            <a:ext cx="4995241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Εμπνευστής</a:t>
            </a: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 Εντολέας</a:t>
            </a: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 Δημιουργός Κ.Α.</a:t>
            </a: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 Μεταφραστής</a:t>
            </a: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 Χρήστης</a:t>
            </a: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-Δέκτης</a:t>
            </a:r>
            <a:endParaRPr lang="it-IT" sz="28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39462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025C6D-D26C-04BD-200D-17C4B6D0A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24E7A1-6C23-7607-AD33-9ABBEBA9C295}"/>
              </a:ext>
            </a:extLst>
          </p:cNvPr>
          <p:cNvSpPr txBox="1"/>
          <p:nvPr/>
        </p:nvSpPr>
        <p:spPr>
          <a:xfrm>
            <a:off x="903501" y="1359385"/>
            <a:ext cx="1038499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Λογοτεχνία = τμήμα κοινωνικού, πολιτιστικού, ιστορικού και λογοτεχνικού πλαισίου </a:t>
            </a:r>
            <a:endParaRPr lang="it-IT" sz="32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B56BE3-705F-2C32-25B4-1D8F589195AE}"/>
              </a:ext>
            </a:extLst>
          </p:cNvPr>
          <p:cNvSpPr txBox="1"/>
          <p:nvPr/>
        </p:nvSpPr>
        <p:spPr>
          <a:xfrm>
            <a:off x="825442" y="3770536"/>
            <a:ext cx="89241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Μεταφρασμένη λογοτεχνία = Σύστημα</a:t>
            </a:r>
            <a:endParaRPr lang="it-IT" sz="32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32B18A-656C-D6D0-A541-8D35BE581848}"/>
              </a:ext>
            </a:extLst>
          </p:cNvPr>
          <p:cNvSpPr txBox="1"/>
          <p:nvPr/>
        </p:nvSpPr>
        <p:spPr>
          <a:xfrm>
            <a:off x="1659145" y="400031"/>
            <a:ext cx="857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Θεωρία του πολυσυστήματος</a:t>
            </a:r>
            <a:endParaRPr lang="it-IT" sz="32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2AE68D-8A69-B953-ACDD-90ED3ED3847C}"/>
              </a:ext>
            </a:extLst>
          </p:cNvPr>
          <p:cNvSpPr txBox="1"/>
          <p:nvPr/>
        </p:nvSpPr>
        <p:spPr>
          <a:xfrm>
            <a:off x="777022" y="4355311"/>
            <a:ext cx="1038499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Τρόπος επιλογής έργων</a:t>
            </a: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- Επιρροή άλλων συστημάτων στις μεταφραστικές νόρμες,   </a:t>
            </a:r>
          </a:p>
          <a:p>
            <a:r>
              <a:rPr lang="el-GR" sz="2800" dirty="0">
                <a:solidFill>
                  <a:srgbClr val="A64C0E"/>
                </a:solidFill>
                <a:latin typeface="Comic Sans MS" panose="030F0702030302020204" pitchFamily="66" charset="0"/>
              </a:rPr>
              <a:t>     συμπεριφορές και πολιτικές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857CFE-F33C-9C22-6F68-D282D92BCF95}"/>
              </a:ext>
            </a:extLst>
          </p:cNvPr>
          <p:cNvSpPr txBox="1"/>
          <p:nvPr/>
        </p:nvSpPr>
        <p:spPr>
          <a:xfrm>
            <a:off x="903501" y="2771632"/>
            <a:ext cx="103849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Λογοτεχνία = Πολυσύστημα</a:t>
            </a:r>
            <a:endParaRPr lang="it-IT" sz="3200" i="1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40178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65044B-8F45-8288-4FEC-0082B187F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DE54E5-E1F2-C6BB-5422-74153D99115D}"/>
              </a:ext>
            </a:extLst>
          </p:cNvPr>
          <p:cNvSpPr txBox="1"/>
          <p:nvPr/>
        </p:nvSpPr>
        <p:spPr>
          <a:xfrm>
            <a:off x="207250" y="2741887"/>
            <a:ext cx="599383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3600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Γενικοί νόμοι συμπεριφοράς </a:t>
            </a:r>
          </a:p>
          <a:p>
            <a:pPr algn="ctr"/>
            <a:r>
              <a:rPr lang="el-GR" sz="3600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για τη μετάφραση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949BA1-7D3B-BF26-C848-022D06CEE43D}"/>
              </a:ext>
            </a:extLst>
          </p:cNvPr>
          <p:cNvSpPr txBox="1"/>
          <p:nvPr/>
        </p:nvSpPr>
        <p:spPr>
          <a:xfrm>
            <a:off x="1420911" y="538065"/>
            <a:ext cx="8572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Μεταφραστικές νόρμες</a:t>
            </a:r>
            <a:endParaRPr lang="it-IT" sz="40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pSp>
        <p:nvGrpSpPr>
          <p:cNvPr id="30" name="Ομάδα 29">
            <a:extLst>
              <a:ext uri="{FF2B5EF4-FFF2-40B4-BE49-F238E27FC236}">
                <a16:creationId xmlns:a16="http://schemas.microsoft.com/office/drawing/2014/main" id="{552AB191-C804-30B2-3F7C-1AF33CA10FCD}"/>
              </a:ext>
            </a:extLst>
          </p:cNvPr>
          <p:cNvGrpSpPr/>
          <p:nvPr/>
        </p:nvGrpSpPr>
        <p:grpSpPr>
          <a:xfrm>
            <a:off x="2985247" y="1245951"/>
            <a:ext cx="5768788" cy="1416567"/>
            <a:chOff x="2501153" y="903097"/>
            <a:chExt cx="6252882" cy="2353909"/>
          </a:xfrm>
        </p:grpSpPr>
        <p:cxnSp>
          <p:nvCxnSpPr>
            <p:cNvPr id="11" name="Ευθύγραμμο βέλος σύνδεσης 10">
              <a:extLst>
                <a:ext uri="{FF2B5EF4-FFF2-40B4-BE49-F238E27FC236}">
                  <a16:creationId xmlns:a16="http://schemas.microsoft.com/office/drawing/2014/main" id="{67D8D83C-D345-AB2B-0B70-E5761E79ED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01153" y="903097"/>
              <a:ext cx="3020221" cy="2306797"/>
            </a:xfrm>
            <a:prstGeom prst="straightConnector1">
              <a:avLst/>
            </a:prstGeom>
            <a:ln w="44450">
              <a:solidFill>
                <a:schemeClr val="accent2">
                  <a:lumMod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Ευθύγραμμο βέλος σύνδεσης 11">
              <a:extLst>
                <a:ext uri="{FF2B5EF4-FFF2-40B4-BE49-F238E27FC236}">
                  <a16:creationId xmlns:a16="http://schemas.microsoft.com/office/drawing/2014/main" id="{98640274-5021-A3CE-0C19-DAB35B2F6319}"/>
                </a:ext>
              </a:extLst>
            </p:cNvPr>
            <p:cNvCxnSpPr>
              <a:cxnSpLocks/>
            </p:cNvCxnSpPr>
            <p:nvPr/>
          </p:nvCxnSpPr>
          <p:spPr>
            <a:xfrm>
              <a:off x="5493560" y="908635"/>
              <a:ext cx="3260475" cy="2348371"/>
            </a:xfrm>
            <a:prstGeom prst="straightConnector1">
              <a:avLst/>
            </a:prstGeom>
            <a:ln w="44450">
              <a:solidFill>
                <a:schemeClr val="accent2">
                  <a:lumMod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9F7F9637-EADF-92C2-EC30-70B18F5633B7}"/>
              </a:ext>
            </a:extLst>
          </p:cNvPr>
          <p:cNvSpPr txBox="1"/>
          <p:nvPr/>
        </p:nvSpPr>
        <p:spPr>
          <a:xfrm>
            <a:off x="6490828" y="2741887"/>
            <a:ext cx="49194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3600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Κ</a:t>
            </a:r>
            <a:r>
              <a:rPr kumimoji="0" lang="el-GR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Times New Roman" panose="02020603050405020304" pitchFamily="18" charset="0"/>
              </a:rPr>
              <a:t>οινωνικοπολιτισμικοί</a:t>
            </a:r>
            <a:r>
              <a:rPr kumimoji="0" lang="el-GR" sz="3600" b="0" i="0" u="none" strike="noStrike" kern="1200" cap="none" spc="0" normalizeH="0" baseline="0" noProof="0" dirty="0">
                <a:ln>
                  <a:noFill/>
                </a:ln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Times New Roman" panose="02020603050405020304" pitchFamily="18" charset="0"/>
              </a:rPr>
              <a:t> καταναγκασμοί</a:t>
            </a:r>
            <a:endParaRPr lang="it-IT" sz="3600" dirty="0"/>
          </a:p>
        </p:txBody>
      </p:sp>
      <p:cxnSp>
        <p:nvCxnSpPr>
          <p:cNvPr id="32" name="Ευθύγραμμο βέλος σύνδεσης 31">
            <a:extLst>
              <a:ext uri="{FF2B5EF4-FFF2-40B4-BE49-F238E27FC236}">
                <a16:creationId xmlns:a16="http://schemas.microsoft.com/office/drawing/2014/main" id="{C1DD9983-E3EF-A387-45C2-703C94860696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1694329" y="3942216"/>
            <a:ext cx="1509838" cy="871831"/>
          </a:xfrm>
          <a:prstGeom prst="straightConnector1">
            <a:avLst/>
          </a:prstGeom>
          <a:ln w="444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C7ECE2A0-54EF-8208-58B4-FAF13691BA1D}"/>
              </a:ext>
            </a:extLst>
          </p:cNvPr>
          <p:cNvSpPr txBox="1"/>
          <p:nvPr/>
        </p:nvSpPr>
        <p:spPr>
          <a:xfrm>
            <a:off x="260536" y="4814047"/>
            <a:ext cx="28675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A64C0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Αποδεκτ</a:t>
            </a:r>
            <a:r>
              <a:rPr lang="el-GR" sz="3200" dirty="0" err="1">
                <a:solidFill>
                  <a:srgbClr val="A64C0E"/>
                </a:solidFill>
                <a:latin typeface="Comic Sans MS" panose="030F0702030302020204" pitchFamily="66" charset="0"/>
              </a:rPr>
              <a:t>ότητα</a:t>
            </a:r>
            <a:endParaRPr lang="it-IT" sz="3200" dirty="0"/>
          </a:p>
        </p:txBody>
      </p:sp>
      <p:cxnSp>
        <p:nvCxnSpPr>
          <p:cNvPr id="37" name="Ευθύγραμμο βέλος σύνδεσης 36">
            <a:extLst>
              <a:ext uri="{FF2B5EF4-FFF2-40B4-BE49-F238E27FC236}">
                <a16:creationId xmlns:a16="http://schemas.microsoft.com/office/drawing/2014/main" id="{16E29952-2EC8-01B8-FA34-1F5F132BF42A}"/>
              </a:ext>
            </a:extLst>
          </p:cNvPr>
          <p:cNvCxnSpPr>
            <a:cxnSpLocks/>
          </p:cNvCxnSpPr>
          <p:nvPr/>
        </p:nvCxnSpPr>
        <p:spPr>
          <a:xfrm>
            <a:off x="3389170" y="3942215"/>
            <a:ext cx="1248790" cy="871831"/>
          </a:xfrm>
          <a:prstGeom prst="straightConnector1">
            <a:avLst/>
          </a:prstGeom>
          <a:ln w="444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5E00F26D-42F2-64B2-D337-BB27A70F3417}"/>
              </a:ext>
            </a:extLst>
          </p:cNvPr>
          <p:cNvSpPr txBox="1"/>
          <p:nvPr/>
        </p:nvSpPr>
        <p:spPr>
          <a:xfrm>
            <a:off x="3389170" y="4814046"/>
            <a:ext cx="31016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A64C0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Καταλληλότητα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862286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21334B-E1DC-1D4E-DA32-927514B68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C55A3E-279E-9A9A-1D1D-4D9042845163}"/>
              </a:ext>
            </a:extLst>
          </p:cNvPr>
          <p:cNvSpPr txBox="1"/>
          <p:nvPr/>
        </p:nvSpPr>
        <p:spPr>
          <a:xfrm>
            <a:off x="376518" y="1772563"/>
            <a:ext cx="94605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3600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Μετάφραση ως μεταγραφή/δεύτερη γραφή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C7968-BB12-D537-3240-54C2C6D53962}"/>
              </a:ext>
            </a:extLst>
          </p:cNvPr>
          <p:cNvSpPr txBox="1"/>
          <p:nvPr/>
        </p:nvSpPr>
        <p:spPr>
          <a:xfrm>
            <a:off x="1622617" y="438959"/>
            <a:ext cx="8572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Πολιτισμικές προσεγγίσεις</a:t>
            </a:r>
            <a:endParaRPr lang="it-IT" sz="40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A7A263-39A7-08FD-B15D-2D6529FEE094}"/>
              </a:ext>
            </a:extLst>
          </p:cNvPr>
          <p:cNvSpPr txBox="1"/>
          <p:nvPr/>
        </p:nvSpPr>
        <p:spPr>
          <a:xfrm>
            <a:off x="865642" y="2741624"/>
            <a:ext cx="8482303" cy="2969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─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Πρόσληψη λογοτεχνίας</a:t>
            </a:r>
          </a:p>
          <a:p>
            <a:pPr marL="457200" indent="-457200">
              <a:lnSpc>
                <a:spcPct val="150000"/>
              </a:lnSpc>
              <a:buFontTx/>
              <a:buChar char="─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Αποδοχή ή απόρριψη λογοτεχνικών έργων</a:t>
            </a:r>
          </a:p>
          <a:p>
            <a:pPr marL="457200" indent="-457200">
              <a:lnSpc>
                <a:spcPct val="150000"/>
              </a:lnSpc>
              <a:buFontTx/>
              <a:buChar char="─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Κατανάλωση από το κοινό</a:t>
            </a:r>
          </a:p>
          <a:p>
            <a:pPr marL="457200" indent="-457200">
              <a:lnSpc>
                <a:spcPct val="150000"/>
              </a:lnSpc>
              <a:buFontTx/>
              <a:buChar char="─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Ιδεολογικά ή ποιητικά κίνητρα</a:t>
            </a:r>
            <a:endParaRPr lang="it-IT" sz="32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41631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238B54-002A-93A0-80C2-4D18607D2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AF54B1-B3A9-2517-0195-8E3B09FE3A0E}"/>
              </a:ext>
            </a:extLst>
          </p:cNvPr>
          <p:cNvSpPr txBox="1"/>
          <p:nvPr/>
        </p:nvSpPr>
        <p:spPr>
          <a:xfrm>
            <a:off x="363071" y="1105555"/>
            <a:ext cx="11134164" cy="1241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u="sng" dirty="0" err="1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Πατρονία</a:t>
            </a:r>
            <a:r>
              <a:rPr lang="el-GR" sz="3200" u="sng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:</a:t>
            </a:r>
            <a:endParaRPr lang="el-GR" sz="3200" dirty="0">
              <a:solidFill>
                <a:srgbClr val="A64C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3200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Έλεγχος του μεταφραστικού λογοτεχνικού συστήματος από: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88B21A-AD77-3809-E438-DD177D348DC9}"/>
              </a:ext>
            </a:extLst>
          </p:cNvPr>
          <p:cNvSpPr txBox="1"/>
          <p:nvPr/>
        </p:nvSpPr>
        <p:spPr>
          <a:xfrm>
            <a:off x="1447805" y="255677"/>
            <a:ext cx="8572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Πολιτισμικές προσεγγίσεις</a:t>
            </a:r>
            <a:endParaRPr lang="it-IT" sz="40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B906C4-4A38-7218-4C21-04DF4EEC5399}"/>
              </a:ext>
            </a:extLst>
          </p:cNvPr>
          <p:cNvSpPr txBox="1"/>
          <p:nvPr/>
        </p:nvSpPr>
        <p:spPr>
          <a:xfrm>
            <a:off x="363071" y="2564866"/>
            <a:ext cx="1024162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Εντός του συστήματος επαγγελματίες</a:t>
            </a:r>
          </a:p>
          <a:p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    </a:t>
            </a:r>
            <a:r>
              <a:rPr lang="el-GR" sz="3200" i="1" dirty="0">
                <a:solidFill>
                  <a:srgbClr val="A64C0E"/>
                </a:solidFill>
                <a:latin typeface="Comic Sans MS" panose="030F0702030302020204" pitchFamily="66" charset="0"/>
              </a:rPr>
              <a:t>π.χ. κριτικοί, αρθρογράφοι, καθηγητές, μεταφραστές</a:t>
            </a:r>
            <a:endParaRPr lang="el-GR" sz="3200" dirty="0">
              <a:solidFill>
                <a:srgbClr val="A64C0E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4D76B4-84AD-4D9D-EDD7-9B0907BA0FA7}"/>
              </a:ext>
            </a:extLst>
          </p:cNvPr>
          <p:cNvSpPr txBox="1"/>
          <p:nvPr/>
        </p:nvSpPr>
        <p:spPr>
          <a:xfrm>
            <a:off x="475676" y="3972022"/>
            <a:ext cx="1024162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Εκτός του συστήματος </a:t>
            </a:r>
            <a:r>
              <a:rPr lang="el-GR" sz="3200" dirty="0" err="1">
                <a:solidFill>
                  <a:srgbClr val="A64C0E"/>
                </a:solidFill>
                <a:latin typeface="Comic Sans MS" panose="030F0702030302020204" pitchFamily="66" charset="0"/>
              </a:rPr>
              <a:t>πάτρονες</a:t>
            </a:r>
            <a:endParaRPr lang="el-GR" sz="3200" dirty="0">
              <a:solidFill>
                <a:srgbClr val="A64C0E"/>
              </a:solidFill>
              <a:latin typeface="Comic Sans MS" panose="030F0702030302020204" pitchFamily="66" charset="0"/>
            </a:endParaRPr>
          </a:p>
          <a:p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    </a:t>
            </a:r>
            <a:r>
              <a:rPr lang="el-GR" sz="3200" i="1" dirty="0">
                <a:solidFill>
                  <a:srgbClr val="A64C0E"/>
                </a:solidFill>
                <a:latin typeface="Comic Sans MS" panose="030F0702030302020204" pitchFamily="66" charset="0"/>
              </a:rPr>
              <a:t>π.χ. πρόσωπα, θεσμοί, εκδότες, εκκλησία, ΜΜΕ</a:t>
            </a:r>
            <a:endParaRPr lang="el-GR" sz="3200" dirty="0">
              <a:solidFill>
                <a:srgbClr val="A64C0E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223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F8135-7F3F-9FBD-62D8-6D37CD21B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00AC1B-1045-E9F6-5613-3F527EC93294}"/>
              </a:ext>
            </a:extLst>
          </p:cNvPr>
          <p:cNvSpPr txBox="1"/>
          <p:nvPr/>
        </p:nvSpPr>
        <p:spPr>
          <a:xfrm>
            <a:off x="528918" y="1453898"/>
            <a:ext cx="1113416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4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Αφάνεια ή διαφάνεια του μεταφραστή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C85A0F-5BE5-296F-745A-3CAD10B0D43E}"/>
              </a:ext>
            </a:extLst>
          </p:cNvPr>
          <p:cNvSpPr txBox="1"/>
          <p:nvPr/>
        </p:nvSpPr>
        <p:spPr>
          <a:xfrm>
            <a:off x="1447805" y="255677"/>
            <a:ext cx="8572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Πολιτισμικές προσεγγίσεις</a:t>
            </a:r>
            <a:endParaRPr lang="it-IT" sz="40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942C13-FDD9-B58E-AF9A-51E717E25DC7}"/>
              </a:ext>
            </a:extLst>
          </p:cNvPr>
          <p:cNvSpPr txBox="1"/>
          <p:nvPr/>
        </p:nvSpPr>
        <p:spPr>
          <a:xfrm>
            <a:off x="623595" y="2071408"/>
            <a:ext cx="8482303" cy="1488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─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Τρόπο μετάφρασης</a:t>
            </a:r>
          </a:p>
          <a:p>
            <a:pPr marL="457200" indent="-457200">
              <a:lnSpc>
                <a:spcPct val="150000"/>
              </a:lnSpc>
              <a:buFontTx/>
              <a:buChar char="─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Τρόπο πρόσληψης του μεταφράσματος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B1BA27-6A9E-2808-DBAA-E583853CB459}"/>
              </a:ext>
            </a:extLst>
          </p:cNvPr>
          <p:cNvSpPr txBox="1"/>
          <p:nvPr/>
        </p:nvSpPr>
        <p:spPr>
          <a:xfrm>
            <a:off x="528918" y="4176954"/>
            <a:ext cx="1113416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4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Οικειωτική </a:t>
            </a:r>
            <a:r>
              <a:rPr lang="en-US" sz="44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vs. </a:t>
            </a:r>
            <a:r>
              <a:rPr lang="el-GR" sz="44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Ξενικευτική μετάφραση</a:t>
            </a:r>
          </a:p>
        </p:txBody>
      </p:sp>
    </p:spTree>
    <p:extLst>
      <p:ext uri="{BB962C8B-B14F-4D97-AF65-F5344CB8AC3E}">
        <p14:creationId xmlns:p14="http://schemas.microsoft.com/office/powerpoint/2010/main" val="1733100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4B7B1A-9B2A-DAFB-30FC-431097E9C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A17960-125B-249F-D6CB-EAC919FED620}"/>
              </a:ext>
            </a:extLst>
          </p:cNvPr>
          <p:cNvSpPr txBox="1"/>
          <p:nvPr/>
        </p:nvSpPr>
        <p:spPr>
          <a:xfrm>
            <a:off x="342900" y="1190289"/>
            <a:ext cx="4000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Κεφάλαιο</a:t>
            </a:r>
            <a:endParaRPr lang="el-GR" sz="4400" i="1" dirty="0">
              <a:solidFill>
                <a:srgbClr val="A64C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3E9DB1-DA52-FF5D-20DF-343BC9840163}"/>
              </a:ext>
            </a:extLst>
          </p:cNvPr>
          <p:cNvSpPr txBox="1"/>
          <p:nvPr/>
        </p:nvSpPr>
        <p:spPr>
          <a:xfrm>
            <a:off x="1447805" y="255677"/>
            <a:ext cx="8572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5400000" algn="ctr" rotWithShape="0">
                    <a:schemeClr val="accent2"/>
                  </a:outerShdw>
                </a:effectLst>
                <a:latin typeface="Comic Sans MS" panose="030F0702030302020204" pitchFamily="66" charset="0"/>
                <a:cs typeface="Calibri" panose="020F0502020204030204" pitchFamily="34" charset="0"/>
              </a:rPr>
              <a:t>Κοινωνιολογική στροφή</a:t>
            </a:r>
            <a:endParaRPr lang="it-IT" sz="4000" b="1" dirty="0">
              <a:solidFill>
                <a:schemeClr val="accent3">
                  <a:lumMod val="75000"/>
                </a:schemeClr>
              </a:solidFill>
              <a:effectLst>
                <a:outerShdw blurRad="50800" dist="38100" dir="5400000" algn="ctr" rotWithShape="0">
                  <a:schemeClr val="accent2"/>
                </a:outerShdw>
              </a:effectLst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0CF594-BDC3-961C-2FF2-02BA900BFCC1}"/>
              </a:ext>
            </a:extLst>
          </p:cNvPr>
          <p:cNvSpPr txBox="1"/>
          <p:nvPr/>
        </p:nvSpPr>
        <p:spPr>
          <a:xfrm>
            <a:off x="865094" y="1775064"/>
            <a:ext cx="295387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Οικονομικό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Πολιτιστικό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Κοινωνικό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Συμβολικό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F9B413-CD1B-9B50-B043-0971ED162004}"/>
              </a:ext>
            </a:extLst>
          </p:cNvPr>
          <p:cNvSpPr txBox="1"/>
          <p:nvPr/>
        </p:nvSpPr>
        <p:spPr>
          <a:xfrm>
            <a:off x="6019805" y="1110767"/>
            <a:ext cx="4000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Πεδίο</a:t>
            </a:r>
            <a:endParaRPr lang="el-GR" sz="4400" i="1" dirty="0">
              <a:solidFill>
                <a:srgbClr val="A64C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288218-EB9F-A4CA-B5F8-5E4EFE38F4BE}"/>
              </a:ext>
            </a:extLst>
          </p:cNvPr>
          <p:cNvSpPr txBox="1"/>
          <p:nvPr/>
        </p:nvSpPr>
        <p:spPr>
          <a:xfrm>
            <a:off x="6394077" y="1728897"/>
            <a:ext cx="56006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Κοινωνικός χώρος έκφρασης συγκεκριμένων συμφερόντων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13BAEE-13A1-43FD-920E-FA0DAB56C4BD}"/>
              </a:ext>
            </a:extLst>
          </p:cNvPr>
          <p:cNvSpPr txBox="1"/>
          <p:nvPr/>
        </p:nvSpPr>
        <p:spPr>
          <a:xfrm>
            <a:off x="457205" y="4341312"/>
            <a:ext cx="4000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Έξη (</a:t>
            </a:r>
            <a:r>
              <a:rPr lang="en-US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habitus)</a:t>
            </a:r>
            <a:endParaRPr lang="el-GR" sz="4400" i="1" dirty="0">
              <a:solidFill>
                <a:srgbClr val="A64C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98D72A-BCC0-3DF9-831E-D1A3F70056C6}"/>
              </a:ext>
            </a:extLst>
          </p:cNvPr>
          <p:cNvSpPr txBox="1"/>
          <p:nvPr/>
        </p:nvSpPr>
        <p:spPr>
          <a:xfrm>
            <a:off x="1018615" y="5073291"/>
            <a:ext cx="56006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Σύστημα σχημάτων αντίληψης, σκέψης, δράσης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725E3D-024B-D9F2-1EE7-38B11430291F}"/>
              </a:ext>
            </a:extLst>
          </p:cNvPr>
          <p:cNvSpPr txBox="1"/>
          <p:nvPr/>
        </p:nvSpPr>
        <p:spPr>
          <a:xfrm>
            <a:off x="6313394" y="4414914"/>
            <a:ext cx="4000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i="1" dirty="0">
                <a:solidFill>
                  <a:srgbClr val="A64C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Πρακτική</a:t>
            </a:r>
            <a:endParaRPr lang="el-GR" sz="4400" i="1" dirty="0">
              <a:solidFill>
                <a:srgbClr val="A64C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0AA792-0313-0164-D1E8-87F1662CC4F7}"/>
              </a:ext>
            </a:extLst>
          </p:cNvPr>
          <p:cNvSpPr txBox="1"/>
          <p:nvPr/>
        </p:nvSpPr>
        <p:spPr>
          <a:xfrm>
            <a:off x="6778439" y="5073291"/>
            <a:ext cx="56006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dirty="0">
                <a:solidFill>
                  <a:srgbClr val="A64C0E"/>
                </a:solidFill>
                <a:latin typeface="Comic Sans MS" panose="030F0702030302020204" pitchFamily="66" charset="0"/>
              </a:rPr>
              <a:t>Σημείο συνάντησης των παραπάνω</a:t>
            </a:r>
          </a:p>
        </p:txBody>
      </p:sp>
    </p:spTree>
    <p:extLst>
      <p:ext uri="{BB962C8B-B14F-4D97-AF65-F5344CB8AC3E}">
        <p14:creationId xmlns:p14="http://schemas.microsoft.com/office/powerpoint/2010/main" val="102346786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328</Words>
  <Application>Microsoft Office PowerPoint</Application>
  <PresentationFormat>Ευρεία οθόνη</PresentationFormat>
  <Paragraphs>98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Comic Sans MS</vt:lpstr>
      <vt:lpstr>Times New Roman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Panayotis Kelandrias</dc:creator>
  <cp:lastModifiedBy>Panayotis Kelandrias</cp:lastModifiedBy>
  <cp:revision>24</cp:revision>
  <dcterms:created xsi:type="dcterms:W3CDTF">2026-02-19T08:25:36Z</dcterms:created>
  <dcterms:modified xsi:type="dcterms:W3CDTF">2026-02-20T07:07:24Z</dcterms:modified>
</cp:coreProperties>
</file>