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95" r:id="rId16"/>
    <p:sldId id="294" r:id="rId17"/>
    <p:sldId id="296" r:id="rId18"/>
    <p:sldId id="297" r:id="rId19"/>
    <p:sldId id="298" r:id="rId20"/>
    <p:sldId id="299" r:id="rId21"/>
    <p:sldId id="300" r:id="rId22"/>
    <p:sldId id="301" r:id="rId23"/>
    <p:sldId id="302" r:id="rId24"/>
    <p:sldId id="28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34" autoAdjust="0"/>
    <p:restoredTop sz="94660"/>
  </p:normalViewPr>
  <p:slideViewPr>
    <p:cSldViewPr snapToGrid="0">
      <p:cViewPr varScale="1">
        <p:scale>
          <a:sx n="114" d="100"/>
          <a:sy n="114" d="100"/>
        </p:scale>
        <p:origin x="24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C68F0-2DEB-496F-8FB4-AE3C95B9D5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769D81E-1631-4F1D-966F-C5D5A82A11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454635-F65C-4639-B99F-72C48069ED03}"/>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DC248384-96C9-44FC-B3EE-611408365E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B1728A-7236-49D8-A09D-036E2F8E692A}"/>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1768849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DE444-6189-4E8F-BFD2-105EEFE7D1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2F93DD-AB86-4768-9CE7-1E89FBB7A7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6C1C2-C07C-441A-9C47-840094215CCF}"/>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B1852634-DEAF-4C9D-8A9E-9DC15140E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34BEB7-FA80-4F8B-91BF-34A009A10C70}"/>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3503620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D05656-8534-4C24-9D08-74897272BBC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E1F6AF-C0A6-4F3B-A917-2E41F67B9B3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4DA454-2550-4354-8F96-EA4A5A54A23E}"/>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741DA1F2-62DC-4D7E-BDFC-74E73815A6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E3D57E-B79B-472C-BED5-4E4C7B394A67}"/>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1356196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0F888-4628-4B42-BEBD-EF6412F25E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A3A3FF-0826-40D5-BD2C-5CDFC8C001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C05112-3936-4DF2-AB37-D82A027B2173}"/>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91D39CCF-069D-48A7-B02B-8F0BF01587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59C3A6-A5ED-4EFE-A9A4-72828BB8BFDA}"/>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1475190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38A2F-0D25-4C30-8675-AE29460206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A937EA-1993-4483-BCE2-7115402FA3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232AB6-F687-4933-9DFA-CD9EE387CEC1}"/>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C97AD43B-53FD-418C-9631-7EFD1E1F08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945C17-5185-4BA9-B360-1113AF64B450}"/>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1599506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5330-961D-4C8F-B896-8D2504883B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DA08C5-E45D-4996-9175-D8314B2756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CC3FE1-24FA-4FCB-97AB-EC5E1DD3A7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9CFA11-788C-493A-A83B-863E9F8BD5B1}"/>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6" name="Footer Placeholder 5">
            <a:extLst>
              <a:ext uri="{FF2B5EF4-FFF2-40B4-BE49-F238E27FC236}">
                <a16:creationId xmlns:a16="http://schemas.microsoft.com/office/drawing/2014/main" id="{7ACD0FDF-2A7C-4C41-9137-10903B37DD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6F9833-6BFD-454B-9FBD-49131D7CAF14}"/>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3759153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483FB-BE55-4296-A9B2-C96CF5C479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EC4C5E-2135-4B16-BF4A-84680E31FC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E3ABB8-AD6E-456E-B7ED-D84349C96C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3EAC0F-1BAD-4584-9983-933BFBF8EA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EAD203-B840-4B6E-9001-CD62C6B40E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97D1C6-025C-46C7-AB5A-BF4CF08509F0}"/>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8" name="Footer Placeholder 7">
            <a:extLst>
              <a:ext uri="{FF2B5EF4-FFF2-40B4-BE49-F238E27FC236}">
                <a16:creationId xmlns:a16="http://schemas.microsoft.com/office/drawing/2014/main" id="{7479D306-2543-4612-BFE9-030A9CFC470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A646D3-843F-4594-84FC-6BA5EBCC8F3A}"/>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64516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906B4-A1A7-413A-BE76-A394509358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C0B57E-FED0-4D3A-9DCF-11675C16599A}"/>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4" name="Footer Placeholder 3">
            <a:extLst>
              <a:ext uri="{FF2B5EF4-FFF2-40B4-BE49-F238E27FC236}">
                <a16:creationId xmlns:a16="http://schemas.microsoft.com/office/drawing/2014/main" id="{2FCEEA17-B3F6-4B81-A61E-229AAB8AA3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0D7548-0E88-462E-AD25-88B5B14C455C}"/>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887039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65A7B5-F31F-4A1F-B6CD-8AC3B118BA06}"/>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3" name="Footer Placeholder 2">
            <a:extLst>
              <a:ext uri="{FF2B5EF4-FFF2-40B4-BE49-F238E27FC236}">
                <a16:creationId xmlns:a16="http://schemas.microsoft.com/office/drawing/2014/main" id="{FE38F601-06CB-4F8A-B7CC-25C8FB332DB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ABDAF1-7737-477F-BB58-8B89CF919A33}"/>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2601404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A6A13-9FC1-4E71-8C96-82DCB3A1DC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A0402F-B26C-45C5-AC35-C165D6CFF7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EA6FF4-EB18-4C70-A918-BAB6CED02D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69A127-FF1E-4747-BDA1-A03213C43F25}"/>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6" name="Footer Placeholder 5">
            <a:extLst>
              <a:ext uri="{FF2B5EF4-FFF2-40B4-BE49-F238E27FC236}">
                <a16:creationId xmlns:a16="http://schemas.microsoft.com/office/drawing/2014/main" id="{BE57BFB1-8B6D-4FF9-972E-A90BC5A5AE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77C723-C9DB-43BF-94A8-41607C6B2E3B}"/>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4126076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E6F74-8362-4BD5-A07E-72E60ECAD0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113573-8495-4BD1-980D-AA8FA02EC9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03D62F2-3A6A-460C-986E-EE9D5E070D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79387A-9AF2-41DA-AFC7-D564FE3992B0}"/>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6" name="Footer Placeholder 5">
            <a:extLst>
              <a:ext uri="{FF2B5EF4-FFF2-40B4-BE49-F238E27FC236}">
                <a16:creationId xmlns:a16="http://schemas.microsoft.com/office/drawing/2014/main" id="{1FF06B22-B843-4812-BDF2-EAA0DC7D6D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BEE454-4117-460C-8F2F-7942FE7B8DBB}"/>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3739287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1FED54-02BA-40ED-A42E-DC4EF77089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1B3B9D2-8DA7-4BFE-8B56-07A54C93C7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9BC23A-512D-4715-88EB-DC88E58143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F2763EF4-859C-41F9-B4CB-4691456948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B084A3-68F9-4B66-826C-46DCFFF9C7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3F371C-9C5B-4485-9593-FCF12FEC2D10}" type="slidenum">
              <a:rPr lang="en-US" smtClean="0"/>
              <a:t>‹#›</a:t>
            </a:fld>
            <a:endParaRPr lang="en-US"/>
          </a:p>
        </p:txBody>
      </p:sp>
    </p:spTree>
    <p:extLst>
      <p:ext uri="{BB962C8B-B14F-4D97-AF65-F5344CB8AC3E}">
        <p14:creationId xmlns:p14="http://schemas.microsoft.com/office/powerpoint/2010/main" val="3586954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chriskaradim@ionio.g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xOYLCy5PVg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os5ThrJfXV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jEB6RQE8wp4" TargetMode="External"/><Relationship Id="rId2" Type="http://schemas.openxmlformats.org/officeDocument/2006/relationships/hyperlink" Target="https://www.youtube.com/watch?v=GePFFf5gRKo" TargetMode="External"/><Relationship Id="rId1" Type="http://schemas.openxmlformats.org/officeDocument/2006/relationships/slideLayout" Target="../slideLayouts/slideLayout2.xml"/><Relationship Id="rId4" Type="http://schemas.openxmlformats.org/officeDocument/2006/relationships/hyperlink" Target="https://www.youtube.com/watch?v=SDYGcfOXXU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94BA16-3340-4C16-96F0-1FAAF27445BE}"/>
              </a:ext>
            </a:extLst>
          </p:cNvPr>
          <p:cNvSpPr txBox="1"/>
          <p:nvPr/>
        </p:nvSpPr>
        <p:spPr>
          <a:xfrm>
            <a:off x="2676643" y="2257708"/>
            <a:ext cx="6265465" cy="923330"/>
          </a:xfrm>
          <a:prstGeom prst="rect">
            <a:avLst/>
          </a:prstGeom>
          <a:noFill/>
        </p:spPr>
        <p:txBody>
          <a:bodyPr wrap="square" rtlCol="0">
            <a:spAutoFit/>
          </a:bodyPr>
          <a:lstStyle/>
          <a:p>
            <a:pPr algn="ctr"/>
            <a:r>
              <a:rPr lang="en-US" dirty="0"/>
              <a:t> 4</a:t>
            </a:r>
            <a:r>
              <a:rPr lang="el-GR" baseline="30000" dirty="0"/>
              <a:t>η</a:t>
            </a:r>
            <a:r>
              <a:rPr lang="el-GR" dirty="0"/>
              <a:t> ΕΒΔΟΜΑΔΑ 23/10/2025-24/10/2025</a:t>
            </a:r>
          </a:p>
          <a:p>
            <a:pPr algn="ctr"/>
            <a:endParaRPr lang="el-GR" dirty="0"/>
          </a:p>
          <a:p>
            <a:pPr algn="ctr"/>
            <a:r>
              <a:rPr lang="el-GR" dirty="0"/>
              <a:t>Ηθική στην έρευνα</a:t>
            </a:r>
            <a:endParaRPr lang="en-US" dirty="0"/>
          </a:p>
        </p:txBody>
      </p:sp>
      <p:grpSp>
        <p:nvGrpSpPr>
          <p:cNvPr id="5" name="Group 4">
            <a:extLst>
              <a:ext uri="{FF2B5EF4-FFF2-40B4-BE49-F238E27FC236}">
                <a16:creationId xmlns:a16="http://schemas.microsoft.com/office/drawing/2014/main" id="{0ACE1A94-2329-4C98-AE79-70FCE3FD0AE8}"/>
              </a:ext>
            </a:extLst>
          </p:cNvPr>
          <p:cNvGrpSpPr/>
          <p:nvPr/>
        </p:nvGrpSpPr>
        <p:grpSpPr>
          <a:xfrm>
            <a:off x="353449" y="256547"/>
            <a:ext cx="11485102" cy="1523421"/>
            <a:chOff x="353449" y="256547"/>
            <a:chExt cx="11485102" cy="1523421"/>
          </a:xfrm>
        </p:grpSpPr>
        <p:pic>
          <p:nvPicPr>
            <p:cNvPr id="6" name="Picture 5">
              <a:extLst>
                <a:ext uri="{FF2B5EF4-FFF2-40B4-BE49-F238E27FC236}">
                  <a16:creationId xmlns:a16="http://schemas.microsoft.com/office/drawing/2014/main" id="{38C11E2C-FCC9-428B-B8F5-99D195F11E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4113" y="256547"/>
              <a:ext cx="1904438" cy="1523421"/>
            </a:xfrm>
            <a:prstGeom prst="rect">
              <a:avLst/>
            </a:prstGeom>
          </p:spPr>
        </p:pic>
        <p:pic>
          <p:nvPicPr>
            <p:cNvPr id="7" name="Picture 6">
              <a:extLst>
                <a:ext uri="{FF2B5EF4-FFF2-40B4-BE49-F238E27FC236}">
                  <a16:creationId xmlns:a16="http://schemas.microsoft.com/office/drawing/2014/main" id="{49DC07F9-4E78-49FC-B368-896A1B34C5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3449" y="522957"/>
              <a:ext cx="3048000" cy="990600"/>
            </a:xfrm>
            <a:prstGeom prst="rect">
              <a:avLst/>
            </a:prstGeom>
          </p:spPr>
        </p:pic>
      </p:grpSp>
      <p:sp>
        <p:nvSpPr>
          <p:cNvPr id="9" name="TextBox 8">
            <a:extLst>
              <a:ext uri="{FF2B5EF4-FFF2-40B4-BE49-F238E27FC236}">
                <a16:creationId xmlns:a16="http://schemas.microsoft.com/office/drawing/2014/main" id="{C03235C5-5F67-4DB1-862C-3B2EB8653444}"/>
              </a:ext>
            </a:extLst>
          </p:cNvPr>
          <p:cNvSpPr txBox="1"/>
          <p:nvPr/>
        </p:nvSpPr>
        <p:spPr>
          <a:xfrm>
            <a:off x="2762076" y="3825813"/>
            <a:ext cx="6094602" cy="369332"/>
          </a:xfrm>
          <a:prstGeom prst="rect">
            <a:avLst/>
          </a:prstGeom>
          <a:noFill/>
        </p:spPr>
        <p:txBody>
          <a:bodyPr wrap="square">
            <a:spAutoFit/>
          </a:bodyPr>
          <a:lstStyle/>
          <a:p>
            <a:pPr algn="ctr"/>
            <a:r>
              <a:rPr lang="el-GR" sz="1800" b="1" dirty="0">
                <a:latin typeface="Calibri" panose="020F0502020204030204" pitchFamily="34" charset="0"/>
                <a:ea typeface="Times New Roman" panose="02020603050405020304" pitchFamily="18" charset="0"/>
              </a:rPr>
              <a:t>Διδάσκουσα: Δρ. Χριστίνα Καραδημητρίου</a:t>
            </a:r>
            <a:endParaRPr lang="en-US" sz="1800" dirty="0">
              <a:effectLst/>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49FDC32C-C5A6-44BA-BB9C-4E461AC4322A}"/>
              </a:ext>
            </a:extLst>
          </p:cNvPr>
          <p:cNvSpPr txBox="1"/>
          <p:nvPr/>
        </p:nvSpPr>
        <p:spPr>
          <a:xfrm>
            <a:off x="4751956" y="6329779"/>
            <a:ext cx="2114841" cy="369332"/>
          </a:xfrm>
          <a:prstGeom prst="rect">
            <a:avLst/>
          </a:prstGeom>
          <a:noFill/>
        </p:spPr>
        <p:txBody>
          <a:bodyPr wrap="square" rtlCol="0">
            <a:spAutoFit/>
          </a:bodyPr>
          <a:lstStyle/>
          <a:p>
            <a:r>
              <a:rPr lang="el-GR" b="1" dirty="0">
                <a:latin typeface="Calibri" panose="020F0502020204030204" pitchFamily="34" charset="0"/>
              </a:rPr>
              <a:t>Κέρκυρα 2025-2026</a:t>
            </a:r>
            <a:endParaRPr lang="en-US" b="1" dirty="0">
              <a:latin typeface="Calibri" panose="020F0502020204030204" pitchFamily="34" charset="0"/>
            </a:endParaRPr>
          </a:p>
        </p:txBody>
      </p:sp>
    </p:spTree>
    <p:extLst>
      <p:ext uri="{BB962C8B-B14F-4D97-AF65-F5344CB8AC3E}">
        <p14:creationId xmlns:p14="http://schemas.microsoft.com/office/powerpoint/2010/main" val="2945493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9673EB0-2547-40AB-8E84-D0FADDD10B8F}"/>
              </a:ext>
            </a:extLst>
          </p:cNvPr>
          <p:cNvSpPr txBox="1"/>
          <p:nvPr/>
        </p:nvSpPr>
        <p:spPr>
          <a:xfrm>
            <a:off x="394283" y="506533"/>
            <a:ext cx="10805020" cy="2862322"/>
          </a:xfrm>
          <a:prstGeom prst="rect">
            <a:avLst/>
          </a:prstGeom>
          <a:noFill/>
        </p:spPr>
        <p:txBody>
          <a:bodyPr wrap="square">
            <a:spAutoFit/>
          </a:bodyPr>
          <a:lstStyle/>
          <a:p>
            <a:pPr marL="342900" indent="-342900">
              <a:buAutoNum type="arabicPeriod"/>
            </a:pPr>
            <a:r>
              <a:rPr lang="el-GR" b="1" dirty="0">
                <a:highlight>
                  <a:srgbClr val="FFFF00"/>
                </a:highlight>
              </a:rPr>
              <a:t>Σεβασμός προς το άτομο (</a:t>
            </a:r>
            <a:r>
              <a:rPr lang="el-GR" b="1" dirty="0" err="1">
                <a:highlight>
                  <a:srgbClr val="FFFF00"/>
                </a:highlight>
              </a:rPr>
              <a:t>Respect</a:t>
            </a:r>
            <a:r>
              <a:rPr lang="el-GR" b="1" dirty="0">
                <a:highlight>
                  <a:srgbClr val="FFFF00"/>
                </a:highlight>
              </a:rPr>
              <a:t> for </a:t>
            </a:r>
            <a:r>
              <a:rPr lang="el-GR" b="1" dirty="0" err="1">
                <a:highlight>
                  <a:srgbClr val="FFFF00"/>
                </a:highlight>
              </a:rPr>
              <a:t>Persons</a:t>
            </a:r>
            <a:r>
              <a:rPr lang="el-GR" b="1" dirty="0">
                <a:highlight>
                  <a:srgbClr val="FFFF00"/>
                </a:highlight>
              </a:rPr>
              <a:t>)</a:t>
            </a:r>
            <a:endParaRPr lang="en-US" b="1" dirty="0">
              <a:highlight>
                <a:srgbClr val="FFFF00"/>
              </a:highlight>
            </a:endParaRPr>
          </a:p>
          <a:p>
            <a:pPr marL="342900" indent="-342900">
              <a:buAutoNum type="arabicPeriod"/>
            </a:pPr>
            <a:endParaRPr lang="el-GR" b="1" dirty="0"/>
          </a:p>
          <a:p>
            <a:pPr>
              <a:buFont typeface="Arial" panose="020B0604020202020204" pitchFamily="34" charset="0"/>
              <a:buChar char="•"/>
            </a:pPr>
            <a:r>
              <a:rPr lang="el-GR" dirty="0"/>
              <a:t>Κάθε άνθρωπος θεωρείται αυθύπαρκτος και με δικαίωμα επιλογής.</a:t>
            </a:r>
            <a:endParaRPr lang="en-US" dirty="0"/>
          </a:p>
          <a:p>
            <a:pPr>
              <a:buFont typeface="Arial" panose="020B0604020202020204" pitchFamily="34" charset="0"/>
              <a:buChar char="•"/>
            </a:pPr>
            <a:endParaRPr lang="el-GR" dirty="0"/>
          </a:p>
          <a:p>
            <a:pPr>
              <a:buFont typeface="Arial" panose="020B0604020202020204" pitchFamily="34" charset="0"/>
              <a:buChar char="•"/>
            </a:pPr>
            <a:r>
              <a:rPr lang="el-GR" dirty="0"/>
              <a:t>Συνεπάγεται:</a:t>
            </a:r>
          </a:p>
          <a:p>
            <a:pPr marL="742950" lvl="1" indent="-285750">
              <a:buFont typeface="Arial" panose="020B0604020202020204" pitchFamily="34" charset="0"/>
              <a:buChar char="•"/>
            </a:pPr>
            <a:r>
              <a:rPr lang="el-GR" b="1" dirty="0"/>
              <a:t>Ενημερωμένη συγκατάθεση (</a:t>
            </a:r>
            <a:r>
              <a:rPr lang="el-GR" b="1" dirty="0" err="1"/>
              <a:t>informed</a:t>
            </a:r>
            <a:r>
              <a:rPr lang="el-GR" b="1" dirty="0"/>
              <a:t> </a:t>
            </a:r>
            <a:r>
              <a:rPr lang="el-GR" b="1" dirty="0" err="1"/>
              <a:t>consent</a:t>
            </a:r>
            <a:r>
              <a:rPr lang="el-GR" b="1" dirty="0"/>
              <a:t>):</a:t>
            </a:r>
            <a:r>
              <a:rPr lang="el-GR" dirty="0"/>
              <a:t> οι συμμετέχοντες πρέπει να γνωρίζουν ξεκάθαρα τι περιλαμβάνει η έρευνα, ποιοι είναι οι πιθανοί κίνδυνοι/οφέλη, και ότι μπορούν να αποχωρήσουν ανά πάσα στιγμή χωρίς συνέπειες.</a:t>
            </a:r>
          </a:p>
          <a:p>
            <a:pPr marL="742950" lvl="1" indent="-285750">
              <a:buFont typeface="Arial" panose="020B0604020202020204" pitchFamily="34" charset="0"/>
              <a:buChar char="•"/>
            </a:pPr>
            <a:r>
              <a:rPr lang="el-GR" b="1" dirty="0"/>
              <a:t>Προστασία ευάλωτων ομάδων</a:t>
            </a:r>
            <a:r>
              <a:rPr lang="el-GR" dirty="0"/>
              <a:t> (παιδιά, άτομα με γνωστικές/ψυχολογικές δυσκολίες, φυλακισμένοι, οικονομικά αδύναμοι).</a:t>
            </a:r>
          </a:p>
        </p:txBody>
      </p:sp>
      <p:sp>
        <p:nvSpPr>
          <p:cNvPr id="6" name="TextBox 5">
            <a:extLst>
              <a:ext uri="{FF2B5EF4-FFF2-40B4-BE49-F238E27FC236}">
                <a16:creationId xmlns:a16="http://schemas.microsoft.com/office/drawing/2014/main" id="{0741A5E9-7904-4538-BF19-F7586EAFED7E}"/>
              </a:ext>
            </a:extLst>
          </p:cNvPr>
          <p:cNvSpPr txBox="1"/>
          <p:nvPr/>
        </p:nvSpPr>
        <p:spPr>
          <a:xfrm>
            <a:off x="394283" y="3874957"/>
            <a:ext cx="9999677" cy="2031325"/>
          </a:xfrm>
          <a:prstGeom prst="rect">
            <a:avLst/>
          </a:prstGeom>
          <a:noFill/>
        </p:spPr>
        <p:txBody>
          <a:bodyPr wrap="square">
            <a:spAutoFit/>
          </a:bodyPr>
          <a:lstStyle/>
          <a:p>
            <a:r>
              <a:rPr lang="el-GR" b="1" dirty="0">
                <a:highlight>
                  <a:srgbClr val="FFFF00"/>
                </a:highlight>
              </a:rPr>
              <a:t>2. Αρχή της ευεργεσίας (</a:t>
            </a:r>
            <a:r>
              <a:rPr lang="el-GR" b="1" dirty="0" err="1">
                <a:highlight>
                  <a:srgbClr val="FFFF00"/>
                </a:highlight>
              </a:rPr>
              <a:t>Beneficence</a:t>
            </a:r>
            <a:r>
              <a:rPr lang="el-GR" b="1" dirty="0">
                <a:highlight>
                  <a:srgbClr val="FFFF00"/>
                </a:highlight>
              </a:rPr>
              <a:t>)</a:t>
            </a:r>
            <a:endParaRPr lang="en-US" b="1" dirty="0">
              <a:highlight>
                <a:srgbClr val="FFFF00"/>
              </a:highlight>
            </a:endParaRPr>
          </a:p>
          <a:p>
            <a:endParaRPr lang="el-GR" b="1" dirty="0"/>
          </a:p>
          <a:p>
            <a:pPr>
              <a:buFont typeface="Arial" panose="020B0604020202020204" pitchFamily="34" charset="0"/>
              <a:buChar char="•"/>
            </a:pPr>
            <a:r>
              <a:rPr lang="el-GR" dirty="0"/>
              <a:t>Οι ερευνητές πρέπει να </a:t>
            </a:r>
            <a:r>
              <a:rPr lang="el-GR" b="1" dirty="0"/>
              <a:t>προάγουν το καλό</a:t>
            </a:r>
            <a:r>
              <a:rPr lang="el-GR" dirty="0"/>
              <a:t> και να </a:t>
            </a:r>
            <a:r>
              <a:rPr lang="el-GR" b="1" dirty="0"/>
              <a:t>αποφεύγουν τη βλάβη</a:t>
            </a:r>
            <a:r>
              <a:rPr lang="el-GR" dirty="0"/>
              <a:t>.</a:t>
            </a:r>
            <a:endParaRPr lang="en-US" dirty="0"/>
          </a:p>
          <a:p>
            <a:pPr>
              <a:buFont typeface="Arial" panose="020B0604020202020204" pitchFamily="34" charset="0"/>
              <a:buChar char="•"/>
            </a:pPr>
            <a:endParaRPr lang="el-GR" dirty="0"/>
          </a:p>
          <a:p>
            <a:pPr>
              <a:buFont typeface="Arial" panose="020B0604020202020204" pitchFamily="34" charset="0"/>
              <a:buChar char="•"/>
            </a:pPr>
            <a:r>
              <a:rPr lang="el-GR" dirty="0"/>
              <a:t>Απαιτείται να σταθμίζονται οι κίνδυνοι και τα οφέλη της έρευνας:</a:t>
            </a:r>
          </a:p>
          <a:p>
            <a:pPr marL="742950" lvl="1" indent="-285750">
              <a:buFont typeface="Arial" panose="020B0604020202020204" pitchFamily="34" charset="0"/>
              <a:buChar char="•"/>
            </a:pPr>
            <a:r>
              <a:rPr lang="el-GR" dirty="0"/>
              <a:t>Ελαχιστοποίηση σωματικών, ψυχολογικών ή κοινωνικών κινδύνων.</a:t>
            </a:r>
          </a:p>
          <a:p>
            <a:pPr marL="742950" lvl="1" indent="-285750">
              <a:buFont typeface="Arial" panose="020B0604020202020204" pitchFamily="34" charset="0"/>
              <a:buChar char="•"/>
            </a:pPr>
            <a:r>
              <a:rPr lang="el-GR" dirty="0"/>
              <a:t>Μέριμνα για την ασφάλεια και την ευημερία των συμμετεχόντων.</a:t>
            </a:r>
          </a:p>
        </p:txBody>
      </p:sp>
    </p:spTree>
    <p:extLst>
      <p:ext uri="{BB962C8B-B14F-4D97-AF65-F5344CB8AC3E}">
        <p14:creationId xmlns:p14="http://schemas.microsoft.com/office/powerpoint/2010/main" val="2302357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A63C5B4-2471-4888-80BF-57CA14A38F7A}"/>
              </a:ext>
            </a:extLst>
          </p:cNvPr>
          <p:cNvSpPr txBox="1"/>
          <p:nvPr/>
        </p:nvSpPr>
        <p:spPr>
          <a:xfrm>
            <a:off x="513824" y="784019"/>
            <a:ext cx="8621786" cy="1754326"/>
          </a:xfrm>
          <a:prstGeom prst="rect">
            <a:avLst/>
          </a:prstGeom>
          <a:noFill/>
        </p:spPr>
        <p:txBody>
          <a:bodyPr wrap="square">
            <a:spAutoFit/>
          </a:bodyPr>
          <a:lstStyle/>
          <a:p>
            <a:r>
              <a:rPr lang="el-GR" b="1" dirty="0">
                <a:highlight>
                  <a:srgbClr val="FFFF00"/>
                </a:highlight>
              </a:rPr>
              <a:t>3. Αρχή της μη-βλάβης (Non-</a:t>
            </a:r>
            <a:r>
              <a:rPr lang="el-GR" b="1" dirty="0" err="1">
                <a:highlight>
                  <a:srgbClr val="FFFF00"/>
                </a:highlight>
              </a:rPr>
              <a:t>Maleficence</a:t>
            </a:r>
            <a:r>
              <a:rPr lang="el-GR" b="1" dirty="0">
                <a:highlight>
                  <a:srgbClr val="FFFF00"/>
                </a:highlight>
              </a:rPr>
              <a:t>)</a:t>
            </a:r>
            <a:endParaRPr lang="en-US" b="1" dirty="0">
              <a:highlight>
                <a:srgbClr val="FFFF00"/>
              </a:highlight>
            </a:endParaRPr>
          </a:p>
          <a:p>
            <a:endParaRPr lang="en-US" b="1" dirty="0"/>
          </a:p>
          <a:p>
            <a:r>
              <a:rPr lang="el-GR" dirty="0"/>
              <a:t>Συμπληρώνει την ευεργεσία: «Μην προκαλείς κακό».</a:t>
            </a:r>
            <a:endParaRPr lang="en-US" dirty="0"/>
          </a:p>
          <a:p>
            <a:endParaRPr lang="el-GR" dirty="0"/>
          </a:p>
          <a:p>
            <a:pPr>
              <a:buFont typeface="Arial" panose="020B0604020202020204" pitchFamily="34" charset="0"/>
              <a:buChar char="•"/>
            </a:pPr>
            <a:r>
              <a:rPr lang="el-GR" dirty="0"/>
              <a:t>Κανένα πείραμα δεν πρέπει να εκθέτει άτομα σε περιττό κίνδυνο ή πόνο, είτε σωματικό είτε ψυχικό.</a:t>
            </a:r>
          </a:p>
        </p:txBody>
      </p:sp>
      <p:sp>
        <p:nvSpPr>
          <p:cNvPr id="7" name="TextBox 6">
            <a:extLst>
              <a:ext uri="{FF2B5EF4-FFF2-40B4-BE49-F238E27FC236}">
                <a16:creationId xmlns:a16="http://schemas.microsoft.com/office/drawing/2014/main" id="{8BF0317D-2FCF-4AC5-A392-8A057AEFB020}"/>
              </a:ext>
            </a:extLst>
          </p:cNvPr>
          <p:cNvSpPr txBox="1"/>
          <p:nvPr/>
        </p:nvSpPr>
        <p:spPr>
          <a:xfrm>
            <a:off x="513824" y="3424129"/>
            <a:ext cx="10408642" cy="2308324"/>
          </a:xfrm>
          <a:prstGeom prst="rect">
            <a:avLst/>
          </a:prstGeom>
          <a:noFill/>
        </p:spPr>
        <p:txBody>
          <a:bodyPr wrap="square">
            <a:spAutoFit/>
          </a:bodyPr>
          <a:lstStyle/>
          <a:p>
            <a:r>
              <a:rPr lang="el-GR" b="1" dirty="0">
                <a:highlight>
                  <a:srgbClr val="FFFF00"/>
                </a:highlight>
              </a:rPr>
              <a:t>4. Δικαιοσύνη (Justice)</a:t>
            </a:r>
            <a:endParaRPr lang="en-US" b="1" dirty="0">
              <a:highlight>
                <a:srgbClr val="FFFF00"/>
              </a:highlight>
            </a:endParaRPr>
          </a:p>
          <a:p>
            <a:endParaRPr lang="el-GR" b="1" dirty="0"/>
          </a:p>
          <a:p>
            <a:pPr>
              <a:buFont typeface="Arial" panose="020B0604020202020204" pitchFamily="34" charset="0"/>
              <a:buChar char="•"/>
            </a:pPr>
            <a:r>
              <a:rPr lang="el-GR" dirty="0"/>
              <a:t>Η έρευνα πρέπει να κατανέμει δίκαια τα οφέλη και τα βάρη.</a:t>
            </a:r>
            <a:endParaRPr lang="en-US" dirty="0"/>
          </a:p>
          <a:p>
            <a:pPr>
              <a:buFont typeface="Arial" panose="020B0604020202020204" pitchFamily="34" charset="0"/>
              <a:buChar char="•"/>
            </a:pPr>
            <a:endParaRPr lang="el-GR" dirty="0"/>
          </a:p>
          <a:p>
            <a:pPr>
              <a:buFont typeface="Arial" panose="020B0604020202020204" pitchFamily="34" charset="0"/>
              <a:buChar char="•"/>
            </a:pPr>
            <a:r>
              <a:rPr lang="el-GR" dirty="0"/>
              <a:t>Δεν είναι σωστό:</a:t>
            </a:r>
          </a:p>
          <a:p>
            <a:pPr marL="742950" lvl="1" indent="-285750">
              <a:buFont typeface="Arial" panose="020B0604020202020204" pitchFamily="34" charset="0"/>
              <a:buChar char="•"/>
            </a:pPr>
            <a:r>
              <a:rPr lang="el-GR" dirty="0"/>
              <a:t>να χρησιμοποιούνται ευάλωτες ομάδες ως «πειραματόζωα» χωρίς να ωφελούνται οι ίδιες,</a:t>
            </a:r>
          </a:p>
          <a:p>
            <a:pPr marL="742950" lvl="1" indent="-285750">
              <a:buFont typeface="Arial" panose="020B0604020202020204" pitchFamily="34" charset="0"/>
              <a:buChar char="•"/>
            </a:pPr>
            <a:r>
              <a:rPr lang="el-GR" dirty="0"/>
              <a:t>ενώ τα οφέλη πηγαίνουν σε πιο προνομιούχες ομάδες.</a:t>
            </a:r>
          </a:p>
          <a:p>
            <a:pPr>
              <a:buFont typeface="Arial" panose="020B0604020202020204" pitchFamily="34" charset="0"/>
              <a:buChar char="•"/>
            </a:pPr>
            <a:r>
              <a:rPr lang="el-GR" dirty="0"/>
              <a:t>Παράδειγμα: το </a:t>
            </a:r>
            <a:r>
              <a:rPr lang="el-GR" dirty="0" err="1"/>
              <a:t>Tuskegee</a:t>
            </a:r>
            <a:r>
              <a:rPr lang="el-GR" dirty="0"/>
              <a:t> </a:t>
            </a:r>
            <a:r>
              <a:rPr lang="el-GR" dirty="0" err="1"/>
              <a:t>Syphilis</a:t>
            </a:r>
            <a:r>
              <a:rPr lang="el-GR" dirty="0"/>
              <a:t> </a:t>
            </a:r>
            <a:r>
              <a:rPr lang="el-GR" dirty="0" err="1"/>
              <a:t>Study</a:t>
            </a:r>
            <a:r>
              <a:rPr lang="el-GR" dirty="0"/>
              <a:t> παραβίασε την αρχή της δικαιοσύνης.</a:t>
            </a:r>
          </a:p>
        </p:txBody>
      </p:sp>
    </p:spTree>
    <p:extLst>
      <p:ext uri="{BB962C8B-B14F-4D97-AF65-F5344CB8AC3E}">
        <p14:creationId xmlns:p14="http://schemas.microsoft.com/office/powerpoint/2010/main" val="691136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8DB608A-4805-497B-8F6F-E4FCAFCA1B50}"/>
              </a:ext>
            </a:extLst>
          </p:cNvPr>
          <p:cNvSpPr txBox="1"/>
          <p:nvPr/>
        </p:nvSpPr>
        <p:spPr>
          <a:xfrm>
            <a:off x="471881" y="758690"/>
            <a:ext cx="9729132" cy="1477328"/>
          </a:xfrm>
          <a:prstGeom prst="rect">
            <a:avLst/>
          </a:prstGeom>
          <a:noFill/>
        </p:spPr>
        <p:txBody>
          <a:bodyPr wrap="square">
            <a:spAutoFit/>
          </a:bodyPr>
          <a:lstStyle/>
          <a:p>
            <a:r>
              <a:rPr lang="el-GR" b="1" dirty="0">
                <a:highlight>
                  <a:srgbClr val="FFFF00"/>
                </a:highlight>
              </a:rPr>
              <a:t>5. Δικαίωμα στην </a:t>
            </a:r>
            <a:r>
              <a:rPr lang="el-GR" b="1" dirty="0" err="1">
                <a:highlight>
                  <a:srgbClr val="FFFF00"/>
                </a:highlight>
              </a:rPr>
              <a:t>ιδιωτικότητα</a:t>
            </a:r>
            <a:r>
              <a:rPr lang="el-GR" b="1" dirty="0">
                <a:highlight>
                  <a:srgbClr val="FFFF00"/>
                </a:highlight>
              </a:rPr>
              <a:t> και εμπιστευτικότητα</a:t>
            </a:r>
            <a:endParaRPr lang="en-US" b="1" dirty="0">
              <a:highlight>
                <a:srgbClr val="FFFF00"/>
              </a:highlight>
            </a:endParaRPr>
          </a:p>
          <a:p>
            <a:endParaRPr lang="en-US" b="1" dirty="0"/>
          </a:p>
          <a:p>
            <a:r>
              <a:rPr lang="el-GR" dirty="0"/>
              <a:t>Τα προσωπικά δεδομένα πρέπει να τηρούνται εμπιστευτικά.</a:t>
            </a:r>
          </a:p>
          <a:p>
            <a:pPr>
              <a:buFont typeface="Arial" panose="020B0604020202020204" pitchFamily="34" charset="0"/>
              <a:buChar char="•"/>
            </a:pPr>
            <a:r>
              <a:rPr lang="el-GR" dirty="0"/>
              <a:t>Οι συμμετέχοντες έχουν δικαίωμα στην ανωνυμία ή στην </a:t>
            </a:r>
            <a:r>
              <a:rPr lang="el-GR" dirty="0" err="1"/>
              <a:t>ψευδωνυμοποίηση</a:t>
            </a:r>
            <a:r>
              <a:rPr lang="el-GR" dirty="0"/>
              <a:t> των δεδομένων τους.</a:t>
            </a:r>
          </a:p>
          <a:p>
            <a:pPr>
              <a:buFont typeface="Arial" panose="020B0604020202020204" pitchFamily="34" charset="0"/>
              <a:buChar char="•"/>
            </a:pPr>
            <a:r>
              <a:rPr lang="el-GR" dirty="0"/>
              <a:t>Κάθε χρήση δεδομένων πέραν του σκοπού της έρευνας απαιτεί νέα συγκατάθεση.</a:t>
            </a:r>
          </a:p>
        </p:txBody>
      </p:sp>
      <p:sp>
        <p:nvSpPr>
          <p:cNvPr id="7" name="TextBox 6">
            <a:extLst>
              <a:ext uri="{FF2B5EF4-FFF2-40B4-BE49-F238E27FC236}">
                <a16:creationId xmlns:a16="http://schemas.microsoft.com/office/drawing/2014/main" id="{D8ED0C29-763A-4069-A91D-BF4548068487}"/>
              </a:ext>
            </a:extLst>
          </p:cNvPr>
          <p:cNvSpPr txBox="1"/>
          <p:nvPr/>
        </p:nvSpPr>
        <p:spPr>
          <a:xfrm>
            <a:off x="471881" y="2893445"/>
            <a:ext cx="10425418" cy="2031325"/>
          </a:xfrm>
          <a:prstGeom prst="rect">
            <a:avLst/>
          </a:prstGeom>
          <a:noFill/>
        </p:spPr>
        <p:txBody>
          <a:bodyPr wrap="square">
            <a:spAutoFit/>
          </a:bodyPr>
          <a:lstStyle/>
          <a:p>
            <a:r>
              <a:rPr lang="el-GR" b="1" dirty="0">
                <a:highlight>
                  <a:srgbClr val="FFFF00"/>
                </a:highlight>
              </a:rPr>
              <a:t>6. Ελευθερία από εξαπάτηση (εκτός αν είναι απολύτως απαραίτητο)</a:t>
            </a:r>
            <a:endParaRPr lang="en-US" b="1" dirty="0">
              <a:highlight>
                <a:srgbClr val="FFFF00"/>
              </a:highlight>
            </a:endParaRPr>
          </a:p>
          <a:p>
            <a:endParaRPr lang="el-GR" b="1" dirty="0"/>
          </a:p>
          <a:p>
            <a:pPr>
              <a:buFont typeface="Arial" panose="020B0604020202020204" pitchFamily="34" charset="0"/>
              <a:buChar char="•"/>
            </a:pPr>
            <a:r>
              <a:rPr lang="el-GR" dirty="0"/>
              <a:t>Η εξαπάτηση επιτρέπεται μόνο όταν:</a:t>
            </a:r>
          </a:p>
          <a:p>
            <a:pPr marL="742950" lvl="1" indent="-285750">
              <a:buFont typeface="Arial" panose="020B0604020202020204" pitchFamily="34" charset="0"/>
              <a:buChar char="•"/>
            </a:pPr>
            <a:r>
              <a:rPr lang="el-GR" dirty="0"/>
              <a:t>δεν υπάρχει εναλλακτική μέθοδος,</a:t>
            </a:r>
          </a:p>
          <a:p>
            <a:pPr marL="742950" lvl="1" indent="-285750">
              <a:buFont typeface="Arial" panose="020B0604020202020204" pitchFamily="34" charset="0"/>
              <a:buChar char="•"/>
            </a:pPr>
            <a:r>
              <a:rPr lang="el-GR" dirty="0"/>
              <a:t>ο κίνδυνος είναι ελάχιστος,</a:t>
            </a:r>
          </a:p>
          <a:p>
            <a:pPr marL="742950" lvl="1" indent="-285750">
              <a:buFont typeface="Arial" panose="020B0604020202020204" pitchFamily="34" charset="0"/>
              <a:buChar char="•"/>
            </a:pPr>
            <a:r>
              <a:rPr lang="el-GR" dirty="0"/>
              <a:t>και οι συμμετέχοντες ενημερώνονται πλήρως (</a:t>
            </a:r>
            <a:r>
              <a:rPr lang="el-GR" dirty="0" err="1"/>
              <a:t>debriefing</a:t>
            </a:r>
            <a:r>
              <a:rPr lang="el-GR" dirty="0"/>
              <a:t>) μετά.</a:t>
            </a:r>
          </a:p>
          <a:p>
            <a:pPr>
              <a:buFont typeface="Arial" panose="020B0604020202020204" pitchFamily="34" charset="0"/>
              <a:buChar char="•"/>
            </a:pPr>
            <a:r>
              <a:rPr lang="el-GR" dirty="0"/>
              <a:t>Πειράματα όπως του </a:t>
            </a:r>
            <a:r>
              <a:rPr lang="el-GR" dirty="0" err="1"/>
              <a:t>Milgram</a:t>
            </a:r>
            <a:r>
              <a:rPr lang="el-GR" dirty="0"/>
              <a:t> ή του </a:t>
            </a:r>
            <a:r>
              <a:rPr lang="el-GR" dirty="0" err="1"/>
              <a:t>Zimbardo</a:t>
            </a:r>
            <a:r>
              <a:rPr lang="el-GR" dirty="0"/>
              <a:t> δείχνουν πόσο εύκολα μπορεί να παραβιαστεί αυτή η αρχή.</a:t>
            </a:r>
          </a:p>
        </p:txBody>
      </p:sp>
    </p:spTree>
    <p:extLst>
      <p:ext uri="{BB962C8B-B14F-4D97-AF65-F5344CB8AC3E}">
        <p14:creationId xmlns:p14="http://schemas.microsoft.com/office/powerpoint/2010/main" val="3786912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1F86B59-8E4B-4095-B633-ACA06C59ECBC}"/>
              </a:ext>
            </a:extLst>
          </p:cNvPr>
          <p:cNvSpPr txBox="1"/>
          <p:nvPr/>
        </p:nvSpPr>
        <p:spPr>
          <a:xfrm>
            <a:off x="622882" y="725134"/>
            <a:ext cx="10383473" cy="1477328"/>
          </a:xfrm>
          <a:prstGeom prst="rect">
            <a:avLst/>
          </a:prstGeom>
          <a:noFill/>
        </p:spPr>
        <p:txBody>
          <a:bodyPr wrap="square">
            <a:spAutoFit/>
          </a:bodyPr>
          <a:lstStyle/>
          <a:p>
            <a:r>
              <a:rPr lang="el-GR" b="1" dirty="0">
                <a:highlight>
                  <a:srgbClr val="FFFF00"/>
                </a:highlight>
              </a:rPr>
              <a:t>7. </a:t>
            </a:r>
            <a:r>
              <a:rPr lang="el-GR" b="1" dirty="0" err="1">
                <a:highlight>
                  <a:srgbClr val="FFFF00"/>
                </a:highlight>
              </a:rPr>
              <a:t>Debriefing</a:t>
            </a:r>
            <a:r>
              <a:rPr lang="el-GR" b="1" dirty="0">
                <a:highlight>
                  <a:srgbClr val="FFFF00"/>
                </a:highlight>
              </a:rPr>
              <a:t> (Ενημέρωση μετά το πείραμα)</a:t>
            </a:r>
            <a:endParaRPr lang="en-US" b="1" dirty="0">
              <a:highlight>
                <a:srgbClr val="FFFF00"/>
              </a:highlight>
            </a:endParaRPr>
          </a:p>
          <a:p>
            <a:endParaRPr lang="el-GR" b="1" dirty="0"/>
          </a:p>
          <a:p>
            <a:pPr>
              <a:buFont typeface="Arial" panose="020B0604020202020204" pitchFamily="34" charset="0"/>
              <a:buChar char="•"/>
            </a:pPr>
            <a:r>
              <a:rPr lang="el-GR" dirty="0"/>
              <a:t>Οι συμμετέχοντες πρέπει να μαθαίνουν τι πραγματικά μελετήθηκε και να τους παρέχεται ψυχολογική στήριξη αν χρειαστεί.</a:t>
            </a:r>
          </a:p>
          <a:p>
            <a:pPr>
              <a:buFont typeface="Arial" panose="020B0604020202020204" pitchFamily="34" charset="0"/>
              <a:buChar char="•"/>
            </a:pPr>
            <a:r>
              <a:rPr lang="el-GR" dirty="0"/>
              <a:t>Αυτό βοηθά στην αποκατάσταση της εμπιστοσύνης και μειώνει πιθανές αρνητικές συνέπειες.</a:t>
            </a:r>
          </a:p>
        </p:txBody>
      </p:sp>
      <p:sp>
        <p:nvSpPr>
          <p:cNvPr id="7" name="TextBox 6">
            <a:extLst>
              <a:ext uri="{FF2B5EF4-FFF2-40B4-BE49-F238E27FC236}">
                <a16:creationId xmlns:a16="http://schemas.microsoft.com/office/drawing/2014/main" id="{636E34BB-D231-42C9-A9EB-90DBC8A25AC0}"/>
              </a:ext>
            </a:extLst>
          </p:cNvPr>
          <p:cNvSpPr txBox="1"/>
          <p:nvPr/>
        </p:nvSpPr>
        <p:spPr>
          <a:xfrm>
            <a:off x="622881" y="2486659"/>
            <a:ext cx="10458975" cy="1754326"/>
          </a:xfrm>
          <a:prstGeom prst="rect">
            <a:avLst/>
          </a:prstGeom>
          <a:noFill/>
        </p:spPr>
        <p:txBody>
          <a:bodyPr wrap="square">
            <a:spAutoFit/>
          </a:bodyPr>
          <a:lstStyle/>
          <a:p>
            <a:r>
              <a:rPr lang="el-GR" b="1" dirty="0">
                <a:highlight>
                  <a:srgbClr val="FFFF00"/>
                </a:highlight>
              </a:rPr>
              <a:t>8. Επιστημονική ακεραιότητα</a:t>
            </a:r>
          </a:p>
          <a:p>
            <a:pPr>
              <a:buFont typeface="Arial" panose="020B0604020202020204" pitchFamily="34" charset="0"/>
              <a:buChar char="•"/>
            </a:pPr>
            <a:r>
              <a:rPr lang="el-GR" dirty="0"/>
              <a:t>Οι ερευνητές οφείλουν:</a:t>
            </a:r>
          </a:p>
          <a:p>
            <a:pPr marL="742950" lvl="1" indent="-285750">
              <a:buFont typeface="Arial" panose="020B0604020202020204" pitchFamily="34" charset="0"/>
              <a:buChar char="•"/>
            </a:pPr>
            <a:r>
              <a:rPr lang="el-GR" dirty="0"/>
              <a:t>να αποφεύγουν κατασκευές/παραποίηση δεδομένων,</a:t>
            </a:r>
          </a:p>
          <a:p>
            <a:pPr marL="742950" lvl="1" indent="-285750">
              <a:buFont typeface="Arial" panose="020B0604020202020204" pitchFamily="34" charset="0"/>
              <a:buChar char="•"/>
            </a:pPr>
            <a:r>
              <a:rPr lang="el-GR" dirty="0"/>
              <a:t>να αναφέρουν με ακρίβεια τα αποτελέσματα,</a:t>
            </a:r>
          </a:p>
          <a:p>
            <a:pPr marL="742950" lvl="1" indent="-285750">
              <a:buFont typeface="Arial" panose="020B0604020202020204" pitchFamily="34" charset="0"/>
              <a:buChar char="•"/>
            </a:pPr>
            <a:r>
              <a:rPr lang="el-GR" dirty="0"/>
              <a:t>να αποδίδουν σωστά τις πηγές και τη συμβολή συνεργατών.</a:t>
            </a:r>
          </a:p>
          <a:p>
            <a:pPr>
              <a:buFont typeface="Arial" panose="020B0604020202020204" pitchFamily="34" charset="0"/>
              <a:buChar char="•"/>
            </a:pPr>
            <a:r>
              <a:rPr lang="el-GR" dirty="0"/>
              <a:t>Η ακεραιότητα είναι θεμέλιο της εμπιστοσύνης στην επιστήμη.</a:t>
            </a:r>
          </a:p>
        </p:txBody>
      </p:sp>
      <p:sp>
        <p:nvSpPr>
          <p:cNvPr id="8" name="TextBox 7">
            <a:extLst>
              <a:ext uri="{FF2B5EF4-FFF2-40B4-BE49-F238E27FC236}">
                <a16:creationId xmlns:a16="http://schemas.microsoft.com/office/drawing/2014/main" id="{48816E17-8493-43B9-8117-4B57E89361B0}"/>
              </a:ext>
            </a:extLst>
          </p:cNvPr>
          <p:cNvSpPr txBox="1"/>
          <p:nvPr/>
        </p:nvSpPr>
        <p:spPr>
          <a:xfrm>
            <a:off x="522215" y="4655539"/>
            <a:ext cx="11272706" cy="1477328"/>
          </a:xfrm>
          <a:prstGeom prst="rect">
            <a:avLst/>
          </a:prstGeom>
          <a:noFill/>
        </p:spPr>
        <p:txBody>
          <a:bodyPr wrap="square">
            <a:spAutoFit/>
          </a:bodyPr>
          <a:lstStyle/>
          <a:p>
            <a:r>
              <a:rPr lang="el-GR" b="1" dirty="0">
                <a:highlight>
                  <a:srgbClr val="FFFF00"/>
                </a:highlight>
              </a:rPr>
              <a:t>9. Υπευθυνότητα προς την κοινωνία</a:t>
            </a:r>
            <a:endParaRPr lang="en-US" b="1" dirty="0">
              <a:highlight>
                <a:srgbClr val="FFFF00"/>
              </a:highlight>
            </a:endParaRPr>
          </a:p>
          <a:p>
            <a:endParaRPr lang="el-GR" b="1" dirty="0"/>
          </a:p>
          <a:p>
            <a:pPr>
              <a:buFont typeface="Arial" panose="020B0604020202020204" pitchFamily="34" charset="0"/>
              <a:buChar char="•"/>
            </a:pPr>
            <a:r>
              <a:rPr lang="el-GR" dirty="0"/>
              <a:t>Η έρευνα πρέπει να έχει κοινωνική αξία και να μην χρησιμοποιείται για καταστροφικούς σκοπούς.</a:t>
            </a:r>
          </a:p>
          <a:p>
            <a:pPr>
              <a:buFont typeface="Arial" panose="020B0604020202020204" pitchFamily="34" charset="0"/>
              <a:buChar char="•"/>
            </a:pPr>
            <a:r>
              <a:rPr lang="el-GR" dirty="0"/>
              <a:t>Οι επιστήμονες έχουν ηθική υποχρέωση να σκεφτούν τις συνέπειες της δουλειάς τους στην κοινωνία και στο περιβάλλον.</a:t>
            </a:r>
          </a:p>
        </p:txBody>
      </p:sp>
    </p:spTree>
    <p:extLst>
      <p:ext uri="{BB962C8B-B14F-4D97-AF65-F5344CB8AC3E}">
        <p14:creationId xmlns:p14="http://schemas.microsoft.com/office/powerpoint/2010/main" val="706264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1E796050-DDC9-4092-AEBC-2DD8BB990BBF}"/>
              </a:ext>
            </a:extLst>
          </p:cNvPr>
          <p:cNvSpPr txBox="1"/>
          <p:nvPr/>
        </p:nvSpPr>
        <p:spPr>
          <a:xfrm>
            <a:off x="413158" y="737474"/>
            <a:ext cx="11306262" cy="2585323"/>
          </a:xfrm>
          <a:prstGeom prst="rect">
            <a:avLst/>
          </a:prstGeom>
          <a:noFill/>
        </p:spPr>
        <p:txBody>
          <a:bodyPr wrap="square">
            <a:spAutoFit/>
          </a:bodyPr>
          <a:lstStyle/>
          <a:p>
            <a:r>
              <a:rPr lang="el-GR" b="1" dirty="0"/>
              <a:t>Σημαντικά ιστορικά κείμενα</a:t>
            </a:r>
            <a:endParaRPr lang="en-US" b="1" dirty="0"/>
          </a:p>
          <a:p>
            <a:endParaRPr lang="el-GR" b="1" dirty="0"/>
          </a:p>
          <a:p>
            <a:pPr>
              <a:buFont typeface="Arial" panose="020B0604020202020204" pitchFamily="34" charset="0"/>
              <a:buChar char="•"/>
            </a:pPr>
            <a:r>
              <a:rPr lang="el-GR" b="1" dirty="0"/>
              <a:t>Κώδικας της Νυρεμβέργης (1947):</a:t>
            </a:r>
            <a:r>
              <a:rPr lang="el-GR" dirty="0"/>
              <a:t> μετά τις δίκες των Ναζί· καθιέρωσε την έννοια της εθελοντικής συγκατάθεσης.</a:t>
            </a:r>
            <a:endParaRPr lang="en-US" dirty="0"/>
          </a:p>
          <a:p>
            <a:pPr>
              <a:buFont typeface="Arial" panose="020B0604020202020204" pitchFamily="34" charset="0"/>
              <a:buChar char="•"/>
            </a:pPr>
            <a:endParaRPr lang="el-GR" dirty="0"/>
          </a:p>
          <a:p>
            <a:pPr>
              <a:buFont typeface="Arial" panose="020B0604020202020204" pitchFamily="34" charset="0"/>
              <a:buChar char="•"/>
            </a:pPr>
            <a:r>
              <a:rPr lang="el-GR" b="1" dirty="0"/>
              <a:t>Διακήρυξη του Ελσίνκι (1964, WHO):</a:t>
            </a:r>
            <a:r>
              <a:rPr lang="el-GR" dirty="0"/>
              <a:t> θεμελιώδης οδηγός για ιατρική έρευνα.</a:t>
            </a:r>
            <a:endParaRPr lang="en-US" dirty="0"/>
          </a:p>
          <a:p>
            <a:pPr>
              <a:buFont typeface="Arial" panose="020B0604020202020204" pitchFamily="34" charset="0"/>
              <a:buChar char="•"/>
            </a:pPr>
            <a:endParaRPr lang="el-GR" dirty="0"/>
          </a:p>
          <a:p>
            <a:pPr>
              <a:buFont typeface="Arial" panose="020B0604020202020204" pitchFamily="34" charset="0"/>
              <a:buChar char="•"/>
            </a:pPr>
            <a:r>
              <a:rPr lang="el-GR" b="1" dirty="0" err="1"/>
              <a:t>Belmont</a:t>
            </a:r>
            <a:r>
              <a:rPr lang="el-GR" b="1" dirty="0"/>
              <a:t> </a:t>
            </a:r>
            <a:r>
              <a:rPr lang="el-GR" b="1" dirty="0" err="1"/>
              <a:t>Report</a:t>
            </a:r>
            <a:r>
              <a:rPr lang="el-GR" b="1" dirty="0"/>
              <a:t> (1979):</a:t>
            </a:r>
            <a:r>
              <a:rPr lang="el-GR" dirty="0"/>
              <a:t> Σεβασμός προσώπου – Ευεργεσία – Δικαιοσύνη.</a:t>
            </a:r>
            <a:endParaRPr lang="en-US" dirty="0"/>
          </a:p>
          <a:p>
            <a:pPr>
              <a:buFont typeface="Arial" panose="020B0604020202020204" pitchFamily="34" charset="0"/>
              <a:buChar char="•"/>
            </a:pPr>
            <a:endParaRPr lang="el-GR" dirty="0"/>
          </a:p>
          <a:p>
            <a:pPr>
              <a:buFont typeface="Arial" panose="020B0604020202020204" pitchFamily="34" charset="0"/>
              <a:buChar char="•"/>
            </a:pPr>
            <a:r>
              <a:rPr lang="el-GR" b="1" dirty="0"/>
              <a:t>Κανονισμοί IRB (</a:t>
            </a:r>
            <a:r>
              <a:rPr lang="el-GR" b="1" dirty="0" err="1"/>
              <a:t>Institutional</a:t>
            </a:r>
            <a:r>
              <a:rPr lang="el-GR" b="1" dirty="0"/>
              <a:t> Review </a:t>
            </a:r>
            <a:r>
              <a:rPr lang="el-GR" b="1" dirty="0" err="1"/>
              <a:t>Boards</a:t>
            </a:r>
            <a:r>
              <a:rPr lang="el-GR" b="1" dirty="0"/>
              <a:t>):</a:t>
            </a:r>
            <a:r>
              <a:rPr lang="el-GR" dirty="0"/>
              <a:t> επιτροπές δεοντολογίας που εγκρίνουν έρευνες.</a:t>
            </a:r>
          </a:p>
        </p:txBody>
      </p:sp>
    </p:spTree>
    <p:extLst>
      <p:ext uri="{BB962C8B-B14F-4D97-AF65-F5344CB8AC3E}">
        <p14:creationId xmlns:p14="http://schemas.microsoft.com/office/powerpoint/2010/main" val="4174268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671B81-75D2-44A6-A8A6-18B369B0D3AB}"/>
              </a:ext>
            </a:extLst>
          </p:cNvPr>
          <p:cNvSpPr txBox="1"/>
          <p:nvPr/>
        </p:nvSpPr>
        <p:spPr>
          <a:xfrm>
            <a:off x="3265415" y="1694468"/>
            <a:ext cx="5090020" cy="1077218"/>
          </a:xfrm>
          <a:prstGeom prst="rect">
            <a:avLst/>
          </a:prstGeom>
          <a:noFill/>
        </p:spPr>
        <p:txBody>
          <a:bodyPr wrap="square">
            <a:spAutoFit/>
          </a:bodyPr>
          <a:lstStyle/>
          <a:p>
            <a:pPr algn="ctr"/>
            <a:r>
              <a:rPr lang="el-GR" sz="3200" b="1" dirty="0"/>
              <a:t>Νέα μέσα επικοινωνίας και δεοντολογικά ζητήματα</a:t>
            </a:r>
            <a:endParaRPr lang="en-US" sz="3200" b="1" dirty="0"/>
          </a:p>
        </p:txBody>
      </p:sp>
      <p:pic>
        <p:nvPicPr>
          <p:cNvPr id="7" name="Picture 6">
            <a:extLst>
              <a:ext uri="{FF2B5EF4-FFF2-40B4-BE49-F238E27FC236}">
                <a16:creationId xmlns:a16="http://schemas.microsoft.com/office/drawing/2014/main" id="{BCB13B9E-A68E-4060-8AF6-0A1BBCE0CE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8343" y="3179536"/>
            <a:ext cx="5153744" cy="3048425"/>
          </a:xfrm>
          <a:prstGeom prst="rect">
            <a:avLst/>
          </a:prstGeom>
        </p:spPr>
      </p:pic>
    </p:spTree>
    <p:extLst>
      <p:ext uri="{BB962C8B-B14F-4D97-AF65-F5344CB8AC3E}">
        <p14:creationId xmlns:p14="http://schemas.microsoft.com/office/powerpoint/2010/main" val="2609264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3681FFB-3D14-4B64-B5E1-57E18828ECA0}"/>
              </a:ext>
            </a:extLst>
          </p:cNvPr>
          <p:cNvSpPr txBox="1"/>
          <p:nvPr/>
        </p:nvSpPr>
        <p:spPr>
          <a:xfrm>
            <a:off x="664827" y="1120676"/>
            <a:ext cx="9964023" cy="3416320"/>
          </a:xfrm>
          <a:prstGeom prst="rect">
            <a:avLst/>
          </a:prstGeom>
          <a:noFill/>
        </p:spPr>
        <p:txBody>
          <a:bodyPr wrap="square">
            <a:spAutoFit/>
          </a:bodyPr>
          <a:lstStyle/>
          <a:p>
            <a:r>
              <a:rPr lang="el-GR" dirty="0"/>
              <a:t>1. Δημιουργείστε ομάδες.</a:t>
            </a:r>
          </a:p>
          <a:p>
            <a:endParaRPr lang="el-GR" dirty="0"/>
          </a:p>
          <a:p>
            <a:r>
              <a:rPr lang="el-GR" dirty="0"/>
              <a:t>2. Τα </a:t>
            </a:r>
            <a:r>
              <a:rPr lang="el-GR" b="1" dirty="0"/>
              <a:t>νέα μέσα επικοινωνίας</a:t>
            </a:r>
            <a:r>
              <a:rPr lang="el-GR" dirty="0"/>
              <a:t> (</a:t>
            </a:r>
            <a:r>
              <a:rPr lang="el-GR" dirty="0" err="1"/>
              <a:t>social</a:t>
            </a:r>
            <a:r>
              <a:rPr lang="el-GR" dirty="0"/>
              <a:t> media, </a:t>
            </a:r>
            <a:r>
              <a:rPr lang="el-GR" dirty="0" err="1"/>
              <a:t>blogs</a:t>
            </a:r>
            <a:r>
              <a:rPr lang="el-GR" dirty="0"/>
              <a:t>, online </a:t>
            </a:r>
            <a:r>
              <a:rPr lang="el-GR" dirty="0" err="1"/>
              <a:t>news</a:t>
            </a:r>
            <a:r>
              <a:rPr lang="el-GR" dirty="0"/>
              <a:t> </a:t>
            </a:r>
            <a:r>
              <a:rPr lang="el-GR" dirty="0" err="1"/>
              <a:t>portals</a:t>
            </a:r>
            <a:r>
              <a:rPr lang="el-GR" dirty="0"/>
              <a:t>, </a:t>
            </a:r>
            <a:r>
              <a:rPr lang="el-GR" dirty="0" err="1"/>
              <a:t>podcasts</a:t>
            </a:r>
            <a:r>
              <a:rPr lang="el-GR" dirty="0"/>
              <a:t>, </a:t>
            </a:r>
            <a:r>
              <a:rPr lang="el-GR" dirty="0" err="1"/>
              <a:t>YouTube</a:t>
            </a:r>
            <a:r>
              <a:rPr lang="el-GR" dirty="0"/>
              <a:t>, </a:t>
            </a:r>
            <a:r>
              <a:rPr lang="el-GR" dirty="0" err="1"/>
              <a:t>TikTok</a:t>
            </a:r>
            <a:r>
              <a:rPr lang="el-GR" dirty="0"/>
              <a:t> κ.ά.) έχουν φέρει τεράστιες αλλαγές στον τρόπο που παράγεται, διακινείται και καταναλώνεται η πληροφορία. </a:t>
            </a:r>
            <a:endParaRPr lang="en-US" dirty="0"/>
          </a:p>
          <a:p>
            <a:endParaRPr lang="en-US" dirty="0"/>
          </a:p>
          <a:p>
            <a:r>
              <a:rPr lang="el-GR" dirty="0"/>
              <a:t>Μαζί όμως εμφανίστηκαν και </a:t>
            </a:r>
            <a:r>
              <a:rPr lang="el-GR" b="1" dirty="0"/>
              <a:t>σοβαρά δεοντολογικά ζητήματα</a:t>
            </a:r>
            <a:r>
              <a:rPr lang="el-GR" dirty="0"/>
              <a:t>, γιατί οι κλασικοί κανόνες δημοσιογραφικής δεοντολογίας (αντικειμενικότητα, αξιοπιστία, προστασία πηγών) δεν εφαρμόζονται πάντα ή αμφισβητούνται.</a:t>
            </a:r>
            <a:endParaRPr lang="en-US" dirty="0"/>
          </a:p>
          <a:p>
            <a:endParaRPr lang="en-US" dirty="0"/>
          </a:p>
          <a:p>
            <a:endParaRPr lang="en-US" dirty="0"/>
          </a:p>
          <a:p>
            <a:r>
              <a:rPr lang="el-GR" dirty="0"/>
              <a:t>3.Παρουσιάστε τις απόψεις σας</a:t>
            </a:r>
            <a:endParaRPr lang="en-US" dirty="0"/>
          </a:p>
        </p:txBody>
      </p:sp>
    </p:spTree>
    <p:extLst>
      <p:ext uri="{BB962C8B-B14F-4D97-AF65-F5344CB8AC3E}">
        <p14:creationId xmlns:p14="http://schemas.microsoft.com/office/powerpoint/2010/main" val="3885833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0CF029E-C7D5-445D-BE7B-00C68C37EDBE}"/>
              </a:ext>
            </a:extLst>
          </p:cNvPr>
          <p:cNvSpPr txBox="1"/>
          <p:nvPr/>
        </p:nvSpPr>
        <p:spPr>
          <a:xfrm>
            <a:off x="191199" y="610990"/>
            <a:ext cx="11809602" cy="6047809"/>
          </a:xfrm>
          <a:prstGeom prst="rect">
            <a:avLst/>
          </a:prstGeom>
          <a:noFill/>
        </p:spPr>
        <p:txBody>
          <a:bodyPr wrap="square">
            <a:spAutoFit/>
          </a:bodyPr>
          <a:lstStyle/>
          <a:p>
            <a:pPr marL="342900" indent="-342900" algn="just">
              <a:lnSpc>
                <a:spcPct val="150000"/>
              </a:lnSpc>
              <a:buAutoNum type="arabicPeriod"/>
            </a:pPr>
            <a:r>
              <a:rPr lang="el-GR" dirty="0"/>
              <a:t>Αξιοπιστία της πληροφορίας </a:t>
            </a:r>
          </a:p>
          <a:p>
            <a:pPr algn="just">
              <a:lnSpc>
                <a:spcPct val="150000"/>
              </a:lnSpc>
            </a:pPr>
            <a:r>
              <a:rPr lang="el-GR" dirty="0" err="1"/>
              <a:t>Fake</a:t>
            </a:r>
            <a:r>
              <a:rPr lang="el-GR" dirty="0"/>
              <a:t> news: διάδοση ψευδών ή παραπλανητικών ειδήσεων για πολιτικούς, οικονομικούς ή εμπορικούς σκοπούς. </a:t>
            </a:r>
            <a:r>
              <a:rPr lang="el-GR" dirty="0" err="1"/>
              <a:t>Clickbait</a:t>
            </a:r>
            <a:r>
              <a:rPr lang="el-GR" dirty="0"/>
              <a:t>: υπερβολικοί τίτλοι για προσέλκυση επισκεψιμότητας, που συχνά παραπλανούν. Ζήτημα δεοντολογίας: ο πολίτης δεν μπορεί πάντα να διακρίνει την αλήθεια → υπονομεύεται η εμπιστοσύνη στα ΜΜΕ.</a:t>
            </a:r>
          </a:p>
          <a:p>
            <a:pPr marL="342900" indent="-342900" algn="just">
              <a:lnSpc>
                <a:spcPct val="150000"/>
              </a:lnSpc>
              <a:buAutoNum type="arabicPeriod"/>
            </a:pPr>
            <a:endParaRPr lang="el-GR" dirty="0"/>
          </a:p>
          <a:p>
            <a:pPr algn="just">
              <a:lnSpc>
                <a:spcPct val="150000"/>
              </a:lnSpc>
            </a:pPr>
            <a:r>
              <a:rPr lang="el-GR" dirty="0"/>
              <a:t>2. Διαχείριση προσωπικών δεδομένων </a:t>
            </a:r>
          </a:p>
          <a:p>
            <a:pPr algn="just">
              <a:lnSpc>
                <a:spcPct val="150000"/>
              </a:lnSpc>
            </a:pPr>
            <a:r>
              <a:rPr lang="el-GR" dirty="0"/>
              <a:t>Τα </a:t>
            </a:r>
            <a:r>
              <a:rPr lang="el-GR" dirty="0" err="1"/>
              <a:t>social</a:t>
            </a:r>
            <a:r>
              <a:rPr lang="el-GR" dirty="0"/>
              <a:t> media συλλέγουν και εμπορεύονται προσωπικά δεδομένα. Ζήτημα: Πού τελειώνει η ενημέρωση και πού ξεκινά η εκμετάλλευση του χρήστη; Παραδείγματα: </a:t>
            </a:r>
            <a:r>
              <a:rPr lang="el-GR" dirty="0" err="1"/>
              <a:t>Cambridge</a:t>
            </a:r>
            <a:r>
              <a:rPr lang="el-GR" dirty="0"/>
              <a:t> </a:t>
            </a:r>
            <a:r>
              <a:rPr lang="el-GR" dirty="0" err="1"/>
              <a:t>Analytica</a:t>
            </a:r>
            <a:r>
              <a:rPr lang="el-GR" dirty="0"/>
              <a:t> (χειραγώγηση εκλογών μέσω Facebook δεδομένων).</a:t>
            </a:r>
          </a:p>
          <a:p>
            <a:pPr algn="just">
              <a:lnSpc>
                <a:spcPct val="150000"/>
              </a:lnSpc>
            </a:pPr>
            <a:endParaRPr lang="el-GR" dirty="0"/>
          </a:p>
          <a:p>
            <a:pPr algn="just">
              <a:lnSpc>
                <a:spcPct val="150000"/>
              </a:lnSpc>
            </a:pPr>
            <a:r>
              <a:rPr lang="el-GR" dirty="0"/>
              <a:t>3. Ελευθερία λόγου </a:t>
            </a:r>
            <a:r>
              <a:rPr lang="el-GR" dirty="0" err="1"/>
              <a:t>vs</a:t>
            </a:r>
            <a:r>
              <a:rPr lang="el-GR" dirty="0"/>
              <a:t> Ρητορική μίσους</a:t>
            </a:r>
          </a:p>
          <a:p>
            <a:pPr algn="just">
              <a:lnSpc>
                <a:spcPct val="150000"/>
              </a:lnSpc>
            </a:pPr>
            <a:r>
              <a:rPr lang="el-GR" dirty="0"/>
              <a:t>Τα </a:t>
            </a:r>
            <a:r>
              <a:rPr lang="el-GR" dirty="0" err="1"/>
              <a:t>social</a:t>
            </a:r>
            <a:r>
              <a:rPr lang="el-GR" dirty="0"/>
              <a:t> media δίνουν βήμα σε όλους → δημοκρατικοποίηση της έκφρασης. Ωστόσο, διευκολύνουν και τη διάδοση μίσους, ρατσισμού, σεξισμού, </a:t>
            </a:r>
            <a:r>
              <a:rPr lang="el-GR" dirty="0" err="1"/>
              <a:t>μπούλινγκ.Δεοντολογικό</a:t>
            </a:r>
            <a:r>
              <a:rPr lang="el-GR" dirty="0"/>
              <a:t> δίλημμα: Πρέπει να λογοκρίνονται τα επιβλαβή μηνύματα ή υπερισχύει η ελευθερία της έκφρασης;</a:t>
            </a:r>
          </a:p>
          <a:p>
            <a:endParaRPr lang="el-GR" dirty="0"/>
          </a:p>
          <a:p>
            <a:endParaRPr lang="en-US" dirty="0"/>
          </a:p>
        </p:txBody>
      </p:sp>
    </p:spTree>
    <p:extLst>
      <p:ext uri="{BB962C8B-B14F-4D97-AF65-F5344CB8AC3E}">
        <p14:creationId xmlns:p14="http://schemas.microsoft.com/office/powerpoint/2010/main" val="3972119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6C0EB56-8AFD-45DB-810E-9AC1FF4CEC6E}"/>
              </a:ext>
            </a:extLst>
          </p:cNvPr>
          <p:cNvSpPr txBox="1"/>
          <p:nvPr/>
        </p:nvSpPr>
        <p:spPr>
          <a:xfrm>
            <a:off x="421546" y="612844"/>
            <a:ext cx="11012647" cy="5866350"/>
          </a:xfrm>
          <a:prstGeom prst="rect">
            <a:avLst/>
          </a:prstGeom>
          <a:noFill/>
        </p:spPr>
        <p:txBody>
          <a:bodyPr wrap="square">
            <a:spAutoFit/>
          </a:bodyPr>
          <a:lstStyle/>
          <a:p>
            <a:pPr algn="just">
              <a:lnSpc>
                <a:spcPct val="150000"/>
              </a:lnSpc>
            </a:pPr>
            <a:r>
              <a:rPr lang="el-GR" dirty="0"/>
              <a:t>4. Δημοσιογραφική ανεξαρτησία</a:t>
            </a:r>
          </a:p>
          <a:p>
            <a:pPr algn="just">
              <a:lnSpc>
                <a:spcPct val="150000"/>
              </a:lnSpc>
            </a:pPr>
            <a:r>
              <a:rPr lang="el-GR" dirty="0"/>
              <a:t>Παραδοσιακά ΜΜΕ είχαν (θεωρητικά) ελεγκτικούς μηχανισμούς και κώδικες δεοντολογίας. Στα </a:t>
            </a:r>
            <a:r>
              <a:rPr lang="el-GR" dirty="0" err="1"/>
              <a:t>social</a:t>
            </a:r>
            <a:r>
              <a:rPr lang="el-GR" dirty="0"/>
              <a:t> media, ο καθένας μπορεί να λειτουργεί ως "δημοσιογράφος" χωρίς επαγγελματικά </a:t>
            </a:r>
            <a:r>
              <a:rPr lang="el-GR" dirty="0" err="1"/>
              <a:t>πρότυπα.Αυτό</a:t>
            </a:r>
            <a:r>
              <a:rPr lang="el-GR" dirty="0"/>
              <a:t> ενισχύει τη φωνή των πολιτών αλλά θολώνει τα όρια επαγγελματικής δεοντολογίας.</a:t>
            </a:r>
          </a:p>
          <a:p>
            <a:pPr algn="just">
              <a:lnSpc>
                <a:spcPct val="150000"/>
              </a:lnSpc>
            </a:pPr>
            <a:endParaRPr lang="el-GR" dirty="0"/>
          </a:p>
          <a:p>
            <a:pPr algn="just">
              <a:lnSpc>
                <a:spcPct val="150000"/>
              </a:lnSpc>
            </a:pPr>
            <a:r>
              <a:rPr lang="el-GR" dirty="0"/>
              <a:t>5. Αντικειμενικότητα και μεροληψία</a:t>
            </a:r>
          </a:p>
          <a:p>
            <a:pPr algn="just">
              <a:lnSpc>
                <a:spcPct val="150000"/>
              </a:lnSpc>
            </a:pPr>
            <a:r>
              <a:rPr lang="el-GR" dirty="0"/>
              <a:t>Οι αλγόριθμοι των </a:t>
            </a:r>
            <a:r>
              <a:rPr lang="el-GR" dirty="0" err="1"/>
              <a:t>social</a:t>
            </a:r>
            <a:r>
              <a:rPr lang="el-GR" dirty="0"/>
              <a:t> media προβάλλουν κυρίως περιεχόμενο που "ταιριάζει" στις προτιμήσεις μας → δημιουργία </a:t>
            </a:r>
            <a:r>
              <a:rPr lang="el-GR" dirty="0" err="1"/>
              <a:t>echo</a:t>
            </a:r>
            <a:r>
              <a:rPr lang="el-GR" dirty="0"/>
              <a:t> </a:t>
            </a:r>
            <a:r>
              <a:rPr lang="el-GR" dirty="0" err="1"/>
              <a:t>chambers</a:t>
            </a:r>
            <a:r>
              <a:rPr lang="el-GR" dirty="0"/>
              <a:t> (θαλάμων αντήχησης). Έτσι, ενισχύονται προκαταλήψεις και πολώσεις. Ζήτημα δεοντολογίας: η τεχνολογία χειραγωγεί την αντίληψη της πραγματικότητας.</a:t>
            </a:r>
          </a:p>
          <a:p>
            <a:pPr algn="just">
              <a:lnSpc>
                <a:spcPct val="150000"/>
              </a:lnSpc>
            </a:pPr>
            <a:endParaRPr lang="el-GR" dirty="0"/>
          </a:p>
          <a:p>
            <a:pPr algn="just">
              <a:lnSpc>
                <a:spcPct val="150000"/>
              </a:lnSpc>
            </a:pPr>
            <a:r>
              <a:rPr lang="el-GR" dirty="0"/>
              <a:t>6. Διαφάνεια και λογοδοσία</a:t>
            </a:r>
          </a:p>
          <a:p>
            <a:pPr algn="just">
              <a:lnSpc>
                <a:spcPct val="150000"/>
              </a:lnSpc>
            </a:pPr>
            <a:r>
              <a:rPr lang="el-GR" dirty="0"/>
              <a:t>Ποιος είναι υπεύθυνος όταν μια πλατφόρμα προωθεί παραπλανητικό ή επιβλαβές περιεχόμενο; Πώς διασφαλίζεται η λογοδοσία εταιρειών όπως το Facebook, το Twitter/X, το </a:t>
            </a:r>
            <a:r>
              <a:rPr lang="el-GR" dirty="0" err="1"/>
              <a:t>TikTok;Στην</a:t>
            </a:r>
            <a:r>
              <a:rPr lang="el-GR" dirty="0"/>
              <a:t> παραδοσιακή δημοσιογραφία υπήρχε «υπεύθυνος σύνταξης»· εδώ πολλές φορές δεν υπάρχει κανείς.</a:t>
            </a:r>
            <a:endParaRPr lang="en-US" dirty="0"/>
          </a:p>
        </p:txBody>
      </p:sp>
    </p:spTree>
    <p:extLst>
      <p:ext uri="{BB962C8B-B14F-4D97-AF65-F5344CB8AC3E}">
        <p14:creationId xmlns:p14="http://schemas.microsoft.com/office/powerpoint/2010/main" val="3842622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BA1D274-24AE-4C86-B9FD-617DA6247B30}"/>
              </a:ext>
            </a:extLst>
          </p:cNvPr>
          <p:cNvSpPr txBox="1"/>
          <p:nvPr/>
        </p:nvSpPr>
        <p:spPr>
          <a:xfrm>
            <a:off x="354434" y="615914"/>
            <a:ext cx="11197205" cy="2957861"/>
          </a:xfrm>
          <a:prstGeom prst="rect">
            <a:avLst/>
          </a:prstGeom>
          <a:noFill/>
        </p:spPr>
        <p:txBody>
          <a:bodyPr wrap="square">
            <a:spAutoFit/>
          </a:bodyPr>
          <a:lstStyle/>
          <a:p>
            <a:pPr algn="just">
              <a:lnSpc>
                <a:spcPct val="150000"/>
              </a:lnSpc>
            </a:pPr>
            <a:r>
              <a:rPr lang="el-GR" dirty="0"/>
              <a:t>7. Διαφήμιση και χορηγούμενο περιεχόμενο</a:t>
            </a:r>
          </a:p>
          <a:p>
            <a:pPr algn="just">
              <a:lnSpc>
                <a:spcPct val="150000"/>
              </a:lnSpc>
            </a:pPr>
            <a:r>
              <a:rPr lang="el-GR" dirty="0"/>
              <a:t>Συχνά οι χρήστες δεν ξεχωρίζουν τη δημοσιογραφία από τη διαφήμιση (</a:t>
            </a:r>
            <a:r>
              <a:rPr lang="el-GR" dirty="0" err="1"/>
              <a:t>native</a:t>
            </a:r>
            <a:r>
              <a:rPr lang="el-GR" dirty="0"/>
              <a:t> </a:t>
            </a:r>
            <a:r>
              <a:rPr lang="el-GR" dirty="0" err="1"/>
              <a:t>ads</a:t>
            </a:r>
            <a:r>
              <a:rPr lang="el-GR" dirty="0"/>
              <a:t>, </a:t>
            </a:r>
            <a:r>
              <a:rPr lang="el-GR" dirty="0" err="1"/>
              <a:t>influencers</a:t>
            </a:r>
            <a:r>
              <a:rPr lang="el-GR" dirty="0"/>
              <a:t>). Ζήτημα: παραβίαση της αρχής ενημέρωσης → η προπαγάνδα καμουφλάρεται ως «είδηση».</a:t>
            </a:r>
          </a:p>
          <a:p>
            <a:pPr algn="just">
              <a:lnSpc>
                <a:spcPct val="150000"/>
              </a:lnSpc>
            </a:pPr>
            <a:endParaRPr lang="el-GR" dirty="0"/>
          </a:p>
          <a:p>
            <a:pPr algn="just">
              <a:lnSpc>
                <a:spcPct val="150000"/>
              </a:lnSpc>
            </a:pPr>
            <a:r>
              <a:rPr lang="el-GR" dirty="0"/>
              <a:t>8. Ψυχολογικές επιπτώσεις</a:t>
            </a:r>
          </a:p>
          <a:p>
            <a:pPr algn="just">
              <a:lnSpc>
                <a:spcPct val="150000"/>
              </a:lnSpc>
            </a:pPr>
            <a:r>
              <a:rPr lang="el-GR" dirty="0"/>
              <a:t>Ο συνεχής καταιγισμός ειδήσεων, εικόνων και σχολίων μπορεί να δημιουργήσει άγχος, κατάθλιψη, εθισμό. Η δεοντολογία οφείλει να εξετάσει αν οι πλατφόρμες έχουν ευθύνη για την ψυχική υγεία των χρηστών.</a:t>
            </a:r>
            <a:endParaRPr lang="en-US" dirty="0"/>
          </a:p>
        </p:txBody>
      </p:sp>
      <p:sp>
        <p:nvSpPr>
          <p:cNvPr id="10" name="TextBox 9">
            <a:extLst>
              <a:ext uri="{FF2B5EF4-FFF2-40B4-BE49-F238E27FC236}">
                <a16:creationId xmlns:a16="http://schemas.microsoft.com/office/drawing/2014/main" id="{FA8A4A0B-5C5E-48E9-9080-2FA14E7C52EC}"/>
              </a:ext>
            </a:extLst>
          </p:cNvPr>
          <p:cNvSpPr txBox="1"/>
          <p:nvPr/>
        </p:nvSpPr>
        <p:spPr>
          <a:xfrm>
            <a:off x="354434" y="5358468"/>
            <a:ext cx="10920368" cy="1200329"/>
          </a:xfrm>
          <a:prstGeom prst="rect">
            <a:avLst/>
          </a:prstGeom>
          <a:noFill/>
        </p:spPr>
        <p:txBody>
          <a:bodyPr wrap="square">
            <a:spAutoFit/>
          </a:bodyPr>
          <a:lstStyle/>
          <a:p>
            <a:r>
              <a:rPr lang="el-GR" b="1" dirty="0"/>
              <a:t>Κώδικες και Αρχές που εφαρμόζονται</a:t>
            </a:r>
          </a:p>
          <a:p>
            <a:pPr>
              <a:buFont typeface="Arial" panose="020B0604020202020204" pitchFamily="34" charset="0"/>
              <a:buChar char="•"/>
            </a:pPr>
            <a:r>
              <a:rPr lang="el-GR" dirty="0"/>
              <a:t>Κώδικες Δημοσιογραφικής Δεοντολογίας (Διεθνής Ομοσπονδία Δημοσιογράφων, ΕΣΗΕΑ στην Ελλάδα).</a:t>
            </a:r>
          </a:p>
          <a:p>
            <a:pPr>
              <a:buFont typeface="Arial" panose="020B0604020202020204" pitchFamily="34" charset="0"/>
              <a:buChar char="•"/>
            </a:pPr>
            <a:r>
              <a:rPr lang="el-GR" dirty="0"/>
              <a:t>GDPR (Γενικός Κανονισμός Προστασίας Δεδομένων, 2018) → περιορισμοί στη χρήση προσωπικών δεδομένων.</a:t>
            </a:r>
          </a:p>
          <a:p>
            <a:pPr>
              <a:buFont typeface="Arial" panose="020B0604020202020204" pitchFamily="34" charset="0"/>
              <a:buChar char="•"/>
            </a:pPr>
            <a:r>
              <a:rPr lang="el-GR" dirty="0"/>
              <a:t>Κανονισμοί για την παραπληροφόρηση: η ΕΕ και άλλοι οργανισμοί προσπαθούν να ελέγξουν τα </a:t>
            </a:r>
            <a:r>
              <a:rPr lang="el-GR" dirty="0" err="1"/>
              <a:t>fake</a:t>
            </a:r>
            <a:r>
              <a:rPr lang="el-GR" dirty="0"/>
              <a:t> </a:t>
            </a:r>
            <a:r>
              <a:rPr lang="el-GR" dirty="0" err="1"/>
              <a:t>news</a:t>
            </a:r>
            <a:r>
              <a:rPr lang="el-GR" dirty="0"/>
              <a:t>.</a:t>
            </a:r>
          </a:p>
        </p:txBody>
      </p:sp>
    </p:spTree>
    <p:extLst>
      <p:ext uri="{BB962C8B-B14F-4D97-AF65-F5344CB8AC3E}">
        <p14:creationId xmlns:p14="http://schemas.microsoft.com/office/powerpoint/2010/main" val="1333134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04895ED-3233-48C3-A95D-A73F704C143F}"/>
              </a:ext>
            </a:extLst>
          </p:cNvPr>
          <p:cNvSpPr txBox="1"/>
          <p:nvPr/>
        </p:nvSpPr>
        <p:spPr>
          <a:xfrm>
            <a:off x="813732" y="2782669"/>
            <a:ext cx="11090246" cy="646331"/>
          </a:xfrm>
          <a:prstGeom prst="rect">
            <a:avLst/>
          </a:prstGeom>
          <a:noFill/>
        </p:spPr>
        <p:txBody>
          <a:bodyPr wrap="square">
            <a:spAutoFit/>
          </a:bodyPr>
          <a:lstStyle/>
          <a:p>
            <a:pPr algn="ctr"/>
            <a:r>
              <a:rPr lang="el-GR" b="1" i="0" dirty="0">
                <a:solidFill>
                  <a:srgbClr val="1C1D1D"/>
                </a:solidFill>
                <a:effectLst/>
                <a:latin typeface="Inter Tight"/>
              </a:rPr>
              <a:t>Για «χάρη της επιστήμης» πολλοί γιατροί, ψυχολόγοι και κοινωνιολόγοι ξεπέρασαν τα ηθικά όρια και έκαναν πειράματα που έβλαψαν ανεπανόρθωτα, πολλές φορές, του συμμετέχοντες.</a:t>
            </a:r>
            <a:endParaRPr lang="en-US" b="1" dirty="0"/>
          </a:p>
        </p:txBody>
      </p:sp>
    </p:spTree>
    <p:extLst>
      <p:ext uri="{BB962C8B-B14F-4D97-AF65-F5344CB8AC3E}">
        <p14:creationId xmlns:p14="http://schemas.microsoft.com/office/powerpoint/2010/main" val="20722364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29084CA-0CF6-4959-A176-DB561434BFB8}"/>
              </a:ext>
            </a:extLst>
          </p:cNvPr>
          <p:cNvSpPr txBox="1"/>
          <p:nvPr/>
        </p:nvSpPr>
        <p:spPr>
          <a:xfrm>
            <a:off x="706772" y="1023024"/>
            <a:ext cx="10333139" cy="1200329"/>
          </a:xfrm>
          <a:prstGeom prst="rect">
            <a:avLst/>
          </a:prstGeom>
          <a:noFill/>
        </p:spPr>
        <p:txBody>
          <a:bodyPr wrap="square">
            <a:spAutoFit/>
          </a:bodyPr>
          <a:lstStyle/>
          <a:p>
            <a:r>
              <a:rPr lang="el-GR" b="1" dirty="0">
                <a:highlight>
                  <a:srgbClr val="FFFF00"/>
                </a:highlight>
              </a:rPr>
              <a:t>Δεοντολογία -  Αρχές δεοντολογίας και Διαδίκτυο</a:t>
            </a:r>
          </a:p>
          <a:p>
            <a:endParaRPr lang="el-GR" b="1" dirty="0">
              <a:highlight>
                <a:srgbClr val="FFFF00"/>
              </a:highlight>
            </a:endParaRPr>
          </a:p>
          <a:p>
            <a:r>
              <a:rPr lang="el-GR" dirty="0">
                <a:highlight>
                  <a:srgbClr val="FFFF00"/>
                </a:highlight>
              </a:rPr>
              <a:t>Η </a:t>
            </a:r>
            <a:r>
              <a:rPr lang="el-GR" b="1" dirty="0">
                <a:highlight>
                  <a:srgbClr val="FFFF00"/>
                </a:highlight>
              </a:rPr>
              <a:t>διαδικτυακή δεοντολογία (</a:t>
            </a:r>
            <a:r>
              <a:rPr lang="el-GR" b="1" dirty="0" err="1">
                <a:highlight>
                  <a:srgbClr val="FFFF00"/>
                </a:highlight>
              </a:rPr>
              <a:t>cyber</a:t>
            </a:r>
            <a:r>
              <a:rPr lang="el-GR" b="1" dirty="0">
                <a:highlight>
                  <a:srgbClr val="FFFF00"/>
                </a:highlight>
              </a:rPr>
              <a:t> </a:t>
            </a:r>
            <a:r>
              <a:rPr lang="el-GR" b="1" dirty="0" err="1">
                <a:highlight>
                  <a:srgbClr val="FFFF00"/>
                </a:highlight>
              </a:rPr>
              <a:t>ethics</a:t>
            </a:r>
            <a:r>
              <a:rPr lang="el-GR" b="1" dirty="0">
                <a:highlight>
                  <a:srgbClr val="FFFF00"/>
                </a:highlight>
              </a:rPr>
              <a:t>)</a:t>
            </a:r>
            <a:r>
              <a:rPr lang="el-GR" dirty="0">
                <a:highlight>
                  <a:srgbClr val="FFFF00"/>
                </a:highlight>
              </a:rPr>
              <a:t> αναφέρεται στους ηθικούς κανόνες και στις αρχές υπεύθυνης συμπεριφοράς που πρέπει να διέπουν την ανθρώπινη αλληλεπίδραση στο Internet.</a:t>
            </a:r>
          </a:p>
        </p:txBody>
      </p:sp>
      <p:pic>
        <p:nvPicPr>
          <p:cNvPr id="6" name="Picture 5">
            <a:extLst>
              <a:ext uri="{FF2B5EF4-FFF2-40B4-BE49-F238E27FC236}">
                <a16:creationId xmlns:a16="http://schemas.microsoft.com/office/drawing/2014/main" id="{DD995344-DEB7-4E32-9FFF-F5F6EA4A8A26}"/>
              </a:ext>
            </a:extLst>
          </p:cNvPr>
          <p:cNvPicPr>
            <a:picLocks noChangeAspect="1"/>
          </p:cNvPicPr>
          <p:nvPr/>
        </p:nvPicPr>
        <p:blipFill rotWithShape="1">
          <a:blip r:embed="rId2">
            <a:extLst>
              <a:ext uri="{28A0092B-C50C-407E-A947-70E740481C1C}">
                <a14:useLocalDpi xmlns:a14="http://schemas.microsoft.com/office/drawing/2010/main" val="0"/>
              </a:ext>
            </a:extLst>
          </a:blip>
          <a:srcRect t="17974" b="5808"/>
          <a:stretch/>
        </p:blipFill>
        <p:spPr>
          <a:xfrm>
            <a:off x="10002415" y="477684"/>
            <a:ext cx="1362175" cy="646331"/>
          </a:xfrm>
          <a:prstGeom prst="rect">
            <a:avLst/>
          </a:prstGeom>
        </p:spPr>
      </p:pic>
      <p:sp>
        <p:nvSpPr>
          <p:cNvPr id="8" name="TextBox 7">
            <a:extLst>
              <a:ext uri="{FF2B5EF4-FFF2-40B4-BE49-F238E27FC236}">
                <a16:creationId xmlns:a16="http://schemas.microsoft.com/office/drawing/2014/main" id="{65B123AF-FCAB-4ECC-91CF-603876988D60}"/>
              </a:ext>
            </a:extLst>
          </p:cNvPr>
          <p:cNvSpPr txBox="1"/>
          <p:nvPr/>
        </p:nvSpPr>
        <p:spPr>
          <a:xfrm>
            <a:off x="706772" y="2507875"/>
            <a:ext cx="10657818" cy="923330"/>
          </a:xfrm>
          <a:prstGeom prst="rect">
            <a:avLst/>
          </a:prstGeom>
          <a:noFill/>
        </p:spPr>
        <p:txBody>
          <a:bodyPr wrap="square">
            <a:spAutoFit/>
          </a:bodyPr>
          <a:lstStyle/>
          <a:p>
            <a:r>
              <a:rPr lang="el-GR" dirty="0">
                <a:highlight>
                  <a:srgbClr val="FFFF00"/>
                </a:highlight>
              </a:rPr>
              <a:t>Η δεοντολογία στην έρευνα στο διαδίκτυο απαιτεί </a:t>
            </a:r>
            <a:r>
              <a:rPr lang="el-GR" b="1" dirty="0">
                <a:highlight>
                  <a:srgbClr val="FFFF00"/>
                </a:highlight>
              </a:rPr>
              <a:t>σεβασμό στην </a:t>
            </a:r>
            <a:r>
              <a:rPr lang="el-GR" b="1" dirty="0" err="1">
                <a:highlight>
                  <a:srgbClr val="FFFF00"/>
                </a:highlight>
              </a:rPr>
              <a:t>ιδιωτικότητα</a:t>
            </a:r>
            <a:r>
              <a:rPr lang="el-GR" b="1" dirty="0">
                <a:highlight>
                  <a:srgbClr val="FFFF00"/>
                </a:highlight>
              </a:rPr>
              <a:t>, ενημερωμένη συγκατάθεση, αποφυγή εξαπάτησης, προστασία ευάλωτων ομάδων και διαφάνεια (Αρχές δεοντολογίας)</a:t>
            </a:r>
            <a:r>
              <a:rPr lang="el-GR" dirty="0">
                <a:highlight>
                  <a:srgbClr val="FFFF00"/>
                </a:highlight>
              </a:rPr>
              <a:t>. Το γεγονός ότι κάτι είναι «δημόσιο» online δεν σημαίνει ότι είναι και «ηθικά ελεύθερο προς χρήση».</a:t>
            </a:r>
            <a:endParaRPr lang="en-US" dirty="0">
              <a:highlight>
                <a:srgbClr val="FFFF00"/>
              </a:highlight>
            </a:endParaRPr>
          </a:p>
        </p:txBody>
      </p:sp>
    </p:spTree>
    <p:extLst>
      <p:ext uri="{BB962C8B-B14F-4D97-AF65-F5344CB8AC3E}">
        <p14:creationId xmlns:p14="http://schemas.microsoft.com/office/powerpoint/2010/main" val="34290692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C3C20B86-17C6-4144-A3A9-0B3895394B2F}"/>
              </a:ext>
            </a:extLst>
          </p:cNvPr>
          <p:cNvSpPr txBox="1"/>
          <p:nvPr/>
        </p:nvSpPr>
        <p:spPr>
          <a:xfrm>
            <a:off x="228600" y="260506"/>
            <a:ext cx="11759267" cy="5866350"/>
          </a:xfrm>
          <a:prstGeom prst="rect">
            <a:avLst/>
          </a:prstGeom>
          <a:noFill/>
        </p:spPr>
        <p:txBody>
          <a:bodyPr wrap="square">
            <a:spAutoFit/>
          </a:bodyPr>
          <a:lstStyle/>
          <a:p>
            <a:pPr algn="just">
              <a:lnSpc>
                <a:spcPct val="150000"/>
              </a:lnSpc>
            </a:pPr>
            <a:r>
              <a:rPr lang="el-GR" b="1" dirty="0"/>
              <a:t>1. Σεβασμός της </a:t>
            </a:r>
            <a:r>
              <a:rPr lang="el-GR" b="1" dirty="0" err="1"/>
              <a:t>ιδιωτικότητας</a:t>
            </a:r>
            <a:endParaRPr lang="el-GR" b="1" dirty="0"/>
          </a:p>
          <a:p>
            <a:pPr algn="just">
              <a:lnSpc>
                <a:spcPct val="150000"/>
              </a:lnSpc>
            </a:pPr>
            <a:r>
              <a:rPr lang="el-GR" dirty="0"/>
              <a:t>Το διαδίκτυο συλλέγει τεράστιες ποσότητες προσωπικών </a:t>
            </a:r>
            <a:r>
              <a:rPr lang="el-GR" dirty="0" err="1"/>
              <a:t>δεδομένων.Ζητήματα:Cookies</a:t>
            </a:r>
            <a:r>
              <a:rPr lang="el-GR" dirty="0"/>
              <a:t>, </a:t>
            </a:r>
            <a:r>
              <a:rPr lang="el-GR" dirty="0" err="1"/>
              <a:t>big</a:t>
            </a:r>
            <a:r>
              <a:rPr lang="el-GR" dirty="0"/>
              <a:t> </a:t>
            </a:r>
            <a:r>
              <a:rPr lang="el-GR" dirty="0" err="1"/>
              <a:t>data</a:t>
            </a:r>
            <a:r>
              <a:rPr lang="el-GR" dirty="0"/>
              <a:t>, παρακολούθηση online συμπεριφοράς. Διαρροές προσωπικών φωτογραφιών/στοιχείων.</a:t>
            </a:r>
          </a:p>
          <a:p>
            <a:pPr algn="just">
              <a:lnSpc>
                <a:spcPct val="150000"/>
              </a:lnSpc>
            </a:pPr>
            <a:r>
              <a:rPr lang="el-GR" dirty="0"/>
              <a:t>Δεοντολογική αρχή: ο χρήστης έχει δικαίωμα στην προστασία της ιδιωτικής του ζωής (GDPR στην ΕΕ).</a:t>
            </a:r>
          </a:p>
          <a:p>
            <a:pPr marL="342900" indent="-342900" algn="just">
              <a:lnSpc>
                <a:spcPct val="150000"/>
              </a:lnSpc>
              <a:buAutoNum type="arabicPeriod"/>
            </a:pPr>
            <a:endParaRPr lang="el-GR" dirty="0"/>
          </a:p>
          <a:p>
            <a:pPr algn="just">
              <a:lnSpc>
                <a:spcPct val="150000"/>
              </a:lnSpc>
            </a:pPr>
            <a:r>
              <a:rPr lang="el-GR" b="1" dirty="0"/>
              <a:t>2. Ελεύθερη έκφραση </a:t>
            </a:r>
            <a:r>
              <a:rPr lang="el-GR" b="1" dirty="0" err="1"/>
              <a:t>vs</a:t>
            </a:r>
            <a:r>
              <a:rPr lang="el-GR" b="1" dirty="0"/>
              <a:t>. Όρια</a:t>
            </a:r>
          </a:p>
          <a:p>
            <a:pPr algn="just">
              <a:lnSpc>
                <a:spcPct val="150000"/>
              </a:lnSpc>
            </a:pPr>
            <a:r>
              <a:rPr lang="el-GR" dirty="0"/>
              <a:t>Το Internet δίνει βήμα σε όλους → ελευθερία λόγου. Πρόβλημα: ρητορική μίσους, ψευδείς ειδήσεις, </a:t>
            </a:r>
            <a:r>
              <a:rPr lang="el-GR" dirty="0" err="1"/>
              <a:t>κυβερνοεκφοβισμός</a:t>
            </a:r>
            <a:r>
              <a:rPr lang="el-GR" dirty="0"/>
              <a:t>, τρομοκρατική προπαγάνδα.</a:t>
            </a:r>
          </a:p>
          <a:p>
            <a:pPr algn="just">
              <a:lnSpc>
                <a:spcPct val="150000"/>
              </a:lnSpc>
            </a:pPr>
            <a:r>
              <a:rPr lang="el-GR" dirty="0"/>
              <a:t>Δεοντολογικό δίλημμα: Πού τελειώνει η ελευθερία και πού ξεκινά η προστασία της κοινωνίας;</a:t>
            </a:r>
          </a:p>
          <a:p>
            <a:pPr marL="342900" indent="-342900" algn="just">
              <a:lnSpc>
                <a:spcPct val="150000"/>
              </a:lnSpc>
              <a:buAutoNum type="arabicPeriod"/>
            </a:pPr>
            <a:endParaRPr lang="el-GR" dirty="0"/>
          </a:p>
          <a:p>
            <a:pPr algn="just">
              <a:lnSpc>
                <a:spcPct val="150000"/>
              </a:lnSpc>
            </a:pPr>
            <a:r>
              <a:rPr lang="el-GR" b="1" dirty="0"/>
              <a:t>3. Αξιοπιστία της πληροφορίας</a:t>
            </a:r>
          </a:p>
          <a:p>
            <a:pPr algn="just">
              <a:lnSpc>
                <a:spcPct val="150000"/>
              </a:lnSpc>
            </a:pPr>
            <a:r>
              <a:rPr lang="el-GR" dirty="0"/>
              <a:t>Στο διαδίκτυο δεν υπάρχουν πάντα φίλτρα επαγγελματικής δημοσιογραφίας. </a:t>
            </a:r>
            <a:r>
              <a:rPr lang="el-GR" dirty="0" err="1"/>
              <a:t>Fake</a:t>
            </a:r>
            <a:r>
              <a:rPr lang="el-GR" dirty="0"/>
              <a:t> </a:t>
            </a:r>
            <a:r>
              <a:rPr lang="el-GR" dirty="0" err="1"/>
              <a:t>news</a:t>
            </a:r>
            <a:r>
              <a:rPr lang="el-GR" dirty="0"/>
              <a:t>, </a:t>
            </a:r>
            <a:r>
              <a:rPr lang="el-GR" dirty="0" err="1"/>
              <a:t>clickbait</a:t>
            </a:r>
            <a:r>
              <a:rPr lang="el-GR" dirty="0"/>
              <a:t>, </a:t>
            </a:r>
            <a:r>
              <a:rPr lang="el-GR" dirty="0" err="1"/>
              <a:t>παραπληροφόρηση.Ο</a:t>
            </a:r>
            <a:r>
              <a:rPr lang="el-GR" dirty="0"/>
              <a:t> χρήστης συχνά πρέπει να κρίνει μόνος του ποια πηγή είναι αξιόπιστη. </a:t>
            </a:r>
          </a:p>
          <a:p>
            <a:pPr algn="just">
              <a:lnSpc>
                <a:spcPct val="150000"/>
              </a:lnSpc>
            </a:pPr>
            <a:r>
              <a:rPr lang="el-GR" dirty="0"/>
              <a:t>Δεοντολογική υποχρέωση: διασταύρωση πηγών, υπευθυνότητα στη δημοσίευση.</a:t>
            </a:r>
            <a:endParaRPr lang="en-US" dirty="0"/>
          </a:p>
        </p:txBody>
      </p:sp>
    </p:spTree>
    <p:extLst>
      <p:ext uri="{BB962C8B-B14F-4D97-AF65-F5344CB8AC3E}">
        <p14:creationId xmlns:p14="http://schemas.microsoft.com/office/powerpoint/2010/main" val="35446925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E46C273-5591-4FAE-8431-07B8F99655BF}"/>
              </a:ext>
            </a:extLst>
          </p:cNvPr>
          <p:cNvSpPr txBox="1"/>
          <p:nvPr/>
        </p:nvSpPr>
        <p:spPr>
          <a:xfrm>
            <a:off x="429935" y="808375"/>
            <a:ext cx="11415320" cy="5035353"/>
          </a:xfrm>
          <a:prstGeom prst="rect">
            <a:avLst/>
          </a:prstGeom>
          <a:noFill/>
        </p:spPr>
        <p:txBody>
          <a:bodyPr wrap="square">
            <a:spAutoFit/>
          </a:bodyPr>
          <a:lstStyle/>
          <a:p>
            <a:pPr algn="just">
              <a:lnSpc>
                <a:spcPct val="150000"/>
              </a:lnSpc>
            </a:pPr>
            <a:r>
              <a:rPr lang="el-GR" b="1" dirty="0"/>
              <a:t>4. Πνευματικά δικαιώματα (</a:t>
            </a:r>
            <a:r>
              <a:rPr lang="el-GR" b="1" dirty="0" err="1"/>
              <a:t>copyright</a:t>
            </a:r>
            <a:r>
              <a:rPr lang="el-GR" b="1" dirty="0"/>
              <a:t>)</a:t>
            </a:r>
          </a:p>
          <a:p>
            <a:pPr algn="just">
              <a:lnSpc>
                <a:spcPct val="150000"/>
              </a:lnSpc>
            </a:pPr>
            <a:r>
              <a:rPr lang="el-GR" dirty="0"/>
              <a:t>Η αντιγραφή και αναδημοσίευση περιεχομένου είναι εύκολη στο </a:t>
            </a:r>
            <a:r>
              <a:rPr lang="el-GR" dirty="0" err="1"/>
              <a:t>διαδίκτυο.Ζήτημα</a:t>
            </a:r>
            <a:r>
              <a:rPr lang="el-GR" dirty="0"/>
              <a:t>: παράνομο </a:t>
            </a:r>
            <a:r>
              <a:rPr lang="el-GR" dirty="0" err="1"/>
              <a:t>downloading</a:t>
            </a:r>
            <a:r>
              <a:rPr lang="el-GR" dirty="0"/>
              <a:t>, </a:t>
            </a:r>
            <a:r>
              <a:rPr lang="el-GR" dirty="0" err="1"/>
              <a:t>plagiarism</a:t>
            </a:r>
            <a:r>
              <a:rPr lang="el-GR" dirty="0"/>
              <a:t> (λογοκλοπή), χρήση χωρίς αναφορά πηγής.</a:t>
            </a:r>
          </a:p>
          <a:p>
            <a:pPr algn="just">
              <a:lnSpc>
                <a:spcPct val="150000"/>
              </a:lnSpc>
            </a:pPr>
            <a:r>
              <a:rPr lang="el-GR" dirty="0"/>
              <a:t>Δεοντολογική αρχή: σεβασμός στη δημιουργία και την πνευματική ιδιοκτησία.</a:t>
            </a:r>
          </a:p>
          <a:p>
            <a:pPr algn="just">
              <a:lnSpc>
                <a:spcPct val="150000"/>
              </a:lnSpc>
            </a:pPr>
            <a:endParaRPr lang="el-GR" dirty="0"/>
          </a:p>
          <a:p>
            <a:pPr algn="just">
              <a:lnSpc>
                <a:spcPct val="150000"/>
              </a:lnSpc>
            </a:pPr>
            <a:r>
              <a:rPr lang="el-GR" b="1" dirty="0"/>
              <a:t>5. </a:t>
            </a:r>
            <a:r>
              <a:rPr lang="el-GR" b="1" dirty="0" err="1"/>
              <a:t>Κυβερνοασφάλεια</a:t>
            </a:r>
            <a:r>
              <a:rPr lang="el-GR" b="1" dirty="0"/>
              <a:t> και </a:t>
            </a:r>
            <a:r>
              <a:rPr lang="el-GR" b="1" dirty="0" err="1"/>
              <a:t>ευθύνηΧάκερς</a:t>
            </a:r>
            <a:r>
              <a:rPr lang="el-GR" b="1" dirty="0"/>
              <a:t>, ιοί, </a:t>
            </a:r>
            <a:r>
              <a:rPr lang="el-GR" b="1" dirty="0" err="1"/>
              <a:t>phishing</a:t>
            </a:r>
            <a:r>
              <a:rPr lang="el-GR" b="1" dirty="0"/>
              <a:t>, παραβιάσεις λογαριασμών.</a:t>
            </a:r>
          </a:p>
          <a:p>
            <a:pPr algn="just">
              <a:lnSpc>
                <a:spcPct val="150000"/>
              </a:lnSpc>
            </a:pPr>
            <a:r>
              <a:rPr lang="el-GR" dirty="0"/>
              <a:t>Δεοντολογία: Ο χρήστης πρέπει να προστατεύει τα δεδομένα του. Οι εταιρείες πρέπει να εξασφαλίζουν ασφαλείς πλατφόρμες. Οι κυβερνήσεις να θεσπίζουν σαφείς νόμους.</a:t>
            </a:r>
          </a:p>
          <a:p>
            <a:pPr algn="just">
              <a:lnSpc>
                <a:spcPct val="150000"/>
              </a:lnSpc>
            </a:pPr>
            <a:endParaRPr lang="el-GR" dirty="0"/>
          </a:p>
          <a:p>
            <a:pPr algn="just">
              <a:lnSpc>
                <a:spcPct val="150000"/>
              </a:lnSpc>
            </a:pPr>
            <a:r>
              <a:rPr lang="el-GR" b="1" dirty="0"/>
              <a:t>6. </a:t>
            </a:r>
            <a:r>
              <a:rPr lang="el-GR" b="1" dirty="0" err="1"/>
              <a:t>Κυβερνοεκφοβισμός</a:t>
            </a:r>
            <a:r>
              <a:rPr lang="el-GR" b="1" dirty="0"/>
              <a:t> και online παρενόχληση</a:t>
            </a:r>
          </a:p>
          <a:p>
            <a:pPr algn="just">
              <a:lnSpc>
                <a:spcPct val="150000"/>
              </a:lnSpc>
            </a:pPr>
            <a:r>
              <a:rPr lang="el-GR" dirty="0"/>
              <a:t>Το ανώνυμο περιβάλλον του διαδικτύου συχνά οδηγεί σε </a:t>
            </a:r>
            <a:r>
              <a:rPr lang="el-GR" dirty="0" err="1"/>
              <a:t>hate</a:t>
            </a:r>
            <a:r>
              <a:rPr lang="el-GR" dirty="0"/>
              <a:t> </a:t>
            </a:r>
            <a:r>
              <a:rPr lang="el-GR" dirty="0" err="1"/>
              <a:t>speech</a:t>
            </a:r>
            <a:r>
              <a:rPr lang="el-GR" dirty="0"/>
              <a:t>, </a:t>
            </a:r>
            <a:r>
              <a:rPr lang="el-GR" dirty="0" err="1"/>
              <a:t>trolling</a:t>
            </a:r>
            <a:r>
              <a:rPr lang="el-GR" dirty="0"/>
              <a:t>, </a:t>
            </a:r>
            <a:r>
              <a:rPr lang="el-GR" dirty="0" err="1"/>
              <a:t>bullying</a:t>
            </a:r>
            <a:r>
              <a:rPr lang="el-GR" dirty="0"/>
              <a:t>. </a:t>
            </a:r>
          </a:p>
          <a:p>
            <a:pPr algn="just">
              <a:lnSpc>
                <a:spcPct val="150000"/>
              </a:lnSpc>
            </a:pPr>
            <a:r>
              <a:rPr lang="el-GR" dirty="0"/>
              <a:t>Δεοντολογική υποχρέωση: προστασία ευάλωτων ομάδων και προώθηση πολιτισμένου διαλόγου.</a:t>
            </a:r>
            <a:endParaRPr lang="en-US" dirty="0"/>
          </a:p>
        </p:txBody>
      </p:sp>
    </p:spTree>
    <p:extLst>
      <p:ext uri="{BB962C8B-B14F-4D97-AF65-F5344CB8AC3E}">
        <p14:creationId xmlns:p14="http://schemas.microsoft.com/office/powerpoint/2010/main" val="3100446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41AE8AF-C1DA-41FB-A866-68E6BA798BA3}"/>
              </a:ext>
            </a:extLst>
          </p:cNvPr>
          <p:cNvSpPr txBox="1"/>
          <p:nvPr/>
        </p:nvSpPr>
        <p:spPr>
          <a:xfrm>
            <a:off x="236988" y="-127423"/>
            <a:ext cx="10517697" cy="7112845"/>
          </a:xfrm>
          <a:prstGeom prst="rect">
            <a:avLst/>
          </a:prstGeom>
          <a:noFill/>
        </p:spPr>
        <p:txBody>
          <a:bodyPr wrap="square">
            <a:spAutoFit/>
          </a:bodyPr>
          <a:lstStyle/>
          <a:p>
            <a:pPr algn="just">
              <a:lnSpc>
                <a:spcPct val="150000"/>
              </a:lnSpc>
            </a:pPr>
            <a:r>
              <a:rPr lang="el-GR" b="1" dirty="0"/>
              <a:t>7. Ηθική της τεχνητής νοημοσύνης και των αλγορίθμων</a:t>
            </a:r>
          </a:p>
          <a:p>
            <a:pPr algn="just">
              <a:lnSpc>
                <a:spcPct val="150000"/>
              </a:lnSpc>
            </a:pPr>
            <a:r>
              <a:rPr lang="el-GR" dirty="0"/>
              <a:t>Οι αλγόριθμοι καθορίζουν τι βλέπουμε (</a:t>
            </a:r>
            <a:r>
              <a:rPr lang="el-GR" dirty="0" err="1"/>
              <a:t>social</a:t>
            </a:r>
            <a:r>
              <a:rPr lang="el-GR" dirty="0"/>
              <a:t> media </a:t>
            </a:r>
            <a:r>
              <a:rPr lang="el-GR" dirty="0" err="1"/>
              <a:t>feeds</a:t>
            </a:r>
            <a:r>
              <a:rPr lang="el-GR" dirty="0"/>
              <a:t>, διαφημίσεις, προτάσεις).Κίνδυνοι: μεροληψία, φίλτρα-φούσκες (</a:t>
            </a:r>
            <a:r>
              <a:rPr lang="el-GR" dirty="0" err="1"/>
              <a:t>echo</a:t>
            </a:r>
            <a:r>
              <a:rPr lang="el-GR" dirty="0"/>
              <a:t> </a:t>
            </a:r>
            <a:r>
              <a:rPr lang="el-GR" dirty="0" err="1"/>
              <a:t>chambers</a:t>
            </a:r>
            <a:r>
              <a:rPr lang="el-GR" dirty="0"/>
              <a:t>), χειραγώγηση.</a:t>
            </a:r>
          </a:p>
          <a:p>
            <a:pPr algn="just">
              <a:lnSpc>
                <a:spcPct val="150000"/>
              </a:lnSpc>
            </a:pPr>
            <a:r>
              <a:rPr lang="el-GR" dirty="0"/>
              <a:t>Δεοντολογία: διαφάνεια, δικαιοσύνη, μη-εκμετάλλευση.</a:t>
            </a:r>
          </a:p>
          <a:p>
            <a:pPr algn="just">
              <a:lnSpc>
                <a:spcPct val="150000"/>
              </a:lnSpc>
            </a:pPr>
            <a:endParaRPr lang="el-GR" dirty="0"/>
          </a:p>
          <a:p>
            <a:pPr algn="just">
              <a:lnSpc>
                <a:spcPct val="150000"/>
              </a:lnSpc>
            </a:pPr>
            <a:r>
              <a:rPr lang="el-GR" b="1" dirty="0"/>
              <a:t>8. Ψηφιακός εθισμός και ψυχική υγεία</a:t>
            </a:r>
          </a:p>
          <a:p>
            <a:pPr algn="just">
              <a:lnSpc>
                <a:spcPct val="150000"/>
              </a:lnSpc>
            </a:pPr>
            <a:r>
              <a:rPr lang="el-GR" dirty="0"/>
              <a:t>Υπερβολική χρήση </a:t>
            </a:r>
            <a:r>
              <a:rPr lang="el-GR" dirty="0" err="1"/>
              <a:t>social</a:t>
            </a:r>
            <a:r>
              <a:rPr lang="el-GR" dirty="0"/>
              <a:t> media, </a:t>
            </a:r>
            <a:r>
              <a:rPr lang="el-GR" dirty="0" err="1"/>
              <a:t>gaming</a:t>
            </a:r>
            <a:r>
              <a:rPr lang="el-GR" dirty="0"/>
              <a:t>, </a:t>
            </a:r>
            <a:r>
              <a:rPr lang="el-GR" dirty="0" err="1"/>
              <a:t>streaming</a:t>
            </a:r>
            <a:r>
              <a:rPr lang="el-GR" dirty="0"/>
              <a:t> → άγχος, κατάθλιψη, αποξένωση.</a:t>
            </a:r>
          </a:p>
          <a:p>
            <a:pPr algn="just">
              <a:lnSpc>
                <a:spcPct val="150000"/>
              </a:lnSpc>
            </a:pPr>
            <a:r>
              <a:rPr lang="el-GR" dirty="0"/>
              <a:t>Δεοντολογική ευθύνη των εταιρειών: να μην σχεδιάζουν πλατφόρμες που καλλιεργούν εθισμό επίτηδες (π.χ. </a:t>
            </a:r>
            <a:r>
              <a:rPr lang="el-GR" dirty="0" err="1"/>
              <a:t>endless</a:t>
            </a:r>
            <a:r>
              <a:rPr lang="el-GR" dirty="0"/>
              <a:t> </a:t>
            </a:r>
            <a:r>
              <a:rPr lang="el-GR" dirty="0" err="1"/>
              <a:t>scrolling</a:t>
            </a:r>
            <a:r>
              <a:rPr lang="el-GR" dirty="0"/>
              <a:t>).</a:t>
            </a:r>
          </a:p>
          <a:p>
            <a:pPr algn="just">
              <a:lnSpc>
                <a:spcPct val="150000"/>
              </a:lnSpc>
            </a:pPr>
            <a:endParaRPr lang="el-GR" dirty="0"/>
          </a:p>
          <a:p>
            <a:pPr algn="just">
              <a:lnSpc>
                <a:spcPct val="150000"/>
              </a:lnSpc>
            </a:pPr>
            <a:r>
              <a:rPr lang="el-GR" b="1" dirty="0"/>
              <a:t>9. Διαφάνεια στις διαδικτυακές συναλλαγές</a:t>
            </a:r>
          </a:p>
          <a:p>
            <a:pPr algn="just">
              <a:lnSpc>
                <a:spcPct val="150000"/>
              </a:lnSpc>
            </a:pPr>
            <a:r>
              <a:rPr lang="el-GR" dirty="0"/>
              <a:t>E-</a:t>
            </a:r>
            <a:r>
              <a:rPr lang="el-GR" dirty="0" err="1"/>
              <a:t>shops</a:t>
            </a:r>
            <a:r>
              <a:rPr lang="el-GR" dirty="0"/>
              <a:t>, ψηφιακές υπηρεσίες, </a:t>
            </a:r>
            <a:r>
              <a:rPr lang="el-GR" dirty="0" err="1"/>
              <a:t>crypto</a:t>
            </a:r>
            <a:r>
              <a:rPr lang="el-GR" dirty="0"/>
              <a:t>.</a:t>
            </a:r>
          </a:p>
          <a:p>
            <a:pPr algn="just">
              <a:lnSpc>
                <a:spcPct val="150000"/>
              </a:lnSpc>
            </a:pPr>
            <a:r>
              <a:rPr lang="el-GR" dirty="0"/>
              <a:t>Δεοντολογικό ζήτημα: ασφάλεια πληρωμών, ξεκάθαροι όροι, μη-παραπλάνηση καταναλωτών.</a:t>
            </a:r>
          </a:p>
          <a:p>
            <a:pPr algn="just">
              <a:lnSpc>
                <a:spcPct val="150000"/>
              </a:lnSpc>
            </a:pPr>
            <a:endParaRPr lang="el-GR" dirty="0"/>
          </a:p>
          <a:p>
            <a:pPr algn="just">
              <a:lnSpc>
                <a:spcPct val="150000"/>
              </a:lnSpc>
            </a:pPr>
            <a:r>
              <a:rPr lang="el-GR" b="1" dirty="0"/>
              <a:t>10. Καθολική πρόσβαση και ισότητα</a:t>
            </a:r>
          </a:p>
          <a:p>
            <a:pPr algn="just">
              <a:lnSpc>
                <a:spcPct val="150000"/>
              </a:lnSpc>
            </a:pPr>
            <a:r>
              <a:rPr lang="el-GR" dirty="0"/>
              <a:t>Το ψηφιακό χάσμα (digital </a:t>
            </a:r>
            <a:r>
              <a:rPr lang="el-GR" dirty="0" err="1"/>
              <a:t>divide</a:t>
            </a:r>
            <a:r>
              <a:rPr lang="el-GR" dirty="0"/>
              <a:t>): όχι όλοι έχουν ίση πρόσβαση στο Internet και στην πληροφορία.</a:t>
            </a:r>
          </a:p>
          <a:p>
            <a:pPr algn="just">
              <a:lnSpc>
                <a:spcPct val="150000"/>
              </a:lnSpc>
            </a:pPr>
            <a:r>
              <a:rPr lang="el-GR" dirty="0"/>
              <a:t>Δεοντολογία: η τεχνολογία πρέπει να υπηρετεί την κοινωνική δικαιοσύνη και την ισότιμη πρόσβαση.</a:t>
            </a:r>
            <a:endParaRPr lang="en-US" dirty="0"/>
          </a:p>
        </p:txBody>
      </p:sp>
    </p:spTree>
    <p:extLst>
      <p:ext uri="{BB962C8B-B14F-4D97-AF65-F5344CB8AC3E}">
        <p14:creationId xmlns:p14="http://schemas.microsoft.com/office/powerpoint/2010/main" val="37756585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CCA97DC-3AC9-4AE5-B010-281175207D71}"/>
              </a:ext>
            </a:extLst>
          </p:cNvPr>
          <p:cNvSpPr txBox="1"/>
          <p:nvPr/>
        </p:nvSpPr>
        <p:spPr>
          <a:xfrm>
            <a:off x="3070371" y="2890391"/>
            <a:ext cx="5285064" cy="1077218"/>
          </a:xfrm>
          <a:prstGeom prst="rect">
            <a:avLst/>
          </a:prstGeom>
          <a:noFill/>
        </p:spPr>
        <p:txBody>
          <a:bodyPr wrap="square" rtlCol="0">
            <a:spAutoFit/>
          </a:bodyPr>
          <a:lstStyle/>
          <a:p>
            <a:pPr algn="ctr"/>
            <a:r>
              <a:rPr lang="el-GR" sz="2800" dirty="0"/>
              <a:t>Ευχαριστώ για την προσοχή σας</a:t>
            </a:r>
          </a:p>
          <a:p>
            <a:pPr algn="ctr"/>
            <a:r>
              <a:rPr lang="en-US" b="0" i="0" dirty="0">
                <a:solidFill>
                  <a:srgbClr val="284B71"/>
                </a:solidFill>
                <a:effectLst/>
                <a:latin typeface="Roboto" panose="02000000000000000000" pitchFamily="2" charset="0"/>
              </a:rPr>
              <a:t> </a:t>
            </a:r>
            <a:r>
              <a:rPr lang="en-US" b="0" i="0" u="none" strike="noStrike" dirty="0">
                <a:solidFill>
                  <a:srgbClr val="F5A125"/>
                </a:solidFill>
                <a:effectLst/>
                <a:latin typeface="Roboto" panose="02000000000000000000" pitchFamily="2" charset="0"/>
                <a:hlinkClick r:id="rId2"/>
              </a:rPr>
              <a:t>chriskaradim@ionio.gr</a:t>
            </a:r>
            <a:r>
              <a:rPr lang="el-GR" b="0" i="0" u="none" strike="noStrike" dirty="0">
                <a:solidFill>
                  <a:srgbClr val="F5A125"/>
                </a:solidFill>
                <a:effectLst/>
                <a:latin typeface="Roboto" panose="02000000000000000000" pitchFamily="2" charset="0"/>
              </a:rPr>
              <a:t> </a:t>
            </a:r>
            <a:endParaRPr lang="el-GR" dirty="0"/>
          </a:p>
          <a:p>
            <a:endParaRPr lang="en-US" dirty="0"/>
          </a:p>
        </p:txBody>
      </p:sp>
    </p:spTree>
    <p:extLst>
      <p:ext uri="{BB962C8B-B14F-4D97-AF65-F5344CB8AC3E}">
        <p14:creationId xmlns:p14="http://schemas.microsoft.com/office/powerpoint/2010/main" val="6408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ECCC58D-1736-4620-8695-25A8245EA4D5}"/>
              </a:ext>
            </a:extLst>
          </p:cNvPr>
          <p:cNvSpPr txBox="1"/>
          <p:nvPr/>
        </p:nvSpPr>
        <p:spPr>
          <a:xfrm>
            <a:off x="429236" y="1545796"/>
            <a:ext cx="11333527" cy="4340868"/>
          </a:xfrm>
          <a:prstGeom prst="rect">
            <a:avLst/>
          </a:prstGeom>
          <a:noFill/>
        </p:spPr>
        <p:txBody>
          <a:bodyPr wrap="square">
            <a:spAutoFit/>
          </a:bodyPr>
          <a:lstStyle/>
          <a:p>
            <a:pPr algn="just">
              <a:lnSpc>
                <a:spcPct val="200000"/>
              </a:lnSpc>
            </a:pPr>
            <a:r>
              <a:rPr lang="el-GR" sz="1400" b="0" i="0" dirty="0">
                <a:solidFill>
                  <a:srgbClr val="1C1D1D"/>
                </a:solidFill>
                <a:effectLst/>
                <a:latin typeface="Inter Tight"/>
              </a:rPr>
              <a:t>Το 1961, ο Στάνλεϊ </a:t>
            </a:r>
            <a:r>
              <a:rPr lang="el-GR" sz="1400" b="0" i="0" dirty="0" err="1">
                <a:solidFill>
                  <a:srgbClr val="1C1D1D"/>
                </a:solidFill>
                <a:effectLst/>
                <a:latin typeface="Inter Tight"/>
              </a:rPr>
              <a:t>Μίλγκραμ</a:t>
            </a:r>
            <a:r>
              <a:rPr lang="el-GR" sz="1400" b="0" i="0" dirty="0">
                <a:solidFill>
                  <a:srgbClr val="1C1D1D"/>
                </a:solidFill>
                <a:effectLst/>
                <a:latin typeface="Inter Tight"/>
              </a:rPr>
              <a:t>, κοινωνικός ψυχολόγος στο Πανεπιστήμιο του </a:t>
            </a:r>
            <a:r>
              <a:rPr lang="el-GR" sz="1400" b="0" i="0" dirty="0" err="1">
                <a:solidFill>
                  <a:srgbClr val="1C1D1D"/>
                </a:solidFill>
                <a:effectLst/>
                <a:latin typeface="Inter Tight"/>
              </a:rPr>
              <a:t>Γέιλ</a:t>
            </a:r>
            <a:r>
              <a:rPr lang="el-GR" sz="1400" b="0" i="0" dirty="0">
                <a:solidFill>
                  <a:srgbClr val="1C1D1D"/>
                </a:solidFill>
                <a:effectLst/>
                <a:latin typeface="Inter Tight"/>
              </a:rPr>
              <a:t>, ήθελε να εξετάσει πειραματικά την υπακοή του ατόμου στην εξουσία. Για το σκοπό αυτό σχεδίασε ένα πείραμα με «δασκάλους», που ήταν και τα πραγματικά υποκείμενα της έρευνας και έναν «μαθητή», που ήταν ένας ηθοποιός. Στο ένα δωμάτιο βρισκόταν ο δάσκαλος, στον οποίο είχε δοθεί η οδηγία, να διαβάζει ερωτήσεις στους μαθητές, οι οποίες είχαν τέσσερις διαφορετικές απαντήσεις. Στην περίπτωση που ο μαθητής έδινε λανθασμένη απάντηση, ο δάσκαλος πατούσε ένα κουμπί που του έκανε ηλεκτροσόκ και σε κάθε λανθασμένη απάντηση η ένταση του ηλεκτροσόκ αυξανόταν. Στην πραγματικότητα, το ρεύμα από το ηλεκτροσόκ δεν έφτανε ποτέ στον μαθητή- ηθοποιό, ο οποίος προσποιούνταν ότι υπέφερε από το ρεύμα. Έφτανε μέχρι και σε σημείο να εκλιπαρεί τον δάσκαλο να σταματήσει και να χτυπάει τον τοίχο, φωνάζοντας. Η διαδικασία συνεχιζόταν μέχρι ο δάσκαλος να αρνηθεί να συνεχίσει. Στην πραγματικότητα, όμως μόνο 14 από τους 40 δασκάλους ζήτησαν να σταματήσει το πείραμα. Τα αποτελέσματα του πειράματος αναστάτωσαν την κοινότητα των κοινωνικών ψυχολόγων, αφού τα αποτελέσματα έδειξαν ότι οι περισσότεροι «δάσκαλοι ήταν διατεθειμένοι να κάνουν έως και θανατηφόρο ηλεκτροσόκ πάνω σε κάποιον, μόνο και μόνο επειδή υπάκουαν στους κανόνες του πειράματος.</a:t>
            </a:r>
            <a:endParaRPr lang="en-US" sz="1400" dirty="0"/>
          </a:p>
        </p:txBody>
      </p:sp>
      <p:sp>
        <p:nvSpPr>
          <p:cNvPr id="7" name="TextBox 6">
            <a:extLst>
              <a:ext uri="{FF2B5EF4-FFF2-40B4-BE49-F238E27FC236}">
                <a16:creationId xmlns:a16="http://schemas.microsoft.com/office/drawing/2014/main" id="{C8BD728F-E856-4FB9-B590-71C9C415978F}"/>
              </a:ext>
            </a:extLst>
          </p:cNvPr>
          <p:cNvSpPr txBox="1"/>
          <p:nvPr/>
        </p:nvSpPr>
        <p:spPr>
          <a:xfrm>
            <a:off x="429236" y="971336"/>
            <a:ext cx="6094602" cy="369332"/>
          </a:xfrm>
          <a:prstGeom prst="rect">
            <a:avLst/>
          </a:prstGeom>
          <a:noFill/>
        </p:spPr>
        <p:txBody>
          <a:bodyPr wrap="square">
            <a:spAutoFit/>
          </a:bodyPr>
          <a:lstStyle/>
          <a:p>
            <a:pPr algn="l"/>
            <a:r>
              <a:rPr lang="el-GR" b="1" i="0" dirty="0">
                <a:solidFill>
                  <a:srgbClr val="1C1D1D"/>
                </a:solidFill>
                <a:effectLst/>
                <a:latin typeface="Inter Tight"/>
              </a:rPr>
              <a:t>Το πείραμα του </a:t>
            </a:r>
            <a:r>
              <a:rPr lang="el-GR" b="1" i="0" dirty="0" err="1">
                <a:solidFill>
                  <a:srgbClr val="1C1D1D"/>
                </a:solidFill>
                <a:effectLst/>
                <a:latin typeface="Inter Tight"/>
              </a:rPr>
              <a:t>Μίλγκραμ</a:t>
            </a:r>
            <a:endParaRPr lang="el-GR" b="1" i="0" dirty="0">
              <a:solidFill>
                <a:srgbClr val="1C1D1D"/>
              </a:solidFill>
              <a:effectLst/>
              <a:latin typeface="Inter Tight"/>
            </a:endParaRPr>
          </a:p>
        </p:txBody>
      </p:sp>
      <p:sp>
        <p:nvSpPr>
          <p:cNvPr id="9" name="TextBox 8">
            <a:extLst>
              <a:ext uri="{FF2B5EF4-FFF2-40B4-BE49-F238E27FC236}">
                <a16:creationId xmlns:a16="http://schemas.microsoft.com/office/drawing/2014/main" id="{F0DF06E2-3BAF-4D19-8CED-3F2F808ADC1B}"/>
              </a:ext>
            </a:extLst>
          </p:cNvPr>
          <p:cNvSpPr txBox="1"/>
          <p:nvPr/>
        </p:nvSpPr>
        <p:spPr>
          <a:xfrm>
            <a:off x="429236" y="314774"/>
            <a:ext cx="6094602" cy="369332"/>
          </a:xfrm>
          <a:prstGeom prst="rect">
            <a:avLst/>
          </a:prstGeom>
          <a:noFill/>
        </p:spPr>
        <p:txBody>
          <a:bodyPr wrap="square">
            <a:spAutoFit/>
          </a:bodyPr>
          <a:lstStyle/>
          <a:p>
            <a:r>
              <a:rPr lang="en-US" dirty="0">
                <a:hlinkClick r:id="rId2"/>
              </a:rPr>
              <a:t>https://www.youtube.com/watch?v=xOYLCy5PVgM</a:t>
            </a:r>
            <a:r>
              <a:rPr lang="el-GR" dirty="0"/>
              <a:t> </a:t>
            </a:r>
            <a:endParaRPr lang="en-US" dirty="0"/>
          </a:p>
        </p:txBody>
      </p:sp>
    </p:spTree>
    <p:extLst>
      <p:ext uri="{BB962C8B-B14F-4D97-AF65-F5344CB8AC3E}">
        <p14:creationId xmlns:p14="http://schemas.microsoft.com/office/powerpoint/2010/main" val="1822152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66A950D-1AE9-409A-9B4C-A9B6B7796305}"/>
              </a:ext>
            </a:extLst>
          </p:cNvPr>
          <p:cNvSpPr txBox="1"/>
          <p:nvPr/>
        </p:nvSpPr>
        <p:spPr>
          <a:xfrm>
            <a:off x="117444" y="114845"/>
            <a:ext cx="11518085" cy="6494085"/>
          </a:xfrm>
          <a:prstGeom prst="rect">
            <a:avLst/>
          </a:prstGeom>
          <a:noFill/>
        </p:spPr>
        <p:txBody>
          <a:bodyPr wrap="square">
            <a:spAutoFit/>
          </a:bodyPr>
          <a:lstStyle/>
          <a:p>
            <a:pPr algn="just"/>
            <a:r>
              <a:rPr lang="el-GR" sz="1600" b="1" dirty="0"/>
              <a:t>Τα βασικά προβλήματα:</a:t>
            </a:r>
          </a:p>
          <a:p>
            <a:pPr algn="just"/>
            <a:endParaRPr lang="el-GR" sz="1600" b="1" dirty="0"/>
          </a:p>
          <a:p>
            <a:pPr algn="just">
              <a:buFont typeface="+mj-lt"/>
              <a:buAutoNum type="arabicPeriod"/>
            </a:pPr>
            <a:r>
              <a:rPr lang="el-GR" sz="1600" b="1" dirty="0"/>
              <a:t>Ανεπαρκής ενημερωμένη συγκατάθεση (</a:t>
            </a:r>
            <a:r>
              <a:rPr lang="el-GR" sz="1600" b="1" dirty="0" err="1"/>
              <a:t>informed</a:t>
            </a:r>
            <a:r>
              <a:rPr lang="el-GR" sz="1600" b="1" dirty="0"/>
              <a:t> </a:t>
            </a:r>
            <a:r>
              <a:rPr lang="el-GR" sz="1600" b="1" dirty="0" err="1"/>
              <a:t>consent</a:t>
            </a:r>
            <a:r>
              <a:rPr lang="el-GR" sz="1600" b="1" dirty="0"/>
              <a:t>)</a:t>
            </a:r>
            <a:endParaRPr lang="el-GR" sz="1600" dirty="0"/>
          </a:p>
          <a:p>
            <a:pPr marL="742950" lvl="1" indent="-285750" algn="just">
              <a:buFont typeface="+mj-lt"/>
              <a:buAutoNum type="arabicPeriod"/>
            </a:pPr>
            <a:r>
              <a:rPr lang="el-GR" sz="1600" dirty="0"/>
              <a:t>Οι συμμετέχοντες δεν ήξεραν την πραγματική φύση του πειράματος.</a:t>
            </a:r>
          </a:p>
          <a:p>
            <a:pPr marL="742950" lvl="1" indent="-285750" algn="just">
              <a:buFont typeface="+mj-lt"/>
              <a:buAutoNum type="arabicPeriod"/>
            </a:pPr>
            <a:r>
              <a:rPr lang="el-GR" sz="1600" dirty="0"/>
              <a:t>Τους είπαν ότι μελετούσαν τη μάθηση και τη μνήμη, ενώ στην πραγματικότητα ερευνούσαν την υπακοή στην εξουσία.</a:t>
            </a:r>
          </a:p>
          <a:p>
            <a:pPr marL="742950" lvl="1" indent="-285750" algn="just">
              <a:buFont typeface="+mj-lt"/>
              <a:buAutoNum type="arabicPeriod"/>
            </a:pPr>
            <a:r>
              <a:rPr lang="el-GR" sz="1600" dirty="0"/>
              <a:t>Αυτό σημαίνει ότι συναίνεσαν σε κάτι διαφορετικό από αυτό που πραγματικά έγινε.</a:t>
            </a:r>
          </a:p>
          <a:p>
            <a:pPr marL="742950" lvl="1" indent="-285750" algn="just">
              <a:buFont typeface="+mj-lt"/>
              <a:buAutoNum type="arabicPeriod"/>
            </a:pPr>
            <a:endParaRPr lang="el-GR" sz="1600" dirty="0"/>
          </a:p>
          <a:p>
            <a:pPr algn="just">
              <a:buFont typeface="+mj-lt"/>
              <a:buAutoNum type="arabicPeriod"/>
            </a:pPr>
            <a:r>
              <a:rPr lang="el-GR" sz="1600" b="1" dirty="0"/>
              <a:t>Εξαπάτηση (</a:t>
            </a:r>
            <a:r>
              <a:rPr lang="el-GR" sz="1600" b="1" dirty="0" err="1"/>
              <a:t>deception</a:t>
            </a:r>
            <a:r>
              <a:rPr lang="el-GR" sz="1600" b="1" dirty="0"/>
              <a:t>)</a:t>
            </a:r>
            <a:endParaRPr lang="el-GR" sz="1600" dirty="0"/>
          </a:p>
          <a:p>
            <a:pPr marL="742950" lvl="1" indent="-285750" algn="just">
              <a:buFont typeface="+mj-lt"/>
              <a:buAutoNum type="arabicPeriod"/>
            </a:pPr>
            <a:r>
              <a:rPr lang="el-GR" sz="1600" dirty="0"/>
              <a:t>Οι "μαθητές" δεν ήταν πραγματικά υποκείμενα που δεχόντουσαν ηλεκτροσόκ, αλλά ηθοποιοί.</a:t>
            </a:r>
          </a:p>
          <a:p>
            <a:pPr marL="742950" lvl="1" indent="-285750" algn="just">
              <a:buFont typeface="+mj-lt"/>
              <a:buAutoNum type="arabicPeriod"/>
            </a:pPr>
            <a:r>
              <a:rPr lang="el-GR" sz="1600" dirty="0"/>
              <a:t>Οι συμμετέχοντες πίστευαν ότι προκαλούν πόνο ή ακόμη και σοβαρό τραυματισμό.</a:t>
            </a:r>
          </a:p>
          <a:p>
            <a:pPr marL="742950" lvl="1" indent="-285750" algn="just">
              <a:buFont typeface="+mj-lt"/>
              <a:buAutoNum type="arabicPeriod"/>
            </a:pPr>
            <a:r>
              <a:rPr lang="el-GR" sz="1600" dirty="0"/>
              <a:t>Η εξαπάτηση ήταν εκτεταμένη και προκάλεσε σημαντική συναισθηματική φόρτιση.</a:t>
            </a:r>
          </a:p>
          <a:p>
            <a:pPr marL="742950" lvl="1" indent="-285750" algn="just">
              <a:buFont typeface="+mj-lt"/>
              <a:buAutoNum type="arabicPeriod"/>
            </a:pPr>
            <a:endParaRPr lang="el-GR" sz="1600" dirty="0"/>
          </a:p>
          <a:p>
            <a:pPr algn="just">
              <a:buFont typeface="+mj-lt"/>
              <a:buAutoNum type="arabicPeriod"/>
            </a:pPr>
            <a:r>
              <a:rPr lang="el-GR" sz="1600" b="1" dirty="0"/>
              <a:t>Ψυχολογική βλάβη</a:t>
            </a:r>
            <a:endParaRPr lang="el-GR" sz="1600" dirty="0"/>
          </a:p>
          <a:p>
            <a:pPr marL="742950" lvl="1" indent="-285750" algn="just">
              <a:buFont typeface="+mj-lt"/>
              <a:buAutoNum type="arabicPeriod"/>
            </a:pPr>
            <a:r>
              <a:rPr lang="el-GR" sz="1600" dirty="0"/>
              <a:t>Πολλοί συμμετέχοντες εμφάνισαν έντονο άγχος, ενοχές, εφίδρωση, τρέμουλο, ακόμα και κλάμα κατά τη διάρκεια του πειράματος.</a:t>
            </a:r>
          </a:p>
          <a:p>
            <a:pPr marL="742950" lvl="1" indent="-285750" algn="just">
              <a:buFont typeface="+mj-lt"/>
              <a:buAutoNum type="arabicPeriod"/>
            </a:pPr>
            <a:r>
              <a:rPr lang="el-GR" sz="1600" dirty="0"/>
              <a:t>Κάποιοι κουβαλούσαν το ψυχολογικό βάρος για χρόνια, καθώς νόμιζαν ότι πλήγωσαν άλλον άνθρωπο.</a:t>
            </a:r>
          </a:p>
          <a:p>
            <a:pPr marL="742950" lvl="1" indent="-285750" algn="just">
              <a:buFont typeface="+mj-lt"/>
              <a:buAutoNum type="arabicPeriod"/>
            </a:pPr>
            <a:r>
              <a:rPr lang="el-GR" sz="1600" dirty="0"/>
              <a:t>Αυτό παραβιάζει την αρχή </a:t>
            </a:r>
            <a:r>
              <a:rPr lang="el-GR" sz="1600" i="1" dirty="0"/>
              <a:t>«μην προκαλείς βλάβη»</a:t>
            </a:r>
            <a:r>
              <a:rPr lang="el-GR" sz="1600" dirty="0"/>
              <a:t> (non-</a:t>
            </a:r>
            <a:r>
              <a:rPr lang="el-GR" sz="1600" dirty="0" err="1"/>
              <a:t>maleficence</a:t>
            </a:r>
            <a:r>
              <a:rPr lang="el-GR" sz="1600" dirty="0"/>
              <a:t>).</a:t>
            </a:r>
          </a:p>
          <a:p>
            <a:pPr marL="742950" lvl="1" indent="-285750" algn="just">
              <a:buFont typeface="+mj-lt"/>
              <a:buAutoNum type="arabicPeriod"/>
            </a:pPr>
            <a:endParaRPr lang="el-GR" sz="1600" dirty="0"/>
          </a:p>
          <a:p>
            <a:pPr algn="just">
              <a:buFont typeface="+mj-lt"/>
              <a:buAutoNum type="arabicPeriod"/>
            </a:pPr>
            <a:r>
              <a:rPr lang="el-GR" sz="1600" b="1" dirty="0"/>
              <a:t>Δικαίωμα αποχώρησης</a:t>
            </a:r>
            <a:endParaRPr lang="el-GR" sz="1600" dirty="0"/>
          </a:p>
          <a:p>
            <a:pPr marL="742950" lvl="1" indent="-285750" algn="just">
              <a:buFont typeface="+mj-lt"/>
              <a:buAutoNum type="arabicPeriod"/>
            </a:pPr>
            <a:r>
              <a:rPr lang="el-GR" sz="1600" dirty="0"/>
              <a:t>Παρότι θεωρητικά μπορούσαν να αποχωρήσουν, οι ερευνητές πίεζαν με φράσεις τύπου «Το πείραμα απαιτεί να συνεχίσετε».</a:t>
            </a:r>
          </a:p>
          <a:p>
            <a:pPr marL="742950" lvl="1" indent="-285750" algn="just">
              <a:buFont typeface="+mj-lt"/>
              <a:buAutoNum type="arabicPeriod"/>
            </a:pPr>
            <a:r>
              <a:rPr lang="el-GR" sz="1600" dirty="0"/>
              <a:t>Αυτό έθετε σε αμφισβήτηση την ελευθερία επιλογής των συμμετεχόντων.</a:t>
            </a:r>
          </a:p>
          <a:p>
            <a:pPr marL="742950" lvl="1" indent="-285750" algn="just">
              <a:buFont typeface="+mj-lt"/>
              <a:buAutoNum type="arabicPeriod"/>
            </a:pPr>
            <a:endParaRPr lang="el-GR" sz="1600" dirty="0"/>
          </a:p>
          <a:p>
            <a:pPr algn="just">
              <a:buFont typeface="+mj-lt"/>
              <a:buAutoNum type="arabicPeriod"/>
            </a:pPr>
            <a:r>
              <a:rPr lang="el-GR" sz="1600" b="1" dirty="0"/>
              <a:t>Ανεπαρκές </a:t>
            </a:r>
            <a:r>
              <a:rPr lang="el-GR" sz="1600" b="1" dirty="0" err="1"/>
              <a:t>debriefing</a:t>
            </a:r>
            <a:r>
              <a:rPr lang="el-GR" sz="1600" b="1" dirty="0"/>
              <a:t> (ενημέρωση μετά το τέλος)</a:t>
            </a:r>
            <a:endParaRPr lang="el-GR" sz="1600" dirty="0"/>
          </a:p>
          <a:p>
            <a:pPr marL="742950" lvl="1" indent="-285750" algn="just">
              <a:buFont typeface="+mj-lt"/>
              <a:buAutoNum type="arabicPeriod"/>
            </a:pPr>
            <a:r>
              <a:rPr lang="el-GR" sz="1600" dirty="0"/>
              <a:t>Αρχικά δεν εξηγήθηκε πάντα αμέσως και ξεκάθαρα η αλήθεια.</a:t>
            </a:r>
          </a:p>
          <a:p>
            <a:pPr marL="742950" lvl="1" indent="-285750" algn="just">
              <a:buFont typeface="+mj-lt"/>
              <a:buAutoNum type="arabicPeriod"/>
            </a:pPr>
            <a:r>
              <a:rPr lang="el-GR" sz="1600" dirty="0"/>
              <a:t>Σε κάποιες περιπτώσεις χρειάστηκαν εβδομάδες ή μήνες για να ενημερωθούν πλήρως ότι κανείς δεν είχε πάθει κακό.</a:t>
            </a:r>
          </a:p>
          <a:p>
            <a:pPr marL="742950" lvl="1" indent="-285750" algn="just">
              <a:buFont typeface="+mj-lt"/>
              <a:buAutoNum type="arabicPeriod"/>
            </a:pPr>
            <a:r>
              <a:rPr lang="el-GR" sz="1600" dirty="0"/>
              <a:t>Η καθυστέρηση αυτή ενέτεινε την ψυχολογική βλάβη.</a:t>
            </a:r>
          </a:p>
        </p:txBody>
      </p:sp>
    </p:spTree>
    <p:extLst>
      <p:ext uri="{BB962C8B-B14F-4D97-AF65-F5344CB8AC3E}">
        <p14:creationId xmlns:p14="http://schemas.microsoft.com/office/powerpoint/2010/main" val="892459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B888D4A-AD1F-4567-9BC8-6BACFB17CDEB}"/>
              </a:ext>
            </a:extLst>
          </p:cNvPr>
          <p:cNvSpPr txBox="1"/>
          <p:nvPr/>
        </p:nvSpPr>
        <p:spPr>
          <a:xfrm>
            <a:off x="396380" y="1402234"/>
            <a:ext cx="6094602" cy="369332"/>
          </a:xfrm>
          <a:prstGeom prst="rect">
            <a:avLst/>
          </a:prstGeom>
          <a:noFill/>
        </p:spPr>
        <p:txBody>
          <a:bodyPr wrap="square">
            <a:spAutoFit/>
          </a:bodyPr>
          <a:lstStyle/>
          <a:p>
            <a:pPr algn="l"/>
            <a:r>
              <a:rPr lang="en-US" b="1" i="0" dirty="0">
                <a:solidFill>
                  <a:srgbClr val="0F0F0F"/>
                </a:solidFill>
                <a:effectLst/>
                <a:latin typeface="Roboto" panose="02000000000000000000" pitchFamily="2" charset="0"/>
              </a:rPr>
              <a:t>The Monster Study</a:t>
            </a:r>
          </a:p>
        </p:txBody>
      </p:sp>
      <p:sp>
        <p:nvSpPr>
          <p:cNvPr id="7" name="TextBox 6">
            <a:extLst>
              <a:ext uri="{FF2B5EF4-FFF2-40B4-BE49-F238E27FC236}">
                <a16:creationId xmlns:a16="http://schemas.microsoft.com/office/drawing/2014/main" id="{F0E18C28-A8B3-4E09-A584-E4F97A84D81D}"/>
              </a:ext>
            </a:extLst>
          </p:cNvPr>
          <p:cNvSpPr txBox="1"/>
          <p:nvPr/>
        </p:nvSpPr>
        <p:spPr>
          <a:xfrm>
            <a:off x="396380" y="612072"/>
            <a:ext cx="6094602" cy="369332"/>
          </a:xfrm>
          <a:prstGeom prst="rect">
            <a:avLst/>
          </a:prstGeom>
          <a:noFill/>
        </p:spPr>
        <p:txBody>
          <a:bodyPr wrap="square">
            <a:spAutoFit/>
          </a:bodyPr>
          <a:lstStyle/>
          <a:p>
            <a:r>
              <a:rPr lang="en-US" dirty="0">
                <a:hlinkClick r:id="rId2"/>
              </a:rPr>
              <a:t>https://www.youtube.com/watch?v=os5ThrJfXVE</a:t>
            </a:r>
            <a:r>
              <a:rPr lang="en-US" dirty="0"/>
              <a:t> </a:t>
            </a:r>
          </a:p>
        </p:txBody>
      </p:sp>
      <p:sp>
        <p:nvSpPr>
          <p:cNvPr id="9" name="TextBox 8">
            <a:extLst>
              <a:ext uri="{FF2B5EF4-FFF2-40B4-BE49-F238E27FC236}">
                <a16:creationId xmlns:a16="http://schemas.microsoft.com/office/drawing/2014/main" id="{EF4515EB-18CD-4EE5-9D07-B87241B1C730}"/>
              </a:ext>
            </a:extLst>
          </p:cNvPr>
          <p:cNvSpPr txBox="1"/>
          <p:nvPr/>
        </p:nvSpPr>
        <p:spPr>
          <a:xfrm>
            <a:off x="396380" y="2192397"/>
            <a:ext cx="11348207" cy="3416320"/>
          </a:xfrm>
          <a:prstGeom prst="rect">
            <a:avLst/>
          </a:prstGeom>
          <a:noFill/>
        </p:spPr>
        <p:txBody>
          <a:bodyPr wrap="square">
            <a:spAutoFit/>
          </a:bodyPr>
          <a:lstStyle/>
          <a:p>
            <a:pPr algn="just"/>
            <a:r>
              <a:rPr lang="el-GR" b="0" i="0" dirty="0">
                <a:solidFill>
                  <a:srgbClr val="1C1D1D"/>
                </a:solidFill>
                <a:effectLst/>
                <a:latin typeface="Inter Tight"/>
              </a:rPr>
              <a:t>Το 1939 ο λογοθεραπευτής και ψυχολόγος Γουέντελ Τζόνσον με τη βοήθεια μίας φοιτήτριάς του ήθελε να αποδείξει ότι το τραύλισμα ήταν αποτέλεσμα εξωγενών παραγόντων και αποτελεί μία επίκτητη συμπεριφορά που οφείλεται στους επικριτικούς γονείς που συνηθίζουν να κάνουν παρατήρηση στα παιδιά τους ακόμα και για την παραμικρή ατέλεια της ομιλίας τους. </a:t>
            </a:r>
            <a:endParaRPr lang="en-US" b="0" i="0" dirty="0">
              <a:solidFill>
                <a:srgbClr val="1C1D1D"/>
              </a:solidFill>
              <a:effectLst/>
              <a:latin typeface="Inter Tight"/>
            </a:endParaRPr>
          </a:p>
          <a:p>
            <a:pPr algn="just"/>
            <a:endParaRPr lang="en-US" dirty="0">
              <a:solidFill>
                <a:srgbClr val="1C1D1D"/>
              </a:solidFill>
              <a:latin typeface="Inter Tight"/>
            </a:endParaRPr>
          </a:p>
          <a:p>
            <a:pPr algn="just"/>
            <a:r>
              <a:rPr lang="el-GR" b="0" i="0" dirty="0">
                <a:solidFill>
                  <a:srgbClr val="1C1D1D"/>
                </a:solidFill>
                <a:effectLst/>
                <a:latin typeface="Inter Tight"/>
              </a:rPr>
              <a:t>Για χάρη του πειράματος ο Τζόνσον επέλεξε 22 ορφανά που δεν είχαν κανένα πρόβλημα με την ομιλία τους, τα οποία χώρισε σε δύο ομάδες. Στην πρώτα ομάδα, τα παιδιά λάμβαναν συνεχώς επαίνους για την ομιλία τους, ακόμα κι αν έκαναν κάποια λάθη, ενώ στην δεύτερη φορά λάμβαναν μονάχα επικρίσεις, αρνητική κριτική και χαρακτηρισμούς όπως «τραυλός», ακόμα κι αν η ομιλία των παιδιών ήταν μια χαρά. </a:t>
            </a:r>
            <a:endParaRPr lang="en-US" b="0" i="0" dirty="0">
              <a:solidFill>
                <a:srgbClr val="1C1D1D"/>
              </a:solidFill>
              <a:effectLst/>
              <a:latin typeface="Inter Tight"/>
            </a:endParaRPr>
          </a:p>
          <a:p>
            <a:pPr algn="just"/>
            <a:endParaRPr lang="en-US" dirty="0">
              <a:solidFill>
                <a:srgbClr val="1C1D1D"/>
              </a:solidFill>
              <a:latin typeface="Inter Tight"/>
            </a:endParaRPr>
          </a:p>
          <a:p>
            <a:pPr algn="just"/>
            <a:r>
              <a:rPr lang="el-GR" b="0" i="0" dirty="0">
                <a:solidFill>
                  <a:srgbClr val="1C1D1D"/>
                </a:solidFill>
                <a:effectLst/>
                <a:latin typeface="Inter Tight"/>
              </a:rPr>
              <a:t>Το μόνο που κατάφερε ο Τζόνσον με το πείραμά του ήταν να προκαλέσει σοβαρές ψυχολογικές βλάβες στα παιδιά της δεύτερης ομάδας και όχι το τραύλισμα που επιθυμούσε.</a:t>
            </a:r>
            <a:endParaRPr lang="en-US" dirty="0"/>
          </a:p>
        </p:txBody>
      </p:sp>
    </p:spTree>
    <p:extLst>
      <p:ext uri="{BB962C8B-B14F-4D97-AF65-F5344CB8AC3E}">
        <p14:creationId xmlns:p14="http://schemas.microsoft.com/office/powerpoint/2010/main" val="1428922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CA0C66A-D5DB-4D74-AAA8-A804386662CE}"/>
              </a:ext>
            </a:extLst>
          </p:cNvPr>
          <p:cNvSpPr txBox="1"/>
          <p:nvPr/>
        </p:nvSpPr>
        <p:spPr>
          <a:xfrm>
            <a:off x="268055" y="181957"/>
            <a:ext cx="11459753" cy="6494085"/>
          </a:xfrm>
          <a:prstGeom prst="rect">
            <a:avLst/>
          </a:prstGeom>
          <a:noFill/>
        </p:spPr>
        <p:txBody>
          <a:bodyPr wrap="square">
            <a:spAutoFit/>
          </a:bodyPr>
          <a:lstStyle/>
          <a:p>
            <a:r>
              <a:rPr lang="el-GR" sz="1600" b="1" dirty="0"/>
              <a:t>Παραβιάσεις επιστημονικής δεοντολογίας</a:t>
            </a:r>
          </a:p>
          <a:p>
            <a:endParaRPr lang="el-GR" sz="1600" b="1" dirty="0"/>
          </a:p>
          <a:p>
            <a:pPr>
              <a:buFont typeface="+mj-lt"/>
              <a:buAutoNum type="arabicPeriod"/>
            </a:pPr>
            <a:r>
              <a:rPr lang="el-GR" sz="1600" b="1" dirty="0"/>
              <a:t>Απουσία ενημερωμένης συγκατάθεσης</a:t>
            </a:r>
            <a:endParaRPr lang="el-GR" sz="1600" dirty="0"/>
          </a:p>
          <a:p>
            <a:pPr marL="742950" lvl="1" indent="-285750">
              <a:buFont typeface="+mj-lt"/>
              <a:buAutoNum type="arabicPeriod"/>
            </a:pPr>
            <a:r>
              <a:rPr lang="el-GR" sz="1600" dirty="0"/>
              <a:t>Τα παιδιά ήταν ορφανά και δεν είχαν γονείς/κηδεμόνες που να δώσουν άδεια.</a:t>
            </a:r>
          </a:p>
          <a:p>
            <a:pPr marL="742950" lvl="1" indent="-285750">
              <a:buFont typeface="+mj-lt"/>
              <a:buAutoNum type="arabicPeriod"/>
            </a:pPr>
            <a:r>
              <a:rPr lang="el-GR" sz="1600" dirty="0"/>
              <a:t>Δεν κατανοούσαν σε τι συμμετέχουν.</a:t>
            </a:r>
          </a:p>
          <a:p>
            <a:pPr marL="742950" lvl="1" indent="-285750">
              <a:buFont typeface="+mj-lt"/>
              <a:buAutoNum type="arabicPeriod"/>
            </a:pPr>
            <a:endParaRPr lang="el-GR" sz="1600" dirty="0"/>
          </a:p>
          <a:p>
            <a:pPr>
              <a:buFont typeface="+mj-lt"/>
              <a:buAutoNum type="arabicPeriod"/>
            </a:pPr>
            <a:r>
              <a:rPr lang="el-GR" sz="1600" b="1" dirty="0"/>
              <a:t>Εκμετάλλευση ευάλωτου πληθυσμού</a:t>
            </a:r>
            <a:endParaRPr lang="el-GR" sz="1600" dirty="0"/>
          </a:p>
          <a:p>
            <a:pPr marL="742950" lvl="1" indent="-285750">
              <a:buFont typeface="+mj-lt"/>
              <a:buAutoNum type="arabicPeriod"/>
            </a:pPr>
            <a:r>
              <a:rPr lang="el-GR" sz="1600" dirty="0"/>
              <a:t>Στόχευσαν σε παιδιά από ορφανοτροφείο, που δεν μπορούσαν να υπερασπιστούν τα δικαιώματά τους.</a:t>
            </a:r>
          </a:p>
          <a:p>
            <a:pPr marL="742950" lvl="1" indent="-285750">
              <a:buFont typeface="+mj-lt"/>
              <a:buAutoNum type="arabicPeriod"/>
            </a:pPr>
            <a:r>
              <a:rPr lang="el-GR" sz="1600" dirty="0"/>
              <a:t>Η επιλογή τους έγινε επειδή ήταν «εύκολα διαθέσιμα», όχι επειδή ήταν κατάλληλοι συμμετέχοντες.</a:t>
            </a:r>
          </a:p>
          <a:p>
            <a:pPr marL="742950" lvl="1" indent="-285750">
              <a:buFont typeface="+mj-lt"/>
              <a:buAutoNum type="arabicPeriod"/>
            </a:pPr>
            <a:endParaRPr lang="el-GR" sz="1600" dirty="0"/>
          </a:p>
          <a:p>
            <a:pPr>
              <a:buFont typeface="+mj-lt"/>
              <a:buAutoNum type="arabicPeriod"/>
            </a:pPr>
            <a:r>
              <a:rPr lang="el-GR" sz="1600" b="1" dirty="0"/>
              <a:t>Ψυχολογική βλάβη</a:t>
            </a:r>
            <a:endParaRPr lang="el-GR" sz="1600" dirty="0"/>
          </a:p>
          <a:p>
            <a:pPr marL="742950" lvl="1" indent="-285750">
              <a:buFont typeface="+mj-lt"/>
              <a:buAutoNum type="arabicPeriod"/>
            </a:pPr>
            <a:r>
              <a:rPr lang="el-GR" sz="1600" dirty="0"/>
              <a:t>Τα παιδιά που δέχτηκαν αρνητική θεραπεία εμφάνισαν μακροχρόνια τραύματα, φόβο για δημόσιο λόγο, κοινωνική απομόνωση, ακόμη και ενίσχυση ή ανάπτυξη τραυλισμού.</a:t>
            </a:r>
          </a:p>
          <a:p>
            <a:pPr marL="742950" lvl="1" indent="-285750">
              <a:buFont typeface="+mj-lt"/>
              <a:buAutoNum type="arabicPeriod"/>
            </a:pPr>
            <a:r>
              <a:rPr lang="el-GR" sz="1600" dirty="0"/>
              <a:t>Παραβίαση της αρχής </a:t>
            </a:r>
            <a:r>
              <a:rPr lang="el-GR" sz="1600" b="1" dirty="0"/>
              <a:t>«μην προκαλείς βλάβη» (non-</a:t>
            </a:r>
            <a:r>
              <a:rPr lang="el-GR" sz="1600" b="1" dirty="0" err="1"/>
              <a:t>maleficence</a:t>
            </a:r>
            <a:r>
              <a:rPr lang="el-GR" sz="1600" b="1" dirty="0"/>
              <a:t>).</a:t>
            </a:r>
          </a:p>
          <a:p>
            <a:pPr marL="742950" lvl="1" indent="-285750">
              <a:buFont typeface="+mj-lt"/>
              <a:buAutoNum type="arabicPeriod"/>
            </a:pPr>
            <a:endParaRPr lang="el-GR" sz="1600" dirty="0"/>
          </a:p>
          <a:p>
            <a:pPr>
              <a:buFont typeface="+mj-lt"/>
              <a:buAutoNum type="arabicPeriod"/>
            </a:pPr>
            <a:r>
              <a:rPr lang="el-GR" sz="1600" b="1" dirty="0"/>
              <a:t>Εξαπάτηση</a:t>
            </a:r>
            <a:endParaRPr lang="el-GR" sz="1600" dirty="0"/>
          </a:p>
          <a:p>
            <a:pPr marL="742950" lvl="1" indent="-285750">
              <a:buFont typeface="+mj-lt"/>
              <a:buAutoNum type="arabicPeriod"/>
            </a:pPr>
            <a:r>
              <a:rPr lang="el-GR" sz="1600" dirty="0"/>
              <a:t>Στα παιδιά δεν εξηγήθηκε ποτέ η πραγματική φύση του πειράματος.</a:t>
            </a:r>
          </a:p>
          <a:p>
            <a:pPr marL="742950" lvl="1" indent="-285750">
              <a:buFont typeface="+mj-lt"/>
              <a:buAutoNum type="arabicPeriod"/>
            </a:pPr>
            <a:r>
              <a:rPr lang="el-GR" sz="1600" dirty="0"/>
              <a:t>Πίστευαν ότι λάμβαναν θεραπεία για βελτίωση της ομιλίας τους.</a:t>
            </a:r>
          </a:p>
          <a:p>
            <a:pPr marL="742950" lvl="1" indent="-285750">
              <a:buFont typeface="+mj-lt"/>
              <a:buAutoNum type="arabicPeriod"/>
            </a:pPr>
            <a:endParaRPr lang="el-GR" sz="1600" dirty="0"/>
          </a:p>
          <a:p>
            <a:pPr>
              <a:buFont typeface="+mj-lt"/>
              <a:buAutoNum type="arabicPeriod"/>
            </a:pPr>
            <a:r>
              <a:rPr lang="el-GR" sz="1600" b="1" dirty="0"/>
              <a:t>Έλλειψη </a:t>
            </a:r>
            <a:r>
              <a:rPr lang="el-GR" sz="1600" b="1" dirty="0" err="1"/>
              <a:t>debriefing</a:t>
            </a:r>
            <a:r>
              <a:rPr lang="el-GR" sz="1600" b="1" dirty="0"/>
              <a:t> (ενημέρωσης μετά το πείραμα)</a:t>
            </a:r>
            <a:endParaRPr lang="el-GR" sz="1600" dirty="0"/>
          </a:p>
          <a:p>
            <a:pPr marL="742950" lvl="1" indent="-285750">
              <a:buFont typeface="+mj-lt"/>
              <a:buAutoNum type="arabicPeriod"/>
            </a:pPr>
            <a:r>
              <a:rPr lang="el-GR" sz="1600" dirty="0"/>
              <a:t>Δεν υπήρξε άμεση αποκατάσταση ή προσπάθεια ψυχολογικής στήριξης μετά.</a:t>
            </a:r>
          </a:p>
          <a:p>
            <a:pPr marL="742950" lvl="1" indent="-285750">
              <a:buFont typeface="+mj-lt"/>
              <a:buAutoNum type="arabicPeriod"/>
            </a:pPr>
            <a:r>
              <a:rPr lang="el-GR" sz="1600" dirty="0"/>
              <a:t>Η ζημιά δεν αναγνωρίστηκε τότε· μόνο πολλά χρόνια αργότερα, μετά τις αποκαλύψεις.</a:t>
            </a:r>
          </a:p>
          <a:p>
            <a:pPr marL="742950" lvl="1" indent="-285750">
              <a:buFont typeface="+mj-lt"/>
              <a:buAutoNum type="arabicPeriod"/>
            </a:pPr>
            <a:endParaRPr lang="el-GR" sz="1600" dirty="0"/>
          </a:p>
          <a:p>
            <a:pPr>
              <a:buFont typeface="+mj-lt"/>
              <a:buAutoNum type="arabicPeriod"/>
            </a:pPr>
            <a:r>
              <a:rPr lang="el-GR" sz="1600" b="1" dirty="0"/>
              <a:t>Παράβαση αρχών δικαιοσύνης</a:t>
            </a:r>
            <a:endParaRPr lang="el-GR" sz="1600" dirty="0"/>
          </a:p>
          <a:p>
            <a:pPr marL="742950" lvl="1" indent="-285750">
              <a:buFont typeface="+mj-lt"/>
              <a:buAutoNum type="arabicPeriod"/>
            </a:pPr>
            <a:r>
              <a:rPr lang="el-GR" sz="1600" dirty="0"/>
              <a:t>Το βάρος της έρευνας έπεσε σε μια κοινωνικά αδύναμη ομάδα (ορφανά), χωρίς να υπάρχει όφελος για τα ίδια.</a:t>
            </a:r>
          </a:p>
        </p:txBody>
      </p:sp>
    </p:spTree>
    <p:extLst>
      <p:ext uri="{BB962C8B-B14F-4D97-AF65-F5344CB8AC3E}">
        <p14:creationId xmlns:p14="http://schemas.microsoft.com/office/powerpoint/2010/main" val="4050556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4D43B4-8872-49C1-A790-7B11BA224193}"/>
              </a:ext>
            </a:extLst>
          </p:cNvPr>
          <p:cNvSpPr txBox="1"/>
          <p:nvPr/>
        </p:nvSpPr>
        <p:spPr>
          <a:xfrm>
            <a:off x="320879" y="1493132"/>
            <a:ext cx="6094602" cy="369332"/>
          </a:xfrm>
          <a:prstGeom prst="rect">
            <a:avLst/>
          </a:prstGeom>
          <a:noFill/>
        </p:spPr>
        <p:txBody>
          <a:bodyPr wrap="square">
            <a:spAutoFit/>
          </a:bodyPr>
          <a:lstStyle/>
          <a:p>
            <a:pPr algn="l"/>
            <a:r>
              <a:rPr lang="el-GR" b="1" i="0" dirty="0">
                <a:solidFill>
                  <a:srgbClr val="1C1D1D"/>
                </a:solidFill>
                <a:effectLst/>
                <a:latin typeface="Inter Tight"/>
              </a:rPr>
              <a:t>Το πείραμα της φυλακής</a:t>
            </a:r>
          </a:p>
        </p:txBody>
      </p:sp>
      <p:sp>
        <p:nvSpPr>
          <p:cNvPr id="7" name="TextBox 6">
            <a:extLst>
              <a:ext uri="{FF2B5EF4-FFF2-40B4-BE49-F238E27FC236}">
                <a16:creationId xmlns:a16="http://schemas.microsoft.com/office/drawing/2014/main" id="{B51C4C8D-C940-49A9-BCF1-B4E0F80CD072}"/>
              </a:ext>
            </a:extLst>
          </p:cNvPr>
          <p:cNvSpPr txBox="1"/>
          <p:nvPr/>
        </p:nvSpPr>
        <p:spPr>
          <a:xfrm>
            <a:off x="253767" y="2065961"/>
            <a:ext cx="11163650" cy="4524315"/>
          </a:xfrm>
          <a:prstGeom prst="rect">
            <a:avLst/>
          </a:prstGeom>
          <a:noFill/>
        </p:spPr>
        <p:txBody>
          <a:bodyPr wrap="square">
            <a:spAutoFit/>
          </a:bodyPr>
          <a:lstStyle/>
          <a:p>
            <a:r>
              <a:rPr lang="el-GR" b="0" i="0" dirty="0">
                <a:solidFill>
                  <a:srgbClr val="1C1D1D"/>
                </a:solidFill>
                <a:effectLst/>
                <a:latin typeface="Inter Tight"/>
              </a:rPr>
              <a:t>Θέλοντας να εξετάσει τις επιπτώσεις που επιφέρει η μετατροπή ενός ατόμου σε φυλακισμένου ή δεσμοφύλακα, η ερευνητική ομάδα του καθηγητή ψυχολογίας του πανεπιστημίου του Στάνφορντ, Φίλιπ </a:t>
            </a:r>
            <a:r>
              <a:rPr lang="el-GR" b="0" i="0" dirty="0" err="1">
                <a:solidFill>
                  <a:srgbClr val="1C1D1D"/>
                </a:solidFill>
                <a:effectLst/>
                <a:latin typeface="Inter Tight"/>
              </a:rPr>
              <a:t>Ζιμπάρντο</a:t>
            </a:r>
            <a:r>
              <a:rPr lang="el-GR" b="0" i="0" dirty="0">
                <a:solidFill>
                  <a:srgbClr val="1C1D1D"/>
                </a:solidFill>
                <a:effectLst/>
                <a:latin typeface="Inter Tight"/>
              </a:rPr>
              <a:t>, έκανε το 1971 το λεγόμενο «Πείραμα Φυλάκισης». Για τις ανάγκες του πειράματος επιλέχθηκαν 24 φοιτητές και χωρίστηκαν σε φυλακισμένους και δεσμοφύλακες ώστε να ζήσουν σε μία υποτιθέμενη φυλακή που είχε δημιουργηθεί στο υπόγειο του πανεπιστημίου και διατηρούσε τις ρεαλιστικές συνθήκες μιας πραγματικής φυλακής. </a:t>
            </a:r>
          </a:p>
          <a:p>
            <a:endParaRPr lang="el-GR" dirty="0">
              <a:solidFill>
                <a:srgbClr val="1C1D1D"/>
              </a:solidFill>
              <a:latin typeface="Inter Tight"/>
            </a:endParaRPr>
          </a:p>
          <a:p>
            <a:r>
              <a:rPr lang="el-GR" b="0" i="0" dirty="0">
                <a:solidFill>
                  <a:srgbClr val="1C1D1D"/>
                </a:solidFill>
                <a:effectLst/>
                <a:latin typeface="Inter Tight"/>
              </a:rPr>
              <a:t>Οι φοιτητές που επιλέχθηκαν δεν είχαν ψυχολογική ή ιατρικά προβλήματα και δεν είχαν και ποινικό μητρώο, ενώ οι ρόλοι μοιράστηκαν τυχαία. Οι φυλακισμένοι και οι δεσμοφύλακες δεν άργησαν να μπουν στους ρόλους, αλλά τα αποτελέσματα ήταν πέρα από κάθε πρόβλεψη. Το ένα τρίτο από τους φρουρούς έδειξαν σαδιστικές τάσεις και πολλοί από τους φυλακισμένους τραυματίστηκαν ψυχολογικά. </a:t>
            </a:r>
          </a:p>
          <a:p>
            <a:endParaRPr lang="el-GR" dirty="0">
              <a:solidFill>
                <a:srgbClr val="1C1D1D"/>
              </a:solidFill>
              <a:latin typeface="Inter Tight"/>
            </a:endParaRPr>
          </a:p>
          <a:p>
            <a:r>
              <a:rPr lang="el-GR" b="0" i="0" dirty="0">
                <a:solidFill>
                  <a:srgbClr val="1C1D1D"/>
                </a:solidFill>
                <a:effectLst/>
                <a:latin typeface="Inter Tight"/>
              </a:rPr>
              <a:t>Μετά την κατάρρευση ενός από τους φοιτητές, λόγω των απάνθρωπων συνθηκών που επικρατούσαν στη «φυλακή» και λόγω της ανάρμοστης συμπεριφοράς που επέδειξαν οι φύλακες το πείραμα σταμάτησε μετά από μόλις 6 μέρες, καταλήγοντας στο συμπέρασμα ότι τόσο οι φυλακισμένοι όσο και οι δεσμοφύλακες είχαν ταυτιστεί υπερβολικά με τους ρόλους τους. Το 2001, το πείραμα του Στάνφορντ μεταφέρθηκε στη μεγάλη οθόνη με την ταινία γερμανικής </a:t>
            </a:r>
            <a:r>
              <a:rPr lang="el-GR" dirty="0">
                <a:solidFill>
                  <a:srgbClr val="1C1D1D"/>
                </a:solidFill>
                <a:latin typeface="Inter Tight"/>
              </a:rPr>
              <a:t>παραγωγής «</a:t>
            </a:r>
            <a:r>
              <a:rPr lang="el-GR" dirty="0" err="1">
                <a:solidFill>
                  <a:srgbClr val="1C1D1D"/>
                </a:solidFill>
                <a:latin typeface="Inter Tight"/>
              </a:rPr>
              <a:t>Das</a:t>
            </a:r>
            <a:r>
              <a:rPr lang="el-GR" dirty="0">
                <a:solidFill>
                  <a:srgbClr val="1C1D1D"/>
                </a:solidFill>
                <a:latin typeface="Inter Tight"/>
              </a:rPr>
              <a:t> Experiment».</a:t>
            </a:r>
            <a:endParaRPr lang="en-US" dirty="0">
              <a:solidFill>
                <a:srgbClr val="1C1D1D"/>
              </a:solidFill>
              <a:latin typeface="Inter Tight"/>
            </a:endParaRPr>
          </a:p>
        </p:txBody>
      </p:sp>
      <p:sp>
        <p:nvSpPr>
          <p:cNvPr id="9" name="TextBox 8">
            <a:extLst>
              <a:ext uri="{FF2B5EF4-FFF2-40B4-BE49-F238E27FC236}">
                <a16:creationId xmlns:a16="http://schemas.microsoft.com/office/drawing/2014/main" id="{15444714-EC60-42FF-8BFB-E03D0ADB6214}"/>
              </a:ext>
            </a:extLst>
          </p:cNvPr>
          <p:cNvSpPr txBox="1"/>
          <p:nvPr/>
        </p:nvSpPr>
        <p:spPr>
          <a:xfrm>
            <a:off x="320879" y="920303"/>
            <a:ext cx="6094602" cy="369332"/>
          </a:xfrm>
          <a:prstGeom prst="rect">
            <a:avLst/>
          </a:prstGeom>
          <a:noFill/>
        </p:spPr>
        <p:txBody>
          <a:bodyPr wrap="square">
            <a:spAutoFit/>
          </a:bodyPr>
          <a:lstStyle/>
          <a:p>
            <a:r>
              <a:rPr lang="en-US" dirty="0">
                <a:hlinkClick r:id="rId2"/>
              </a:rPr>
              <a:t>https://www.youtube.com/watch?v=GePFFf5gRKo</a:t>
            </a:r>
            <a:r>
              <a:rPr lang="en-US" dirty="0"/>
              <a:t> </a:t>
            </a:r>
          </a:p>
        </p:txBody>
      </p:sp>
      <p:sp>
        <p:nvSpPr>
          <p:cNvPr id="11" name="TextBox 10">
            <a:extLst>
              <a:ext uri="{FF2B5EF4-FFF2-40B4-BE49-F238E27FC236}">
                <a16:creationId xmlns:a16="http://schemas.microsoft.com/office/drawing/2014/main" id="{1D2F400F-AA20-4A24-81A6-68552DB5BB49}"/>
              </a:ext>
            </a:extLst>
          </p:cNvPr>
          <p:cNvSpPr txBox="1"/>
          <p:nvPr/>
        </p:nvSpPr>
        <p:spPr>
          <a:xfrm>
            <a:off x="320879" y="550971"/>
            <a:ext cx="6094602" cy="369332"/>
          </a:xfrm>
          <a:prstGeom prst="rect">
            <a:avLst/>
          </a:prstGeom>
          <a:noFill/>
        </p:spPr>
        <p:txBody>
          <a:bodyPr wrap="square">
            <a:spAutoFit/>
          </a:bodyPr>
          <a:lstStyle/>
          <a:p>
            <a:r>
              <a:rPr lang="en-US" dirty="0">
                <a:hlinkClick r:id="rId3"/>
              </a:rPr>
              <a:t>https://www.youtube.com/watch?v=jEB6RQE8wp4</a:t>
            </a:r>
            <a:r>
              <a:rPr lang="en-US" dirty="0"/>
              <a:t> </a:t>
            </a:r>
          </a:p>
        </p:txBody>
      </p:sp>
      <p:sp>
        <p:nvSpPr>
          <p:cNvPr id="13" name="TextBox 12">
            <a:extLst>
              <a:ext uri="{FF2B5EF4-FFF2-40B4-BE49-F238E27FC236}">
                <a16:creationId xmlns:a16="http://schemas.microsoft.com/office/drawing/2014/main" id="{02D80369-3EE5-4D01-8EE0-F92FAE953097}"/>
              </a:ext>
            </a:extLst>
          </p:cNvPr>
          <p:cNvSpPr txBox="1"/>
          <p:nvPr/>
        </p:nvSpPr>
        <p:spPr>
          <a:xfrm>
            <a:off x="320879" y="181639"/>
            <a:ext cx="6094602" cy="369332"/>
          </a:xfrm>
          <a:prstGeom prst="rect">
            <a:avLst/>
          </a:prstGeom>
          <a:noFill/>
        </p:spPr>
        <p:txBody>
          <a:bodyPr wrap="square">
            <a:spAutoFit/>
          </a:bodyPr>
          <a:lstStyle/>
          <a:p>
            <a:r>
              <a:rPr lang="en-US" dirty="0">
                <a:hlinkClick r:id="rId4"/>
              </a:rPr>
              <a:t>https://www.youtube.com/watch?v=SDYGcfOXXUg</a:t>
            </a:r>
            <a:r>
              <a:rPr lang="en-US" dirty="0"/>
              <a:t> </a:t>
            </a:r>
          </a:p>
        </p:txBody>
      </p:sp>
    </p:spTree>
    <p:extLst>
      <p:ext uri="{BB962C8B-B14F-4D97-AF65-F5344CB8AC3E}">
        <p14:creationId xmlns:p14="http://schemas.microsoft.com/office/powerpoint/2010/main" val="3696758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B94D701-33AD-4E3D-9B9B-4E4D73E96F35}"/>
              </a:ext>
            </a:extLst>
          </p:cNvPr>
          <p:cNvSpPr txBox="1"/>
          <p:nvPr/>
        </p:nvSpPr>
        <p:spPr>
          <a:xfrm>
            <a:off x="455103" y="454253"/>
            <a:ext cx="9913690" cy="5909310"/>
          </a:xfrm>
          <a:prstGeom prst="rect">
            <a:avLst/>
          </a:prstGeom>
          <a:noFill/>
        </p:spPr>
        <p:txBody>
          <a:bodyPr wrap="square">
            <a:spAutoFit/>
          </a:bodyPr>
          <a:lstStyle/>
          <a:p>
            <a:r>
              <a:rPr lang="el-GR" sz="1400" b="1" dirty="0"/>
              <a:t>Παραβιάσεις επιστημονικής δεοντολογίας</a:t>
            </a:r>
          </a:p>
          <a:p>
            <a:endParaRPr lang="el-GR" sz="1400" b="1" dirty="0"/>
          </a:p>
          <a:p>
            <a:pPr>
              <a:buFont typeface="+mj-lt"/>
              <a:buAutoNum type="arabicPeriod"/>
            </a:pPr>
            <a:r>
              <a:rPr lang="el-GR" sz="1400" b="1" dirty="0"/>
              <a:t>Ανεπαρκής ενημερωμένη συγκατάθεση</a:t>
            </a:r>
            <a:endParaRPr lang="el-GR" sz="1400" dirty="0"/>
          </a:p>
          <a:p>
            <a:pPr marL="742950" lvl="1" indent="-285750">
              <a:buFont typeface="+mj-lt"/>
              <a:buAutoNum type="arabicPeriod"/>
            </a:pPr>
            <a:r>
              <a:rPr lang="el-GR" sz="1400" dirty="0"/>
              <a:t>Αν και οι φοιτητές γνώριζαν ότι θα συμμετάσχουν σε προσομοίωση φυλακής, δεν είχαν ενημερωθεί επαρκώς για τις ψυχολογικές συνέπειες που θα μπορούσαν να υποστούν (π.χ. ταπείνωση, στέρηση ύπνου, άγχος).</a:t>
            </a:r>
          </a:p>
          <a:p>
            <a:pPr marL="742950" lvl="1" indent="-285750">
              <a:buFont typeface="+mj-lt"/>
              <a:buAutoNum type="arabicPeriod"/>
            </a:pPr>
            <a:endParaRPr lang="el-GR" sz="1400" dirty="0"/>
          </a:p>
          <a:p>
            <a:pPr>
              <a:buFont typeface="+mj-lt"/>
              <a:buAutoNum type="arabicPeriod"/>
            </a:pPr>
            <a:r>
              <a:rPr lang="el-GR" sz="1400" b="1" dirty="0"/>
              <a:t>Ψυχολογική και σωματική βλάβη</a:t>
            </a:r>
            <a:endParaRPr lang="el-GR" sz="1400" dirty="0"/>
          </a:p>
          <a:p>
            <a:pPr marL="742950" lvl="1" indent="-285750">
              <a:buFont typeface="+mj-lt"/>
              <a:buAutoNum type="arabicPeriod"/>
            </a:pPr>
            <a:r>
              <a:rPr lang="el-GR" sz="1400" dirty="0"/>
              <a:t>Οι συμμετέχοντες ως «κρατούμενοι» υπέστησαν σοβαρό στρες, συναισθηματική κατάρρευση και σωματική ταπείνωση.</a:t>
            </a:r>
          </a:p>
          <a:p>
            <a:pPr marL="742950" lvl="1" indent="-285750">
              <a:buFont typeface="+mj-lt"/>
              <a:buAutoNum type="arabicPeriod"/>
            </a:pPr>
            <a:r>
              <a:rPr lang="el-GR" sz="1400" dirty="0"/>
              <a:t>Ένας συμμετέχων έπαθε έντονη ψυχολογική κρίση και αποσύρθηκε.</a:t>
            </a:r>
          </a:p>
          <a:p>
            <a:pPr marL="742950" lvl="1" indent="-285750">
              <a:buFont typeface="+mj-lt"/>
              <a:buAutoNum type="arabicPeriod"/>
            </a:pPr>
            <a:r>
              <a:rPr lang="el-GR" sz="1400" dirty="0"/>
              <a:t>Η αρχή της </a:t>
            </a:r>
            <a:r>
              <a:rPr lang="el-GR" sz="1400" b="1" dirty="0"/>
              <a:t>μη-βλάβης (non-</a:t>
            </a:r>
            <a:r>
              <a:rPr lang="el-GR" sz="1400" b="1" dirty="0" err="1"/>
              <a:t>maleficence</a:t>
            </a:r>
            <a:r>
              <a:rPr lang="el-GR" sz="1400" b="1" dirty="0"/>
              <a:t>)</a:t>
            </a:r>
            <a:r>
              <a:rPr lang="el-GR" sz="1400" dirty="0"/>
              <a:t> παραβιάστηκε.</a:t>
            </a:r>
          </a:p>
          <a:p>
            <a:pPr marL="742950" lvl="1" indent="-285750">
              <a:buFont typeface="+mj-lt"/>
              <a:buAutoNum type="arabicPeriod"/>
            </a:pPr>
            <a:endParaRPr lang="el-GR" sz="1400" dirty="0"/>
          </a:p>
          <a:p>
            <a:pPr>
              <a:buFont typeface="+mj-lt"/>
              <a:buAutoNum type="arabicPeriod"/>
            </a:pPr>
            <a:r>
              <a:rPr lang="el-GR" sz="1400" b="1" dirty="0"/>
              <a:t>Ανεπαρκής προστασία και επίβλεψη</a:t>
            </a:r>
            <a:endParaRPr lang="el-GR" sz="1400" dirty="0"/>
          </a:p>
          <a:p>
            <a:pPr marL="742950" lvl="1" indent="-285750">
              <a:buFont typeface="+mj-lt"/>
              <a:buAutoNum type="arabicPeriod"/>
            </a:pPr>
            <a:r>
              <a:rPr lang="el-GR" sz="1400" dirty="0"/>
              <a:t>Ο </a:t>
            </a:r>
            <a:r>
              <a:rPr lang="el-GR" sz="1400" dirty="0" err="1"/>
              <a:t>Zimbardo</a:t>
            </a:r>
            <a:r>
              <a:rPr lang="el-GR" sz="1400" dirty="0"/>
              <a:t> συμμετείχε ενεργά ως «διευθυντής φυλακής», χάνοντας την ουδέτερη επιστημονική θέση.</a:t>
            </a:r>
          </a:p>
          <a:p>
            <a:pPr marL="742950" lvl="1" indent="-285750">
              <a:buFont typeface="+mj-lt"/>
              <a:buAutoNum type="arabicPeriod"/>
            </a:pPr>
            <a:r>
              <a:rPr lang="el-GR" sz="1400" dirty="0"/>
              <a:t>Δεν διέκοψε εγκαίρως την κακοποίηση, αλλά την άφησε να κλιμακωθεί.</a:t>
            </a:r>
          </a:p>
          <a:p>
            <a:pPr marL="742950" lvl="1" indent="-285750">
              <a:buFont typeface="+mj-lt"/>
              <a:buAutoNum type="arabicPeriod"/>
            </a:pPr>
            <a:endParaRPr lang="el-GR" sz="1400" dirty="0"/>
          </a:p>
          <a:p>
            <a:pPr>
              <a:buFont typeface="+mj-lt"/>
              <a:buAutoNum type="arabicPeriod"/>
            </a:pPr>
            <a:r>
              <a:rPr lang="el-GR" sz="1400" b="1" dirty="0"/>
              <a:t>Δικαίωμα αποχώρησης</a:t>
            </a:r>
            <a:endParaRPr lang="el-GR" sz="1400" dirty="0"/>
          </a:p>
          <a:p>
            <a:pPr marL="742950" lvl="1" indent="-285750">
              <a:buFont typeface="+mj-lt"/>
              <a:buAutoNum type="arabicPeriod"/>
            </a:pPr>
            <a:r>
              <a:rPr lang="el-GR" sz="1400" dirty="0"/>
              <a:t>Θεωρητικά οι συμμετέχοντες μπορούσαν να φύγουν, αλλά στην πράξη όσοι ζήτησαν αποχώρηση ένιωσαν πίεση ή εμποδίστηκαν προσωρινά.</a:t>
            </a:r>
          </a:p>
          <a:p>
            <a:pPr marL="742950" lvl="1" indent="-285750">
              <a:buFont typeface="+mj-lt"/>
              <a:buAutoNum type="arabicPeriod"/>
            </a:pPr>
            <a:r>
              <a:rPr lang="el-GR" sz="1400" dirty="0"/>
              <a:t>Αυτό παραβιάζει την ελεύθερη βούληση των υποκειμένων.</a:t>
            </a:r>
          </a:p>
          <a:p>
            <a:pPr marL="742950" lvl="1" indent="-285750">
              <a:buFont typeface="+mj-lt"/>
              <a:buAutoNum type="arabicPeriod"/>
            </a:pPr>
            <a:endParaRPr lang="el-GR" sz="1400" dirty="0"/>
          </a:p>
          <a:p>
            <a:pPr>
              <a:buFont typeface="+mj-lt"/>
              <a:buAutoNum type="arabicPeriod"/>
            </a:pPr>
            <a:r>
              <a:rPr lang="el-GR" sz="1400" b="1" dirty="0"/>
              <a:t>Ανεπαρκές </a:t>
            </a:r>
            <a:r>
              <a:rPr lang="el-GR" sz="1400" b="1" dirty="0" err="1"/>
              <a:t>debriefing</a:t>
            </a:r>
            <a:r>
              <a:rPr lang="el-GR" sz="1400" b="1" dirty="0"/>
              <a:t> (ενημέρωση/στήριξη μετά το τέλος)</a:t>
            </a:r>
            <a:endParaRPr lang="el-GR" sz="1400" dirty="0"/>
          </a:p>
          <a:p>
            <a:pPr marL="742950" lvl="1" indent="-285750">
              <a:buFont typeface="+mj-lt"/>
              <a:buAutoNum type="arabicPeriod"/>
            </a:pPr>
            <a:r>
              <a:rPr lang="el-GR" sz="1400" dirty="0"/>
              <a:t>Αν και έγινε κάποια μορφή συζήτησης, δεν υπήρξε άμεση ψυχολογική στήριξη σε βάθος.</a:t>
            </a:r>
          </a:p>
          <a:p>
            <a:pPr marL="742950" lvl="1" indent="-285750">
              <a:buFont typeface="+mj-lt"/>
              <a:buAutoNum type="arabicPeriod"/>
            </a:pPr>
            <a:r>
              <a:rPr lang="el-GR" sz="1400" dirty="0"/>
              <a:t>Ορισμένοι φοιτητές ανέφεραν ότι η εμπειρία τους στιγμάτισε.</a:t>
            </a:r>
          </a:p>
          <a:p>
            <a:pPr marL="742950" lvl="1" indent="-285750">
              <a:buFont typeface="+mj-lt"/>
              <a:buAutoNum type="arabicPeriod"/>
            </a:pPr>
            <a:endParaRPr lang="el-GR" sz="1400" dirty="0"/>
          </a:p>
          <a:p>
            <a:pPr>
              <a:buFont typeface="+mj-lt"/>
              <a:buAutoNum type="arabicPeriod"/>
            </a:pPr>
            <a:r>
              <a:rPr lang="el-GR" sz="1400" b="1" dirty="0"/>
              <a:t>Σύγκρουση ρόλων</a:t>
            </a:r>
            <a:endParaRPr lang="el-GR" sz="1400" dirty="0"/>
          </a:p>
          <a:p>
            <a:pPr marL="742950" lvl="1" indent="-285750">
              <a:buFont typeface="+mj-lt"/>
              <a:buAutoNum type="arabicPeriod"/>
            </a:pPr>
            <a:r>
              <a:rPr lang="el-GR" sz="1400" dirty="0"/>
              <a:t>Ο </a:t>
            </a:r>
            <a:r>
              <a:rPr lang="el-GR" sz="1400" dirty="0" err="1"/>
              <a:t>Zimbardo</a:t>
            </a:r>
            <a:r>
              <a:rPr lang="el-GR" sz="1400" dirty="0"/>
              <a:t> λειτούργησε ταυτόχρονα ως ερευνητής και «διευθυντής φυλακής».</a:t>
            </a:r>
          </a:p>
          <a:p>
            <a:pPr marL="742950" lvl="1" indent="-285750">
              <a:buFont typeface="+mj-lt"/>
              <a:buAutoNum type="arabicPeriod"/>
            </a:pPr>
            <a:r>
              <a:rPr lang="el-GR" sz="1400" dirty="0"/>
              <a:t>Αυτό επηρέασε την ικανότητά του να προστατεύσει τους συμμετέχοντες.</a:t>
            </a:r>
          </a:p>
        </p:txBody>
      </p:sp>
    </p:spTree>
    <p:extLst>
      <p:ext uri="{BB962C8B-B14F-4D97-AF65-F5344CB8AC3E}">
        <p14:creationId xmlns:p14="http://schemas.microsoft.com/office/powerpoint/2010/main" val="1061323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5EE127-47B2-45A5-B72B-EEAF9D0AD755}"/>
              </a:ext>
            </a:extLst>
          </p:cNvPr>
          <p:cNvSpPr txBox="1"/>
          <p:nvPr/>
        </p:nvSpPr>
        <p:spPr>
          <a:xfrm>
            <a:off x="811984" y="2590629"/>
            <a:ext cx="10568031" cy="1676741"/>
          </a:xfrm>
          <a:prstGeom prst="rect">
            <a:avLst/>
          </a:prstGeom>
          <a:noFill/>
        </p:spPr>
        <p:txBody>
          <a:bodyPr wrap="square">
            <a:spAutoFit/>
          </a:bodyPr>
          <a:lstStyle/>
          <a:p>
            <a:pPr>
              <a:lnSpc>
                <a:spcPct val="200000"/>
              </a:lnSpc>
            </a:pPr>
            <a:r>
              <a:rPr lang="el-GR" b="1" dirty="0">
                <a:highlight>
                  <a:srgbClr val="FFFF00"/>
                </a:highlight>
              </a:rPr>
              <a:t>Αρχές δεοντολογίας στην έρευνα (Γιατί υπάρχουν οι ΑΔΕ</a:t>
            </a:r>
            <a:r>
              <a:rPr lang="en-US" b="1" dirty="0">
                <a:highlight>
                  <a:srgbClr val="FFFF00"/>
                </a:highlight>
              </a:rPr>
              <a:t>; </a:t>
            </a:r>
            <a:r>
              <a:rPr lang="el-GR" b="1" dirty="0">
                <a:highlight>
                  <a:srgbClr val="FFFF00"/>
                </a:highlight>
              </a:rPr>
              <a:t>Να αναφέρετε επιγραμματικά τις ΑΔΕ)</a:t>
            </a:r>
          </a:p>
          <a:p>
            <a:pPr>
              <a:lnSpc>
                <a:spcPct val="200000"/>
              </a:lnSpc>
            </a:pPr>
            <a:r>
              <a:rPr lang="el-GR" dirty="0"/>
              <a:t>Οι αρχές δεοντολογίας υπάρχουν για να εξασφαλίζουν ότι η έρευνα προστατεύει τα δικαιώματα, την αξιοπρέπεια και την ασφάλεια των συμμετεχόντων, ενώ παράλληλα προάγει την επιστήμη με υπευθυνότητα.</a:t>
            </a:r>
          </a:p>
        </p:txBody>
      </p:sp>
      <p:pic>
        <p:nvPicPr>
          <p:cNvPr id="6" name="Picture 5">
            <a:extLst>
              <a:ext uri="{FF2B5EF4-FFF2-40B4-BE49-F238E27FC236}">
                <a16:creationId xmlns:a16="http://schemas.microsoft.com/office/drawing/2014/main" id="{F9DFE2DC-4D8A-4FBC-8A1F-F97400FF3C5D}"/>
              </a:ext>
            </a:extLst>
          </p:cNvPr>
          <p:cNvPicPr>
            <a:picLocks noChangeAspect="1"/>
          </p:cNvPicPr>
          <p:nvPr/>
        </p:nvPicPr>
        <p:blipFill rotWithShape="1">
          <a:blip r:embed="rId2">
            <a:extLst>
              <a:ext uri="{28A0092B-C50C-407E-A947-70E740481C1C}">
                <a14:useLocalDpi xmlns:a14="http://schemas.microsoft.com/office/drawing/2010/main" val="0"/>
              </a:ext>
            </a:extLst>
          </a:blip>
          <a:srcRect t="17974" b="5808"/>
          <a:stretch/>
        </p:blipFill>
        <p:spPr>
          <a:xfrm>
            <a:off x="9247406" y="1190749"/>
            <a:ext cx="1362175" cy="646331"/>
          </a:xfrm>
          <a:prstGeom prst="rect">
            <a:avLst/>
          </a:prstGeom>
        </p:spPr>
      </p:pic>
    </p:spTree>
    <p:extLst>
      <p:ext uri="{BB962C8B-B14F-4D97-AF65-F5344CB8AC3E}">
        <p14:creationId xmlns:p14="http://schemas.microsoft.com/office/powerpoint/2010/main" val="16657944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1187</TotalTime>
  <Words>2816</Words>
  <Application>Microsoft Office PowerPoint</Application>
  <PresentationFormat>Widescreen</PresentationFormat>
  <Paragraphs>239</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Calibri Light</vt:lpstr>
      <vt:lpstr>Inter Tight</vt:lpstr>
      <vt:lpstr>Roboto</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karadimitriou</dc:creator>
  <cp:lastModifiedBy>christina karadimitriou</cp:lastModifiedBy>
  <cp:revision>65</cp:revision>
  <dcterms:created xsi:type="dcterms:W3CDTF">2025-09-12T05:31:55Z</dcterms:created>
  <dcterms:modified xsi:type="dcterms:W3CDTF">2025-09-17T07:36:11Z</dcterms:modified>
</cp:coreProperties>
</file>