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7" r:id="rId2"/>
    <p:sldId id="258" r:id="rId3"/>
    <p:sldId id="259" r:id="rId4"/>
    <p:sldId id="268" r:id="rId5"/>
    <p:sldId id="270" r:id="rId6"/>
    <p:sldId id="271" r:id="rId7"/>
    <p:sldId id="272" r:id="rId8"/>
    <p:sldId id="274" r:id="rId9"/>
    <p:sldId id="261" r:id="rId10"/>
    <p:sldId id="275" r:id="rId11"/>
    <p:sldId id="276" r:id="rId12"/>
    <p:sldId id="277" r:id="rId13"/>
    <p:sldId id="278" r:id="rId14"/>
    <p:sldId id="279" r:id="rId15"/>
    <p:sldId id="262" r:id="rId16"/>
    <p:sldId id="263" r:id="rId17"/>
    <p:sldId id="264" r:id="rId18"/>
    <p:sldId id="265" r:id="rId19"/>
    <p:sldId id="267" r:id="rId20"/>
    <p:sldId id="266" r:id="rId21"/>
    <p:sldId id="260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Μεσαίο στυλ 2 - Έμφαση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F4D7-F3F9-4994-A75F-49B7EDB7A12C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F9331-C392-46B5-A415-C1A0B0555F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2487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F4D7-F3F9-4994-A75F-49B7EDB7A12C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F9331-C392-46B5-A415-C1A0B0555F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2368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F4D7-F3F9-4994-A75F-49B7EDB7A12C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F9331-C392-46B5-A415-C1A0B0555F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423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F4D7-F3F9-4994-A75F-49B7EDB7A12C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F9331-C392-46B5-A415-C1A0B0555FFC}" type="slidenum">
              <a:rPr lang="el-GR" smtClean="0"/>
              <a:t>‹#›</a:t>
            </a:fld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285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F4D7-F3F9-4994-A75F-49B7EDB7A12C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F9331-C392-46B5-A415-C1A0B0555F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3191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F4D7-F3F9-4994-A75F-49B7EDB7A12C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F9331-C392-46B5-A415-C1A0B0555F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4526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F4D7-F3F9-4994-A75F-49B7EDB7A12C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F9331-C392-46B5-A415-C1A0B0555F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3464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F4D7-F3F9-4994-A75F-49B7EDB7A12C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F9331-C392-46B5-A415-C1A0B0555F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79332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F4D7-F3F9-4994-A75F-49B7EDB7A12C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F9331-C392-46B5-A415-C1A0B0555F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2029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F4D7-F3F9-4994-A75F-49B7EDB7A12C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F9331-C392-46B5-A415-C1A0B0555F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010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F4D7-F3F9-4994-A75F-49B7EDB7A12C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F9331-C392-46B5-A415-C1A0B0555F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171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F4D7-F3F9-4994-A75F-49B7EDB7A12C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F9331-C392-46B5-A415-C1A0B0555F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7880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F4D7-F3F9-4994-A75F-49B7EDB7A12C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F9331-C392-46B5-A415-C1A0B0555F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0094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F4D7-F3F9-4994-A75F-49B7EDB7A12C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F9331-C392-46B5-A415-C1A0B0555F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5520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F4D7-F3F9-4994-A75F-49B7EDB7A12C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F9331-C392-46B5-A415-C1A0B0555F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7659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F4D7-F3F9-4994-A75F-49B7EDB7A12C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F9331-C392-46B5-A415-C1A0B0555F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9905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1F4D7-F3F9-4994-A75F-49B7EDB7A12C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F9331-C392-46B5-A415-C1A0B0555F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0884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0">
              <a:srgbClr val="7030A0"/>
            </a:gs>
            <a:gs pos="100000">
              <a:schemeClr val="bg2">
                <a:lumMod val="5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221F4D7-F3F9-4994-A75F-49B7EDB7A12C}" type="datetimeFigureOut">
              <a:rPr lang="el-GR" smtClean="0"/>
              <a:t>30/10/2025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F9331-C392-46B5-A415-C1A0B0555FF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98292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F20CBE2-30B2-3785-6320-22C9713632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Πολιτικά Συστήματα 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1D82FE3-68B7-A670-1AAD-FA223CBAB8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err="1"/>
              <a:t>Εισαγωγη</a:t>
            </a:r>
            <a:r>
              <a:rPr lang="el-GR" dirty="0"/>
              <a:t> στην πολιτική </a:t>
            </a:r>
            <a:r>
              <a:rPr lang="el-GR" dirty="0" err="1"/>
              <a:t>επιστημη</a:t>
            </a:r>
            <a:r>
              <a:rPr lang="el-GR" dirty="0"/>
              <a:t> – </a:t>
            </a:r>
            <a:r>
              <a:rPr lang="el-GR" dirty="0" err="1"/>
              <a:t>σταυρουλα</a:t>
            </a:r>
            <a:r>
              <a:rPr lang="el-GR" dirty="0"/>
              <a:t> </a:t>
            </a:r>
            <a:r>
              <a:rPr lang="el-GR" dirty="0" err="1"/>
              <a:t>βραιλα</a:t>
            </a:r>
            <a:r>
              <a:rPr lang="el-GR" dirty="0"/>
              <a:t> </a:t>
            </a: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ACB0947C-3228-C9D3-8850-D33433214C0C}"/>
              </a:ext>
            </a:extLst>
          </p:cNvPr>
          <p:cNvSpPr/>
          <p:nvPr/>
        </p:nvSpPr>
        <p:spPr>
          <a:xfrm rot="16200000">
            <a:off x="8469811" y="3135808"/>
            <a:ext cx="6858000" cy="5863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1000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30C26-75F1-E3DB-2691-A92D649FF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1D7CFFB-7B64-B11E-46AF-48B7934CF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887128" cy="1061450"/>
          </a:xfrm>
        </p:spPr>
        <p:txBody>
          <a:bodyPr/>
          <a:lstStyle/>
          <a:p>
            <a:r>
              <a:rPr lang="el-GR" sz="3000" b="1" dirty="0"/>
              <a:t>Κοινοβουλευτικά Συστήματα</a:t>
            </a:r>
            <a:br>
              <a:rPr lang="el-GR" sz="2400" b="1" dirty="0"/>
            </a:br>
            <a:r>
              <a:rPr lang="el-GR" sz="2400" dirty="0"/>
              <a:t>η περίπτωση της Ελληνικής Δημοκρατίας </a:t>
            </a:r>
            <a:br>
              <a:rPr lang="el-GR" sz="3000" b="1" dirty="0"/>
            </a:br>
            <a:endParaRPr lang="el-GR" sz="30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4DDE323-8750-E445-F539-2C6A15235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679" y="1689125"/>
            <a:ext cx="8689617" cy="419548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l-GR" sz="1400" dirty="0"/>
              <a:t>1. Πολίτευμα:  </a:t>
            </a:r>
            <a:r>
              <a:rPr lang="el-GR" sz="1400" dirty="0" err="1"/>
              <a:t>Προεδρευόμενη</a:t>
            </a:r>
            <a:r>
              <a:rPr lang="el-GR" sz="1400" dirty="0"/>
              <a:t> Κοινοβουλευτική Δημοκρατία:</a:t>
            </a:r>
          </a:p>
          <a:p>
            <a:pPr marL="0" indent="0" algn="just">
              <a:buNone/>
            </a:pPr>
            <a:r>
              <a:rPr lang="el-GR" sz="1400" dirty="0"/>
              <a:t>- Σύνταγμα του 1975 (μετά τη δικτατορία)</a:t>
            </a:r>
          </a:p>
          <a:p>
            <a:pPr marL="0" indent="0" algn="just">
              <a:buNone/>
            </a:pPr>
            <a:r>
              <a:rPr lang="el-GR" sz="1400" dirty="0"/>
              <a:t>- Δημοκρατικό σύστημα με διαχωρισμό εξουσιών</a:t>
            </a:r>
          </a:p>
          <a:p>
            <a:pPr marL="0" indent="0" algn="just">
              <a:buNone/>
            </a:pPr>
            <a:r>
              <a:rPr lang="el-GR" sz="1400" dirty="0"/>
              <a:t>2. Κυβερνητικός Σχηματισμός:</a:t>
            </a:r>
          </a:p>
          <a:p>
            <a:pPr marL="0" indent="0" algn="just">
              <a:buNone/>
            </a:pPr>
            <a:r>
              <a:rPr lang="el-GR" sz="1400" dirty="0"/>
              <a:t>- Πρωθυπουργός επικεφαλής της κυβέρνησης</a:t>
            </a:r>
          </a:p>
          <a:p>
            <a:pPr marL="0" indent="0" algn="just">
              <a:buNone/>
            </a:pPr>
            <a:r>
              <a:rPr lang="el-GR" sz="1400" dirty="0"/>
              <a:t>- Προέρχεται από την κοινοβουλευτική πλειοψηφία</a:t>
            </a:r>
          </a:p>
          <a:p>
            <a:pPr marL="0" indent="0" algn="just">
              <a:buNone/>
            </a:pPr>
            <a:r>
              <a:rPr lang="el-GR" sz="1400" dirty="0"/>
              <a:t>- Διορίζεται από τον Πρόεδρο της Δημοκρατίας</a:t>
            </a:r>
          </a:p>
          <a:p>
            <a:pPr marL="0" indent="0" algn="just">
              <a:buNone/>
            </a:pPr>
            <a:r>
              <a:rPr lang="el-GR" sz="1400" dirty="0"/>
              <a:t>3. Όργανα Εξουσίας:</a:t>
            </a:r>
          </a:p>
          <a:p>
            <a:pPr marL="0" indent="0" algn="just">
              <a:buNone/>
            </a:pPr>
            <a:r>
              <a:rPr lang="el-GR" sz="1400" dirty="0"/>
              <a:t>- Πρόεδρος: Τυπικός ρόλος</a:t>
            </a:r>
          </a:p>
          <a:p>
            <a:pPr marL="0" indent="0" algn="just">
              <a:buNone/>
            </a:pPr>
            <a:r>
              <a:rPr lang="el-GR" sz="1400" dirty="0"/>
              <a:t>- Βουλή: Κύριο νομοθετικό σώμα</a:t>
            </a:r>
          </a:p>
          <a:p>
            <a:pPr marL="0" indent="0" algn="just">
              <a:buNone/>
            </a:pPr>
            <a:r>
              <a:rPr lang="el-GR" sz="1400" dirty="0"/>
              <a:t>- Κυβέρνηση: Εκτελεστική εξουσία</a:t>
            </a:r>
          </a:p>
        </p:txBody>
      </p:sp>
      <p:sp>
        <p:nvSpPr>
          <p:cNvPr id="4" name="Θέση περιεχομένου 2">
            <a:extLst>
              <a:ext uri="{FF2B5EF4-FFF2-40B4-BE49-F238E27FC236}">
                <a16:creationId xmlns:a16="http://schemas.microsoft.com/office/drawing/2014/main" id="{BE06C271-7DFE-B3C9-3628-0F20D8B54815}"/>
              </a:ext>
            </a:extLst>
          </p:cNvPr>
          <p:cNvSpPr txBox="1">
            <a:spLocks/>
          </p:cNvSpPr>
          <p:nvPr/>
        </p:nvSpPr>
        <p:spPr>
          <a:xfrm>
            <a:off x="6781658" y="2414688"/>
            <a:ext cx="4525440" cy="41954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just">
              <a:buFont typeface="Wingdings 3" charset="2"/>
              <a:buNone/>
            </a:pPr>
            <a:r>
              <a:rPr lang="el-GR" sz="1400" dirty="0"/>
              <a:t>4. Εκλογικό Σύστημα:</a:t>
            </a:r>
          </a:p>
          <a:p>
            <a:pPr marL="0" indent="0" algn="just">
              <a:buFont typeface="Wingdings 3" charset="2"/>
              <a:buNone/>
            </a:pPr>
            <a:r>
              <a:rPr lang="el-GR" sz="1400" dirty="0"/>
              <a:t>- Απλή αναλογική</a:t>
            </a:r>
          </a:p>
          <a:p>
            <a:pPr marL="0" indent="0" algn="just">
              <a:buFont typeface="Wingdings 3" charset="2"/>
              <a:buNone/>
            </a:pPr>
            <a:r>
              <a:rPr lang="el-GR" sz="1400" dirty="0"/>
              <a:t>- Κατώτατο όριο 3% για είσοδο στη Βουλή</a:t>
            </a:r>
          </a:p>
          <a:p>
            <a:pPr marL="0" indent="0" algn="just">
              <a:buFont typeface="Wingdings 3" charset="2"/>
              <a:buNone/>
            </a:pPr>
            <a:r>
              <a:rPr lang="el-GR" sz="1400" dirty="0"/>
              <a:t>- Πλήρης αναλογική κατανομή εδρών</a:t>
            </a:r>
          </a:p>
          <a:p>
            <a:pPr marL="0" indent="0" algn="just">
              <a:buFont typeface="Wingdings 3" charset="2"/>
              <a:buNone/>
            </a:pPr>
            <a:r>
              <a:rPr lang="el-GR" sz="1400" dirty="0"/>
              <a:t>5. Ιδιαιτερότητες:</a:t>
            </a:r>
          </a:p>
          <a:p>
            <a:pPr marL="0" indent="0" algn="just">
              <a:buFont typeface="Wingdings 3" charset="2"/>
              <a:buNone/>
            </a:pPr>
            <a:r>
              <a:rPr lang="el-GR" sz="1400" dirty="0"/>
              <a:t>- Ισχυρός κοινοβουλευτικός έλεγχος</a:t>
            </a:r>
          </a:p>
          <a:p>
            <a:pPr marL="0" indent="0" algn="just">
              <a:buFont typeface="Wingdings 3" charset="2"/>
              <a:buNone/>
            </a:pPr>
            <a:r>
              <a:rPr lang="el-GR" sz="1400" dirty="0"/>
              <a:t>- Δυνατότητα πρότασης δυσπιστίας</a:t>
            </a:r>
          </a:p>
          <a:p>
            <a:pPr marL="0" indent="0" algn="just">
              <a:buFont typeface="Wingdings 3" charset="2"/>
              <a:buNone/>
            </a:pPr>
            <a:r>
              <a:rPr lang="el-GR" sz="1400" dirty="0"/>
              <a:t>- Προστασία δημοκρατικών θεσμών</a:t>
            </a:r>
          </a:p>
        </p:txBody>
      </p:sp>
      <p:pic>
        <p:nvPicPr>
          <p:cNvPr id="2050" name="Picture 2" descr="Σημαία της Ελλάδας - Βικιπαίδεια">
            <a:extLst>
              <a:ext uri="{FF2B5EF4-FFF2-40B4-BE49-F238E27FC236}">
                <a16:creationId xmlns:a16="http://schemas.microsoft.com/office/drawing/2014/main" id="{7A053954-5659-F88B-A32D-CC78466E2B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7262" y="383458"/>
            <a:ext cx="2143125" cy="1445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8486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81F8B-DDE5-0B49-72D4-23F1893DB3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0EDF4F8-79F3-BF86-F848-894AB4718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887128" cy="1400530"/>
          </a:xfrm>
        </p:spPr>
        <p:txBody>
          <a:bodyPr/>
          <a:lstStyle/>
          <a:p>
            <a:r>
              <a:rPr lang="el-GR" sz="3000" b="1" dirty="0"/>
              <a:t>Κοινοβουλευτικά Συστήματα</a:t>
            </a:r>
            <a:br>
              <a:rPr lang="el-GR" sz="2400" b="1" dirty="0"/>
            </a:br>
            <a:r>
              <a:rPr lang="el-GR" sz="2400" dirty="0"/>
              <a:t>η περίπτωση του Ηνωμένου Βασιλείου</a:t>
            </a:r>
            <a:br>
              <a:rPr lang="el-GR" sz="2400" b="1" dirty="0"/>
            </a:br>
            <a:endParaRPr lang="el-GR" sz="24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65919ED-982C-B3A7-5851-CCAD620FA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305" y="1767782"/>
            <a:ext cx="9436869" cy="4195481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l-GR" dirty="0"/>
              <a:t>1. Πολίτευμα: Συνταγματική Μοναρχία με έντονα κοινοβουλευτικά χαρακτηριστικά</a:t>
            </a:r>
          </a:p>
          <a:p>
            <a:pPr marL="0" indent="0" algn="just">
              <a:buNone/>
            </a:pPr>
            <a:r>
              <a:rPr lang="el-GR" dirty="0"/>
              <a:t>2. Κυβερνητικός Σχηματισμός:</a:t>
            </a:r>
          </a:p>
          <a:p>
            <a:pPr marL="0" indent="0" algn="just">
              <a:buNone/>
            </a:pPr>
            <a:r>
              <a:rPr lang="el-GR" dirty="0"/>
              <a:t>- Ο Πρωθυπουργός προέρχεται από το κόμμα με κοινοβουλευτική πλειοψηφία</a:t>
            </a:r>
          </a:p>
          <a:p>
            <a:pPr marL="0" indent="0" algn="just">
              <a:buNone/>
            </a:pPr>
            <a:r>
              <a:rPr lang="el-GR" dirty="0"/>
              <a:t>- Επικεφαλής του Υπουργικού Συμβουλίου</a:t>
            </a:r>
          </a:p>
          <a:p>
            <a:pPr marL="0" indent="0" algn="just">
              <a:buNone/>
            </a:pPr>
            <a:r>
              <a:rPr lang="el-GR" dirty="0"/>
              <a:t>- Εκλέγεται από τους βουλευτές του κόμματός του</a:t>
            </a:r>
          </a:p>
          <a:p>
            <a:pPr marL="0" indent="0" algn="just">
              <a:buNone/>
            </a:pPr>
            <a:r>
              <a:rPr lang="el-GR" dirty="0"/>
              <a:t>3. Σχέση Κοινοβουλίου-Κυβέρνησης:</a:t>
            </a:r>
          </a:p>
          <a:p>
            <a:pPr marL="0" indent="0" algn="just">
              <a:buNone/>
            </a:pPr>
            <a:r>
              <a:rPr lang="el-GR" dirty="0"/>
              <a:t>- Στενή αλληλεξάρτηση</a:t>
            </a:r>
          </a:p>
          <a:p>
            <a:pPr marL="0" indent="0" algn="just">
              <a:buNone/>
            </a:pPr>
            <a:r>
              <a:rPr lang="el-GR" dirty="0"/>
              <a:t>- Καθημερινός κοινοβουλευτικός έλεγχος</a:t>
            </a:r>
          </a:p>
          <a:p>
            <a:pPr marL="0" indent="0" algn="just">
              <a:buNone/>
            </a:pPr>
            <a:r>
              <a:rPr lang="el-GR" dirty="0"/>
              <a:t>- Δυνατότητα πρότασης δυσπιστίας</a:t>
            </a:r>
          </a:p>
          <a:p>
            <a:pPr marL="0" indent="0" algn="just">
              <a:buNone/>
            </a:pPr>
            <a:r>
              <a:rPr lang="el-GR" dirty="0"/>
              <a:t>4. Εκλογικό Σύστημα:</a:t>
            </a:r>
          </a:p>
          <a:p>
            <a:pPr marL="0" indent="0" algn="just">
              <a:buNone/>
            </a:pPr>
            <a:r>
              <a:rPr lang="el-GR" dirty="0"/>
              <a:t>- Πλειοψηφικό σύστημα</a:t>
            </a:r>
          </a:p>
          <a:p>
            <a:pPr marL="0" indent="0" algn="just">
              <a:buNone/>
            </a:pPr>
            <a:r>
              <a:rPr lang="el-GR" dirty="0"/>
              <a:t>- Άμεση εκλογή βουλευτών ανά εκλογική περιφέρεια</a:t>
            </a:r>
          </a:p>
          <a:p>
            <a:pPr marL="0" indent="0" algn="just">
              <a:buNone/>
            </a:pPr>
            <a:r>
              <a:rPr lang="el-GR" dirty="0"/>
              <a:t>5. Ιδιαιτερότητα: Ο μονάρχης έχει τυπικό συνταγματικό ρόλο.</a:t>
            </a:r>
          </a:p>
        </p:txBody>
      </p:sp>
      <p:pic>
        <p:nvPicPr>
          <p:cNvPr id="3076" name="Picture 4" descr="Σημαία του Ηνωμένου Βασιλείου - Βικιπαίδεια">
            <a:extLst>
              <a:ext uri="{FF2B5EF4-FFF2-40B4-BE49-F238E27FC236}">
                <a16:creationId xmlns:a16="http://schemas.microsoft.com/office/drawing/2014/main" id="{2B53B6F1-5CE9-1491-3EDA-498359119F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0741" y="330736"/>
            <a:ext cx="2216866" cy="133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3627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0">
              <a:srgbClr val="7030A0"/>
            </a:gs>
            <a:gs pos="100000">
              <a:schemeClr val="bg2">
                <a:lumMod val="5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FBC6B2-A35D-AA35-4EBD-AEBDF87FE7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2109BB3-8004-4681-708A-C9F90E15A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4318" y="1705764"/>
            <a:ext cx="9436869" cy="4195481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1. Πολίτευμα: </a:t>
            </a:r>
            <a:r>
              <a:rPr lang="el-GR" sz="1600" dirty="0" err="1"/>
              <a:t>Ημι</a:t>
            </a:r>
            <a:r>
              <a:rPr lang="el-GR" sz="1600" dirty="0"/>
              <a:t>-Προεδρική Δημοκρατία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- Ισχυρός Πρόεδρος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- Εκλέγεται άμεσα από τον λαό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- Πενταετής θητεία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2. Κυβερνητικός Σχηματισμός: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- Πρωθυπουργός διορίζεται από τον Πρόεδρο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- Προέρχεται από την κοινοβουλευτική πλειοψηφία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- Ασκεί την καθημερινή διακυβέρνηση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3. Κατανομή Εξουσιών: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- Πρόεδρος: Εξωτερική πολιτική, άμυνα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- Πρωθυπουργός: Εσωτερική πολιτική, οικονομία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4. Κοινοβούλιο: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- Δικαίωμα ελέγχου της κυβέρνησης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- Δυνατότητα πρότασης δυσπιστίας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- Δυο νομοθετικά σώματα (Εθνική Συνέλευση και Γερουσία)</a:t>
            </a:r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42F9D3FF-F341-D162-D4DA-2AD17FD8E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887128" cy="1400530"/>
          </a:xfrm>
        </p:spPr>
        <p:txBody>
          <a:bodyPr/>
          <a:lstStyle/>
          <a:p>
            <a:r>
              <a:rPr lang="el-GR" sz="3000" b="1" dirty="0"/>
              <a:t>Κοινοβουλευτικά Συστήματα</a:t>
            </a:r>
            <a:br>
              <a:rPr lang="el-GR" sz="2400" b="1" dirty="0"/>
            </a:br>
            <a:r>
              <a:rPr lang="el-GR" sz="2400" dirty="0"/>
              <a:t>η περίπτωση της Γαλλικής Δημοκρατίας </a:t>
            </a:r>
          </a:p>
        </p:txBody>
      </p:sp>
      <p:pic>
        <p:nvPicPr>
          <p:cNvPr id="4098" name="Picture 2" descr="Σημαία της Γαλλίας - Βικιπαίδεια">
            <a:extLst>
              <a:ext uri="{FF2B5EF4-FFF2-40B4-BE49-F238E27FC236}">
                <a16:creationId xmlns:a16="http://schemas.microsoft.com/office/drawing/2014/main" id="{B10B1C7F-9626-CBFE-DB3E-3E5CECE45B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6438" y="412208"/>
            <a:ext cx="21431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70826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F5F2F5-9D72-5915-4197-5C431EC4D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2CC7F99-79A5-EE3D-D811-CC5814633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4151" y="1745094"/>
            <a:ext cx="9436869" cy="4195481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1. Πολίτευμα: Ομοσπονδιακή Κοινοβουλευτική Δημοκρατία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- Ισχυρός κοινοβουλευτικός έλεγχος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2. Κυβερνητικός Σχηματισμός: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- Καγκελάριος επικεφαλής της κυβέρνησης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- Εκλέγεται από την ομοσπονδιακή Βουλή (</a:t>
            </a:r>
            <a:r>
              <a:rPr lang="el-GR" sz="1600" dirty="0" err="1"/>
              <a:t>Bundestag</a:t>
            </a:r>
            <a:r>
              <a:rPr lang="el-GR" sz="1600" dirty="0"/>
              <a:t>)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- Προέρχεται από το κόμμα με κοινοβουλευτική πλειοψηφία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3. Κατανομή Εξουσιών: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- Ισχυρός ρόλος του Ομοσπονδιακού Κοινοβουλίου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- Συμμετοχή και των 16 ομόσπονδων κρατιδίων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- Ομοσπονδιακός Πρόεδρος με τυπικό κυρίως ρόλο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4. Εκλογικό Σύστημα: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- Αναλογική εκπροσώπηση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- Σταυρός προτίμησης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- Διασφάλιση πολυκομματισμού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l-GR" sz="1600" dirty="0"/>
              <a:t>5. Ιδιαιτερότητα: Ισχυρή συναινετική δημοκρατία με έμφαση στη συλλογική λήψη αποφάσεων.</a:t>
            </a:r>
          </a:p>
        </p:txBody>
      </p:sp>
      <p:sp>
        <p:nvSpPr>
          <p:cNvPr id="6" name="Τίτλος 1">
            <a:extLst>
              <a:ext uri="{FF2B5EF4-FFF2-40B4-BE49-F238E27FC236}">
                <a16:creationId xmlns:a16="http://schemas.microsoft.com/office/drawing/2014/main" id="{E65A5085-2386-4E14-8003-F6089E0D9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887128" cy="1400530"/>
          </a:xfrm>
        </p:spPr>
        <p:txBody>
          <a:bodyPr/>
          <a:lstStyle/>
          <a:p>
            <a:r>
              <a:rPr lang="el-GR" sz="3000" b="1" dirty="0"/>
              <a:t>Κοινοβουλευτικά Συστήματα</a:t>
            </a:r>
            <a:br>
              <a:rPr lang="el-GR" sz="2400" b="1" dirty="0"/>
            </a:br>
            <a:r>
              <a:rPr lang="el-GR" sz="2200" dirty="0"/>
              <a:t>η περίπτωση της Ομοσπονδιακής Δημοκρατίας της Γερμανίας </a:t>
            </a:r>
            <a:br>
              <a:rPr lang="el-GR" sz="2400" b="1" dirty="0"/>
            </a:br>
            <a:endParaRPr lang="el-GR" sz="2400" dirty="0"/>
          </a:p>
        </p:txBody>
      </p:sp>
      <p:pic>
        <p:nvPicPr>
          <p:cNvPr id="5122" name="Picture 2" descr="Σημαία της Γερμανίας - Βικιπαίδεια">
            <a:extLst>
              <a:ext uri="{FF2B5EF4-FFF2-40B4-BE49-F238E27FC236}">
                <a16:creationId xmlns:a16="http://schemas.microsoft.com/office/drawing/2014/main" id="{D198C944-1F7F-B88B-F51E-815867B29B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9604" y="367254"/>
            <a:ext cx="2334217" cy="1400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0622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0C7878-6E56-7E5E-6CA6-C58800889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F0A58E30-7341-4C92-AE0A-6F2F12F88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887128" cy="1400530"/>
          </a:xfrm>
        </p:spPr>
        <p:txBody>
          <a:bodyPr/>
          <a:lstStyle/>
          <a:p>
            <a:r>
              <a:rPr lang="el-GR" sz="3000" b="1" dirty="0"/>
              <a:t>Συνοπτική σύγκριση </a:t>
            </a:r>
            <a:endParaRPr lang="el-GR" sz="2400" dirty="0"/>
          </a:p>
        </p:txBody>
      </p:sp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id="{D7CD0DFB-AF63-D7F3-62C2-97E5E5C17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806729"/>
              </p:ext>
            </p:extLst>
          </p:nvPr>
        </p:nvGraphicFramePr>
        <p:xfrm>
          <a:off x="442127" y="1514916"/>
          <a:ext cx="11103762" cy="3799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0627">
                  <a:extLst>
                    <a:ext uri="{9D8B030D-6E8A-4147-A177-3AD203B41FA5}">
                      <a16:colId xmlns:a16="http://schemas.microsoft.com/office/drawing/2014/main" val="4162958510"/>
                    </a:ext>
                  </a:extLst>
                </a:gridCol>
                <a:gridCol w="1850627">
                  <a:extLst>
                    <a:ext uri="{9D8B030D-6E8A-4147-A177-3AD203B41FA5}">
                      <a16:colId xmlns:a16="http://schemas.microsoft.com/office/drawing/2014/main" val="225265320"/>
                    </a:ext>
                  </a:extLst>
                </a:gridCol>
                <a:gridCol w="1850627">
                  <a:extLst>
                    <a:ext uri="{9D8B030D-6E8A-4147-A177-3AD203B41FA5}">
                      <a16:colId xmlns:a16="http://schemas.microsoft.com/office/drawing/2014/main" val="536861193"/>
                    </a:ext>
                  </a:extLst>
                </a:gridCol>
                <a:gridCol w="1850627">
                  <a:extLst>
                    <a:ext uri="{9D8B030D-6E8A-4147-A177-3AD203B41FA5}">
                      <a16:colId xmlns:a16="http://schemas.microsoft.com/office/drawing/2014/main" val="3021931596"/>
                    </a:ext>
                  </a:extLst>
                </a:gridCol>
                <a:gridCol w="1850627">
                  <a:extLst>
                    <a:ext uri="{9D8B030D-6E8A-4147-A177-3AD203B41FA5}">
                      <a16:colId xmlns:a16="http://schemas.microsoft.com/office/drawing/2014/main" val="691290159"/>
                    </a:ext>
                  </a:extLst>
                </a:gridCol>
                <a:gridCol w="1850627">
                  <a:extLst>
                    <a:ext uri="{9D8B030D-6E8A-4147-A177-3AD203B41FA5}">
                      <a16:colId xmlns:a16="http://schemas.microsoft.com/office/drawing/2014/main" val="39177282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l-GR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b="1" dirty="0"/>
                        <a:t>ΗΠΑ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b="1" dirty="0"/>
                        <a:t>Ελληνική Δημοκρατία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b="1" dirty="0"/>
                        <a:t>Ηνωμένο Βασίλειο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b="1" dirty="0"/>
                        <a:t>Γαλλική Δημοκρατία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b="1" dirty="0"/>
                        <a:t>Ομοσπονδιακή Δημοκρατία της Γερμανίας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5208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500" b="1" dirty="0"/>
                        <a:t>Πολίτευμα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Προεδρική Δημοκρατία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 err="1"/>
                        <a:t>Προεδρευομένη</a:t>
                      </a:r>
                      <a:r>
                        <a:rPr lang="el-GR" sz="1500" dirty="0"/>
                        <a:t> Κοινοβουλευτική Δημοκρατία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Συνταγματική Μοναρχία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 err="1"/>
                        <a:t>Ημιπροεδρική</a:t>
                      </a:r>
                      <a:r>
                        <a:rPr lang="el-GR" sz="1500" dirty="0"/>
                        <a:t> Δημοκρατία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Ομοσπονδιακή Κοινοβουλευτική Δημοκρατία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041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500" b="1" dirty="0"/>
                        <a:t>Επικεφαλής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Πρόεδρος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Πρωθυπουργός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Πρωθυπουργός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Πρόεδρος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Καγκελάριος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095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500" b="1" dirty="0"/>
                        <a:t>Εκλογικό Σύστημα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Έμμεση εκλογή με εκλέκτορες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Απλή αναλογική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Πλειοψηφικό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Πλειοψηφικό με δεύτερο γύρο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Απλή αναλογική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8648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500" b="1" dirty="0"/>
                        <a:t>Κοινοβουλευτικός Έλεγχος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Μέσω διαχωρισμού εξουσιών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Ισχυρός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Πολύ ισχυρός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Μέτριος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Πολύ ισχυρός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7043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500" b="1" dirty="0"/>
                        <a:t>Ιδιαιτερότητες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/>
                        <a:t>Checks and </a:t>
                      </a:r>
                      <a:r>
                        <a:rPr lang="de-DE" sz="1500" dirty="0" err="1"/>
                        <a:t>balances</a:t>
                      </a:r>
                      <a:endParaRPr lang="el-G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Πλουραλιστική δημοκρατία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Μοναρχικό στοιχείο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Ισχυρός Πρόεδρος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500" dirty="0"/>
                        <a:t>Ομοσπονδιακό σύστημα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8292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50945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52A7E997-6156-17AB-FEC1-06452021C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634816-7160-A584-99A5-AACA6F9BB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Δημοκρατικά και Μη Δημοκρατικά Καθεστώτα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CCFE008-001D-C88A-E95F-477761E921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Δημοκρατικά Καθεστώτα</a:t>
            </a:r>
          </a:p>
          <a:p>
            <a:r>
              <a:rPr lang="el-GR" dirty="0"/>
              <a:t>Βασικά χαρακτηριστικά: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Τακτικές, ελεύθερες εκλογές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Πολιτικός πλουραλισμός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Σεβασμός ανθρωπίνων δικαιωμάτων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Ανεξάρτητη δικαιοσύνη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Ελευθερία έκφρασης και τύπου</a:t>
            </a:r>
          </a:p>
        </p:txBody>
      </p:sp>
    </p:spTree>
    <p:extLst>
      <p:ext uri="{BB962C8B-B14F-4D97-AF65-F5344CB8AC3E}">
        <p14:creationId xmlns:p14="http://schemas.microsoft.com/office/powerpoint/2010/main" val="2499916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CBF7509-C6A4-7E69-8254-6080578F3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A9151B0-3E3B-52F6-F84B-6F99355A4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Δημοκρατικά και Μη Δημοκρατικά Καθεστώτα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6181E0C-5D6C-3A0F-B2E5-F9524E13E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Αυταρχικά Καθεστώτα</a:t>
            </a:r>
          </a:p>
          <a:p>
            <a:r>
              <a:rPr lang="el-GR" dirty="0"/>
              <a:t>Χαρακτηριστικά: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Συγκέντρωση εξουσίας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Περιορισμός ελευθεριών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Έλεγχος ΜΜΕ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Καταστολή αντιφρονούντων</a:t>
            </a:r>
          </a:p>
        </p:txBody>
      </p:sp>
    </p:spTree>
    <p:extLst>
      <p:ext uri="{BB962C8B-B14F-4D97-AF65-F5344CB8AC3E}">
        <p14:creationId xmlns:p14="http://schemas.microsoft.com/office/powerpoint/2010/main" val="3666255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E765A64-FBE3-460D-8646-9D6CB89CC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DD3DF5-5C7E-1E70-44AF-B3EC204EF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Δημοκρατικά και Μη Δημοκρατικά Καθεστώτα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EACD015-6F8E-7A86-400F-21567C9A1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Υβριδικά Καθεστώτα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Συνδυάζουν δημοκρατικά και αυταρχικά στοιχεία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Τυπικά δημοκρατικοί θεσμοί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Ουσιαστικός περιορισμός δημοκρατίας</a:t>
            </a:r>
          </a:p>
        </p:txBody>
      </p:sp>
    </p:spTree>
    <p:extLst>
      <p:ext uri="{BB962C8B-B14F-4D97-AF65-F5344CB8AC3E}">
        <p14:creationId xmlns:p14="http://schemas.microsoft.com/office/powerpoint/2010/main" val="37844456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3DB2929-ED6F-6AC8-621D-23829BCCF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F6749C-33DD-6AC6-DDF5-0D1AEB2B3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Σύγχρονες προκλήσεις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F7FFDD1-CC38-76F7-B5D5-2FA0B77C2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Κρίση Δημοκρατίας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Μείωση εμπιστοσύνης στους θεσμούς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Άνοδος λαϊκισμού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Πολιτική πόλωση</a:t>
            </a:r>
          </a:p>
        </p:txBody>
      </p:sp>
    </p:spTree>
    <p:extLst>
      <p:ext uri="{BB962C8B-B14F-4D97-AF65-F5344CB8AC3E}">
        <p14:creationId xmlns:p14="http://schemas.microsoft.com/office/powerpoint/2010/main" val="19133820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80D9DCA-F9B3-D3CD-B42D-677DBC7C4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1D48CEB-F9F5-882F-7A7B-9E5CDC140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Σύγχρονες προκλήσεις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F6B6673-7B62-90C7-AF59-F98374E62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Τεχνολογικές Προκλήσεις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Ψηφιακή δημοκρατία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err="1"/>
              <a:t>Κυβερνοασφάλεια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 err="1"/>
              <a:t>Fake</a:t>
            </a:r>
            <a:r>
              <a:rPr lang="el-GR" dirty="0"/>
              <a:t> </a:t>
            </a:r>
            <a:r>
              <a:rPr lang="el-GR" dirty="0" err="1"/>
              <a:t>news</a:t>
            </a:r>
            <a:r>
              <a:rPr lang="el-GR" dirty="0"/>
              <a:t> και παραπληροφόρηση</a:t>
            </a:r>
          </a:p>
        </p:txBody>
      </p:sp>
    </p:spTree>
    <p:extLst>
      <p:ext uri="{BB962C8B-B14F-4D97-AF65-F5344CB8AC3E}">
        <p14:creationId xmlns:p14="http://schemas.microsoft.com/office/powerpoint/2010/main" val="1095993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F1AD5BA-6113-7B11-F9C8-0B2FB1AA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Κατά Αριστοτέλη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C8BA148-7DC7-91BF-E6C4-79D9CDFEB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Ποιος κυβερνά; </a:t>
            </a:r>
          </a:p>
          <a:p>
            <a:r>
              <a:rPr lang="el-GR" dirty="0"/>
              <a:t>Προς όφελος ποιου ασκείται η εξουσία; 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Μοναρχία (ορθή μορφή) – Τυραννία (παρέκβαση) </a:t>
            </a:r>
          </a:p>
          <a:p>
            <a:pPr marL="0" indent="0">
              <a:buNone/>
            </a:pPr>
            <a:r>
              <a:rPr lang="el-GR" dirty="0"/>
              <a:t>Αριστοκρατία (ορθή μορφή) – Ολιγαρχία (παρέκβαση) </a:t>
            </a:r>
          </a:p>
          <a:p>
            <a:pPr marL="0" indent="0">
              <a:buNone/>
            </a:pPr>
            <a:r>
              <a:rPr lang="el-GR" dirty="0"/>
              <a:t>Πολιτεία (ορθή μορφή) – Δημοκρατία (παρέκβαση)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057463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9C01B15-A5FC-1BCF-4C35-D3F101CA48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A99178-B57C-3E49-1E7D-3067A4D10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Σύγχρονες προκλήσεις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210C491-A014-8330-F73C-B7BDA0F568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Παγκόσμιες Προκλήσεις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Κλιματική κρίση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Μεταναστευτικό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Οικονομική ανισότητα</a:t>
            </a:r>
          </a:p>
        </p:txBody>
      </p:sp>
    </p:spTree>
    <p:extLst>
      <p:ext uri="{BB962C8B-B14F-4D97-AF65-F5344CB8AC3E}">
        <p14:creationId xmlns:p14="http://schemas.microsoft.com/office/powerpoint/2010/main" val="7995622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70799F-D201-DEF0-63AB-ACA05F06A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Συμπεράσματα</a:t>
            </a:r>
            <a:br>
              <a:rPr lang="el-GR" b="1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6CFC474-3B96-C027-CF4C-B17BB7B17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μελέτη των πολιτικών συστημάτων μας δείχνει ότι:</a:t>
            </a:r>
          </a:p>
          <a:p>
            <a:pPr>
              <a:buFont typeface="+mj-lt"/>
              <a:buAutoNum type="arabicPeriod"/>
            </a:pPr>
            <a:r>
              <a:rPr lang="el-GR" dirty="0"/>
              <a:t>Δεν υπάρχει τέλειο πολιτικό σύστημα</a:t>
            </a:r>
          </a:p>
          <a:p>
            <a:pPr>
              <a:buFont typeface="+mj-lt"/>
              <a:buAutoNum type="arabicPeriod"/>
            </a:pPr>
            <a:r>
              <a:rPr lang="el-GR" dirty="0"/>
              <a:t>Κάθε σύστημα έχει πλεονεκτήματα και μειονεκτήματα</a:t>
            </a:r>
          </a:p>
          <a:p>
            <a:pPr>
              <a:buFont typeface="+mj-lt"/>
              <a:buAutoNum type="arabicPeriod"/>
            </a:pPr>
            <a:r>
              <a:rPr lang="el-GR" dirty="0"/>
              <a:t>Η επιτυχία ενός συστήματος εξαρτάται από πολλούς παράγοντες</a:t>
            </a:r>
          </a:p>
          <a:p>
            <a:pPr>
              <a:buFont typeface="+mj-lt"/>
              <a:buAutoNum type="arabicPeriod"/>
            </a:pPr>
            <a:r>
              <a:rPr lang="el-GR" dirty="0"/>
              <a:t>Η δημοκρατία απαιτεί συνεχή προσπάθεια και εγρήγορση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22142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D693AE0-C7DD-172C-C0E3-612C43F6A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Σύγχρονα πολιτικά συστήματα </a:t>
            </a:r>
            <a:br>
              <a:rPr lang="el-GR" dirty="0"/>
            </a:br>
            <a:r>
              <a:rPr lang="el-GR" b="1" dirty="0"/>
              <a:t>Προεδρικά Συστήματα</a:t>
            </a:r>
            <a:br>
              <a:rPr lang="el-GR" b="1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40A742-96B2-43CB-3D0F-03BDE208F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Χαρακτηριστικό παράδειγμα: ΗΠΑ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Άμεση εκλογή προέδρου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Διαχωρισμός εκτελεστικής-νομοθετικής εξουσίας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Σύστημα </a:t>
            </a:r>
            <a:r>
              <a:rPr lang="el-GR" dirty="0" err="1"/>
              <a:t>checks</a:t>
            </a:r>
            <a:r>
              <a:rPr lang="el-GR" dirty="0"/>
              <a:t> and </a:t>
            </a:r>
            <a:r>
              <a:rPr lang="el-GR" dirty="0" err="1"/>
              <a:t>balances</a:t>
            </a: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67667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7E7A0F-BC26-EC29-A5C2-C07B9A0EE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F8B2456-4BC9-2BCC-1C37-F45740263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dirty="0"/>
              <a:t>Σύστημα </a:t>
            </a:r>
            <a:r>
              <a:rPr lang="el-GR" sz="3000" dirty="0" err="1"/>
              <a:t>checks</a:t>
            </a:r>
            <a:r>
              <a:rPr lang="el-GR" sz="3000" dirty="0"/>
              <a:t> and </a:t>
            </a:r>
            <a:r>
              <a:rPr lang="el-GR" sz="3000" dirty="0" err="1"/>
              <a:t>balances</a:t>
            </a:r>
            <a:endParaRPr lang="el-GR" sz="30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8EEE07F-21B1-2338-6D33-A70816267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5493" y="1571138"/>
            <a:ext cx="10390598" cy="4195481"/>
          </a:xfrm>
        </p:spPr>
        <p:txBody>
          <a:bodyPr>
            <a:noAutofit/>
          </a:bodyPr>
          <a:lstStyle/>
          <a:p>
            <a:r>
              <a:rPr lang="el-GR" b="1" dirty="0"/>
              <a:t>A. Έλεγχοι της Νομοθετικής Εξουσίας (Κογκρέσο)</a:t>
            </a:r>
          </a:p>
          <a:p>
            <a:pPr>
              <a:buFont typeface="+mj-lt"/>
              <a:buAutoNum type="arabicPeriod"/>
            </a:pPr>
            <a:r>
              <a:rPr lang="el-GR" dirty="0"/>
              <a:t>Προς την Εκτελεστική Εξουσία: 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sz="2000" dirty="0"/>
              <a:t>Έγκριση προϋπολογισμού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sz="2000" dirty="0"/>
              <a:t>Επικύρωση διεθνών συνθηκών (Γερουσία)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sz="2000" dirty="0"/>
              <a:t>Έγκριση διορισμών ανώτατων αξιωματούχων (Γερουσία)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sz="2000" dirty="0"/>
              <a:t>Δικαίωμα παραπομπής σε δίκη (</a:t>
            </a:r>
            <a:r>
              <a:rPr lang="el-GR" sz="2000" dirty="0" err="1"/>
              <a:t>impeachment</a:t>
            </a:r>
            <a:r>
              <a:rPr lang="el-GR" sz="2000" dirty="0"/>
              <a:t>)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sz="2000" dirty="0"/>
              <a:t>Εποπτεία μέσω επιτροπών</a:t>
            </a:r>
          </a:p>
          <a:p>
            <a:pPr>
              <a:buFont typeface="+mj-lt"/>
              <a:buAutoNum type="arabicPeriod"/>
            </a:pPr>
            <a:r>
              <a:rPr lang="el-GR" dirty="0"/>
              <a:t>Προς τη Δικαστική Εξουσία: 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sz="2000" dirty="0"/>
              <a:t>Δημιουργία ομοσπονδιακών δικαστηρίων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sz="2000" dirty="0"/>
              <a:t>Έγκριση διορισμών δικαστών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sz="2000" dirty="0"/>
              <a:t>Τροποποίηση του Συντάγματος</a:t>
            </a:r>
          </a:p>
          <a:p>
            <a:endParaRPr lang="el-GR" dirty="0"/>
          </a:p>
        </p:txBody>
      </p:sp>
      <p:pic>
        <p:nvPicPr>
          <p:cNvPr id="1028" name="Picture 4" descr="Σημαία των Ηνωμένων Πολιτειών - Βικιπαίδεια">
            <a:extLst>
              <a:ext uri="{FF2B5EF4-FFF2-40B4-BE49-F238E27FC236}">
                <a16:creationId xmlns:a16="http://schemas.microsoft.com/office/drawing/2014/main" id="{2777A698-4D19-ECC9-DFAF-3B3F397A2C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5696" y="452718"/>
            <a:ext cx="2120193" cy="1118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1311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60A0E-08AE-5B08-CF08-D6F56B4F1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28A29FE-688C-A99A-131D-CDCCC8DEC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8017" y="1596730"/>
            <a:ext cx="10390598" cy="4195481"/>
          </a:xfrm>
        </p:spPr>
        <p:txBody>
          <a:bodyPr>
            <a:normAutofit/>
          </a:bodyPr>
          <a:lstStyle/>
          <a:p>
            <a:r>
              <a:rPr lang="el-GR" b="1" dirty="0"/>
              <a:t>B. Έλεγχοι της Εκτελεστικής Εξουσίας (Πρόεδρος)</a:t>
            </a:r>
          </a:p>
          <a:p>
            <a:pPr>
              <a:buFont typeface="+mj-lt"/>
              <a:buAutoNum type="arabicPeriod"/>
            </a:pPr>
            <a:r>
              <a:rPr lang="el-GR" dirty="0"/>
              <a:t>Προς τη Νομοθετική Εξουσία: 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Δικαίωμα αρνησικυρίας (</a:t>
            </a:r>
            <a:r>
              <a:rPr lang="el-GR" dirty="0" err="1"/>
              <a:t>veto</a:t>
            </a:r>
            <a:r>
              <a:rPr lang="el-GR" dirty="0"/>
              <a:t>)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Σύγκληση έκτακτων συνόδων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Εκτελεστικά διατάγματα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Πρόταση νομοσχεδίων</a:t>
            </a:r>
          </a:p>
          <a:p>
            <a:pPr>
              <a:buFont typeface="+mj-lt"/>
              <a:buAutoNum type="arabicPeriod"/>
            </a:pPr>
            <a:r>
              <a:rPr lang="el-GR" dirty="0"/>
              <a:t>Προς τη Δικαστική Εξουσία: 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Διορισμός ομοσπονδιακών δικαστών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Δικαίωμα απονομής χάριτος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Εκτέλεση δικαστικών αποφάσεων</a:t>
            </a:r>
          </a:p>
        </p:txBody>
      </p:sp>
      <p:sp>
        <p:nvSpPr>
          <p:cNvPr id="6" name="Τίτλος 1">
            <a:extLst>
              <a:ext uri="{FF2B5EF4-FFF2-40B4-BE49-F238E27FC236}">
                <a16:creationId xmlns:a16="http://schemas.microsoft.com/office/drawing/2014/main" id="{754FFD5D-555E-335F-3957-BCF056CA2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/>
          <a:lstStyle/>
          <a:p>
            <a:r>
              <a:rPr lang="el-GR" sz="3000" dirty="0"/>
              <a:t>Σύστημα </a:t>
            </a:r>
            <a:r>
              <a:rPr lang="el-GR" sz="3000" dirty="0" err="1"/>
              <a:t>checks</a:t>
            </a:r>
            <a:r>
              <a:rPr lang="el-GR" sz="3000" dirty="0"/>
              <a:t> and </a:t>
            </a:r>
            <a:r>
              <a:rPr lang="el-GR" sz="3000" dirty="0" err="1"/>
              <a:t>balances</a:t>
            </a:r>
            <a:endParaRPr lang="el-GR" sz="3000" dirty="0"/>
          </a:p>
        </p:txBody>
      </p:sp>
    </p:spTree>
    <p:extLst>
      <p:ext uri="{BB962C8B-B14F-4D97-AF65-F5344CB8AC3E}">
        <p14:creationId xmlns:p14="http://schemas.microsoft.com/office/powerpoint/2010/main" val="942350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7C2C47-8B36-9CCB-F52E-6397BDA80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E826E35-C946-237C-7B85-62ADC3512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4318" y="1502312"/>
            <a:ext cx="10390598" cy="4195481"/>
          </a:xfrm>
        </p:spPr>
        <p:txBody>
          <a:bodyPr>
            <a:normAutofit/>
          </a:bodyPr>
          <a:lstStyle/>
          <a:p>
            <a:r>
              <a:rPr lang="el-GR" b="1" dirty="0"/>
              <a:t>Γ. Έλεγχοι της Δικαστικής Εξουσίας</a:t>
            </a:r>
          </a:p>
          <a:p>
            <a:pPr>
              <a:buFont typeface="+mj-lt"/>
              <a:buAutoNum type="arabicPeriod"/>
            </a:pPr>
            <a:r>
              <a:rPr lang="el-GR" dirty="0"/>
              <a:t>Προς τη Νομοθετική Εξουσία: 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Έλεγχος συνταγματικότητας νόμων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Ερμηνεία νομοθεσίας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Προστασία συνταγματικών δικαιωμάτων</a:t>
            </a:r>
          </a:p>
          <a:p>
            <a:pPr>
              <a:buFont typeface="+mj-lt"/>
              <a:buAutoNum type="arabicPeriod"/>
            </a:pPr>
            <a:r>
              <a:rPr lang="el-GR" dirty="0"/>
              <a:t>Προς την Εκτελεστική Εξουσία: 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Έλεγχος συνταγματικότητας εκτελεστικών πράξεων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Επίλυση διαφορών μεταξύ εκτελεστικής και νομοθετικής εξουσίας</a:t>
            </a:r>
          </a:p>
        </p:txBody>
      </p:sp>
      <p:sp>
        <p:nvSpPr>
          <p:cNvPr id="6" name="Τίτλος 1">
            <a:extLst>
              <a:ext uri="{FF2B5EF4-FFF2-40B4-BE49-F238E27FC236}">
                <a16:creationId xmlns:a16="http://schemas.microsoft.com/office/drawing/2014/main" id="{773B7D1D-8232-3814-728B-2F514967B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/>
          <a:lstStyle/>
          <a:p>
            <a:r>
              <a:rPr lang="el-GR" sz="3000" dirty="0"/>
              <a:t>Σύστημα </a:t>
            </a:r>
            <a:r>
              <a:rPr lang="el-GR" sz="3000" dirty="0" err="1"/>
              <a:t>checks</a:t>
            </a:r>
            <a:r>
              <a:rPr lang="el-GR" sz="3000" dirty="0"/>
              <a:t> and </a:t>
            </a:r>
            <a:r>
              <a:rPr lang="el-GR" sz="3000" dirty="0" err="1"/>
              <a:t>balances</a:t>
            </a:r>
            <a:endParaRPr lang="el-GR" sz="3000" dirty="0"/>
          </a:p>
        </p:txBody>
      </p:sp>
    </p:spTree>
    <p:extLst>
      <p:ext uri="{BB962C8B-B14F-4D97-AF65-F5344CB8AC3E}">
        <p14:creationId xmlns:p14="http://schemas.microsoft.com/office/powerpoint/2010/main" val="67605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72C53-F682-281F-52A6-7F64F5AFD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B45CC32-D17B-FCC7-93AC-9515B7F45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701" y="1600634"/>
            <a:ext cx="10390598" cy="4195481"/>
          </a:xfrm>
        </p:spPr>
        <p:txBody>
          <a:bodyPr>
            <a:normAutofit/>
          </a:bodyPr>
          <a:lstStyle/>
          <a:p>
            <a:r>
              <a:rPr lang="el-GR" b="1" dirty="0"/>
              <a:t>Παραδείγματα Λειτουργίας του Συστήματος</a:t>
            </a:r>
          </a:p>
          <a:p>
            <a:pPr>
              <a:buFont typeface="+mj-lt"/>
              <a:buAutoNum type="arabicPeriod"/>
            </a:pPr>
            <a:r>
              <a:rPr lang="el-GR" dirty="0"/>
              <a:t>Ψήφιση Νόμου: 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Το Κογκρέσο ψηφίζει νόμο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Ο Πρόεδρος μπορεί να ασκήσει βέτο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Το Κογκρέσο μπορεί να παρακάμψει το βέτο με πλειοψηφία 2/3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Το Ανώτατο Δικαστήριο μπορεί να κρίνει το νόμο αντισυνταγματικό</a:t>
            </a:r>
          </a:p>
          <a:p>
            <a:pPr>
              <a:buFont typeface="+mj-lt"/>
              <a:buAutoNum type="arabicPeriod"/>
            </a:pPr>
            <a:r>
              <a:rPr lang="el-GR" dirty="0"/>
              <a:t>Διορισμοί: 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Ο Πρόεδρος προτείνει ανώτατους αξιωματούχους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Η Γερουσία πρέπει να εγκρίνει τους διορισμούς</a:t>
            </a:r>
          </a:p>
          <a:p>
            <a:pPr marL="742950" lvl="1" indent="-285750">
              <a:buFont typeface="+mj-lt"/>
              <a:buAutoNum type="arabicPeriod"/>
            </a:pPr>
            <a:r>
              <a:rPr lang="el-GR" dirty="0"/>
              <a:t>Τα δικαστήρια μπορούν να ελέγξουν τη νομιμότητα των ενεργειών τους</a:t>
            </a:r>
          </a:p>
        </p:txBody>
      </p:sp>
      <p:sp>
        <p:nvSpPr>
          <p:cNvPr id="6" name="Τίτλος 1">
            <a:extLst>
              <a:ext uri="{FF2B5EF4-FFF2-40B4-BE49-F238E27FC236}">
                <a16:creationId xmlns:a16="http://schemas.microsoft.com/office/drawing/2014/main" id="{0B710B55-4A11-AAA9-0821-C35135F8F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/>
          <a:lstStyle/>
          <a:p>
            <a:r>
              <a:rPr lang="el-GR" sz="3000" dirty="0"/>
              <a:t>Σύστημα </a:t>
            </a:r>
            <a:r>
              <a:rPr lang="el-GR" sz="3000" dirty="0" err="1"/>
              <a:t>checks</a:t>
            </a:r>
            <a:r>
              <a:rPr lang="el-GR" sz="3000" dirty="0"/>
              <a:t> and </a:t>
            </a:r>
            <a:r>
              <a:rPr lang="el-GR" sz="3000" dirty="0" err="1"/>
              <a:t>balances</a:t>
            </a:r>
            <a:endParaRPr lang="el-GR" sz="3000" dirty="0"/>
          </a:p>
        </p:txBody>
      </p:sp>
    </p:spTree>
    <p:extLst>
      <p:ext uri="{BB962C8B-B14F-4D97-AF65-F5344CB8AC3E}">
        <p14:creationId xmlns:p14="http://schemas.microsoft.com/office/powerpoint/2010/main" val="50760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752E13-5FEA-5789-3740-43E1EBCAB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0E80F1-25B7-CD65-BCFB-4ADAF022D7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847" y="1708789"/>
            <a:ext cx="5759605" cy="4195481"/>
          </a:xfrm>
        </p:spPr>
        <p:txBody>
          <a:bodyPr>
            <a:normAutofit lnSpcReduction="10000"/>
          </a:bodyPr>
          <a:lstStyle/>
          <a:p>
            <a:r>
              <a:rPr lang="el-GR" b="1" dirty="0"/>
              <a:t>Πλεονεκτήματα: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Αποτροπή συγκέντρωσης εξουσίας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Προώθηση συνεργασίας μεταξύ εξουσιών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Προστασία δημοκρατικών θεσμών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Διασφάλιση λογοδοσίας</a:t>
            </a:r>
          </a:p>
          <a:p>
            <a:r>
              <a:rPr lang="el-GR" b="1" dirty="0"/>
              <a:t>Προκλήσεις: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Πιθανότητα αδιεξόδων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Καθυστερήσεις στη λήψη αποφάσεων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Πολιτική πόλωση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Ανάγκη συμβιβασμών</a:t>
            </a:r>
          </a:p>
        </p:txBody>
      </p:sp>
      <p:sp>
        <p:nvSpPr>
          <p:cNvPr id="4" name="Θέση περιεχομένου 2">
            <a:extLst>
              <a:ext uri="{FF2B5EF4-FFF2-40B4-BE49-F238E27FC236}">
                <a16:creationId xmlns:a16="http://schemas.microsoft.com/office/drawing/2014/main" id="{C52443FC-6DAD-F479-9E43-03D19B89C849}"/>
              </a:ext>
            </a:extLst>
          </p:cNvPr>
          <p:cNvSpPr txBox="1">
            <a:spLocks/>
          </p:cNvSpPr>
          <p:nvPr/>
        </p:nvSpPr>
        <p:spPr>
          <a:xfrm>
            <a:off x="6803922" y="3624056"/>
            <a:ext cx="5683045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l-GR" b="1" dirty="0"/>
              <a:t>Σύγχρονες Τάσεις</a:t>
            </a:r>
          </a:p>
          <a:p>
            <a:pPr>
              <a:buFont typeface="+mj-lt"/>
              <a:buAutoNum type="arabicPeriod"/>
            </a:pPr>
            <a:r>
              <a:rPr lang="el-GR" dirty="0"/>
              <a:t>Αυξημένη χρήση εκτελεστικών διαταγμάτων</a:t>
            </a:r>
          </a:p>
          <a:p>
            <a:pPr>
              <a:buFont typeface="+mj-lt"/>
              <a:buAutoNum type="arabicPeriod"/>
            </a:pPr>
            <a:r>
              <a:rPr lang="el-GR" dirty="0"/>
              <a:t>Πολιτικοποίηση δικαστικών διορισμών</a:t>
            </a:r>
          </a:p>
          <a:p>
            <a:pPr>
              <a:buFont typeface="+mj-lt"/>
              <a:buAutoNum type="arabicPeriod"/>
            </a:pPr>
            <a:r>
              <a:rPr lang="el-GR" dirty="0"/>
              <a:t>Επιρροή ΜΜΕ και κοινής γνώμης</a:t>
            </a:r>
          </a:p>
          <a:p>
            <a:pPr>
              <a:buFont typeface="+mj-lt"/>
              <a:buAutoNum type="arabicPeriod"/>
            </a:pPr>
            <a:r>
              <a:rPr lang="el-GR" dirty="0"/>
              <a:t>Ρόλος τεχνολογίας και κοινωνικών δικτύων</a:t>
            </a:r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89CFA76D-C718-2DC1-4772-6151F5E44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/>
          <a:lstStyle/>
          <a:p>
            <a:r>
              <a:rPr lang="el-GR" sz="3000" dirty="0"/>
              <a:t>Σύστημα </a:t>
            </a:r>
            <a:r>
              <a:rPr lang="el-GR" sz="3000" dirty="0" err="1"/>
              <a:t>checks</a:t>
            </a:r>
            <a:r>
              <a:rPr lang="el-GR" sz="3000" dirty="0"/>
              <a:t> and </a:t>
            </a:r>
            <a:r>
              <a:rPr lang="el-GR" sz="3000" dirty="0" err="1"/>
              <a:t>balances</a:t>
            </a:r>
            <a:endParaRPr lang="el-GR" sz="3000" dirty="0"/>
          </a:p>
        </p:txBody>
      </p:sp>
    </p:spTree>
    <p:extLst>
      <p:ext uri="{BB962C8B-B14F-4D97-AF65-F5344CB8AC3E}">
        <p14:creationId xmlns:p14="http://schemas.microsoft.com/office/powerpoint/2010/main" val="3512333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B1B1747-9D19-48B4-74C0-CD829D6E0F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8CDB41E-4E7B-CA07-AE66-45D4C0899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Σύγχρονα πολιτικά συστήματα </a:t>
            </a:r>
            <a:br>
              <a:rPr lang="el-GR" dirty="0"/>
            </a:br>
            <a:r>
              <a:rPr lang="el-GR" b="1" dirty="0"/>
              <a:t>Κοινοβουλευτικά Συστήματα</a:t>
            </a:r>
            <a:br>
              <a:rPr lang="el-GR" b="1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B1228ED-7ABB-6EB9-47E4-B3C65BB4A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Παράδειγμα: Ελληνική Δημοκρατία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Στενή σχέση κυβέρνησης-κοινοβουλίου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Πρωθυπουργός προέρχεται από το κοινοβούλιο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Δυνατότητα πρόωρων εκλογών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144681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Override1.xml><?xml version="1.0" encoding="utf-8"?>
<a:themeOverride xmlns:a="http://schemas.openxmlformats.org/drawingml/2006/main">
  <a:clrScheme name="Ιόν">
    <a:dk1>
      <a:sysClr val="windowText" lastClr="000000"/>
    </a:dk1>
    <a:lt1>
      <a:sysClr val="window" lastClr="FFFFFF"/>
    </a:lt1>
    <a:dk2>
      <a:srgbClr val="0E5580"/>
    </a:dk2>
    <a:lt2>
      <a:srgbClr val="EBEBEB"/>
    </a:lt2>
    <a:accent1>
      <a:srgbClr val="ACD433"/>
    </a:accent1>
    <a:accent2>
      <a:srgbClr val="E6C133"/>
    </a:accent2>
    <a:accent3>
      <a:srgbClr val="EF7A24"/>
    </a:accent3>
    <a:accent4>
      <a:srgbClr val="5AA0F5"/>
    </a:accent4>
    <a:accent5>
      <a:srgbClr val="75CEEC"/>
    </a:accent5>
    <a:accent6>
      <a:srgbClr val="65D6A0"/>
    </a:accent6>
    <a:hlink>
      <a:srgbClr val="C4E46E"/>
    </a:hlink>
    <a:folHlink>
      <a:srgbClr val="BDE0F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Words>941</Words>
  <Application>Microsoft Office PowerPoint</Application>
  <PresentationFormat>Ευρεία οθόνη</PresentationFormat>
  <Paragraphs>221</Paragraphs>
  <Slides>21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5" baseType="lpstr">
      <vt:lpstr>Arial</vt:lpstr>
      <vt:lpstr>Century Gothic</vt:lpstr>
      <vt:lpstr>Wingdings 3</vt:lpstr>
      <vt:lpstr>Ιόν</vt:lpstr>
      <vt:lpstr>Πολιτικά Συστήματα </vt:lpstr>
      <vt:lpstr>Κατά Αριστοτέλη </vt:lpstr>
      <vt:lpstr>Σύγχρονα πολιτικά συστήματα  Προεδρικά Συστήματα </vt:lpstr>
      <vt:lpstr>Σύστημα checks and balances</vt:lpstr>
      <vt:lpstr>Σύστημα checks and balances</vt:lpstr>
      <vt:lpstr>Σύστημα checks and balances</vt:lpstr>
      <vt:lpstr>Σύστημα checks and balances</vt:lpstr>
      <vt:lpstr>Σύστημα checks and balances</vt:lpstr>
      <vt:lpstr>Σύγχρονα πολιτικά συστήματα  Κοινοβουλευτικά Συστήματα </vt:lpstr>
      <vt:lpstr>Κοινοβουλευτικά Συστήματα η περίπτωση της Ελληνικής Δημοκρατίας  </vt:lpstr>
      <vt:lpstr>Κοινοβουλευτικά Συστήματα η περίπτωση του Ηνωμένου Βασιλείου </vt:lpstr>
      <vt:lpstr>Κοινοβουλευτικά Συστήματα η περίπτωση της Γαλλικής Δημοκρατίας </vt:lpstr>
      <vt:lpstr>Κοινοβουλευτικά Συστήματα η περίπτωση της Ομοσπονδιακής Δημοκρατίας της Γερμανίας  </vt:lpstr>
      <vt:lpstr>Συνοπτική σύγκριση </vt:lpstr>
      <vt:lpstr>Δημοκρατικά και Μη Δημοκρατικά Καθεστώτα</vt:lpstr>
      <vt:lpstr>Δημοκρατικά και Μη Δημοκρατικά Καθεστώτα</vt:lpstr>
      <vt:lpstr>Δημοκρατικά και Μη Δημοκρατικά Καθεστώτα</vt:lpstr>
      <vt:lpstr>Σύγχρονες προκλήσεις </vt:lpstr>
      <vt:lpstr>Σύγχρονες προκλήσεις </vt:lpstr>
      <vt:lpstr>Σύγχρονες προκλήσεις </vt:lpstr>
      <vt:lpstr>Συμπεράσματα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STAVROULA VRAILA</dc:creator>
  <cp:lastModifiedBy>STAVROULA VRAILA</cp:lastModifiedBy>
  <cp:revision>4</cp:revision>
  <dcterms:created xsi:type="dcterms:W3CDTF">2024-11-11T22:05:52Z</dcterms:created>
  <dcterms:modified xsi:type="dcterms:W3CDTF">2025-10-30T10:21:42Z</dcterms:modified>
</cp:coreProperties>
</file>