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69" r:id="rId20"/>
    <p:sldId id="270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230021-B2FD-880F-31FB-ABA08FDE2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1D720B9-6DCB-3CDE-84F7-FE0489993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D98771B-C9D9-0E78-C7A5-53F867740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110FD2-81CF-23B0-275B-C17FA27A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A84AD37-AE2A-AA41-BC6E-7883CBAF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981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F75E01-0883-E45D-C7E7-D7B30E9C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C78166C-514C-D38D-E2E0-A9E9D1539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50B51D-9B62-F975-6152-DE2F16A0C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C172F9A-4CD9-1745-A6A2-E5FF4259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5F162DF-95D9-56CC-1FA6-6E52DE43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552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A642971-7518-539E-7982-024FA1302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BB7A052-BD27-FABE-0AB2-8808EA6C1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D32FFC-5C53-1994-36FC-75516684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4FF33D8-0624-ABEA-78FB-EFE15B1D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BC6D556-B964-8139-E089-A1752703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23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B89B43-0302-A319-0D35-F045F289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FDAE32-B56D-FC3A-EC6F-DC43C310B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9B9109-7DC3-1271-0463-2EFAB47D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035C86-50BB-B1EE-9F2E-48B27CE0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379990-5ECE-2F8B-A422-42D7028B6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696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9A8375-72B7-EEDD-EE21-3704F8B2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C24DB02-DB96-D23E-8FA1-8C97B4F99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A076E1-29E5-DD6E-FDC8-77FF65FC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11FE30-23D9-EFF8-9ACC-DD0F75A0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336E7B-B8FD-46D7-E9D2-69645E9F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305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28EB41-4660-4E19-D55D-05AB090C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C18288-DB2D-0312-6E74-ABEC5D979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C6776DE-8EFF-813C-6050-2F5AEAE03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C45CB56-F5F3-5354-0B30-783DA3DB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3BF5C76-D46F-DE00-42B7-F061CC4A4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29BF4B3-9C87-99CD-5829-F10CC4EF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850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AB6A7F-1FC9-F393-A9B2-3E0AF73D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D9D43C7-804E-4CC4-DD7F-D6149293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190F36A-E703-6B7E-0207-AE56EC2D4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50E093B-0651-654B-E290-66D5FBAB3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9F0FFBF-0E4F-711B-F60B-3CCD08542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F2BB459-17DE-8D41-9C90-7A945601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92589E9-AA4B-4B64-8719-8C4BC3925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BFA4FE3-82C8-DDFB-1AAB-22AC5ED8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355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80AC9A-ED7A-87FB-AF57-1EA722CC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49C5ADC-621A-F8DA-FDBA-DFEA7E538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842A29F-77FC-AD75-22B8-BB9574B5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993B8B3-1AF3-A027-9D35-0FA65D37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560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3CB1CE-118E-3119-9777-AFB3523E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603FC8F-705B-36CE-BC6B-3F853F80F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0794EB1-6C6E-50F2-DCB1-E159DA69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27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81E39F-14FA-5682-C50D-185FAC6AD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30169B-7209-EB1A-A1B2-AB84E201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4F7628F-D1C0-247D-3CAA-E1EA9EAB4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EB2F264-23E6-0D1E-4F41-FD3CD4D1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D4BC4A7-42B7-0321-EAA3-D36DEAB5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A2C986D-CE77-A9DE-3A2E-4045992B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125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1EC6BF-4046-6463-C9C7-333AF7785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2B549FE-D404-E1E5-6ED0-59E2BD13B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9D5E19B-E846-B5AA-CECC-94D3283B2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692E63-5D05-9B34-5A08-BA2284DA0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6DBD51-593B-B7FC-68B9-D9D647808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F7E3260-F833-191C-8D31-919C93AD5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045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2022DBD-DEBC-CFCE-A20F-6F133E12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7E560DE-E61C-EF1F-E635-336E17ED2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5CB4AD9-DC70-1CDF-74B7-6B5051F26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12EC-83C1-438D-A74E-3E2FA3F27FA2}" type="datetimeFigureOut">
              <a:rPr lang="el-GR" smtClean="0"/>
              <a:t>7/3/2025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850870A-FE49-1A5E-A49D-8EC20E8D0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071456A-6707-7168-6F37-EB1A58D4E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F07E-98A0-40D7-BDE1-E79B9D90310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900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B7DC7D-0FDA-DF75-33C5-8E638E122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Θεματικός Τουρισμός ΙΙΙ – Τουρισμός Υγείας </a:t>
            </a:r>
            <a:br>
              <a:rPr lang="el-GR" sz="3200" b="1" dirty="0"/>
            </a:br>
            <a:r>
              <a:rPr lang="el-GR" sz="3200" b="1" dirty="0"/>
              <a:t>Εαρινό εξάμηνο </a:t>
            </a:r>
            <a:r>
              <a:rPr lang="en-US" sz="3200" b="1" dirty="0"/>
              <a:t>(</a:t>
            </a:r>
            <a:r>
              <a:rPr lang="el-GR" sz="3200" b="1" dirty="0"/>
              <a:t>Ιόνιο Πανεπιστήμιο)</a:t>
            </a:r>
            <a:br>
              <a:rPr lang="el-GR" sz="3200" b="1" dirty="0"/>
            </a:br>
            <a:r>
              <a:rPr lang="el-GR" sz="3200" b="1" i="1" dirty="0"/>
              <a:t>Διεθνής Ανταγωνισμός της Ελλάδας στον Τομέα του Τουρισμού Υγείας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2185D95-482D-3A36-1D4F-ACF49C1C0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Διάλεξη 25/02/2025</a:t>
            </a:r>
          </a:p>
          <a:p>
            <a:r>
              <a:rPr lang="el-GR" sz="1600" dirty="0"/>
              <a:t>Διδάσκων Ευθύμιος Παππάς.</a:t>
            </a:r>
          </a:p>
        </p:txBody>
      </p:sp>
    </p:spTree>
    <p:extLst>
      <p:ext uri="{BB962C8B-B14F-4D97-AF65-F5344CB8AC3E}">
        <p14:creationId xmlns:p14="http://schemas.microsoft.com/office/powerpoint/2010/main" val="317737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52004B-685B-C759-A835-D5C10F15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10</a:t>
            </a:r>
            <a:br>
              <a:rPr lang="el-GR" sz="3200" b="1" dirty="0"/>
            </a:br>
            <a:r>
              <a:rPr lang="el-GR" sz="3200" b="1" dirty="0"/>
              <a:t>Υποδομές Υγείας: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A113BE-217D-8992-468A-A87B42326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Στον τομέα </a:t>
            </a:r>
            <a:r>
              <a:rPr lang="el-GR" dirty="0"/>
              <a:t>αυτό υπάρχει </a:t>
            </a:r>
            <a:r>
              <a:rPr lang="el-GR" b="1" dirty="0"/>
              <a:t>ανάγκη για περαιτέρω επενδύσεις </a:t>
            </a:r>
            <a:r>
              <a:rPr lang="el-GR" dirty="0"/>
              <a:t>σε σύγχρονες ιατρικές εγκαταστάσεις και εξοπλισμό.</a:t>
            </a:r>
          </a:p>
          <a:p>
            <a:pPr marL="0" indent="0">
              <a:buNone/>
            </a:pPr>
            <a:r>
              <a:rPr lang="el-GR" b="1" dirty="0"/>
              <a:t>Όχι μόνο </a:t>
            </a:r>
            <a:r>
              <a:rPr lang="el-GR" dirty="0"/>
              <a:t>για να μεγαλώσουν τα </a:t>
            </a:r>
            <a:r>
              <a:rPr lang="el-GR" b="1" dirty="0"/>
              <a:t>περιθώρια προσφοράς</a:t>
            </a:r>
          </a:p>
          <a:p>
            <a:pPr marL="0" indent="0">
              <a:buNone/>
            </a:pPr>
            <a:r>
              <a:rPr lang="el-GR" b="1" dirty="0"/>
              <a:t> </a:t>
            </a:r>
            <a:r>
              <a:rPr lang="el-GR" dirty="0"/>
              <a:t>εξειδικευμένων εγκαταστάσεων  αλλά και για το λόγο του ότι οι</a:t>
            </a:r>
          </a:p>
          <a:p>
            <a:pPr marL="0" indent="0">
              <a:buNone/>
            </a:pPr>
            <a:r>
              <a:rPr lang="el-GR" dirty="0"/>
              <a:t> εγκαταστάσεις αυτές θα μπορούσαν να χρησιμοποιηθούν με διττό</a:t>
            </a:r>
          </a:p>
          <a:p>
            <a:pPr marL="0" indent="0">
              <a:buNone/>
            </a:pPr>
            <a:r>
              <a:rPr lang="el-GR" dirty="0"/>
              <a:t> τρόπο και για χρήση από τους κατά τόπους πολίτες και ως</a:t>
            </a:r>
          </a:p>
          <a:p>
            <a:pPr marL="0" indent="0">
              <a:buNone/>
            </a:pPr>
            <a:r>
              <a:rPr lang="el-GR" dirty="0"/>
              <a:t> ανταγωνιστικό όπλο στον διαφαινόμενο ανταγωνισμό του τομέα</a:t>
            </a:r>
          </a:p>
          <a:p>
            <a:pPr marL="0" indent="0">
              <a:buNone/>
            </a:pPr>
            <a:r>
              <a:rPr lang="el-GR" dirty="0"/>
              <a:t> αυτού.</a:t>
            </a:r>
          </a:p>
        </p:txBody>
      </p:sp>
    </p:spTree>
    <p:extLst>
      <p:ext uri="{BB962C8B-B14F-4D97-AF65-F5344CB8AC3E}">
        <p14:creationId xmlns:p14="http://schemas.microsoft.com/office/powerpoint/2010/main" val="74844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E6586A-4705-B990-D59F-1D4C79FB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11</a:t>
            </a:r>
            <a:br>
              <a:rPr lang="el-GR" sz="3200" b="1" dirty="0"/>
            </a:br>
            <a:r>
              <a:rPr lang="el-GR" sz="3200" b="1" dirty="0"/>
              <a:t>Πιστοποίηση και Διαπίστευση: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89A61B-7628-B34A-69A4-EC18DBEEC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Χωρίς κανένα ενδοιασμό </a:t>
            </a:r>
            <a:r>
              <a:rPr lang="el-GR" dirty="0"/>
              <a:t>διαπιστώνεται η μεγάλη ανάγκη Ενίσχυσης</a:t>
            </a:r>
          </a:p>
          <a:p>
            <a:pPr marL="0" indent="0">
              <a:buNone/>
            </a:pPr>
            <a:r>
              <a:rPr lang="el-GR" dirty="0"/>
              <a:t> των διαδικασιών πιστοποίησης των ιατρικών υπηρεσιών σύμφωνα με</a:t>
            </a:r>
          </a:p>
          <a:p>
            <a:pPr marL="0" indent="0">
              <a:buNone/>
            </a:pPr>
            <a:r>
              <a:rPr lang="el-GR" dirty="0"/>
              <a:t> διεθνή πρότυπα.</a:t>
            </a:r>
          </a:p>
          <a:p>
            <a:pPr marL="0" indent="0">
              <a:buNone/>
            </a:pPr>
            <a:r>
              <a:rPr lang="el-GR" b="1" dirty="0"/>
              <a:t>Δράσεις οι οποίες </a:t>
            </a:r>
            <a:r>
              <a:rPr lang="el-GR" dirty="0"/>
              <a:t>είναι εντελώς απαραίτητες για την θεμελίωση</a:t>
            </a:r>
          </a:p>
          <a:p>
            <a:pPr marL="0" indent="0">
              <a:buNone/>
            </a:pPr>
            <a:r>
              <a:rPr lang="el-GR" dirty="0"/>
              <a:t> καλών πρακτικών, που ταυτόχρονα δύνανται να αποβούν και</a:t>
            </a:r>
          </a:p>
          <a:p>
            <a:pPr marL="0" indent="0">
              <a:buNone/>
            </a:pPr>
            <a:r>
              <a:rPr lang="el-GR" dirty="0"/>
              <a:t> προσελκυστικές προς το εν λόγω, υψηλού οικονομικού επιπέδου,</a:t>
            </a:r>
          </a:p>
          <a:p>
            <a:pPr marL="0" indent="0">
              <a:buNone/>
            </a:pPr>
            <a:r>
              <a:rPr lang="el-GR" dirty="0"/>
              <a:t> κοινό.</a:t>
            </a:r>
          </a:p>
        </p:txBody>
      </p:sp>
    </p:spTree>
    <p:extLst>
      <p:ext uri="{BB962C8B-B14F-4D97-AF65-F5344CB8AC3E}">
        <p14:creationId xmlns:p14="http://schemas.microsoft.com/office/powerpoint/2010/main" val="1509489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8F6903-13CA-D591-2179-B0F6B2DC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12</a:t>
            </a:r>
            <a:br>
              <a:rPr lang="el-GR" sz="3200" b="1" dirty="0"/>
            </a:br>
            <a:r>
              <a:rPr lang="el-GR" sz="3200" b="1" dirty="0"/>
              <a:t>Προώθηση και Μάρκετινγκ: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B010A3-A36A-F97E-59AF-22F47D0C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Οφείλουμε </a:t>
            </a:r>
            <a:r>
              <a:rPr lang="el-GR" dirty="0"/>
              <a:t>να δηλώσουμε ότι η ανάπτυξη στοχευμένων στρατηγικών</a:t>
            </a:r>
          </a:p>
          <a:p>
            <a:pPr marL="0" indent="0">
              <a:buNone/>
            </a:pPr>
            <a:r>
              <a:rPr lang="el-GR" dirty="0"/>
              <a:t>μάρκετινγκ για την προσέλκυση διεθνών ασθενών, δεν είναι απλώς</a:t>
            </a:r>
          </a:p>
          <a:p>
            <a:pPr marL="0" indent="0">
              <a:buNone/>
            </a:pPr>
            <a:r>
              <a:rPr lang="el-GR" dirty="0"/>
              <a:t> αναγκαία , αλλά και απαραίτητη.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Με βάση </a:t>
            </a:r>
            <a:r>
              <a:rPr lang="el-GR" dirty="0"/>
              <a:t>μάλιστα όλη την τελευταία τεχνογνωσία η οποία με την</a:t>
            </a:r>
          </a:p>
          <a:p>
            <a:pPr marL="0" indent="0">
              <a:buNone/>
            </a:pPr>
            <a:r>
              <a:rPr lang="el-GR" dirty="0"/>
              <a:t> χρήση των νέων τεχνολογιών </a:t>
            </a:r>
            <a:r>
              <a:rPr lang="el-GR" b="1" dirty="0"/>
              <a:t>ΑΙ </a:t>
            </a:r>
            <a:r>
              <a:rPr lang="el-GR" dirty="0"/>
              <a:t>μπορεί να αποβεί, ως στρατηγική,</a:t>
            </a:r>
          </a:p>
          <a:p>
            <a:pPr marL="0" indent="0">
              <a:buNone/>
            </a:pPr>
            <a:r>
              <a:rPr lang="el-GR" dirty="0"/>
              <a:t> καταλυτική για την επίτευξη του τελικού στόχου.</a:t>
            </a:r>
          </a:p>
        </p:txBody>
      </p:sp>
    </p:spTree>
    <p:extLst>
      <p:ext uri="{BB962C8B-B14F-4D97-AF65-F5344CB8AC3E}">
        <p14:creationId xmlns:p14="http://schemas.microsoft.com/office/powerpoint/2010/main" val="59970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CF3112-54E5-D659-E96D-AC5BF2CE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13</a:t>
            </a:r>
            <a:br>
              <a:rPr lang="el-GR" sz="3200" b="1" dirty="0"/>
            </a:br>
            <a:r>
              <a:rPr lang="el-GR" sz="3200" b="1" dirty="0"/>
              <a:t>Συνεργασίες: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0E781D-8B94-D98B-E054-3CC5425A6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Δημιουργία συνεργασιών </a:t>
            </a:r>
            <a:r>
              <a:rPr lang="el-GR" dirty="0"/>
              <a:t>μεταξύ δημόσιου και ιδιωτικού τομέα για</a:t>
            </a:r>
          </a:p>
          <a:p>
            <a:pPr marL="0" indent="0">
              <a:buNone/>
            </a:pPr>
            <a:r>
              <a:rPr lang="el-GR" dirty="0"/>
              <a:t> την ανάπτυξη ολοκληρωμένων πακέτων ιατρικού τουρισμού.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Είναι όχι μόνο </a:t>
            </a:r>
            <a:r>
              <a:rPr lang="el-GR" dirty="0"/>
              <a:t>αναγκαία αλλά και επιβεβλημένη, διότι ο διεθνής και</a:t>
            </a:r>
          </a:p>
          <a:p>
            <a:pPr marL="0" indent="0">
              <a:buNone/>
            </a:pPr>
            <a:r>
              <a:rPr lang="el-GR" dirty="0"/>
              <a:t> διακρατικός ανταγωνισμός, είναι τέτοιος, που καθιστά υποχρεωτικές</a:t>
            </a:r>
          </a:p>
          <a:p>
            <a:pPr marL="0" indent="0">
              <a:buNone/>
            </a:pPr>
            <a:r>
              <a:rPr lang="el-GR" dirty="0"/>
              <a:t> τέτοιου είδους συνεργασίες,  σε βαθμό που οποιαδήποτε άλλη</a:t>
            </a:r>
          </a:p>
          <a:p>
            <a:pPr marL="0" indent="0">
              <a:buNone/>
            </a:pPr>
            <a:r>
              <a:rPr lang="el-GR" dirty="0"/>
              <a:t>στρατηγική θα ήταν καταδικασμένη σε αποτυχία.</a:t>
            </a:r>
          </a:p>
        </p:txBody>
      </p:sp>
    </p:spTree>
    <p:extLst>
      <p:ext uri="{BB962C8B-B14F-4D97-AF65-F5344CB8AC3E}">
        <p14:creationId xmlns:p14="http://schemas.microsoft.com/office/powerpoint/2010/main" val="654354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353AA5-E515-F412-1CDE-63D1E541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14</a:t>
            </a:r>
            <a:br>
              <a:rPr lang="el-GR" sz="3200" b="1" dirty="0"/>
            </a:br>
            <a:r>
              <a:rPr lang="el-GR" sz="3200" b="1" dirty="0"/>
              <a:t>Η ανάπτυξη του τουρισμού τρίτης ηλικίας στην Ελλάδα *</a:t>
            </a:r>
            <a:br>
              <a:rPr lang="el-GR" sz="3200" b="1" dirty="0"/>
            </a:br>
            <a:r>
              <a:rPr lang="el-GR" sz="3200" b="1" dirty="0"/>
              <a:t>&amp;</a:t>
            </a:r>
            <a:br>
              <a:rPr lang="el-GR" sz="3200" b="1" dirty="0"/>
            </a:br>
            <a:r>
              <a:rPr lang="el-GR" sz="3200" b="1" dirty="0"/>
              <a:t>η συμβολή του τουρισμού υγείας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A3232B-7511-361B-5B0D-B39BC4479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8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dirty="0"/>
              <a:t>1.1. Η Ζήτηση Διεθνώς - 1.1.1. Δημογραφικές Εξελίξεις-1.1.</a:t>
            </a:r>
          </a:p>
          <a:p>
            <a:pPr marL="0" indent="0" algn="ctr">
              <a:buNone/>
            </a:pPr>
            <a:r>
              <a:rPr lang="el-GR" dirty="0"/>
              <a:t> Εισαγωγή</a:t>
            </a:r>
          </a:p>
          <a:p>
            <a:pPr marL="0" indent="0">
              <a:buNone/>
            </a:pPr>
            <a:r>
              <a:rPr lang="el-GR" b="1" dirty="0"/>
              <a:t>Η δημογραφική γήρανση </a:t>
            </a:r>
            <a:r>
              <a:rPr lang="el-GR" dirty="0"/>
              <a:t>του πληθυσμού στις ανεπτυγμένες χώρες αποτελεί ένα κυρίαρχο δεδομένο με σοβαρότατες κοινωνικές, οικονομικές ασφαλιστικές, προνοιακές, και υγειονομικές προεκτάσεις. </a:t>
            </a:r>
          </a:p>
          <a:p>
            <a:pPr marL="0" indent="0">
              <a:buNone/>
            </a:pPr>
            <a:r>
              <a:rPr lang="el-GR" b="1" dirty="0"/>
              <a:t> Ο ηλικιωμένος πληθυσμός </a:t>
            </a:r>
            <a:r>
              <a:rPr lang="el-GR" dirty="0"/>
              <a:t>έχει αυξηθεί και συνεχίζει να έχει αυξητική τάση λόγω κοινωνικών, οικονομικών, ιατρικών, επιστημονικών και τεχνολογικών εξελίξεων.</a:t>
            </a:r>
          </a:p>
          <a:p>
            <a:pPr marL="0" indent="0">
              <a:buNone/>
            </a:pPr>
            <a:r>
              <a:rPr lang="el-GR" b="1" dirty="0"/>
              <a:t>Ένας από τους σημαντικότερους λόγους </a:t>
            </a:r>
            <a:r>
              <a:rPr lang="el-GR" dirty="0"/>
              <a:t>είναι η αύξηση του προσδόκιμου ζωής, αλλά και η μείωση της γονιμότητας.</a:t>
            </a:r>
          </a:p>
        </p:txBody>
      </p:sp>
    </p:spTree>
    <p:extLst>
      <p:ext uri="{BB962C8B-B14F-4D97-AF65-F5344CB8AC3E}">
        <p14:creationId xmlns:p14="http://schemas.microsoft.com/office/powerpoint/2010/main" val="1645463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12BE72-84F4-7531-2DCC-16B3837F6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Ηλικιωμένοι &amp; Εισόδημα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721FB1-FFDF-A8CA-F653-348875BF3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1.Η ιλιγγιώδης αύξηση </a:t>
            </a:r>
            <a:r>
              <a:rPr lang="el-GR" dirty="0"/>
              <a:t>του ποσοστού των ηλικιωμένων θα αντιστρέψει τη δημογραφική πυραμίδα των γενεών. </a:t>
            </a:r>
          </a:p>
          <a:p>
            <a:pPr marL="0" indent="0">
              <a:buNone/>
            </a:pPr>
            <a:r>
              <a:rPr lang="el-GR" b="1" dirty="0"/>
              <a:t>Οι νέοι ηλικιωμένοι </a:t>
            </a:r>
            <a:r>
              <a:rPr lang="el-GR" dirty="0"/>
              <a:t>θα διαθέτουν το μεγαλύτερο εισόδημα όλων των εποχών.</a:t>
            </a:r>
          </a:p>
          <a:p>
            <a:pPr marL="0" indent="0">
              <a:buNone/>
            </a:pPr>
            <a:r>
              <a:rPr lang="el-GR" b="1" dirty="0"/>
              <a:t>2.Επιπλέον έχουν </a:t>
            </a:r>
            <a:r>
              <a:rPr lang="el-GR" dirty="0"/>
              <a:t>συνηθίσει να προσέρχονται στην κάλπη, γεγονός</a:t>
            </a:r>
          </a:p>
          <a:p>
            <a:pPr marL="0" indent="0">
              <a:buNone/>
            </a:pPr>
            <a:r>
              <a:rPr lang="el-GR" dirty="0"/>
              <a:t> που τους προσδίδει μεγαλύτερο πολιτικό βάρος, ενώ τα επιτεύγματα</a:t>
            </a:r>
          </a:p>
          <a:p>
            <a:pPr marL="0" indent="0">
              <a:buNone/>
            </a:pPr>
            <a:r>
              <a:rPr lang="el-GR" dirty="0"/>
              <a:t> της προληπτικής και θεραπευτικής ιατρικής θα καθιστούν την Τρίτη</a:t>
            </a:r>
          </a:p>
          <a:p>
            <a:pPr marL="0" indent="0">
              <a:buNone/>
            </a:pPr>
            <a:r>
              <a:rPr lang="el-GR" dirty="0"/>
              <a:t> ηλικία όλο και πιο υγιή, άρα πιο κινητική και πιο δημιουργική.</a:t>
            </a:r>
          </a:p>
        </p:txBody>
      </p:sp>
    </p:spTree>
    <p:extLst>
      <p:ext uri="{BB962C8B-B14F-4D97-AF65-F5344CB8AC3E}">
        <p14:creationId xmlns:p14="http://schemas.microsoft.com/office/powerpoint/2010/main" val="1201104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A76887-3617-F5D8-E6C1-F089ED8D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16</a:t>
            </a:r>
            <a:br>
              <a:rPr lang="el-GR" sz="3200" b="1" dirty="0"/>
            </a:br>
            <a:r>
              <a:rPr lang="el-GR" sz="3200" b="1" dirty="0"/>
              <a:t>1.1.1.2. Συνοπτική ιστορική αναδρομή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710111-F232-1FF0-7109-1D9587F24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Ιστορικά, η μεγαλύτερη </a:t>
            </a:r>
            <a:r>
              <a:rPr lang="el-GR" dirty="0"/>
              <a:t>συρρίκνωση του παγκόσμιου πληθυσμού</a:t>
            </a:r>
          </a:p>
          <a:p>
            <a:pPr marL="0" indent="0">
              <a:buNone/>
            </a:pPr>
            <a:r>
              <a:rPr lang="el-GR" dirty="0"/>
              <a:t> σημειώθηκε γύρω στο 1350 μ.Χ. και οφειλόταν στην πανδημία της</a:t>
            </a:r>
          </a:p>
          <a:p>
            <a:pPr marL="0" indent="0">
              <a:buNone/>
            </a:pPr>
            <a:r>
              <a:rPr lang="el-GR" dirty="0"/>
              <a:t> πανώλης, γνωστής και ως «μαύρου θανάτου». </a:t>
            </a:r>
          </a:p>
          <a:p>
            <a:pPr marL="0" indent="0">
              <a:buNone/>
            </a:pPr>
            <a:r>
              <a:rPr lang="el-GR" b="1" dirty="0"/>
              <a:t>Ο πληθυσμός της γης </a:t>
            </a:r>
            <a:r>
              <a:rPr lang="el-GR" dirty="0"/>
              <a:t>μειώθηκε στα 370 εκατομμύρια. </a:t>
            </a:r>
          </a:p>
          <a:p>
            <a:pPr marL="0" indent="0">
              <a:buNone/>
            </a:pPr>
            <a:r>
              <a:rPr lang="el-GR" dirty="0"/>
              <a:t>Ακολούθησε συνεχής άνοδος για 450 συναπτά έτη, και γύρω στο 1804 ο πληθυσμός της γης έφτασε για πρώτη φορά το ένα δισεκατομμύριο. </a:t>
            </a:r>
          </a:p>
          <a:p>
            <a:pPr marL="0" indent="0">
              <a:buNone/>
            </a:pPr>
            <a:r>
              <a:rPr lang="el-GR" b="1" dirty="0"/>
              <a:t>Χρειάστηκαν</a:t>
            </a:r>
            <a:r>
              <a:rPr lang="el-GR" dirty="0"/>
              <a:t> λιγότερα από τα μισά χρόνια για να διπλασιαστεί ο παγκόσμιος πληθυσμός και να φτάσει το 1927 στα δύο </a:t>
            </a:r>
            <a:r>
              <a:rPr lang="el-GR" dirty="0" err="1"/>
              <a:t>δισεκατομμύ</a:t>
            </a:r>
            <a:r>
              <a:rPr lang="el-GR" dirty="0"/>
              <a:t>-</a:t>
            </a:r>
          </a:p>
          <a:p>
            <a:r>
              <a:rPr lang="el-GR" dirty="0" err="1"/>
              <a:t>ρια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2986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A66E0B-4492-B34C-02CD-EEBF9E994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18</a:t>
            </a:r>
            <a:br>
              <a:rPr lang="el-GR" sz="3200" dirty="0"/>
            </a:br>
            <a:r>
              <a:rPr lang="el-GR" sz="3200" dirty="0"/>
              <a:t>Η αναλογία των ηλικιωμένων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60D540-2D52-DF74-B299-BC6B9E71B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Στη συνέχεια, οι ρυθμοί αύξησης </a:t>
            </a:r>
            <a:r>
              <a:rPr lang="el-GR" dirty="0"/>
              <a:t>επιταχύνθηκαν.</a:t>
            </a:r>
          </a:p>
          <a:p>
            <a:pPr marL="0" indent="0">
              <a:buNone/>
            </a:pPr>
            <a:r>
              <a:rPr lang="el-GR" b="1" dirty="0"/>
              <a:t>Μέσα σε 33 χρόνια </a:t>
            </a:r>
            <a:r>
              <a:rPr lang="el-GR" dirty="0"/>
              <a:t>η αναλογία των ηλικιωμένων προστέθηκε άλλο</a:t>
            </a:r>
          </a:p>
          <a:p>
            <a:pPr marL="0" indent="0">
              <a:buNone/>
            </a:pPr>
            <a:r>
              <a:rPr lang="el-GR" dirty="0"/>
              <a:t> ένα δισεκατομμύριο κατοίκων στον πλανήτη, ενώ μέχρι το 2000 είχαν</a:t>
            </a:r>
          </a:p>
          <a:p>
            <a:pPr marL="0" indent="0">
              <a:buNone/>
            </a:pPr>
            <a:r>
              <a:rPr lang="el-GR" dirty="0"/>
              <a:t> προστεθεί άλλα τρία δισεκατομμύρια, με αποτέλεσμα, κατά τον 20ό</a:t>
            </a:r>
          </a:p>
          <a:p>
            <a:pPr marL="0" indent="0">
              <a:buNone/>
            </a:pPr>
            <a:r>
              <a:rPr lang="el-GR" dirty="0"/>
              <a:t> αιώνα ο πληθυσμός της γης να αυξηθεί από 1,6 δισ. στα 6,1 δισ.</a:t>
            </a:r>
          </a:p>
          <a:p>
            <a:pPr marL="0" indent="0">
              <a:buNone/>
            </a:pPr>
            <a:r>
              <a:rPr lang="el-GR" b="1" dirty="0"/>
              <a:t>Εντούτοις, η ηλικιακή σύνθεση </a:t>
            </a:r>
            <a:r>
              <a:rPr lang="el-GR" dirty="0"/>
              <a:t>του πληθυσμού δεν άλλαξε ουσιωδώς. </a:t>
            </a:r>
          </a:p>
          <a:p>
            <a:pPr marL="0" indent="0">
              <a:buNone/>
            </a:pPr>
            <a:r>
              <a:rPr lang="el-GR" dirty="0"/>
              <a:t>Από το 1950 ως και το 1990 η αναλογία των ηλικιωμένων (άνω των 55</a:t>
            </a:r>
          </a:p>
          <a:p>
            <a:pPr marL="0" indent="0">
              <a:buNone/>
            </a:pPr>
            <a:r>
              <a:rPr lang="el-GR" dirty="0"/>
              <a:t> ετών)στον παγκόσμιο πληθυσμό δεν μεταβλήθηκε ιδιαίτερα</a:t>
            </a:r>
          </a:p>
        </p:txBody>
      </p:sp>
    </p:spTree>
    <p:extLst>
      <p:ext uri="{BB962C8B-B14F-4D97-AF65-F5344CB8AC3E}">
        <p14:creationId xmlns:p14="http://schemas.microsoft.com/office/powerpoint/2010/main" val="2938458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E777BE-E488-5EE6-4770-BAABD065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18</a:t>
            </a:r>
            <a:br>
              <a:rPr lang="el-GR" sz="3200" b="1" dirty="0"/>
            </a:br>
            <a:r>
              <a:rPr lang="el-GR" sz="3200" b="1" dirty="0"/>
              <a:t>καταμερισμός 2017-2050 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199F446A-4F57-AB08-F9D5-4008D86A8C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66276"/>
              </p:ext>
            </p:extLst>
          </p:nvPr>
        </p:nvGraphicFramePr>
        <p:xfrm>
          <a:off x="330200" y="1435100"/>
          <a:ext cx="11557002" cy="549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765412097"/>
                    </a:ext>
                  </a:extLst>
                </a:gridCol>
                <a:gridCol w="1947334">
                  <a:extLst>
                    <a:ext uri="{9D8B030D-6E8A-4147-A177-3AD203B41FA5}">
                      <a16:colId xmlns:a16="http://schemas.microsoft.com/office/drawing/2014/main" val="1484041147"/>
                    </a:ext>
                  </a:extLst>
                </a:gridCol>
                <a:gridCol w="1926167">
                  <a:extLst>
                    <a:ext uri="{9D8B030D-6E8A-4147-A177-3AD203B41FA5}">
                      <a16:colId xmlns:a16="http://schemas.microsoft.com/office/drawing/2014/main" val="3106091033"/>
                    </a:ext>
                  </a:extLst>
                </a:gridCol>
                <a:gridCol w="1926167">
                  <a:extLst>
                    <a:ext uri="{9D8B030D-6E8A-4147-A177-3AD203B41FA5}">
                      <a16:colId xmlns:a16="http://schemas.microsoft.com/office/drawing/2014/main" val="2869269534"/>
                    </a:ext>
                  </a:extLst>
                </a:gridCol>
                <a:gridCol w="1926167">
                  <a:extLst>
                    <a:ext uri="{9D8B030D-6E8A-4147-A177-3AD203B41FA5}">
                      <a16:colId xmlns:a16="http://schemas.microsoft.com/office/drawing/2014/main" val="3584980675"/>
                    </a:ext>
                  </a:extLst>
                </a:gridCol>
                <a:gridCol w="1926167">
                  <a:extLst>
                    <a:ext uri="{9D8B030D-6E8A-4147-A177-3AD203B41FA5}">
                      <a16:colId xmlns:a16="http://schemas.microsoft.com/office/drawing/2014/main" val="3299697698"/>
                    </a:ext>
                  </a:extLst>
                </a:gridCol>
              </a:tblGrid>
              <a:tr h="987677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Αριθμός ατόμων 60 ετών και  άνω το 2017 σε</a:t>
                      </a:r>
                    </a:p>
                    <a:p>
                      <a:r>
                        <a:rPr lang="el-GR" dirty="0"/>
                        <a:t>Εκατομμύρια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Αριθμός ατόμων 60 ετών και άνω το  2050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Ποσοστιαία μεταβολή  μεταξύ του 2017 και του 2050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Κατανομή ηλικιωμένων</a:t>
                      </a:r>
                    </a:p>
                    <a:p>
                      <a:r>
                        <a:rPr lang="el-GR" dirty="0"/>
                        <a:t>Ατόμων  το 2017</a:t>
                      </a:r>
                    </a:p>
                    <a:p>
                      <a:r>
                        <a:rPr lang="el-GR" dirty="0"/>
                        <a:t>(ποσοστό)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Κατανομή ηλικιωμένων ατόμων το 2050</a:t>
                      </a:r>
                    </a:p>
                    <a:p>
                      <a:r>
                        <a:rPr lang="el-GR" dirty="0"/>
                        <a:t>Ποσοστό)(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578068"/>
                  </a:ext>
                </a:extLst>
              </a:tr>
              <a:tr h="610868">
                <a:tc>
                  <a:txBody>
                    <a:bodyPr/>
                    <a:lstStyle/>
                    <a:p>
                      <a:r>
                        <a:rPr lang="el-GR" dirty="0"/>
                        <a:t>κόσμος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962,3 εκατ.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2080,5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45239"/>
                  </a:ext>
                </a:extLst>
              </a:tr>
              <a:tr h="610868">
                <a:tc>
                  <a:txBody>
                    <a:bodyPr/>
                    <a:lstStyle/>
                    <a:p>
                      <a:r>
                        <a:rPr lang="el-GR" dirty="0"/>
                        <a:t>Αφρική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68,7 </a:t>
                      </a:r>
                      <a:r>
                        <a:rPr lang="el-GR" dirty="0" err="1"/>
                        <a:t>εκατ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225,8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27362"/>
                  </a:ext>
                </a:extLst>
              </a:tr>
              <a:tr h="610868">
                <a:tc>
                  <a:txBody>
                    <a:bodyPr/>
                    <a:lstStyle/>
                    <a:p>
                      <a:r>
                        <a:rPr lang="el-GR" dirty="0"/>
                        <a:t>Ασία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549,2 </a:t>
                      </a:r>
                      <a:r>
                        <a:rPr lang="el-GR" dirty="0" err="1"/>
                        <a:t>εκατ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1273,2247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131,8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61,2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600641"/>
                  </a:ext>
                </a:extLst>
              </a:tr>
              <a:tr h="610868">
                <a:tc>
                  <a:txBody>
                    <a:bodyPr/>
                    <a:lstStyle/>
                    <a:p>
                      <a:r>
                        <a:rPr lang="el-GR" dirty="0"/>
                        <a:t>Ευρώπη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183,0 </a:t>
                      </a:r>
                      <a:r>
                        <a:rPr lang="el-GR" dirty="0" err="1"/>
                        <a:t>εκατ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247,2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35,1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75818"/>
                  </a:ext>
                </a:extLst>
              </a:tr>
              <a:tr h="610868">
                <a:tc>
                  <a:txBody>
                    <a:bodyPr/>
                    <a:lstStyle/>
                    <a:p>
                      <a:r>
                        <a:rPr lang="el-GR" dirty="0"/>
                        <a:t>Β. Αμερική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78,4 </a:t>
                      </a:r>
                      <a:r>
                        <a:rPr lang="el-GR" dirty="0" err="1"/>
                        <a:t>εκατ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122,8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56,7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299966"/>
                  </a:ext>
                </a:extLst>
              </a:tr>
              <a:tr h="610868">
                <a:tc>
                  <a:txBody>
                    <a:bodyPr/>
                    <a:lstStyle/>
                    <a:p>
                      <a:r>
                        <a:rPr lang="el-GR" dirty="0"/>
                        <a:t>Λ. Αμερική &amp; καραϊβική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76 </a:t>
                      </a:r>
                      <a:r>
                        <a:rPr lang="el-GR" dirty="0" err="1"/>
                        <a:t>εκατ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 198,2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160,7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833716"/>
                  </a:ext>
                </a:extLst>
              </a:tr>
              <a:tr h="610868">
                <a:tc>
                  <a:txBody>
                    <a:bodyPr/>
                    <a:lstStyle/>
                    <a:p>
                      <a:r>
                        <a:rPr lang="el-GR" dirty="0"/>
                        <a:t>Ωκεανία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   6,9 </a:t>
                      </a:r>
                      <a:r>
                        <a:rPr lang="el-GR" dirty="0" err="1"/>
                        <a:t>εκατ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    13,3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  92,6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18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889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0F056C-E03A-3647-2033-499D724F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3200" b="1" dirty="0"/>
            </a:br>
            <a:r>
              <a:rPr lang="el-GR" sz="3200" b="1" dirty="0"/>
              <a:t>19</a:t>
            </a:r>
            <a:br>
              <a:rPr lang="el-GR" sz="3200" b="1" dirty="0"/>
            </a:br>
            <a:r>
              <a:rPr lang="el-GR" sz="3200" b="1" dirty="0"/>
              <a:t>5. Συμπεράσματα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61B4AB-E7EE-0699-5CDA-D9CA6F565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l-GR" b="1" dirty="0"/>
              <a:t>Η Ελλάδα διαθέτει </a:t>
            </a:r>
            <a:r>
              <a:rPr lang="el-GR" dirty="0"/>
              <a:t>σημαντικές προοπτικές για την ανάπτυξη του</a:t>
            </a:r>
          </a:p>
          <a:p>
            <a:pPr marL="0" indent="0">
              <a:buNone/>
            </a:pPr>
            <a:r>
              <a:rPr lang="el-GR" dirty="0"/>
              <a:t> ιατρικού τουρισμού, ωστόσο αντιμετωπίζει έντονο ανταγωνισμό από</a:t>
            </a:r>
          </a:p>
          <a:p>
            <a:pPr marL="0" indent="0">
              <a:buNone/>
            </a:pPr>
            <a:r>
              <a:rPr lang="el-GR" dirty="0"/>
              <a:t> χώρες με πιο ανεπτυγμένες υποδομές και ισχυρότερη διεθνή</a:t>
            </a:r>
          </a:p>
          <a:p>
            <a:pPr marL="0" indent="0">
              <a:buNone/>
            </a:pPr>
            <a:r>
              <a:rPr lang="el-GR" dirty="0"/>
              <a:t> παρουσία στον τομέα. </a:t>
            </a:r>
          </a:p>
          <a:p>
            <a:pPr marL="0" indent="0">
              <a:buNone/>
            </a:pPr>
            <a:r>
              <a:rPr lang="el-GR" b="1" dirty="0"/>
              <a:t>Έτσι η στρατηγική ανάπτυξη </a:t>
            </a:r>
            <a:r>
              <a:rPr lang="el-GR" dirty="0"/>
              <a:t>του τομέα απαιτεί επενδύσεις στις</a:t>
            </a:r>
          </a:p>
          <a:p>
            <a:pPr marL="0" indent="0">
              <a:buNone/>
            </a:pPr>
            <a:r>
              <a:rPr lang="el-GR" dirty="0"/>
              <a:t> υποδομές, ενίσχυση των διεθνών διαπιστεύσεων και στοχευμένο</a:t>
            </a:r>
          </a:p>
          <a:p>
            <a:pPr marL="0" indent="0">
              <a:buNone/>
            </a:pPr>
            <a:r>
              <a:rPr lang="el-GR" dirty="0"/>
              <a:t> μάρκετινγκ.</a:t>
            </a:r>
          </a:p>
        </p:txBody>
      </p:sp>
    </p:spTree>
    <p:extLst>
      <p:ext uri="{BB962C8B-B14F-4D97-AF65-F5344CB8AC3E}">
        <p14:creationId xmlns:p14="http://schemas.microsoft.com/office/powerpoint/2010/main" val="109398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0F5640-DAD7-42A9-FD10-B2C82846C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/>
              <a:t>2</a:t>
            </a:r>
            <a:br>
              <a:rPr lang="el-GR" sz="3200" dirty="0"/>
            </a:br>
            <a:r>
              <a:rPr lang="el-GR" sz="3200" b="1" i="1" dirty="0"/>
              <a:t>Διεθνής Ανταγωνισμός της Ελλάδας στον Τομέα του Τουρισμού Υγείας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422A03-1A44-915F-EACB-30E834ED7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1. Εισαγωγή</a:t>
            </a:r>
          </a:p>
          <a:p>
            <a:pPr marL="0" indent="0">
              <a:buNone/>
            </a:pPr>
            <a:r>
              <a:rPr lang="el-GR" b="1" dirty="0"/>
              <a:t>Ο τουρισμός υγείας αποτελεί </a:t>
            </a:r>
            <a:r>
              <a:rPr lang="el-GR" dirty="0"/>
              <a:t>έναν ταχέως αναπτυσσόμενο τομέα</a:t>
            </a:r>
          </a:p>
          <a:p>
            <a:pPr marL="0" indent="0">
              <a:buNone/>
            </a:pPr>
            <a:r>
              <a:rPr lang="el-GR" dirty="0"/>
              <a:t> παγκοσμίως, με πολλές χώρες να επενδύουν σημαντικά για να</a:t>
            </a:r>
          </a:p>
          <a:p>
            <a:pPr marL="0" indent="0">
              <a:buNone/>
            </a:pPr>
            <a:r>
              <a:rPr lang="el-GR" dirty="0"/>
              <a:t> προσελκύσουν διεθνείς ασθενείς.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Η Ελλάδα, με το πλούσιο </a:t>
            </a:r>
            <a:r>
              <a:rPr lang="el-GR" dirty="0"/>
              <a:t>ιατρικό της παρελθόν και τις φυσικές της</a:t>
            </a:r>
          </a:p>
          <a:p>
            <a:pPr marL="0" indent="0">
              <a:buNone/>
            </a:pPr>
            <a:r>
              <a:rPr lang="el-GR" dirty="0"/>
              <a:t> ομορφιές, επιδιώκει να εδραιωθεί ως κορυφαίος προορισμός</a:t>
            </a:r>
          </a:p>
          <a:p>
            <a:pPr marL="0" indent="0">
              <a:buNone/>
            </a:pPr>
            <a:r>
              <a:rPr lang="el-GR" dirty="0"/>
              <a:t> ιατρικού τουρισμού. Ωστόσο, αντιμετωπίζει έντονο ανταγωνισμό από</a:t>
            </a:r>
          </a:p>
          <a:p>
            <a:pPr marL="0" indent="0">
              <a:buNone/>
            </a:pPr>
            <a:r>
              <a:rPr lang="el-GR" dirty="0"/>
              <a:t> χώρες όπως η Τουρκία, η Ισπανία, η Γερμανία και η Ινδία.</a:t>
            </a:r>
          </a:p>
        </p:txBody>
      </p:sp>
    </p:spTree>
    <p:extLst>
      <p:ext uri="{BB962C8B-B14F-4D97-AF65-F5344CB8AC3E}">
        <p14:creationId xmlns:p14="http://schemas.microsoft.com/office/powerpoint/2010/main" val="19340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4D7633-D76D-147E-C9FD-4D39120B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15</a:t>
            </a:r>
            <a:br>
              <a:rPr lang="el-GR" sz="3200" b="1" dirty="0"/>
            </a:br>
            <a:r>
              <a:rPr lang="el-GR" sz="3200" b="1" dirty="0"/>
              <a:t>6. Βιβλιογραφία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653CBE-4CEB-4126-5A2F-0F1DF620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Carrera, P. M., &amp; Bridges, J. F. P. (2006). </a:t>
            </a:r>
            <a:r>
              <a:rPr lang="en-US" dirty="0"/>
              <a:t>“Globalization and healthcare: understanding health and medical tourism.” Expert Review of Pharmacoeconomics &amp; Outcomes Research, 6(4), 447-454.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Hall, C. M. (2011). Medical Tourism</a:t>
            </a:r>
            <a:r>
              <a:rPr lang="en-US" dirty="0"/>
              <a:t>: The Ethics, Regulation, and Marketing of Health Mobility. Routledge.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Lunt, N., Smith, R., </a:t>
            </a:r>
            <a:r>
              <a:rPr lang="en-US" b="1" dirty="0" err="1"/>
              <a:t>Exworthy</a:t>
            </a:r>
            <a:r>
              <a:rPr lang="en-US" b="1" dirty="0"/>
              <a:t>, M., Green, S. T., Horsfall, D., &amp; Mannion, R. (2014). </a:t>
            </a:r>
            <a:r>
              <a:rPr lang="en-US" dirty="0"/>
              <a:t>Medical Tourism: Treatments, Markets and Health System Implications: A scoping review. OECD.</a:t>
            </a:r>
          </a:p>
          <a:p>
            <a:pPr marL="0" indent="0">
              <a:buNone/>
            </a:pPr>
            <a:r>
              <a:rPr lang="en-US" b="1" dirty="0"/>
              <a:t>Smith, M., &amp; </a:t>
            </a:r>
            <a:r>
              <a:rPr lang="en-US" b="1" dirty="0" err="1"/>
              <a:t>Puczkó</a:t>
            </a:r>
            <a:r>
              <a:rPr lang="en-US" b="1" dirty="0"/>
              <a:t>, L. (2009). </a:t>
            </a:r>
            <a:r>
              <a:rPr lang="en-US" dirty="0"/>
              <a:t>Health and wellness tourism. Routledge.</a:t>
            </a: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686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C49EA8-A6E5-D394-BF75-D2734E60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3</a:t>
            </a:r>
            <a:br>
              <a:rPr lang="el-GR" sz="3200" dirty="0"/>
            </a:br>
            <a:r>
              <a:rPr lang="el-GR" sz="3200" b="1" dirty="0"/>
              <a:t>2. Διεθνής Ανταγωνισμός στον Τομέα του Τουρισμού Υγείας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6A3AAA-DE2E-9BDC-24BF-F2084DF8C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2.1. Τουρκία</a:t>
            </a:r>
          </a:p>
          <a:p>
            <a:pPr marL="0" indent="0">
              <a:buNone/>
            </a:pPr>
            <a:r>
              <a:rPr lang="el-GR" b="1" dirty="0"/>
              <a:t>Η Τουρκία </a:t>
            </a:r>
            <a:r>
              <a:rPr lang="el-GR" dirty="0"/>
              <a:t>έχει αναδειχθεί σε σημαντικό κέντρο ιατρικού τουρισμού,</a:t>
            </a:r>
          </a:p>
          <a:p>
            <a:pPr marL="0" indent="0">
              <a:buNone/>
            </a:pPr>
            <a:r>
              <a:rPr lang="el-GR" dirty="0"/>
              <a:t> προσφέροντας υψηλής ποιότητας ιατρικές υπηρεσίες σε</a:t>
            </a:r>
          </a:p>
          <a:p>
            <a:pPr marL="0" indent="0">
              <a:buNone/>
            </a:pPr>
            <a:r>
              <a:rPr lang="el-GR" dirty="0"/>
              <a:t> ανταγωνιστικές τιμές.</a:t>
            </a:r>
          </a:p>
          <a:p>
            <a:pPr marL="0" indent="0">
              <a:buNone/>
            </a:pPr>
            <a:r>
              <a:rPr lang="el-GR" b="1" dirty="0"/>
              <a:t>Η στρατηγική της θέση </a:t>
            </a:r>
            <a:r>
              <a:rPr lang="el-GR" dirty="0"/>
              <a:t>μεταξύ Ευρώπης και Ασίας, σε συνδυασμό με</a:t>
            </a:r>
          </a:p>
          <a:p>
            <a:pPr marL="0" indent="0">
              <a:buNone/>
            </a:pPr>
            <a:r>
              <a:rPr lang="el-GR" dirty="0"/>
              <a:t> τις σύγχρονες ιατρικές εγκαταστάσεις, την καθιστούν ελκυστική</a:t>
            </a:r>
          </a:p>
          <a:p>
            <a:pPr marL="0" indent="0">
              <a:buNone/>
            </a:pPr>
            <a:r>
              <a:rPr lang="el-GR" dirty="0"/>
              <a:t> επιλογή για διεθνείς ασθενείς.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059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1C216D-B5AE-8B75-5EFE-3BCEF278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4</a:t>
            </a:r>
            <a:br>
              <a:rPr lang="el-GR" sz="3200" b="1" dirty="0"/>
            </a:br>
            <a:r>
              <a:rPr lang="el-GR" sz="3200" b="1" dirty="0"/>
              <a:t>2.2. Ισπανία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2FAC56-1C0F-1F2C-EE63-483C7FA93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/>
              <a:t>Η Ισπανία διαθέτει </a:t>
            </a:r>
            <a:r>
              <a:rPr lang="el-GR" dirty="0"/>
              <a:t>ανεπτυγμένο σύστημα υγείας και είναι γνωστή</a:t>
            </a:r>
          </a:p>
          <a:p>
            <a:pPr marL="0" indent="0">
              <a:buNone/>
            </a:pPr>
            <a:r>
              <a:rPr lang="el-GR" dirty="0"/>
              <a:t> για τις εξειδικευμένες ιατρικές υπηρεσίες της, ιδιαίτερα στους</a:t>
            </a:r>
          </a:p>
          <a:p>
            <a:pPr marL="0" indent="0">
              <a:buNone/>
            </a:pPr>
            <a:r>
              <a:rPr lang="el-GR" dirty="0"/>
              <a:t> τομείς της ορθοπεδικής και της καρδιολογίας.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Το ευνοϊκό κλίμα </a:t>
            </a:r>
            <a:r>
              <a:rPr lang="el-GR" dirty="0"/>
              <a:t>και η πλούσια πολιτιστική κληρονομιά</a:t>
            </a:r>
          </a:p>
          <a:p>
            <a:pPr marL="0" indent="0">
              <a:buNone/>
            </a:pPr>
            <a:r>
              <a:rPr lang="el-GR" dirty="0"/>
              <a:t>προσελκύουν ασθενείς που επιθυμούν να συνδυάσουν θεραπεία με</a:t>
            </a:r>
          </a:p>
          <a:p>
            <a:pPr marL="0" indent="0">
              <a:buNone/>
            </a:pPr>
            <a:r>
              <a:rPr lang="el-GR" dirty="0"/>
              <a:t> αναψυχή.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769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7C4876-6929-289C-7CCC-EB3CFD6A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5</a:t>
            </a:r>
            <a:br>
              <a:rPr lang="el-GR" sz="3200" b="1" dirty="0"/>
            </a:br>
            <a:r>
              <a:rPr lang="el-GR" sz="3200" b="1" dirty="0"/>
              <a:t>2.3. Γερμανία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BBA852-0E3C-029B-AC8E-883A51201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962"/>
            <a:ext cx="10515600" cy="5103913"/>
          </a:xfrm>
        </p:spPr>
        <p:txBody>
          <a:bodyPr/>
          <a:lstStyle/>
          <a:p>
            <a:endParaRPr lang="el-GR" b="1" dirty="0"/>
          </a:p>
          <a:p>
            <a:pPr marL="0" indent="0">
              <a:buNone/>
            </a:pPr>
            <a:r>
              <a:rPr lang="el-GR" b="1" dirty="0"/>
              <a:t>Η Γερμανία φημίζεται </a:t>
            </a:r>
            <a:r>
              <a:rPr lang="el-GR" dirty="0"/>
              <a:t>για την ιατρική της τεχνογνωσία και τις</a:t>
            </a:r>
          </a:p>
          <a:p>
            <a:pPr marL="0" indent="0">
              <a:buNone/>
            </a:pPr>
            <a:r>
              <a:rPr lang="el-GR" dirty="0"/>
              <a:t> προηγμένες θεραπείες που προσφέρει.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Παρά το υψηλότερο κόστος </a:t>
            </a:r>
            <a:r>
              <a:rPr lang="el-GR" dirty="0"/>
              <a:t>σε σύγκριση με άλλες χώρες, πολλοί</a:t>
            </a:r>
          </a:p>
          <a:p>
            <a:pPr marL="0" indent="0">
              <a:buNone/>
            </a:pPr>
            <a:r>
              <a:rPr lang="el-GR" dirty="0"/>
              <a:t> ασθενείς επιλέγουν τη Γερμανία για την αξιοπιστία και την ποιότητα</a:t>
            </a:r>
          </a:p>
          <a:p>
            <a:pPr marL="0" indent="0">
              <a:buNone/>
            </a:pPr>
            <a:r>
              <a:rPr lang="el-GR" dirty="0"/>
              <a:t> των υπηρεσιών υγείας.</a:t>
            </a:r>
          </a:p>
        </p:txBody>
      </p:sp>
    </p:spTree>
    <p:extLst>
      <p:ext uri="{BB962C8B-B14F-4D97-AF65-F5344CB8AC3E}">
        <p14:creationId xmlns:p14="http://schemas.microsoft.com/office/powerpoint/2010/main" val="47499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9A04E6-8B04-4454-77FD-E092FFCC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6</a:t>
            </a:r>
            <a:br>
              <a:rPr lang="el-GR" sz="3200" b="1" dirty="0"/>
            </a:br>
            <a:r>
              <a:rPr lang="el-GR" sz="3200" b="1" dirty="0"/>
              <a:t>2.4. Ινδία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299741-6AE3-5C10-99AB-7CEEB2FA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/>
              <a:t>Η Ινδία έχει καταστεί </a:t>
            </a:r>
            <a:r>
              <a:rPr lang="el-GR" dirty="0"/>
              <a:t>δημοφιλής προορισμός ιατρικού τουρισμού,</a:t>
            </a:r>
          </a:p>
          <a:p>
            <a:pPr marL="0" indent="0">
              <a:buNone/>
            </a:pPr>
            <a:r>
              <a:rPr lang="el-GR" dirty="0"/>
              <a:t> κυρίως λόγω του χαμηλού κόστους και της διαθεσιμότητας</a:t>
            </a:r>
          </a:p>
          <a:p>
            <a:pPr marL="0" indent="0">
              <a:buNone/>
            </a:pPr>
            <a:r>
              <a:rPr lang="el-GR" dirty="0"/>
              <a:t> εξειδικευμένων ιατρικών επαγγελματιών.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Οι τομείς της ογκολογίας</a:t>
            </a:r>
            <a:r>
              <a:rPr lang="el-GR" dirty="0"/>
              <a:t>, της καρδιολογίας και της ορθοπεδικής είναι</a:t>
            </a:r>
          </a:p>
          <a:p>
            <a:pPr marL="0" indent="0">
              <a:buNone/>
            </a:pPr>
            <a:r>
              <a:rPr lang="el-GR" dirty="0"/>
              <a:t> ιδιαίτερα ανεπτυγμένοι, προσελκύοντας ασθενείς από όλο τον κόσμο.</a:t>
            </a:r>
          </a:p>
        </p:txBody>
      </p:sp>
    </p:spTree>
    <p:extLst>
      <p:ext uri="{BB962C8B-B14F-4D97-AF65-F5344CB8AC3E}">
        <p14:creationId xmlns:p14="http://schemas.microsoft.com/office/powerpoint/2010/main" val="164772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B15EB8-8A11-7264-FE27-98CEFF81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3200" b="1" dirty="0"/>
            </a:br>
            <a:r>
              <a:rPr lang="el-GR" sz="3200" b="1" dirty="0"/>
              <a:t>7</a:t>
            </a:r>
            <a:br>
              <a:rPr lang="el-GR" sz="3200" b="1" dirty="0"/>
            </a:br>
            <a:r>
              <a:rPr lang="el-GR" sz="3200" b="1" dirty="0"/>
              <a:t>3. Στατιστικά Στοιχεία και Συγκριτικοί Πίνακες</a:t>
            </a:r>
            <a:br>
              <a:rPr lang="el-GR" sz="3200" b="1" dirty="0"/>
            </a:b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5870C0-154F-C151-2350-2E49A68C4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Παρακάτω παρουσιάζεται </a:t>
            </a:r>
            <a:r>
              <a:rPr lang="el-GR" dirty="0"/>
              <a:t>ένας συγκριτικός πίνακας με βασικά</a:t>
            </a:r>
          </a:p>
          <a:p>
            <a:pPr marL="0" indent="0">
              <a:buNone/>
            </a:pPr>
            <a:r>
              <a:rPr lang="el-GR" dirty="0"/>
              <a:t> στατιστικά στοιχεία για τον ιατρικό τουρισμό σε επιλεγμένες χώρες.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Η παράθεση αυτή </a:t>
            </a:r>
            <a:r>
              <a:rPr lang="el-GR" dirty="0"/>
              <a:t>έχει το σκοπό να μας αντιπαραβάλει πληροφορίες</a:t>
            </a:r>
          </a:p>
          <a:p>
            <a:pPr marL="0" indent="0">
              <a:buNone/>
            </a:pPr>
            <a:r>
              <a:rPr lang="el-GR" dirty="0"/>
              <a:t> αριθμούς και νούμερα που είναι απαραίτητα για την κατανόηση του</a:t>
            </a:r>
          </a:p>
          <a:p>
            <a:pPr marL="0" indent="0">
              <a:buNone/>
            </a:pPr>
            <a:r>
              <a:rPr lang="el-GR" dirty="0"/>
              <a:t> φαινομένου συνολικά, αλλά και σε κάθε χώρα ξεχωριστά, ούτως ώστε</a:t>
            </a:r>
          </a:p>
          <a:p>
            <a:pPr marL="0" indent="0">
              <a:buNone/>
            </a:pPr>
            <a:r>
              <a:rPr lang="el-GR" dirty="0"/>
              <a:t> να είμαστε σε θέση να συγκεκριμενοποιήσουμε δράσεις</a:t>
            </a:r>
          </a:p>
          <a:p>
            <a:pPr marL="0" indent="0">
              <a:buNone/>
            </a:pPr>
            <a:r>
              <a:rPr lang="el-GR" dirty="0"/>
              <a:t> αντιμετώπισης του εν λόγω ανταγωνισμού των. </a:t>
            </a:r>
          </a:p>
        </p:txBody>
      </p:sp>
    </p:spTree>
    <p:extLst>
      <p:ext uri="{BB962C8B-B14F-4D97-AF65-F5344CB8AC3E}">
        <p14:creationId xmlns:p14="http://schemas.microsoft.com/office/powerpoint/2010/main" val="25168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A7A1EA-CAAA-A9B0-14CD-B3535CA08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8</a:t>
            </a:r>
            <a:br>
              <a:rPr lang="el-GR" sz="3200" b="1" dirty="0"/>
            </a:br>
            <a:r>
              <a:rPr lang="el-GR" sz="3200" b="1" dirty="0"/>
              <a:t>Συγκριτικός πίνακας 1</a:t>
            </a:r>
            <a:br>
              <a:rPr lang="el-GR" sz="3200" b="1" dirty="0"/>
            </a:br>
            <a:endParaRPr lang="el-GR" sz="3200" b="1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2D192FA8-FE2B-6009-3733-6880630A3C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35261"/>
            <a:ext cx="10030428" cy="525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13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21725C-26CD-2F30-3775-059BC2C83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9</a:t>
            </a:r>
            <a:br>
              <a:rPr lang="el-GR" sz="3200" b="1" dirty="0"/>
            </a:br>
            <a:r>
              <a:rPr lang="el-GR" sz="3200" b="1" dirty="0"/>
              <a:t>4. Προκλήσεις και Προοπτικές για 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C7A470-02E0-658C-531C-E9B0522E6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Παρά τα συγκριτικά πλεονεκτήματα της Ελλάδας</a:t>
            </a:r>
            <a:r>
              <a:rPr lang="el-GR" dirty="0"/>
              <a:t>, όπως:</a:t>
            </a:r>
          </a:p>
          <a:p>
            <a:pPr marL="0" indent="0">
              <a:buNone/>
            </a:pPr>
            <a:r>
              <a:rPr lang="el-GR" dirty="0"/>
              <a:t> 1.το ευνοϊκό κλίμα, </a:t>
            </a:r>
          </a:p>
          <a:p>
            <a:pPr marL="0" indent="0">
              <a:buNone/>
            </a:pPr>
            <a:r>
              <a:rPr lang="el-GR" dirty="0"/>
              <a:t> 2.η γεωγραφική θέση και </a:t>
            </a:r>
          </a:p>
          <a:p>
            <a:pPr marL="0" indent="0">
              <a:buNone/>
            </a:pPr>
            <a:r>
              <a:rPr lang="el-GR" dirty="0"/>
              <a:t> 3. η πλούσια πολιτιστική κληρονομιά. </a:t>
            </a:r>
          </a:p>
          <a:p>
            <a:pPr marL="0" indent="0">
              <a:buNone/>
            </a:pPr>
            <a:r>
              <a:rPr lang="el-GR" dirty="0"/>
              <a:t>Η Ελλάδα ως χώρα αντιμετωπίζει προκλήσεις στον τομέα του ιατρικού</a:t>
            </a:r>
          </a:p>
          <a:p>
            <a:pPr marL="0" indent="0">
              <a:buNone/>
            </a:pPr>
            <a:r>
              <a:rPr lang="el-GR" dirty="0"/>
              <a:t> τουρισμού, οι  οποίες καθίστανται αναγκαίες προς επίλυση, όχι μόνο</a:t>
            </a:r>
          </a:p>
          <a:p>
            <a:pPr marL="0" indent="0">
              <a:buNone/>
            </a:pPr>
            <a:r>
              <a:rPr lang="el-GR" dirty="0"/>
              <a:t> για την ανταγωνιστική της θέση, αλλά και κυρίως, για την παραμονή</a:t>
            </a:r>
          </a:p>
          <a:p>
            <a:pPr marL="0" indent="0">
              <a:buNone/>
            </a:pPr>
            <a:r>
              <a:rPr lang="el-GR" dirty="0"/>
              <a:t> της στον εν λόγω συναγωνισμό. </a:t>
            </a:r>
          </a:p>
        </p:txBody>
      </p:sp>
    </p:spTree>
    <p:extLst>
      <p:ext uri="{BB962C8B-B14F-4D97-AF65-F5344CB8AC3E}">
        <p14:creationId xmlns:p14="http://schemas.microsoft.com/office/powerpoint/2010/main" val="256910120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1439</Words>
  <Application>Microsoft Office PowerPoint</Application>
  <PresentationFormat>Ευρεία οθόνη</PresentationFormat>
  <Paragraphs>196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Θέμα του Office</vt:lpstr>
      <vt:lpstr>Θεματικός Τουρισμός ΙΙΙ – Τουρισμός Υγείας  Εαρινό εξάμηνο (Ιόνιο Πανεπιστήμιο) Διεθνής Ανταγωνισμός της Ελλάδας στον Τομέα του Τουρισμού Υγείας</vt:lpstr>
      <vt:lpstr>2 Διεθνής Ανταγωνισμός της Ελλάδας στον Τομέα του Τουρισμού Υγείας</vt:lpstr>
      <vt:lpstr>3 2. Διεθνής Ανταγωνισμός στον Τομέα του Τουρισμού Υγείας 2</vt:lpstr>
      <vt:lpstr>4 2.2. Ισπανία</vt:lpstr>
      <vt:lpstr>5 2.3. Γερμανία </vt:lpstr>
      <vt:lpstr>6 2.4. Ινδία</vt:lpstr>
      <vt:lpstr> 7 3. Στατιστικά Στοιχεία και Συγκριτικοί Πίνακες  </vt:lpstr>
      <vt:lpstr>8 Συγκριτικός πίνακας 1 </vt:lpstr>
      <vt:lpstr>9 4. Προκλήσεις και Προοπτικές για την Ελλάδα</vt:lpstr>
      <vt:lpstr>10 Υποδομές Υγείας: </vt:lpstr>
      <vt:lpstr>11 Πιστοποίηση και Διαπίστευση: </vt:lpstr>
      <vt:lpstr>12 Προώθηση και Μάρκετινγκ: </vt:lpstr>
      <vt:lpstr>13 Συνεργασίες: </vt:lpstr>
      <vt:lpstr>14 Η ανάπτυξη του τουρισμού τρίτης ηλικίας στην Ελλάδα * &amp; η συμβολή του τουρισμού υγείας </vt:lpstr>
      <vt:lpstr>Ηλικιωμένοι &amp; Εισόδημα </vt:lpstr>
      <vt:lpstr>16 1.1.1.2. Συνοπτική ιστορική αναδρομή</vt:lpstr>
      <vt:lpstr>18 Η αναλογία των ηλικιωμένων </vt:lpstr>
      <vt:lpstr>18 καταμερισμός 2017-2050 </vt:lpstr>
      <vt:lpstr> 19 5. Συμπεράσματα </vt:lpstr>
      <vt:lpstr>15 6. Βιβλιογραφία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13</cp:revision>
  <dcterms:created xsi:type="dcterms:W3CDTF">2025-02-21T14:21:55Z</dcterms:created>
  <dcterms:modified xsi:type="dcterms:W3CDTF">2025-03-09T14:54:25Z</dcterms:modified>
</cp:coreProperties>
</file>