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4" r:id="rId23"/>
    <p:sldId id="305" r:id="rId24"/>
    <p:sldId id="277" r:id="rId25"/>
    <p:sldId id="278" r:id="rId26"/>
    <p:sldId id="279" r:id="rId27"/>
    <p:sldId id="303" r:id="rId28"/>
    <p:sldId id="280" r:id="rId29"/>
    <p:sldId id="281" r:id="rId30"/>
    <p:sldId id="282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83" r:id="rId41"/>
    <p:sldId id="299" r:id="rId42"/>
    <p:sldId id="300" r:id="rId43"/>
    <p:sldId id="301" r:id="rId44"/>
    <p:sldId id="302" r:id="rId45"/>
    <p:sldId id="284" r:id="rId46"/>
    <p:sldId id="285" r:id="rId47"/>
    <p:sldId id="286" r:id="rId48"/>
    <p:sldId id="287" r:id="rId49"/>
    <p:sldId id="288" r:id="rId50"/>
    <p:sldId id="289" r:id="rId5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8:18:24.7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8:18:26.4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C2E292-7223-705C-2DF9-1CFA3886C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5CF6CE0-EB17-2A4F-6A1C-44A143E4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286921-FAAA-E515-BBE9-7669E50F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66778B-9E26-4316-3A6A-7F45B3CB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898B4A-DB98-8310-B9BC-1938CD25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03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8FE66D-7A0A-1188-525A-6DC0BD58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B1D3B9-748E-ADC6-8FF3-6B6C56ABC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34653B-B353-445E-8123-03AD2FA2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439BC5-BB22-B9BA-C500-429B62F2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ADAD56-BCC2-B486-5BE2-FBE1EFAE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90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CDCB66B-12D3-B2C7-E40E-E23E20A9A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C4C2040-7770-8ECC-1CF0-87833BC40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9DEE6A-EC61-A45B-F512-67D9C74C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EE9D64-D7AA-0B9F-811E-CBD6B8EB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CFEC10-212D-2007-E77D-9FDBE40F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8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246790-D2FE-5E9D-A7EE-03EAF93C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88C083-6D9B-FB12-7012-0A58ECF0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F2242A-9085-96B2-14ED-0AA21C02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0BEF3C-50B8-2F42-C5FF-6D22BAF7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3D6A39-AF81-CC99-267C-B9FB81DF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7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6EEBEE-AC5F-0474-0378-D3C8198C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FF8216C-462A-AF98-AB15-09F145DDF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9EBD42-CDE6-F1D5-1F14-7E12D554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7E2FCD-D195-CE6C-B1D1-26488B6B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4D0841-FF5C-8481-CF50-E928BAE6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137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6527AD-C606-B806-78D0-AC35B0C0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B3A249-50EC-49EC-B388-9D43F99E7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5B522D-410B-82DB-A017-4864F7F2B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ADA753-26A5-FC1C-E2C5-0EDAF349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F269F1-8A01-2E52-9E90-361D5850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E133AE4-3B5F-B8B9-8FC9-F5661A1D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731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E96162-6EC5-E989-BFB5-744D5CBB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4FADA4-71FD-4C12-EF43-033FADE0F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D4D6549-44D2-C916-CB86-EC887444A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88E79C1-B45F-7E48-5E58-1461CFA30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679683F-8767-6D92-C62B-51C7C6380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CE7F5DA-3360-46C4-21FD-08AE07BF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9753145-E53C-E4EF-7A45-765BC79D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A54883C-B275-C7E1-D2CD-476C65B3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32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34FE71-217B-4816-8937-AD40064C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DAEF27D-7CB1-A0F1-C775-0E1517D5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F08F059-9133-B234-9A76-2D062ECB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BE5BF2E-B491-FD01-FF10-7DB709A5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1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AAE67C9-5512-4F03-7A2A-27AAC5EE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665771D-8B95-8A7B-B7CD-3EF51147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5A45773-06EA-00A2-1E82-88C61354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60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01CCB8-CC34-B16D-0816-153D2E7A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4E5D9C-173F-94B6-101C-7CBF05F1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4079EFD-3EA9-9D46-FBEB-F139CAC0A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25864C-E4F3-BBD7-DFA4-B941D4ED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33E728-AB90-D2CB-AFBB-8DA96683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C4244E3-9065-9F0F-F55B-168851B2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932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BFA670-2E47-75E2-0B12-3B80ED71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D56AEF7-B100-1BE6-E59E-8BFE06766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FE9D0-FD06-BB8D-F4A6-B72779D35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2246F73-6ACA-7C7F-3161-B27CEE6F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DD46D6A-3423-CD22-AFD6-57F08C05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8A3945B-A7DE-4CD5-97A0-A9CE65AF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76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A5879CC-5287-3FDC-D8D6-0DCB7B65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FE583A2-3BAC-1935-6380-E3CB2913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C63DCA-08A5-3AAA-387A-95CC254C9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FD4E9-717D-42DB-8507-6CFC8412C638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34452C-50BB-FB48-0241-F2C224DD7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6F6DEB-6B1E-C6F1-9653-27B2F9A61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5452AD-25DE-41DA-AFBD-4EC633599F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51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C4F0ED3-97CC-64FD-D904-4AEC2BB2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ίδρυση της Γερμανικής Αυτοκρατορίας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5668859-CA4B-5730-B041-F7FCA7C3D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u="sng" dirty="0" err="1"/>
              <a:t>Όθων</a:t>
            </a:r>
            <a:r>
              <a:rPr lang="el-GR" sz="2400" u="sng" dirty="0"/>
              <a:t> Α`(δούκας της Σαξονίας και βασιλιάς της Γερμανίας/ 912 - 973): </a:t>
            </a:r>
          </a:p>
          <a:p>
            <a:r>
              <a:rPr lang="el-GR" sz="2400" dirty="0"/>
              <a:t>Υποστηρίζεται από τα ισχυρά μοναστήρια Αγίου Γάλλου (Βόρεια Ελβετία) και </a:t>
            </a:r>
            <a:r>
              <a:rPr lang="el-GR" sz="2400" dirty="0" err="1"/>
              <a:t>Ραϊχενάου</a:t>
            </a:r>
            <a:r>
              <a:rPr lang="el-GR" sz="2400" dirty="0"/>
              <a:t> (Νότια Γερμανία) και το σαξονικό στρατό</a:t>
            </a:r>
          </a:p>
          <a:p>
            <a:r>
              <a:rPr lang="el-GR" sz="2400" dirty="0"/>
              <a:t>Περιορίζει την ανεξαρτησία των  «εθνικών» δουκάτων </a:t>
            </a:r>
            <a:r>
              <a:rPr lang="el-GR" sz="2400" dirty="0" err="1"/>
              <a:t>Λορραίνης</a:t>
            </a:r>
            <a:r>
              <a:rPr lang="el-GR" sz="2400" dirty="0"/>
              <a:t>, </a:t>
            </a:r>
            <a:r>
              <a:rPr lang="el-GR" sz="2400" dirty="0" err="1"/>
              <a:t>Φρανκονίας</a:t>
            </a:r>
            <a:r>
              <a:rPr lang="el-GR" sz="2400" dirty="0"/>
              <a:t>, </a:t>
            </a:r>
            <a:r>
              <a:rPr lang="el-GR" sz="2400" dirty="0" err="1"/>
              <a:t>Σουηβίας</a:t>
            </a:r>
            <a:r>
              <a:rPr lang="el-GR" sz="2400" dirty="0"/>
              <a:t>, Βαυαρίας</a:t>
            </a:r>
          </a:p>
          <a:p>
            <a:r>
              <a:rPr lang="el-GR" sz="2400" dirty="0"/>
              <a:t>Αντιμετωπίζει τις συνωμοσίες σε </a:t>
            </a:r>
            <a:r>
              <a:rPr lang="el-GR" sz="2400" dirty="0" err="1"/>
              <a:t>Σουηβία</a:t>
            </a:r>
            <a:r>
              <a:rPr lang="el-GR" sz="2400" dirty="0"/>
              <a:t> και </a:t>
            </a:r>
            <a:r>
              <a:rPr lang="el-GR" sz="2400" dirty="0" err="1"/>
              <a:t>Λορραίνη</a:t>
            </a:r>
            <a:endParaRPr lang="el-GR" sz="2400" dirty="0"/>
          </a:p>
          <a:p>
            <a:r>
              <a:rPr lang="el-GR" sz="2400" dirty="0"/>
              <a:t>Νικά τους </a:t>
            </a:r>
            <a:r>
              <a:rPr lang="el-GR" sz="2400" dirty="0" err="1"/>
              <a:t>Σλαύους</a:t>
            </a:r>
            <a:r>
              <a:rPr lang="el-GR" sz="2400" dirty="0"/>
              <a:t> και τους Ούγγρους (955)</a:t>
            </a:r>
          </a:p>
          <a:p>
            <a:r>
              <a:rPr lang="el-GR" sz="2400" dirty="0"/>
              <a:t>Στηρίζει τη θρησκευτική μεταρρύθμιση (</a:t>
            </a:r>
            <a:r>
              <a:rPr lang="el-GR" sz="2400" dirty="0" err="1"/>
              <a:t>Άουγκσμπουργκ</a:t>
            </a:r>
            <a:r>
              <a:rPr lang="el-GR" sz="2400" dirty="0"/>
              <a:t>, 952)</a:t>
            </a:r>
          </a:p>
          <a:p>
            <a:r>
              <a:rPr lang="el-GR" sz="2400" dirty="0"/>
              <a:t>Εμφανίζεται ως προστάτης της χριστιανοσύνης</a:t>
            </a:r>
          </a:p>
          <a:p>
            <a:r>
              <a:rPr lang="el-GR" sz="2400" dirty="0"/>
              <a:t>962: στέφεται αυτοκράτορας από τον Πάπα Ιωάννη ΙΒ` στη Ρώμη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68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0C1BC1-566B-AE1D-1415-6AC2021C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Ιταλικός κόσμος </a:t>
            </a:r>
            <a:r>
              <a:rPr lang="en-US" b="1" u="sng" dirty="0"/>
              <a:t>vs</a:t>
            </a:r>
            <a:r>
              <a:rPr lang="el-GR" b="1" u="sng" dirty="0"/>
              <a:t> γερμανικός κόσμος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2C10C8-81C1-27D9-6CCF-E73F2DBB0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 </a:t>
            </a:r>
            <a:r>
              <a:rPr lang="el-GR" sz="2400" dirty="0" err="1"/>
              <a:t>γερμανοί</a:t>
            </a:r>
            <a:r>
              <a:rPr lang="el-GR" sz="2400" dirty="0"/>
              <a:t> αντιμετωπίζονταν πάντοτε στην ιταλική χερσόνησο ως ξένοι</a:t>
            </a:r>
          </a:p>
          <a:p>
            <a:r>
              <a:rPr lang="el-GR" sz="2400" dirty="0"/>
              <a:t>Σημασία της Ιταλίας: από εκεί περνούν οι εμπορικοί δρόμοι που συνδέουν τη </a:t>
            </a:r>
            <a:r>
              <a:rPr lang="el-GR" sz="2400" dirty="0" err="1"/>
              <a:t>Δυτ</a:t>
            </a:r>
            <a:r>
              <a:rPr lang="el-GR" sz="2400" dirty="0"/>
              <a:t>. Ευρώπη με το Βυζάντιο και την Ανατολή</a:t>
            </a:r>
          </a:p>
          <a:p>
            <a:r>
              <a:rPr lang="el-GR" sz="2400" dirty="0"/>
              <a:t>Η οροσειρά των </a:t>
            </a:r>
            <a:r>
              <a:rPr lang="el-GR" sz="2400" dirty="0" err="1"/>
              <a:t>Άλπεων</a:t>
            </a:r>
            <a:r>
              <a:rPr lang="el-GR" sz="2400" dirty="0"/>
              <a:t> τη χωρίζει από το γερμανικό κόσμο</a:t>
            </a:r>
          </a:p>
          <a:p>
            <a:r>
              <a:rPr lang="el-GR" sz="2400" dirty="0"/>
              <a:t>Οι </a:t>
            </a:r>
            <a:r>
              <a:rPr lang="el-GR" sz="2400" dirty="0" err="1"/>
              <a:t>γερμανοί</a:t>
            </a:r>
            <a:r>
              <a:rPr lang="el-GR" sz="2400" dirty="0"/>
              <a:t> αυτοκράτορες, για να αντιμετωπίσουν τη δυσφορία του ιταλικού κόσμου, χρησιμοποιούν βία (καίνε ολόκληρα χωριά) ή μεταβιβάζουν μέρος της εξουσίας τους σε φορείς τοπικών εξουσιών</a:t>
            </a:r>
          </a:p>
          <a:p>
            <a:r>
              <a:rPr lang="el-GR" sz="2400" dirty="0"/>
              <a:t>Προκύπτει το ζήτημα αν πρέπει να ασκεί μεγαλύτερη εξουσία ο αυτοκράτορας ή ο Πάπας</a:t>
            </a:r>
          </a:p>
        </p:txBody>
      </p:sp>
    </p:spTree>
    <p:extLst>
      <p:ext uri="{BB962C8B-B14F-4D97-AF65-F5344CB8AC3E}">
        <p14:creationId xmlns:p14="http://schemas.microsoft.com/office/powerpoint/2010/main" val="99618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C9B210-2025-4785-4E80-FCF17D2A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Εκκλησία, αριστοκρατία, πόλεις, κοινότητες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DD2180-2FD8-F2E7-26E6-4BD37C3D7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Επίσκοποι: επωφελούνται από τη μεταβίβαση των εξουσιών</a:t>
            </a:r>
          </a:p>
          <a:p>
            <a:r>
              <a:rPr lang="el-GR" dirty="0"/>
              <a:t>Ασκούν εξουσία μέσω των φεουδαρχικών μηχανισμών</a:t>
            </a:r>
          </a:p>
          <a:p>
            <a:r>
              <a:rPr lang="el-GR" dirty="0"/>
              <a:t>Επισκοπικές πόλεις: κινητήρια πολιτική δύναμη για την εξάπλωση της φεουδαρχίας/ συγχωνεύεται η αριστοκρατία των πόλεων με τη φεουδαρχική αριστοκρατία</a:t>
            </a:r>
          </a:p>
          <a:p>
            <a:r>
              <a:rPr lang="el-GR" dirty="0"/>
              <a:t>Εμφάνιση κοινοτήτων: ο θεσμός γενικεύεται το πρώτο μισό του 12</a:t>
            </a:r>
            <a:r>
              <a:rPr lang="el-GR" baseline="30000" dirty="0"/>
              <a:t>ου</a:t>
            </a:r>
            <a:r>
              <a:rPr lang="el-GR" dirty="0"/>
              <a:t> αι./ απορρίπτουν την άμεση εξουσία του αυτοκράτορα</a:t>
            </a:r>
          </a:p>
          <a:p>
            <a:r>
              <a:rPr lang="el-GR" dirty="0"/>
              <a:t>Οι αυτοκράτορες ενδιαφέρονται κυρίως για τη σχέση τους με τον Πάπα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466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1FF27D-8734-9BD5-B82D-EC306A46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Παπισμός </a:t>
            </a:r>
            <a:r>
              <a:rPr lang="el-GR" b="1" u="sng"/>
              <a:t>και αυτοκρατορία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ABC252-BA68-0D2B-0148-9B994C3A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10</a:t>
            </a:r>
            <a:r>
              <a:rPr lang="el-GR" baseline="30000" dirty="0"/>
              <a:t>ος</a:t>
            </a:r>
            <a:r>
              <a:rPr lang="el-GR" dirty="0"/>
              <a:t> αι.: περίοδος μεγάλης κρίσης για την παποσύνη.</a:t>
            </a:r>
          </a:p>
          <a:p>
            <a:r>
              <a:rPr lang="el-GR" dirty="0"/>
              <a:t>Οι ρωμαϊκές οικογένειες από τις οποίες προέρχονται οι πάπες βρίσκονται σε διαρκή σύγκρουση μεταξύ τους (δολοφονίες, σφαγιασμοί)</a:t>
            </a:r>
          </a:p>
          <a:p>
            <a:r>
              <a:rPr lang="el-GR" dirty="0"/>
              <a:t>985: την εξουσία παίρνει ο </a:t>
            </a:r>
            <a:r>
              <a:rPr lang="el-GR" dirty="0" err="1"/>
              <a:t>Κρεσέντιος</a:t>
            </a:r>
            <a:r>
              <a:rPr lang="el-GR" dirty="0"/>
              <a:t> και η οικογένειά του</a:t>
            </a:r>
          </a:p>
          <a:p>
            <a:r>
              <a:rPr lang="el-GR" dirty="0" err="1"/>
              <a:t>Όθων</a:t>
            </a:r>
            <a:r>
              <a:rPr lang="el-GR" dirty="0"/>
              <a:t> Γ`: ορίζει ως πάπα τον εξάδελφό του, </a:t>
            </a:r>
            <a:r>
              <a:rPr lang="el-GR" dirty="0" err="1"/>
              <a:t>Μπρούνο</a:t>
            </a:r>
            <a:r>
              <a:rPr lang="el-GR" dirty="0"/>
              <a:t> (Γρηγόριος Ε`) – καταλαμβάνει το φρούριο του Αγίου Αγγέλου (μαυσωλείο </a:t>
            </a:r>
            <a:r>
              <a:rPr lang="el-GR"/>
              <a:t>του Αδριανού) </a:t>
            </a:r>
            <a:r>
              <a:rPr lang="el-GR" dirty="0"/>
              <a:t>/</a:t>
            </a:r>
            <a:r>
              <a:rPr lang="el-GR"/>
              <a:t> </a:t>
            </a:r>
            <a:r>
              <a:rPr lang="el-GR" dirty="0"/>
              <a:t>σφαγιάζει τον </a:t>
            </a:r>
            <a:r>
              <a:rPr lang="el-GR" dirty="0" err="1"/>
              <a:t>Κρεσέντιο</a:t>
            </a:r>
            <a:r>
              <a:rPr lang="el-GR" dirty="0"/>
              <a:t> και τους οπαδούς του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41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93FE8-F517-08E6-EE57-4AC0A48D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Παπισμός και αυτοκρατορία (συν.)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E06E16-56C5-309D-FF48-4F0F4511F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Σιλβέστρος</a:t>
            </a:r>
            <a:r>
              <a:rPr lang="el-GR" dirty="0"/>
              <a:t> Β` (</a:t>
            </a:r>
            <a:r>
              <a:rPr lang="el-GR" dirty="0" err="1"/>
              <a:t>Γιρβέρτος</a:t>
            </a:r>
            <a:r>
              <a:rPr lang="el-GR" dirty="0"/>
              <a:t> του </a:t>
            </a:r>
            <a:r>
              <a:rPr lang="el-GR" dirty="0" err="1"/>
              <a:t>Ωριγιάκ</a:t>
            </a:r>
            <a:r>
              <a:rPr lang="el-GR" dirty="0"/>
              <a:t>)</a:t>
            </a:r>
          </a:p>
          <a:p>
            <a:r>
              <a:rPr lang="el-GR" dirty="0"/>
              <a:t>Νέος πάπας – αυτοκράτορας: «δύο δάδες της οικουμένης»</a:t>
            </a:r>
          </a:p>
          <a:p>
            <a:r>
              <a:rPr lang="el-GR" dirty="0"/>
              <a:t>Εγκατάσταση αυτοκράτορα στον Αβεντίνο λόφο</a:t>
            </a:r>
          </a:p>
          <a:p>
            <a:r>
              <a:rPr lang="el-GR" dirty="0"/>
              <a:t>Ο αυτοκράτορας θεωρεί ότι η αυτοκρατορία έχει προβάδισμα απέναντι στην εκκλησία</a:t>
            </a:r>
          </a:p>
          <a:p>
            <a:r>
              <a:rPr lang="el-GR" dirty="0"/>
              <a:t>Θάνατος </a:t>
            </a:r>
            <a:r>
              <a:rPr lang="el-GR" dirty="0" err="1"/>
              <a:t>Σιλβέστρου</a:t>
            </a:r>
            <a:r>
              <a:rPr lang="el-GR" dirty="0"/>
              <a:t> – </a:t>
            </a:r>
            <a:r>
              <a:rPr lang="el-GR" dirty="0" err="1"/>
              <a:t>Όθωνα</a:t>
            </a:r>
            <a:r>
              <a:rPr lang="el-GR" dirty="0"/>
              <a:t>/ δυναστικές δυσκολίες/ επιθέσεις </a:t>
            </a:r>
            <a:r>
              <a:rPr lang="el-GR" dirty="0" err="1"/>
              <a:t>Σλαύων</a:t>
            </a:r>
            <a:r>
              <a:rPr lang="el-GR" dirty="0"/>
              <a:t> και Ούγγρων: το ενδιαφέρον των αυτοκρατόρων μετατοπίζεται στη Γερμανία</a:t>
            </a:r>
          </a:p>
          <a:p>
            <a:r>
              <a:rPr lang="el-GR" dirty="0"/>
              <a:t>Αυτοκράτορας Ερρίκος Γ`: εδραιώνει τη θέση των μεταρρυθμιστών</a:t>
            </a:r>
          </a:p>
        </p:txBody>
      </p:sp>
    </p:spTree>
    <p:extLst>
      <p:ext uri="{BB962C8B-B14F-4D97-AF65-F5344CB8AC3E}">
        <p14:creationId xmlns:p14="http://schemas.microsoft.com/office/powerpoint/2010/main" val="169409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971437-DE30-D122-F9E9-D02BD28F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οθωνικό πολιτικό σύστημα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DA7C11-D641-F662-572A-FFEA7C31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Αποτελεσματική χρήση της αυτοκρατορικής ιδεολογίας</a:t>
            </a:r>
          </a:p>
          <a:p>
            <a:r>
              <a:rPr lang="el-GR" dirty="0" err="1"/>
              <a:t>Όθων</a:t>
            </a:r>
            <a:r>
              <a:rPr lang="el-GR" dirty="0"/>
              <a:t> Α`: παρουσιάζεται ως Ρωμαίος αυτοκράτορας μετά τη νίκη επί των Ούγγρων (955)</a:t>
            </a:r>
          </a:p>
          <a:p>
            <a:r>
              <a:rPr lang="el-GR" dirty="0"/>
              <a:t>Αυτοκράτορας: αντιπρόσωπος και ύπαρχος του Χριστού, αφιερωμένος στη μίμησή του (</a:t>
            </a:r>
            <a:r>
              <a:rPr lang="it-IT" dirty="0"/>
              <a:t>Imitatio Christi)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01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F6E100-9871-7679-31C5-6CAAF053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Αυτοκρατορικά σύμβολα και ιδεολογία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F28EEF-B8BA-88FC-794C-DE135AEC5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Συμβολισμοί αυτοκρατορικών συμβόλων:</a:t>
            </a:r>
          </a:p>
          <a:p>
            <a:r>
              <a:rPr lang="el-GR" dirty="0"/>
              <a:t>Αυτοκρατορικό στέμμα: μίτρα πατριαρχών της Παλαιάς Διαθήκης, 12 Απόστολοι</a:t>
            </a:r>
          </a:p>
          <a:p>
            <a:r>
              <a:rPr lang="el-GR" dirty="0"/>
              <a:t>Κυανούς μανδύας: χώρες της οικουμένης</a:t>
            </a:r>
          </a:p>
          <a:p>
            <a:r>
              <a:rPr lang="el-GR" dirty="0"/>
              <a:t>Αυτοκρατορική σφαίρα: λαοί που κρατά στα χέρια του ο αυτοκράτορας</a:t>
            </a:r>
          </a:p>
          <a:p>
            <a:r>
              <a:rPr lang="el-GR" dirty="0"/>
              <a:t>Ο βασιλιάς έχει 2 σώματα, όπως ο Χριστός: α) το θνητό και εφήμερο και β) το αιώνιο και άφθαρτο που προσωποποιεί το κράτος και ζωοποιείται από τον ηγεμόνα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90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30198A-A41C-4DD9-74A8-D9413205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οθωνική ιδεολογία για το κράτος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AB0331-988F-52E5-BB00-A1739B886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κράτος είναι ιερό/ διοικείται από έναν ανώτατο άρχοντα με δυο πρόσωπα: αυτοκράτορας και πάπας</a:t>
            </a:r>
          </a:p>
          <a:p>
            <a:r>
              <a:rPr lang="el-GR" dirty="0"/>
              <a:t>Ο πάπας οφείλει υποταγή στον αυτοκράτορα</a:t>
            </a:r>
          </a:p>
          <a:p>
            <a:r>
              <a:rPr lang="el-GR" dirty="0"/>
              <a:t>Ο αυτοκράτορας οφείλει:</a:t>
            </a:r>
          </a:p>
          <a:p>
            <a:r>
              <a:rPr lang="el-GR" dirty="0"/>
              <a:t>Α) να μιμείται το Χριστό</a:t>
            </a:r>
          </a:p>
          <a:p>
            <a:r>
              <a:rPr lang="el-GR" dirty="0"/>
              <a:t>Β) να αναγεννήσει τη Ρωμαϊκή αυτοκρατορία (ιδέα προερχόμενη από την </a:t>
            </a:r>
            <a:r>
              <a:rPr lang="el-GR" dirty="0" err="1"/>
              <a:t>καρολίγγεια</a:t>
            </a:r>
            <a:r>
              <a:rPr lang="el-GR" dirty="0"/>
              <a:t> αναγέννηση/ χρησιμοποιείται στη σύγκρουση με το Βυζάντιο)</a:t>
            </a:r>
          </a:p>
        </p:txBody>
      </p:sp>
    </p:spTree>
    <p:extLst>
      <p:ext uri="{BB962C8B-B14F-4D97-AF65-F5344CB8AC3E}">
        <p14:creationId xmlns:p14="http://schemas.microsoft.com/office/powerpoint/2010/main" val="426444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7373E3-1184-BD9B-ECE5-0D42B7BB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Ερείσματα της οθωνικής εξουσίας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E2FCEE-F8D9-9992-DE56-9655467A2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Α) Η εκκλησία</a:t>
            </a:r>
          </a:p>
          <a:p>
            <a:r>
              <a:rPr lang="el-GR" dirty="0"/>
              <a:t>Αυτοκρατορικός ναός: φυτώριο για τα εκκλησιαστικά στελέχη του γερμανικού τμήματος της αυτοκρατορίας</a:t>
            </a:r>
          </a:p>
          <a:p>
            <a:r>
              <a:rPr lang="el-GR" dirty="0"/>
              <a:t>Στενός έλεγχος της εκκλησίας – κοσμική επικύρωση της χειροτονίας</a:t>
            </a:r>
          </a:p>
          <a:p>
            <a:r>
              <a:rPr lang="el-GR" dirty="0"/>
              <a:t>Ο αυτοκράτορας και οι εκπρόσωποί του εγχειρίζουν στους επισκόπους την επισκοπική ράβδο και ένα δαχτυλίδι</a:t>
            </a:r>
          </a:p>
          <a:p>
            <a:r>
              <a:rPr lang="el-GR" dirty="0"/>
              <a:t>30 επισκοπές εξαρτώνται άμεσα από τον αυτοκράτορα και 80 μονές είναι στην υπηρεσία του</a:t>
            </a:r>
          </a:p>
        </p:txBody>
      </p:sp>
    </p:spTree>
    <p:extLst>
      <p:ext uri="{BB962C8B-B14F-4D97-AF65-F5344CB8AC3E}">
        <p14:creationId xmlns:p14="http://schemas.microsoft.com/office/powerpoint/2010/main" val="167731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047CEE-191C-86EA-2B77-67741BA1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Ερείσματα της οθωνικής εξουσίας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D55F3D-3E71-DD18-5625-5D55379F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Β) Οι πόλεις</a:t>
            </a:r>
          </a:p>
          <a:p>
            <a:r>
              <a:rPr lang="el-GR" dirty="0"/>
              <a:t>Μετά το τέλος των νορμανδικών και ουγγρικών επιδρομών, αναπτύσσονται οι πόλεις και το εμπόριο</a:t>
            </a:r>
          </a:p>
          <a:p>
            <a:r>
              <a:rPr lang="el-GR" dirty="0"/>
              <a:t>Πολλοί Γερμανοί πρίγκιπες περιλαμβάνουν στην περιουσία τους και υποτελείς πόλεις</a:t>
            </a:r>
          </a:p>
          <a:p>
            <a:r>
              <a:rPr lang="el-GR" dirty="0"/>
              <a:t>Ανάπτυξη πόλεων και εμπορίου: αιτία συγκρούσεων με την εκκλησία</a:t>
            </a:r>
          </a:p>
        </p:txBody>
      </p:sp>
    </p:spTree>
    <p:extLst>
      <p:ext uri="{BB962C8B-B14F-4D97-AF65-F5344CB8AC3E}">
        <p14:creationId xmlns:p14="http://schemas.microsoft.com/office/powerpoint/2010/main" val="114948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962734-50F4-41A6-9277-FA6AEB09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Ερείσματα της οθωνικής εξουσίας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FC18A5-0844-D5A6-B18F-A6AC7DB4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u="sng" dirty="0"/>
              <a:t>Γ) Η περιουσία της δυναστείας</a:t>
            </a:r>
          </a:p>
          <a:p>
            <a:r>
              <a:rPr lang="el-GR" sz="2400" dirty="0"/>
              <a:t>Δεσπόζει στις κοιλάδες του Ρήνου και του </a:t>
            </a:r>
            <a:r>
              <a:rPr lang="el-GR" sz="2400" dirty="0" err="1"/>
              <a:t>Μάϊν</a:t>
            </a:r>
            <a:endParaRPr lang="el-GR" sz="2400" dirty="0"/>
          </a:p>
          <a:p>
            <a:r>
              <a:rPr lang="el-GR" sz="2400" dirty="0"/>
              <a:t>Περιλαμβάνει μεγάλα τμήματα της Σαξονίας, της </a:t>
            </a:r>
            <a:r>
              <a:rPr lang="el-GR" sz="2400" dirty="0" err="1"/>
              <a:t>Λωρραίνης</a:t>
            </a:r>
            <a:r>
              <a:rPr lang="el-GR" sz="2400" dirty="0"/>
              <a:t>, της </a:t>
            </a:r>
            <a:r>
              <a:rPr lang="el-GR" sz="2400" dirty="0" err="1"/>
              <a:t>Φρανκονίας</a:t>
            </a:r>
            <a:r>
              <a:rPr lang="el-GR" sz="2400" dirty="0"/>
              <a:t> και της Ιταλίας</a:t>
            </a:r>
          </a:p>
          <a:p>
            <a:r>
              <a:rPr lang="el-GR" sz="2400" dirty="0"/>
              <a:t>Αποικιακή επέκταση ανατολικά με αφετηρία το Μαγδεμβούργο (πραγματική πρωτεύουσα της αυτοκρατορίας, τάφος του </a:t>
            </a:r>
            <a:r>
              <a:rPr lang="el-GR" sz="2400" dirty="0" err="1"/>
              <a:t>Όθωνα</a:t>
            </a:r>
            <a:r>
              <a:rPr lang="el-GR" sz="2400" dirty="0"/>
              <a:t>)</a:t>
            </a:r>
          </a:p>
          <a:p>
            <a:r>
              <a:rPr lang="el-GR" sz="2400" dirty="0"/>
              <a:t>Αυτοκρατορικά ανάκτορα συνδεμένα με δημόσιους δρόμους</a:t>
            </a:r>
          </a:p>
          <a:p>
            <a:r>
              <a:rPr lang="it-IT" sz="2400" dirty="0"/>
              <a:t>Servitium regis</a:t>
            </a:r>
            <a:r>
              <a:rPr lang="el-GR" sz="2400" dirty="0"/>
              <a:t>: υπηρεσία που εξασφαλίζει τη λειτουργία της βασιλικής αυλής</a:t>
            </a:r>
          </a:p>
          <a:p>
            <a:r>
              <a:rPr lang="el-GR" sz="2400" dirty="0"/>
              <a:t>Πολυάριθμα αγροτεμάχια (</a:t>
            </a:r>
            <a:r>
              <a:rPr lang="it-IT" sz="2400" dirty="0"/>
              <a:t>manse)</a:t>
            </a:r>
            <a:r>
              <a:rPr lang="el-GR" sz="2400" dirty="0"/>
              <a:t> που οι αγρολήπτες τους εξαρτώνται άμεσα από τον αυτοκράτορα</a:t>
            </a:r>
          </a:p>
        </p:txBody>
      </p:sp>
    </p:spTree>
    <p:extLst>
      <p:ext uri="{BB962C8B-B14F-4D97-AF65-F5344CB8AC3E}">
        <p14:creationId xmlns:p14="http://schemas.microsoft.com/office/powerpoint/2010/main" val="384056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3DE4A49-3712-C062-D834-8733602B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Σαξονία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4AA813-4FA7-53E2-F0A2-B4CBE6962E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744" y="492573"/>
            <a:ext cx="434970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73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3D05EE4E-F3A3-EFC3-FA32-08530114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Μαγδεμβούργο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BEB72522-72C8-A06A-6A09-BC1981A26D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9" y="1825625"/>
            <a:ext cx="38422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rmany - Formation of the Federal Republic of Germany | Britannica.com">
            <a:extLst>
              <a:ext uri="{FF2B5EF4-FFF2-40B4-BE49-F238E27FC236}">
                <a16:creationId xmlns:a16="http://schemas.microsoft.com/office/drawing/2014/main" id="{E0915E64-430F-AE2E-468B-32957874BE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7" y="2239169"/>
            <a:ext cx="294322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2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BCE9F67-A341-B41E-A964-E4D0B827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ποταμοί Ρήνος και </a:t>
            </a:r>
            <a:r>
              <a:rPr lang="el-GR" b="1" u="sng" dirty="0" err="1"/>
              <a:t>Μάϊν</a:t>
            </a:r>
            <a:endParaRPr lang="el-GR" b="1" u="sng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A712592-C1C8-7C19-DA58-68840D11A8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830" y="1960418"/>
            <a:ext cx="4267200" cy="45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690F3E-30D4-27F7-E6E6-ED2FAE8D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γέννηση του γαλλικού έθνους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5623AB-65E2-D3A0-19E0-6D4772D2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i="1" dirty="0"/>
          </a:p>
          <a:p>
            <a:r>
              <a:rPr lang="el-GR" dirty="0"/>
              <a:t>9</a:t>
            </a:r>
            <a:r>
              <a:rPr lang="el-GR" baseline="30000" dirty="0"/>
              <a:t>ος</a:t>
            </a:r>
            <a:r>
              <a:rPr lang="el-GR" dirty="0"/>
              <a:t> αι.: οι Φράγκοι έχουν συγχωνευτεί με τη </a:t>
            </a:r>
            <a:r>
              <a:rPr lang="el-GR" dirty="0" err="1"/>
              <a:t>γαλατορωμαϊκή</a:t>
            </a:r>
            <a:r>
              <a:rPr lang="el-GR" dirty="0"/>
              <a:t> </a:t>
            </a:r>
            <a:r>
              <a:rPr lang="el-GR" dirty="0" err="1"/>
              <a:t>λαότητα</a:t>
            </a:r>
            <a:endParaRPr lang="el-GR" dirty="0"/>
          </a:p>
          <a:p>
            <a:r>
              <a:rPr lang="el-GR" dirty="0"/>
              <a:t>Επικρατεί η </a:t>
            </a:r>
            <a:r>
              <a:rPr lang="el-GR" dirty="0" err="1"/>
              <a:t>γαλατορωμαϊκή</a:t>
            </a:r>
            <a:r>
              <a:rPr lang="el-GR" dirty="0"/>
              <a:t> γλώσσα (λεξιλόγιο – συντακτικό – γραμματική) με στοιχεία από τη γλώσσα των Φράγκων</a:t>
            </a:r>
          </a:p>
          <a:p>
            <a:r>
              <a:rPr lang="el-GR" i="1" dirty="0"/>
              <a:t>Όρκος του Στρασβούργου: συμφωνία ανάμεσα σε Κάρολο Φαλακρό – Λουδοβίκο Γερμανικό (842) </a:t>
            </a:r>
          </a:p>
          <a:p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332580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87801A-6B01-1723-DC42-E732780B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γέννηση του γαλλικού έθνους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4DB854-E358-7D74-1028-2C7D276F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Μετά το μοίρασμα της αυτοκρατορίας του </a:t>
            </a:r>
            <a:r>
              <a:rPr lang="el-GR" dirty="0" err="1"/>
              <a:t>Καρλομάγνου</a:t>
            </a:r>
            <a:endParaRPr lang="el-GR" dirty="0"/>
          </a:p>
          <a:p>
            <a:r>
              <a:rPr lang="el-GR" dirty="0" err="1"/>
              <a:t>Νοτιογαλλική</a:t>
            </a:r>
            <a:r>
              <a:rPr lang="el-GR" dirty="0"/>
              <a:t> (</a:t>
            </a:r>
            <a:r>
              <a:rPr lang="el-GR" dirty="0" err="1"/>
              <a:t>προβηγγιανή</a:t>
            </a:r>
            <a:r>
              <a:rPr lang="el-GR" dirty="0"/>
              <a:t>) </a:t>
            </a:r>
            <a:r>
              <a:rPr lang="el-GR" dirty="0" err="1"/>
              <a:t>λαότητα</a:t>
            </a:r>
            <a:endParaRPr lang="el-GR" dirty="0"/>
          </a:p>
          <a:p>
            <a:r>
              <a:rPr lang="el-GR" dirty="0" err="1"/>
              <a:t>Βορειογαλλική</a:t>
            </a:r>
            <a:r>
              <a:rPr lang="el-GR" dirty="0"/>
              <a:t> </a:t>
            </a:r>
            <a:r>
              <a:rPr lang="el-GR" dirty="0" err="1"/>
              <a:t>λαότητα</a:t>
            </a:r>
            <a:endParaRPr lang="el-GR" dirty="0"/>
          </a:p>
          <a:p>
            <a:r>
              <a:rPr lang="el-GR" dirty="0"/>
              <a:t>Γλωσσική ενότητα (διάλεκτοι) </a:t>
            </a:r>
          </a:p>
          <a:p>
            <a:r>
              <a:rPr lang="el-GR" dirty="0"/>
              <a:t>Εδαφική ενότητα </a:t>
            </a:r>
          </a:p>
          <a:p>
            <a:r>
              <a:rPr lang="el-GR" dirty="0"/>
              <a:t>Πολιτισμική ενότητα</a:t>
            </a:r>
          </a:p>
          <a:p>
            <a:r>
              <a:rPr lang="el-GR" i="1" dirty="0"/>
              <a:t>Από αυτές τις </a:t>
            </a:r>
            <a:r>
              <a:rPr lang="el-GR" i="1" dirty="0" err="1"/>
              <a:t>λαότητες</a:t>
            </a:r>
            <a:r>
              <a:rPr lang="el-GR" i="1" dirty="0"/>
              <a:t> συγκροτείται αργότερα το γαλλικό έθνος</a:t>
            </a:r>
          </a:p>
        </p:txBody>
      </p:sp>
    </p:spTree>
    <p:extLst>
      <p:ext uri="{BB962C8B-B14F-4D97-AF65-F5344CB8AC3E}">
        <p14:creationId xmlns:p14="http://schemas.microsoft.com/office/powerpoint/2010/main" val="353932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CF83E9-C451-48E3-2901-9DAC3C1F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Γαλλική κοινωνία – η δυναστεία των Καπέτων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8D229B-DDF8-323F-2542-ADE83998D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Διάλυση αυτοκρατορίας </a:t>
            </a:r>
            <a:r>
              <a:rPr lang="el-GR" dirty="0" err="1"/>
              <a:t>Καρλομάγνου</a:t>
            </a:r>
            <a:r>
              <a:rPr lang="el-GR" dirty="0"/>
              <a:t>: οι </a:t>
            </a:r>
            <a:r>
              <a:rPr lang="el-GR" dirty="0" err="1"/>
              <a:t>Καρολίδες</a:t>
            </a:r>
            <a:r>
              <a:rPr lang="el-GR" dirty="0"/>
              <a:t> απομακρύνονται από το δυτικό τμήμα της επικράτειάς τους (σημερινή Γαλλία)</a:t>
            </a:r>
          </a:p>
          <a:p>
            <a:r>
              <a:rPr lang="el-GR" u="sng" dirty="0" err="1"/>
              <a:t>Φραγκία</a:t>
            </a:r>
            <a:r>
              <a:rPr lang="el-GR" u="sng" dirty="0"/>
              <a:t>: </a:t>
            </a:r>
            <a:r>
              <a:rPr lang="el-GR" dirty="0"/>
              <a:t>Κατά τη διάρκεια του 10</a:t>
            </a:r>
            <a:r>
              <a:rPr lang="el-GR" baseline="30000" dirty="0"/>
              <a:t>ου</a:t>
            </a:r>
            <a:r>
              <a:rPr lang="el-GR" dirty="0"/>
              <a:t> αιώνα, συγκρούονται για την εξουσία οι απόγονοι των </a:t>
            </a:r>
            <a:r>
              <a:rPr lang="el-GR" dirty="0" err="1"/>
              <a:t>Καρολιδών</a:t>
            </a:r>
            <a:r>
              <a:rPr lang="el-GR" dirty="0"/>
              <a:t> και η αρχοντική οικογένεια των </a:t>
            </a:r>
            <a:r>
              <a:rPr lang="el-GR" dirty="0" err="1"/>
              <a:t>Ροβερτιδών</a:t>
            </a:r>
            <a:r>
              <a:rPr lang="el-GR" dirty="0"/>
              <a:t> (από τον πρόγονό τους, Ροβέρτο το Δυνατό) </a:t>
            </a:r>
          </a:p>
          <a:p>
            <a:r>
              <a:rPr lang="el-GR" dirty="0"/>
              <a:t>987: θάνατος, σε κυνηγετικό ατύχημα, του τελευταίου </a:t>
            </a:r>
            <a:r>
              <a:rPr lang="el-GR" dirty="0" err="1"/>
              <a:t>καρολίγγειου</a:t>
            </a:r>
            <a:r>
              <a:rPr lang="el-GR" dirty="0"/>
              <a:t> βασιλιά, Λουδοβίκου 5ου</a:t>
            </a:r>
          </a:p>
        </p:txBody>
      </p:sp>
    </p:spTree>
    <p:extLst>
      <p:ext uri="{BB962C8B-B14F-4D97-AF65-F5344CB8AC3E}">
        <p14:creationId xmlns:p14="http://schemas.microsoft.com/office/powerpoint/2010/main" val="3590708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B92BD0-C734-1F6B-B5CF-37D0C6D3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Από τους </a:t>
            </a:r>
            <a:r>
              <a:rPr lang="el-GR" b="1" u="sng" dirty="0" err="1"/>
              <a:t>Καρολίδες</a:t>
            </a:r>
            <a:r>
              <a:rPr lang="el-GR" b="1" u="sng" dirty="0"/>
              <a:t> στους Καπέτους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223D2E-E9A9-E2F4-8A8F-864A9C596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987: από συνέλευση ισχυρών αρχόντων, εκλέγεται βασιλιάς ο </a:t>
            </a:r>
            <a:r>
              <a:rPr lang="el-GR" dirty="0" err="1"/>
              <a:t>Ούγκος</a:t>
            </a:r>
            <a:r>
              <a:rPr lang="el-GR" dirty="0"/>
              <a:t> </a:t>
            </a:r>
            <a:r>
              <a:rPr lang="el-GR" dirty="0" err="1"/>
              <a:t>Καπέτος</a:t>
            </a:r>
            <a:r>
              <a:rPr lang="el-GR" dirty="0"/>
              <a:t>, γιος του </a:t>
            </a:r>
            <a:r>
              <a:rPr lang="el-GR" dirty="0" err="1"/>
              <a:t>Ούγκου</a:t>
            </a:r>
            <a:r>
              <a:rPr lang="el-GR" dirty="0"/>
              <a:t> του Μέγα, </a:t>
            </a:r>
            <a:r>
              <a:rPr lang="el-GR" dirty="0" err="1"/>
              <a:t>Ροβερτίδη</a:t>
            </a:r>
            <a:r>
              <a:rPr lang="el-GR" dirty="0"/>
              <a:t> Δούκα των Φράγκων</a:t>
            </a:r>
          </a:p>
          <a:p>
            <a:r>
              <a:rPr lang="el-GR" dirty="0"/>
              <a:t>Το όνομα προέρχεται από τη λέξη «κάπα» (</a:t>
            </a:r>
            <a:r>
              <a:rPr lang="fr-FR" dirty="0"/>
              <a:t>chappe</a:t>
            </a:r>
            <a:r>
              <a:rPr lang="el-GR" dirty="0"/>
              <a:t>), μοναστικό ένδυμα)/ ο </a:t>
            </a:r>
            <a:r>
              <a:rPr lang="el-GR" dirty="0" err="1"/>
              <a:t>Ούγκος</a:t>
            </a:r>
            <a:r>
              <a:rPr lang="el-GR" dirty="0"/>
              <a:t> είχε στην εξουσία του μεγάλο αριθμό μοναστηριών</a:t>
            </a:r>
          </a:p>
          <a:p>
            <a:r>
              <a:rPr lang="el-GR" dirty="0"/>
              <a:t>Η πρώτη γαλλική επικράτεια (μεταξύ Παρισιού και Ορλεάνης) είναι εξαιρετικά περιορισμένη και αποδυναμωμένη</a:t>
            </a:r>
          </a:p>
          <a:p>
            <a:r>
              <a:rPr lang="el-GR" dirty="0"/>
              <a:t>Οι Καπέτοι κυβέρνησαν τη Γαλλία μέχρι το 1789</a:t>
            </a:r>
          </a:p>
        </p:txBody>
      </p:sp>
    </p:spTree>
    <p:extLst>
      <p:ext uri="{BB962C8B-B14F-4D97-AF65-F5344CB8AC3E}">
        <p14:creationId xmlns:p14="http://schemas.microsoft.com/office/powerpoint/2010/main" val="2510034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FA3FFB-760D-F0F2-0349-B857F012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4 πρώτοι Καπέτοι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A9AB15-468D-1C2B-9E2C-D6DFE2CE8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</a:t>
            </a:r>
            <a:r>
              <a:rPr lang="el-GR" dirty="0" err="1"/>
              <a:t>Ούγκος</a:t>
            </a:r>
            <a:r>
              <a:rPr lang="el-GR" dirty="0"/>
              <a:t> </a:t>
            </a:r>
            <a:r>
              <a:rPr lang="el-GR" dirty="0" err="1"/>
              <a:t>Καπέτος</a:t>
            </a:r>
            <a:r>
              <a:rPr lang="el-GR" dirty="0"/>
              <a:t> (987 – 996): για να εδραιώσει τη δυναστεία, παραχωρεί μέρος των κτημάτων του στους συμμάχους του. Κληροδοτεί τη βασιλεία στο γιό του, Ροβέρτο</a:t>
            </a:r>
          </a:p>
          <a:p>
            <a:r>
              <a:rPr lang="el-GR" dirty="0"/>
              <a:t>2) Ροβέρτος ο Ευσεβής (996 – 331): βαθιά θρησκευόμενος. Ο γάμος του με τη Μαργαρίτα, κόρη του μαρκησίου της Προβηγκίας, ενώνει τη Βόρεια με τη Νότια Γαλλία</a:t>
            </a:r>
          </a:p>
          <a:p>
            <a:r>
              <a:rPr lang="el-GR" dirty="0"/>
              <a:t>Ερρίκος Α`(1031 – 1060): συγκρούστηκε με τον αδελφό του, Ροβέρτο, για το θρόνο. Η σύγκρουση έληξε με την παραχώρηση στο Ροβέρτο του δουκάτου της Βουργουνδίας. Παντρεύτηκε ορθόδοξη πριγκίπισσα (Άννα του Κιέβου)</a:t>
            </a:r>
          </a:p>
        </p:txBody>
      </p:sp>
    </p:spTree>
    <p:extLst>
      <p:ext uri="{BB962C8B-B14F-4D97-AF65-F5344CB8AC3E}">
        <p14:creationId xmlns:p14="http://schemas.microsoft.com/office/powerpoint/2010/main" val="503643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20EF5C4-E791-46AA-BE3A-D61960F29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85044" cy="6857681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631823-CE91-1CD0-C2CF-5C871640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62" y="680482"/>
            <a:ext cx="2955852" cy="3030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u="sng" kern="120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Η Προβηγκία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6D56A086-7202-1BF4-A0C3-B926469BB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94" y="680483"/>
            <a:ext cx="5816969" cy="54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5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3A3FA9-EFA2-5A35-BDE5-91D4053B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4 πρώτοι Καπέτοι (συν.)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E03175-B639-42BE-A868-8798C967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Φίλιππος Α`(1060 – 1108): αδύναμη προσωπικότητα. Αφορίστηκε γιατί αρνήθηκε να αποδεχτεί την εκκλησιαστική μεταρρύθμιση, εξακολουθώντας να πουλά επισκοπές και μοναστήρια. </a:t>
            </a:r>
            <a:r>
              <a:rPr lang="el-GR" dirty="0" err="1"/>
              <a:t>Επανέκτησε</a:t>
            </a:r>
            <a:r>
              <a:rPr lang="el-GR" dirty="0"/>
              <a:t> νορμανδικές γαίες, όταν ο υποτελής του Γουλιέλμος της Νορμανδίας (Κατακτητής) κατέλαβε την Αγγλία</a:t>
            </a:r>
          </a:p>
          <a:p>
            <a:r>
              <a:rPr lang="el-GR" dirty="0"/>
              <a:t>Από το 987 μέχρι το 1328 (κλάδος των </a:t>
            </a:r>
            <a:r>
              <a:rPr lang="el-GR" dirty="0" err="1"/>
              <a:t>Βαλουά</a:t>
            </a:r>
            <a:r>
              <a:rPr lang="el-GR" dirty="0"/>
              <a:t>), όλοι οι Καπέτοι είχαν αρσενικό απόγονο</a:t>
            </a:r>
          </a:p>
          <a:p>
            <a:r>
              <a:rPr lang="el-GR" dirty="0"/>
              <a:t>Ομαλή διαδοχή στο θρόνο/ αποκλείονται οι υστερότοκοι γιοί</a:t>
            </a:r>
          </a:p>
        </p:txBody>
      </p:sp>
    </p:spTree>
    <p:extLst>
      <p:ext uri="{BB962C8B-B14F-4D97-AF65-F5344CB8AC3E}">
        <p14:creationId xmlns:p14="http://schemas.microsoft.com/office/powerpoint/2010/main" val="2073494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E95077-579C-9F8B-FB90-42861118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μεγάλες φεουδαρχικές επικράτειες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70C215-D3C5-0EC1-1E02-4301630C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 err="1"/>
              <a:t>Φραγκία</a:t>
            </a:r>
            <a:r>
              <a:rPr lang="el-GR" dirty="0"/>
              <a:t>, </a:t>
            </a:r>
            <a:r>
              <a:rPr lang="el-GR" dirty="0" err="1"/>
              <a:t>Ακουϊτανία</a:t>
            </a:r>
            <a:r>
              <a:rPr lang="el-GR" dirty="0"/>
              <a:t>: φεουδαρχικές ηγεμονίες ή δουκάτα, αντίστοιχα με τα γερμανικά, χωρίς </a:t>
            </a:r>
            <a:r>
              <a:rPr lang="el-GR" dirty="0" err="1"/>
              <a:t>εθνοτικό</a:t>
            </a:r>
            <a:r>
              <a:rPr lang="el-GR" dirty="0"/>
              <a:t> χαρακτήρα – πλην δουκάτου Βρετάνης</a:t>
            </a:r>
          </a:p>
          <a:p>
            <a:r>
              <a:rPr lang="el-GR" dirty="0"/>
              <a:t>Άλλες ηγεμονίες έχουν ιδρυθεί από </a:t>
            </a:r>
            <a:r>
              <a:rPr lang="el-GR" dirty="0" err="1"/>
              <a:t>καρολίγγειους</a:t>
            </a:r>
            <a:r>
              <a:rPr lang="el-GR" dirty="0"/>
              <a:t> αξιωματούχους</a:t>
            </a:r>
          </a:p>
          <a:p>
            <a:r>
              <a:rPr lang="el-GR" dirty="0"/>
              <a:t>Νορμανδία: από αρχηγούς πολεμικών ομάδων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141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E7957BA-DD44-4C15-84F6-3D34CC33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Λορραίνη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D2B6B3F6-E520-E748-3F5E-A3A5F3D841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682" y="492573"/>
            <a:ext cx="614182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02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230E92-5034-1AE1-93E2-2A209324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Βόρεια από το Λίγηρα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9C98BC-E22A-6562-EBE8-48AAF77E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Κομητεία της Φλάνδρας</a:t>
            </a:r>
          </a:p>
          <a:p>
            <a:r>
              <a:rPr lang="el-GR" dirty="0"/>
              <a:t>2) Δουκάτο των </a:t>
            </a:r>
            <a:r>
              <a:rPr lang="el-GR" dirty="0" err="1"/>
              <a:t>Παρισίων</a:t>
            </a:r>
            <a:endParaRPr lang="el-GR" dirty="0"/>
          </a:p>
          <a:p>
            <a:r>
              <a:rPr lang="el-GR" dirty="0"/>
              <a:t>3) Δουκάτο της Νορμανδίας</a:t>
            </a:r>
          </a:p>
          <a:p>
            <a:r>
              <a:rPr lang="el-GR" dirty="0"/>
              <a:t>4) Δουκάτο της Βρετάνης</a:t>
            </a:r>
          </a:p>
          <a:p>
            <a:r>
              <a:rPr lang="el-GR" dirty="0"/>
              <a:t>5) Κομητεία της </a:t>
            </a:r>
            <a:r>
              <a:rPr lang="el-GR" dirty="0" err="1"/>
              <a:t>Ανδηγαυίας</a:t>
            </a:r>
            <a:r>
              <a:rPr lang="el-GR" dirty="0"/>
              <a:t> (</a:t>
            </a:r>
            <a:r>
              <a:rPr lang="el-GR" dirty="0" err="1"/>
              <a:t>Ανζού</a:t>
            </a:r>
            <a:r>
              <a:rPr lang="el-GR" dirty="0"/>
              <a:t>)</a:t>
            </a:r>
          </a:p>
          <a:p>
            <a:r>
              <a:rPr lang="el-GR" dirty="0"/>
              <a:t>6) Δουκάτο του </a:t>
            </a:r>
            <a:r>
              <a:rPr lang="el-GR" dirty="0" err="1"/>
              <a:t>Μπλουά</a:t>
            </a:r>
            <a:endParaRPr lang="el-GR" dirty="0"/>
          </a:p>
          <a:p>
            <a:r>
              <a:rPr lang="el-GR" dirty="0"/>
              <a:t>7) Δουκάτο της </a:t>
            </a:r>
            <a:r>
              <a:rPr lang="el-GR" dirty="0" err="1"/>
              <a:t>Καμπανίας</a:t>
            </a:r>
            <a:endParaRPr lang="el-GR" dirty="0"/>
          </a:p>
          <a:p>
            <a:r>
              <a:rPr lang="el-GR" dirty="0"/>
              <a:t>8) Δουκάτο της Βουργουνδίας</a:t>
            </a:r>
          </a:p>
        </p:txBody>
      </p:sp>
    </p:spTree>
    <p:extLst>
      <p:ext uri="{BB962C8B-B14F-4D97-AF65-F5344CB8AC3E}">
        <p14:creationId xmlns:p14="http://schemas.microsoft.com/office/powerpoint/2010/main" val="10402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C8FE471-32C0-35E5-B2B5-674E94D5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Ο ποταμός Λίγηρας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C57929-099F-AFCC-FC38-C0FE8B57A1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-2" b="-2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73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B88EAD5-9BE0-4B26-184C-5D7F68AD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>
                <a:solidFill>
                  <a:schemeClr val="bg1"/>
                </a:solidFill>
              </a:rPr>
              <a:t>Η Φλάνδρα (περιοχή του σημερινού Βελγίου)</a:t>
            </a:r>
          </a:p>
        </p:txBody>
      </p:sp>
      <p:pic>
        <p:nvPicPr>
          <p:cNvPr id="3074" name="Picture 2" descr="Εικόνα που περιέχει χάρτης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3DCA012-EC93-2879-FF3C-5EB7ABCBD7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15190" b="1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Freeform: Shape 308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91" name="Freeform: Shape 308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99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AC07CD9-449A-7233-BD76-3FA66699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Το Παρίσι</a:t>
            </a:r>
          </a:p>
        </p:txBody>
      </p:sp>
      <p:pic>
        <p:nvPicPr>
          <p:cNvPr id="1026" name="Picture 2" descr="Γαλλία χάρτης της πόλης - Χάρτης της Γαλλίας με όλες τις πόλεις (Δυτική ...">
            <a:extLst>
              <a:ext uri="{FF2B5EF4-FFF2-40B4-BE49-F238E27FC236}">
                <a16:creationId xmlns:a16="http://schemas.microsoft.com/office/drawing/2014/main" id="{3119502F-05B4-55A9-37F1-15A37B94A4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5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7D98EB-2FE6-CE8F-0F52-433D7954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b="1" u="sng">
                <a:solidFill>
                  <a:schemeClr val="bg1"/>
                </a:solidFill>
              </a:rPr>
              <a:t>Η Νορμανδία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511D63A-86C7-98A9-CDD3-5394D22DEF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4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0DC97FE-2626-64F9-17E6-265337C5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Η Βρετάνη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5C816371-7A7B-CE22-1011-70C8361553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3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5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2368405-FC32-3CB0-6EBC-8F31B3A1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>
                <a:solidFill>
                  <a:schemeClr val="bg1"/>
                </a:solidFill>
              </a:rPr>
              <a:t>Η Ανδηγαυϊα (Ανζού)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957ABE83-226B-733E-CFFB-8B58F5603B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r="2834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15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CCB182D-F07F-D9A2-E4C5-02A1A291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>
                <a:solidFill>
                  <a:schemeClr val="bg1"/>
                </a:solidFill>
              </a:rPr>
              <a:t>Μπλουά</a:t>
            </a:r>
          </a:p>
        </p:txBody>
      </p:sp>
      <p:pic>
        <p:nvPicPr>
          <p:cNvPr id="5122" name="Picture 2" descr="Τοποθεσία στο χάρτη">
            <a:extLst>
              <a:ext uri="{FF2B5EF4-FFF2-40B4-BE49-F238E27FC236}">
                <a16:creationId xmlns:a16="http://schemas.microsoft.com/office/drawing/2014/main" id="{861F3C47-0501-DE81-AD67-40417C4837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r="12266" b="-2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A5478072-7012-7326-65B8-2F77A437F519}"/>
                  </a:ext>
                </a:extLst>
              </p14:cNvPr>
              <p14:cNvContentPartPr/>
              <p14:nvPr/>
            </p14:nvContentPartPr>
            <p14:xfrm>
              <a:off x="9014364" y="2743153"/>
              <a:ext cx="36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A5478072-7012-7326-65B8-2F77A437F5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8244" y="273703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506554F5-4578-AB1D-4D67-BF40327836A2}"/>
                  </a:ext>
                </a:extLst>
              </p14:cNvPr>
              <p14:cNvContentPartPr/>
              <p14:nvPr/>
            </p14:nvContentPartPr>
            <p14:xfrm>
              <a:off x="9060804" y="2659993"/>
              <a:ext cx="360" cy="36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506554F5-4578-AB1D-4D67-BF40327836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4684" y="2653873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100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C25C28E-7174-C9D1-5084-0437FA32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Καμπανία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DE485D6-81ED-9E91-4168-48E463A0AE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30657"/>
            <a:ext cx="5608320" cy="55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88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Oval 2064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05E5DE-D2C5-640B-03AB-5A37852D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Βουργουνδία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E4960D5-2D0B-2581-2549-5EC5FF22B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721792"/>
            <a:ext cx="5608320" cy="53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6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34038BC-A88C-176D-747A-3A3D038C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Βαυαρία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F2FF5954-2ABE-530E-4ED1-2A1D1806BC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700" y="492573"/>
            <a:ext cx="435178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16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BB8345-AC61-2679-91E9-88DA3854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Νότια από το Λίγηρα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90FFC4-D90C-3EBF-4F42-4D6AD3AC3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1) Δουκάτο της </a:t>
            </a:r>
            <a:r>
              <a:rPr lang="el-GR" dirty="0" err="1"/>
              <a:t>Ακουϊτανίας</a:t>
            </a:r>
            <a:r>
              <a:rPr lang="el-GR" dirty="0"/>
              <a:t> (κομητεία του </a:t>
            </a:r>
            <a:r>
              <a:rPr lang="el-GR" dirty="0" err="1"/>
              <a:t>Πουατιέ</a:t>
            </a:r>
            <a:r>
              <a:rPr lang="el-GR" dirty="0"/>
              <a:t> ή δουκάτο της </a:t>
            </a:r>
            <a:r>
              <a:rPr lang="el-GR" dirty="0" err="1"/>
              <a:t>Γκυγιέν</a:t>
            </a:r>
            <a:r>
              <a:rPr lang="el-GR" dirty="0"/>
              <a:t>)</a:t>
            </a:r>
          </a:p>
          <a:p>
            <a:r>
              <a:rPr lang="el-GR" dirty="0"/>
              <a:t>2) Δουκάτο της </a:t>
            </a:r>
            <a:r>
              <a:rPr lang="el-GR" dirty="0" err="1"/>
              <a:t>Γασκώνης</a:t>
            </a:r>
            <a:endParaRPr lang="el-GR" dirty="0"/>
          </a:p>
          <a:p>
            <a:r>
              <a:rPr lang="el-GR" dirty="0"/>
              <a:t>3) Κομητεία της Τουλούζης</a:t>
            </a:r>
          </a:p>
          <a:p>
            <a:r>
              <a:rPr lang="el-GR" dirty="0"/>
              <a:t>4) Κομητεία της Βαρκελώνης (</a:t>
            </a:r>
            <a:r>
              <a:rPr lang="el-GR" dirty="0" err="1"/>
              <a:t>Καταλωνία</a:t>
            </a:r>
            <a:r>
              <a:rPr lang="el-GR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7028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2441D03-A4F5-917B-9659-0EBCDDAB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Ακουϊτανία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356D69-332E-E2E6-1F79-6DBD558B7C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193" y="467208"/>
            <a:ext cx="6196217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40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E00E818-34C9-D68B-CDC5-72696985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Η Γασκώνη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832C63D-2024-7303-6487-1D2256645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" r="-1" b="-1"/>
          <a:stretch/>
        </p:blipFill>
        <p:spPr bwMode="auto"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2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E7F162-7710-E9BA-5B57-B48CCA8A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663" y="1259958"/>
            <a:ext cx="3780430" cy="2481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u="sng">
                <a:solidFill>
                  <a:schemeClr val="bg1">
                    <a:alpha val="60000"/>
                  </a:schemeClr>
                </a:solidFill>
              </a:rPr>
              <a:t>Η Τουλούζη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3825D693-ABEB-FF9D-24A8-CC6873C39F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6789" b="1"/>
          <a:stretch/>
        </p:blipFill>
        <p:spPr bwMode="auto">
          <a:xfrm>
            <a:off x="6107503" y="685799"/>
            <a:ext cx="5410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10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220EF5C4-E791-46AA-BE3A-D61960F29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85044" cy="6857681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2EC8D97-8145-017E-700E-6A836215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62" y="680482"/>
            <a:ext cx="2955852" cy="3030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u="sng" kern="120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Καταλωνία (Βαρκελώνη)</a:t>
            </a:r>
          </a:p>
        </p:txBody>
      </p:sp>
      <p:pic>
        <p:nvPicPr>
          <p:cNvPr id="6146" name="Picture 2" descr="Χάρτης: καταλωνία">
            <a:extLst>
              <a:ext uri="{FF2B5EF4-FFF2-40B4-BE49-F238E27FC236}">
                <a16:creationId xmlns:a16="http://schemas.microsoft.com/office/drawing/2014/main" id="{94EB9255-40EB-8E47-CEBE-B125CFC84D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674" y="1489253"/>
            <a:ext cx="6052010" cy="38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73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C84DCB-F069-22E1-65D8-A3336AB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Εκκλησιαστικές ηγεμονίες ή φέουδα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DEDE64-E3B3-3ADB-47D4-88A57348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 κάτοχοί τους είναι επίσκοποι ή </a:t>
            </a:r>
            <a:r>
              <a:rPr lang="el-GR" sz="2400" dirty="0" err="1"/>
              <a:t>αββάδες</a:t>
            </a:r>
            <a:r>
              <a:rPr lang="el-GR" sz="2400" dirty="0"/>
              <a:t> (ηγούμενοι μεγάλων μονών)</a:t>
            </a:r>
          </a:p>
          <a:p>
            <a:r>
              <a:rPr lang="el-GR" sz="2400" dirty="0"/>
              <a:t>Επισκοπές – κομητείες:</a:t>
            </a:r>
          </a:p>
          <a:p>
            <a:r>
              <a:rPr lang="el-GR" sz="2400" dirty="0"/>
              <a:t>Της </a:t>
            </a:r>
            <a:r>
              <a:rPr lang="el-GR" sz="2400" dirty="0" err="1"/>
              <a:t>Τουρναί</a:t>
            </a:r>
            <a:endParaRPr lang="el-GR" sz="2400" dirty="0"/>
          </a:p>
          <a:p>
            <a:r>
              <a:rPr lang="el-GR" sz="2400" dirty="0"/>
              <a:t>Του </a:t>
            </a:r>
            <a:r>
              <a:rPr lang="el-GR" sz="2400" dirty="0" err="1"/>
              <a:t>Μπωβαί</a:t>
            </a:r>
            <a:endParaRPr lang="el-GR" sz="2400" dirty="0"/>
          </a:p>
          <a:p>
            <a:r>
              <a:rPr lang="el-GR" sz="2400" dirty="0"/>
              <a:t>Της </a:t>
            </a:r>
            <a:r>
              <a:rPr lang="el-GR" sz="2400" dirty="0" err="1"/>
              <a:t>Νουαγιόν</a:t>
            </a:r>
            <a:endParaRPr lang="el-GR" sz="2400" dirty="0"/>
          </a:p>
          <a:p>
            <a:r>
              <a:rPr lang="el-GR" sz="2400" dirty="0"/>
              <a:t>Της </a:t>
            </a:r>
            <a:r>
              <a:rPr lang="el-GR" sz="2400" dirty="0" err="1"/>
              <a:t>Λαν</a:t>
            </a:r>
            <a:r>
              <a:rPr lang="el-GR" sz="2400" dirty="0"/>
              <a:t> </a:t>
            </a:r>
          </a:p>
          <a:p>
            <a:r>
              <a:rPr lang="el-GR" sz="2400" dirty="0"/>
              <a:t>Της </a:t>
            </a:r>
            <a:r>
              <a:rPr lang="el-GR" sz="2400" dirty="0" err="1"/>
              <a:t>Ρενς</a:t>
            </a:r>
            <a:endParaRPr lang="el-GR" sz="2400" dirty="0"/>
          </a:p>
          <a:p>
            <a:r>
              <a:rPr lang="el-GR" sz="2400" dirty="0"/>
              <a:t>Της </a:t>
            </a:r>
            <a:r>
              <a:rPr lang="el-GR" sz="2400" dirty="0" err="1"/>
              <a:t>Σαλόν</a:t>
            </a:r>
            <a:endParaRPr lang="el-GR" sz="2400" dirty="0"/>
          </a:p>
          <a:p>
            <a:r>
              <a:rPr lang="el-GR" sz="2400" dirty="0"/>
              <a:t>Της </a:t>
            </a:r>
            <a:r>
              <a:rPr lang="el-GR" sz="2400" dirty="0" err="1"/>
              <a:t>Λανγκρ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83248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023904-561B-D1CB-7437-9C1F5DDB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err="1"/>
              <a:t>Κόμητες</a:t>
            </a:r>
            <a:r>
              <a:rPr lang="el-GR" b="1" u="sng" dirty="0"/>
              <a:t>, δούκες, επίσκοποι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7AC0BC-E718-8332-96B9-603E9C697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Πραγματικοί, κυρίαρχοι ηγεμόνες: κάνουν πόλεμο, απονέμουν δικαιοσύνη, κόβουν νόμισμα</a:t>
            </a:r>
          </a:p>
          <a:p>
            <a:r>
              <a:rPr lang="el-GR" dirty="0"/>
              <a:t>Βρίσκονται σε εμπόλεμη κατάσταση μεταξύ τους</a:t>
            </a:r>
          </a:p>
          <a:p>
            <a:r>
              <a:rPr lang="el-GR" dirty="0"/>
              <a:t>Αναγνωρίζουν το βασιλιά της </a:t>
            </a:r>
            <a:r>
              <a:rPr lang="el-GR" dirty="0" err="1"/>
              <a:t>Φραγκίας</a:t>
            </a:r>
            <a:r>
              <a:rPr lang="el-GR" dirty="0"/>
              <a:t> ως επικυρίαρχό τους</a:t>
            </a:r>
          </a:p>
          <a:p>
            <a:r>
              <a:rPr lang="el-GR" dirty="0"/>
              <a:t>Ο βασιλιάς παραμένει απλός θεατής ή παρεμβαίνει ως διαιτητής στους ιδιωτικούς πολέμους</a:t>
            </a:r>
          </a:p>
          <a:p>
            <a:r>
              <a:rPr lang="el-GR" dirty="0"/>
              <a:t>Πολλές φορές πέφτει ο ίδιος θύμα αυτών των συγκρούσεων (ο Φίλιππος Α`, μαζί με τον αδελφό του, δούκα της Βουργουνδίας, ηττώνται από τον άρχοντα του </a:t>
            </a:r>
            <a:r>
              <a:rPr lang="el-GR" dirty="0" err="1"/>
              <a:t>Πυϊζέ</a:t>
            </a:r>
            <a:r>
              <a:rPr lang="el-GR" dirty="0"/>
              <a:t>, διαβόητο ληστή)</a:t>
            </a:r>
          </a:p>
        </p:txBody>
      </p:sp>
    </p:spTree>
    <p:extLst>
      <p:ext uri="{BB962C8B-B14F-4D97-AF65-F5344CB8AC3E}">
        <p14:creationId xmlns:p14="http://schemas.microsoft.com/office/powerpoint/2010/main" val="2199463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C4BB8A-84B2-3112-89E7-2CC4D06B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εξουσία των Καπέτων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5FB58B-F540-1DB3-68ED-609346F5E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Βασιλιάς της </a:t>
            </a:r>
            <a:r>
              <a:rPr lang="el-GR" dirty="0" err="1"/>
              <a:t>Φραγκίας</a:t>
            </a:r>
            <a:r>
              <a:rPr lang="el-GR" dirty="0"/>
              <a:t>: «ένδοξος βασιλιάς» (</a:t>
            </a:r>
            <a:r>
              <a:rPr lang="en-US" dirty="0"/>
              <a:t>rex </a:t>
            </a:r>
            <a:r>
              <a:rPr lang="en-US" dirty="0" err="1"/>
              <a:t>gloriosus</a:t>
            </a:r>
            <a:r>
              <a:rPr lang="en-US" dirty="0"/>
              <a:t> – </a:t>
            </a:r>
            <a:r>
              <a:rPr lang="el-GR" dirty="0" err="1"/>
              <a:t>καρολίγγειος</a:t>
            </a:r>
            <a:r>
              <a:rPr lang="el-GR" dirty="0"/>
              <a:t> τίτλος)</a:t>
            </a:r>
          </a:p>
          <a:p>
            <a:r>
              <a:rPr lang="el-GR" dirty="0"/>
              <a:t>Η πραγματική του εξουσία περιορίζεται στις «βασιλικές γαίες» (βασιλική επικράτεια): γη, κάστρα, πόλεις που κληρονόμησε από τους προγόνους του</a:t>
            </a:r>
          </a:p>
          <a:p>
            <a:r>
              <a:rPr lang="el-GR" dirty="0"/>
              <a:t>Μέχρι τις αρχές του 13</a:t>
            </a:r>
            <a:r>
              <a:rPr lang="el-GR" baseline="30000" dirty="0"/>
              <a:t>ου</a:t>
            </a:r>
            <a:r>
              <a:rPr lang="el-GR" dirty="0"/>
              <a:t> αι.: οι Καπέτοι κληροδοτούν την εξουσία στον πρωτότοκο όσο είναι ακόμα εν ζωή</a:t>
            </a:r>
          </a:p>
          <a:p>
            <a:r>
              <a:rPr lang="el-GR" dirty="0"/>
              <a:t>Η βασιλεία μετατρέπεται σε κληρονομική</a:t>
            </a:r>
          </a:p>
          <a:p>
            <a:r>
              <a:rPr lang="el-GR" dirty="0"/>
              <a:t>Μέχρι τότε στηριζόταν στην εκλογή</a:t>
            </a:r>
          </a:p>
        </p:txBody>
      </p:sp>
    </p:spTree>
    <p:extLst>
      <p:ext uri="{BB962C8B-B14F-4D97-AF65-F5344CB8AC3E}">
        <p14:creationId xmlns:p14="http://schemas.microsoft.com/office/powerpoint/2010/main" val="1442605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5A8D2E-FB7B-E38E-448E-562A3CD4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εξουσία των Καπέτων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7B92FE-EDD8-8F3F-9D8D-EDD46599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Χρίσμα: θεμελιώδες στοιχείο της δυναστείας</a:t>
            </a:r>
          </a:p>
          <a:p>
            <a:r>
              <a:rPr lang="el-GR" dirty="0"/>
              <a:t>Ο βασιλιάς, δεχόμενος το χρίσμα, αποκτά μια ιδιότητα παρόμοια με του </a:t>
            </a:r>
            <a:r>
              <a:rPr lang="el-GR" dirty="0" err="1"/>
              <a:t>επίσκοπου</a:t>
            </a:r>
            <a:r>
              <a:rPr lang="el-GR" dirty="0"/>
              <a:t> </a:t>
            </a:r>
          </a:p>
          <a:p>
            <a:r>
              <a:rPr lang="el-GR" dirty="0"/>
              <a:t>«Χριστός του Κυρίου» (εκλεκτός – </a:t>
            </a:r>
            <a:r>
              <a:rPr lang="it-IT" dirty="0"/>
              <a:t>electus dei)</a:t>
            </a:r>
            <a:endParaRPr lang="el-GR" dirty="0"/>
          </a:p>
          <a:p>
            <a:r>
              <a:rPr lang="el-GR" dirty="0"/>
              <a:t>Βασιλιάς και ιερέας</a:t>
            </a:r>
          </a:p>
          <a:p>
            <a:r>
              <a:rPr lang="el-GR" dirty="0"/>
              <a:t>Πάνω από τους άλλους άρχοντες του βασιλείου</a:t>
            </a:r>
          </a:p>
          <a:p>
            <a:r>
              <a:rPr lang="el-GR" dirty="0"/>
              <a:t>Έχει την υποστήριξη της εκκλησίας</a:t>
            </a:r>
          </a:p>
        </p:txBody>
      </p:sp>
    </p:spTree>
    <p:extLst>
      <p:ext uri="{BB962C8B-B14F-4D97-AF65-F5344CB8AC3E}">
        <p14:creationId xmlns:p14="http://schemas.microsoft.com/office/powerpoint/2010/main" val="315625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CEB036-26A7-6D9A-C98D-6F1C2112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εξουσία των Καπέτων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DC3559-421A-887E-32CD-185F5C498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Έγγεια περιουσία: πρώην κρατικές γαίες (το κράτος εισέπραττε φόρους) + ιδιωτική γη </a:t>
            </a:r>
            <a:r>
              <a:rPr lang="el-GR" dirty="0" err="1"/>
              <a:t>Ροβερτίδων</a:t>
            </a:r>
            <a:endParaRPr lang="el-GR" dirty="0"/>
          </a:p>
          <a:p>
            <a:r>
              <a:rPr lang="el-GR" dirty="0"/>
              <a:t>Η περιουσία τους μειώνεται την εποχή του </a:t>
            </a:r>
            <a:r>
              <a:rPr lang="el-GR" dirty="0" err="1"/>
              <a:t>Ούγκου</a:t>
            </a:r>
            <a:r>
              <a:rPr lang="el-GR" dirty="0"/>
              <a:t> Καπέτου</a:t>
            </a:r>
          </a:p>
          <a:p>
            <a:r>
              <a:rPr lang="el-GR" dirty="0"/>
              <a:t>Οι απόγονοί του την αυξάνουν μέσω αγορών, γάμων και πολέμων</a:t>
            </a:r>
          </a:p>
          <a:p>
            <a:r>
              <a:rPr lang="el-GR" dirty="0"/>
              <a:t>Ο βασιλιάς είναι η κορυφή της φεουδαλικής πυραμίδας, άρχοντας και κύριος (επικυρίαρχος) των αρχόντων</a:t>
            </a:r>
          </a:p>
          <a:p>
            <a:r>
              <a:rPr lang="el-GR" dirty="0"/>
              <a:t>Έχει δικαίωμα στην αφοσίωση των υποτελών του, απαιτεί τη συμβουλή, το σεβασμό και τη στρατιωτική βοήθειά τους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777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C0CFA69-64E8-F9FD-D35A-F44391F5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Φρανκονία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3748BE6E-4669-F8F6-054D-2BAFD5A307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753" y="492573"/>
            <a:ext cx="430768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28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FD1D86-7FAF-99D8-5ED5-C4B7F592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τέλος του κόσμου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0C04F1-0074-3323-558C-49DD30ED3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Γενικευμένη θεωρία: οι άνθρωποι της </a:t>
            </a:r>
            <a:r>
              <a:rPr lang="el-GR"/>
              <a:t>εποχής πίστευαν ότι </a:t>
            </a:r>
            <a:r>
              <a:rPr lang="el-GR" dirty="0"/>
              <a:t>το τέλος του κόσμου θα ερχόταν το έτος 1000 ή το 1033 (χίλια χρόνια μετά τη σταύρωση του Χριστού)</a:t>
            </a:r>
          </a:p>
          <a:p>
            <a:r>
              <a:rPr lang="el-GR" dirty="0"/>
              <a:t>Κάτι τέτοιο δεν ισχύει:</a:t>
            </a:r>
          </a:p>
          <a:p>
            <a:r>
              <a:rPr lang="el-GR" dirty="0"/>
              <a:t>Ανέγερση σημαντικών καθεδρικών ναών</a:t>
            </a:r>
          </a:p>
          <a:p>
            <a:r>
              <a:rPr lang="el-GR" dirty="0"/>
              <a:t>Ίδρυση μοναστηριών</a:t>
            </a:r>
          </a:p>
          <a:p>
            <a:r>
              <a:rPr lang="el-GR" dirty="0"/>
              <a:t>Μίσθωση γαιοκτησιών για μεγάλο χρονικό διάστημα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71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D2078F2-476A-5EC1-F47D-B63EFB22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Σουηβία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D5A4303-FF30-BBCE-BD4D-3B493509F3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148" y="492573"/>
            <a:ext cx="4316892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3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43D836-323C-83DD-666E-BD7A5BCB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</a:t>
            </a:r>
            <a:r>
              <a:rPr lang="el-GR" b="1" u="sng" dirty="0" err="1"/>
              <a:t>Όθωνες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E81A13-B113-E27D-B546-F59BC5463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l-GR" dirty="0" err="1"/>
              <a:t>Όθων</a:t>
            </a:r>
            <a:r>
              <a:rPr lang="el-GR" dirty="0"/>
              <a:t> Α`: +973</a:t>
            </a:r>
          </a:p>
          <a:p>
            <a:pPr marL="514350" indent="-514350">
              <a:buAutoNum type="arabicParenR"/>
            </a:pPr>
            <a:r>
              <a:rPr lang="el-GR" dirty="0" err="1"/>
              <a:t>Όθων</a:t>
            </a:r>
            <a:r>
              <a:rPr lang="el-GR" dirty="0"/>
              <a:t> Β`: + 983</a:t>
            </a:r>
          </a:p>
          <a:p>
            <a:pPr marL="514350" indent="-514350">
              <a:buAutoNum type="arabicParenR"/>
            </a:pPr>
            <a:r>
              <a:rPr lang="el-GR" dirty="0" err="1"/>
              <a:t>Όθων</a:t>
            </a:r>
            <a:r>
              <a:rPr lang="el-GR" dirty="0"/>
              <a:t> Γ`: 996 – 1002</a:t>
            </a:r>
          </a:p>
          <a:p>
            <a:pPr>
              <a:buFontTx/>
              <a:buChar char="-"/>
            </a:pPr>
            <a:r>
              <a:rPr lang="el-GR" dirty="0"/>
              <a:t>Περιορίζουν μουσουλμάνους και βυζαντινούς στη Νότια Ιταλία</a:t>
            </a:r>
          </a:p>
          <a:p>
            <a:pPr>
              <a:buFontTx/>
              <a:buChar char="-"/>
            </a:pPr>
            <a:r>
              <a:rPr lang="el-GR" dirty="0"/>
              <a:t>Καταπνίγουν γερμανικές εξεγέρσεις</a:t>
            </a:r>
          </a:p>
          <a:p>
            <a:pPr>
              <a:buFontTx/>
              <a:buChar char="-"/>
            </a:pPr>
            <a:r>
              <a:rPr lang="el-GR" dirty="0"/>
              <a:t>Αντιμετωπίζουν </a:t>
            </a:r>
            <a:r>
              <a:rPr lang="el-GR" dirty="0" err="1"/>
              <a:t>σλαυικές</a:t>
            </a:r>
            <a:r>
              <a:rPr lang="el-GR" dirty="0"/>
              <a:t> επιδρομές</a:t>
            </a:r>
          </a:p>
          <a:p>
            <a:pPr>
              <a:buFontTx/>
              <a:buChar char="-"/>
            </a:pPr>
            <a:r>
              <a:rPr lang="el-GR" dirty="0"/>
              <a:t>921 μέχρι 1027: 21 γερμανικές κάθοδοι στην Ιταλία</a:t>
            </a:r>
          </a:p>
          <a:p>
            <a:pPr>
              <a:buFontTx/>
              <a:buChar char="-"/>
            </a:pPr>
            <a:r>
              <a:rPr lang="el-GR" dirty="0"/>
              <a:t>Συνδυάζουν ρωμαϊκές και </a:t>
            </a:r>
            <a:r>
              <a:rPr lang="el-GR" dirty="0" err="1"/>
              <a:t>καρολίγγειες</a:t>
            </a:r>
            <a:r>
              <a:rPr lang="el-GR" dirty="0"/>
              <a:t> παραδόσεις</a:t>
            </a:r>
          </a:p>
        </p:txBody>
      </p:sp>
    </p:spTree>
    <p:extLst>
      <p:ext uri="{BB962C8B-B14F-4D97-AF65-F5344CB8AC3E}">
        <p14:creationId xmlns:p14="http://schemas.microsoft.com/office/powerpoint/2010/main" val="302268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34CEB-02AE-5006-11DC-6C637DB5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err="1"/>
              <a:t>Όθων</a:t>
            </a:r>
            <a:r>
              <a:rPr lang="el-GR" b="1" u="sng" dirty="0"/>
              <a:t> Α`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6E33F4-5944-A71F-1A92-CC4BB9468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961: Στέφεται βασιλιάς των Λομβαρδών στο Μιλάνο</a:t>
            </a:r>
          </a:p>
          <a:p>
            <a:r>
              <a:rPr lang="el-GR" dirty="0"/>
              <a:t>962: αυτοκράτορας στη Ρώμη (Αγία Ρωμαϊκή Αυτοκρατορία)</a:t>
            </a:r>
          </a:p>
          <a:p>
            <a:r>
              <a:rPr lang="el-GR" dirty="0"/>
              <a:t>Η ρωμαϊκή αριστοκρατία ορκίζεται στο νέο αυτοκράτορα</a:t>
            </a:r>
          </a:p>
          <a:p>
            <a:r>
              <a:rPr lang="el-GR" dirty="0"/>
              <a:t>Μέσω Ρώμης, έρχεται σε επαφή με το Βυζάντιο</a:t>
            </a:r>
          </a:p>
        </p:txBody>
      </p:sp>
    </p:spTree>
    <p:extLst>
      <p:ext uri="{BB962C8B-B14F-4D97-AF65-F5344CB8AC3E}">
        <p14:creationId xmlns:p14="http://schemas.microsoft.com/office/powerpoint/2010/main" val="360857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FE8113-9BE6-6287-9150-1068C518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err="1"/>
              <a:t>Όθων</a:t>
            </a:r>
            <a:r>
              <a:rPr lang="el-GR" b="1" u="sng" dirty="0"/>
              <a:t> Β`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BD5D3A-FBBD-E3C2-6D5E-AFCD07674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Επεκτείνεται στη Νότια Ιταλία</a:t>
            </a:r>
          </a:p>
          <a:p>
            <a:r>
              <a:rPr lang="el-GR" dirty="0"/>
              <a:t>Προσπαθεί να προσεγγίσει τους Βυζαντινούς</a:t>
            </a:r>
          </a:p>
          <a:p>
            <a:r>
              <a:rPr lang="el-GR" dirty="0"/>
              <a:t>Παντρεύεται την πριγκίπισσα Θεοφανώ, κόρη του Ιωάννη </a:t>
            </a:r>
            <a:r>
              <a:rPr lang="el-GR" dirty="0" err="1"/>
              <a:t>Τσιμισκή</a:t>
            </a:r>
            <a:endParaRPr lang="el-GR" dirty="0"/>
          </a:p>
          <a:p>
            <a:r>
              <a:rPr lang="el-GR" dirty="0"/>
              <a:t>Η Θεοφανώ μετακομίζει στη γερμανική αυλή μαζί με ένα επιτελείο διανοουμένων</a:t>
            </a:r>
          </a:p>
          <a:p>
            <a:r>
              <a:rPr lang="el-GR" dirty="0"/>
              <a:t>Ο απόγονός του, Ερρίκος Β`, περιορίζει την ανάκτηση της Νότιας Ιταλίας από τους Βυζαντινούς (982)</a:t>
            </a:r>
          </a:p>
        </p:txBody>
      </p:sp>
    </p:spTree>
    <p:extLst>
      <p:ext uri="{BB962C8B-B14F-4D97-AF65-F5344CB8AC3E}">
        <p14:creationId xmlns:p14="http://schemas.microsoft.com/office/powerpoint/2010/main" val="35210468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1861</Words>
  <Application>Microsoft Office PowerPoint</Application>
  <PresentationFormat>Ευρεία οθόνη</PresentationFormat>
  <Paragraphs>203</Paragraphs>
  <Slides>50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4" baseType="lpstr">
      <vt:lpstr>Aptos</vt:lpstr>
      <vt:lpstr>Aptos Display</vt:lpstr>
      <vt:lpstr>Arial</vt:lpstr>
      <vt:lpstr>Θέμα του Office</vt:lpstr>
      <vt:lpstr>Η ίδρυση της Γερμανικής Αυτοκρατορίας</vt:lpstr>
      <vt:lpstr>Η Σαξονία</vt:lpstr>
      <vt:lpstr>Η Λορραίνη</vt:lpstr>
      <vt:lpstr>Η Βαυαρία</vt:lpstr>
      <vt:lpstr>Η Φρανκονία</vt:lpstr>
      <vt:lpstr>Η Σουηβία</vt:lpstr>
      <vt:lpstr>Οι Όθωνες</vt:lpstr>
      <vt:lpstr>Όθων Α`</vt:lpstr>
      <vt:lpstr>Όθων Β`</vt:lpstr>
      <vt:lpstr>Ιταλικός κόσμος vs γερμανικός κόσμος</vt:lpstr>
      <vt:lpstr>Εκκλησία, αριστοκρατία, πόλεις, κοινότητες</vt:lpstr>
      <vt:lpstr>Παπισμός και αυτοκρατορία</vt:lpstr>
      <vt:lpstr>Παπισμός και αυτοκρατορία (συν.)</vt:lpstr>
      <vt:lpstr>Το οθωνικό πολιτικό σύστημα</vt:lpstr>
      <vt:lpstr>Αυτοκρατορικά σύμβολα και ιδεολογία</vt:lpstr>
      <vt:lpstr>Η οθωνική ιδεολογία για το κράτος</vt:lpstr>
      <vt:lpstr>Ερείσματα της οθωνικής εξουσίας</vt:lpstr>
      <vt:lpstr>Ερείσματα της οθωνικής εξουσίας</vt:lpstr>
      <vt:lpstr>Ερείσματα της οθωνικής εξουσίας</vt:lpstr>
      <vt:lpstr>Το Μαγδεμβούργο</vt:lpstr>
      <vt:lpstr>Οι ποταμοί Ρήνος και Μάϊν</vt:lpstr>
      <vt:lpstr>Η γέννηση του γαλλικού έθνους</vt:lpstr>
      <vt:lpstr>Η γέννηση του γαλλικού έθνους (2)</vt:lpstr>
      <vt:lpstr>Η Γαλλική κοινωνία – η δυναστεία των Καπέτων</vt:lpstr>
      <vt:lpstr>Από τους Καρολίδες στους Καπέτους</vt:lpstr>
      <vt:lpstr>Οι 4 πρώτοι Καπέτοι</vt:lpstr>
      <vt:lpstr>Η Προβηγκία</vt:lpstr>
      <vt:lpstr>Οι 4 πρώτοι Καπέτοι (συν.)</vt:lpstr>
      <vt:lpstr>Οι μεγάλες φεουδαρχικές επικράτειες</vt:lpstr>
      <vt:lpstr>Βόρεια από το Λίγηρα</vt:lpstr>
      <vt:lpstr>Ο ποταμός Λίγηρας</vt:lpstr>
      <vt:lpstr>Η Φλάνδρα (περιοχή του σημερινού Βελγίου)</vt:lpstr>
      <vt:lpstr>Το Παρίσι</vt:lpstr>
      <vt:lpstr>Η Νορμανδία</vt:lpstr>
      <vt:lpstr>Η Βρετάνη</vt:lpstr>
      <vt:lpstr>Η Ανδηγαυϊα (Ανζού)</vt:lpstr>
      <vt:lpstr>Μπλουά</vt:lpstr>
      <vt:lpstr>Καμπανία</vt:lpstr>
      <vt:lpstr>Η Βουργουνδία</vt:lpstr>
      <vt:lpstr>Νότια από το Λίγηρα</vt:lpstr>
      <vt:lpstr>Η Ακουϊτανία</vt:lpstr>
      <vt:lpstr>Η Γασκώνη</vt:lpstr>
      <vt:lpstr>Η Τουλούζη</vt:lpstr>
      <vt:lpstr>Καταλωνία (Βαρκελώνη)</vt:lpstr>
      <vt:lpstr>Εκκλησιαστικές ηγεμονίες ή φέουδα</vt:lpstr>
      <vt:lpstr>Κόμητες, δούκες, επίσκοποι</vt:lpstr>
      <vt:lpstr>Η εξουσία των Καπέτων</vt:lpstr>
      <vt:lpstr>Η εξουσία των Καπέτων (2)</vt:lpstr>
      <vt:lpstr>Η εξουσία των Καπέτων (3)</vt:lpstr>
      <vt:lpstr>Το τέλος του κόσμου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171</cp:revision>
  <dcterms:created xsi:type="dcterms:W3CDTF">2024-04-02T15:16:29Z</dcterms:created>
  <dcterms:modified xsi:type="dcterms:W3CDTF">2025-03-06T13:06:00Z</dcterms:modified>
</cp:coreProperties>
</file>