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9"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277"/>
  </p:normalViewPr>
  <p:slideViewPr>
    <p:cSldViewPr snapToGrid="0" snapToObjects="1">
      <p:cViewPr varScale="1">
        <p:scale>
          <a:sx n="102" d="100"/>
          <a:sy n="102" d="100"/>
        </p:scale>
        <p:origin x="952" y="176"/>
      </p:cViewPr>
      <p:guideLst/>
    </p:cSldViewPr>
  </p:slideViewPr>
  <p:outlineViewPr>
    <p:cViewPr>
      <p:scale>
        <a:sx n="33" d="100"/>
        <a:sy n="33" d="100"/>
      </p:scale>
      <p:origin x="0" y="-275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DE6C8-AB1D-4204-BC9C-3366B0BF0435}"/>
              </a:ext>
            </a:extLst>
          </p:cNvPr>
          <p:cNvSpPr>
            <a:spLocks noGrp="1"/>
          </p:cNvSpPr>
          <p:nvPr>
            <p:ph type="ctrTitle"/>
          </p:nvPr>
        </p:nvSpPr>
        <p:spPr>
          <a:xfrm>
            <a:off x="678426" y="889820"/>
            <a:ext cx="9989574" cy="3598606"/>
          </a:xfrm>
        </p:spPr>
        <p:txBody>
          <a:bodyPr anchor="t">
            <a:normAutofit/>
          </a:bodyPr>
          <a:lstStyle>
            <a:lvl1pPr algn="l">
              <a:defRPr sz="5400"/>
            </a:lvl1pPr>
          </a:lstStyle>
          <a:p>
            <a:r>
              <a:rPr lang="en-US" dirty="0"/>
              <a:t>Click to edit Master title style</a:t>
            </a:r>
          </a:p>
        </p:txBody>
      </p:sp>
      <p:sp>
        <p:nvSpPr>
          <p:cNvPr id="3" name="Subtitle 2">
            <a:extLst>
              <a:ext uri="{FF2B5EF4-FFF2-40B4-BE49-F238E27FC236}">
                <a16:creationId xmlns:a16="http://schemas.microsoft.com/office/drawing/2014/main" id="{7A7B9009-EE50-4EE5-B6EB-CD6EC83D3FA3}"/>
              </a:ext>
            </a:extLst>
          </p:cNvPr>
          <p:cNvSpPr>
            <a:spLocks noGrp="1"/>
          </p:cNvSpPr>
          <p:nvPr>
            <p:ph type="subTitle" idx="1"/>
          </p:nvPr>
        </p:nvSpPr>
        <p:spPr>
          <a:xfrm>
            <a:off x="678426" y="4488426"/>
            <a:ext cx="6991776" cy="130277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99C8667E-058A-436F-B8EA-5B3A99D43D09}"/>
              </a:ext>
            </a:extLst>
          </p:cNvPr>
          <p:cNvSpPr>
            <a:spLocks noGrp="1"/>
          </p:cNvSpPr>
          <p:nvPr>
            <p:ph type="dt" sz="half" idx="10"/>
          </p:nvPr>
        </p:nvSpPr>
        <p:spPr/>
        <p:txBody>
          <a:bodyPr/>
          <a:lstStyle/>
          <a:p>
            <a:fld id="{2F3E8B1C-86EF-43CF-8304-249481088644}" type="datetimeFigureOut">
              <a:rPr lang="en-US" smtClean="0"/>
              <a:t>3/24/21</a:t>
            </a:fld>
            <a:endParaRPr lang="en-US"/>
          </a:p>
        </p:txBody>
      </p:sp>
      <p:sp>
        <p:nvSpPr>
          <p:cNvPr id="5" name="Footer Placeholder 4">
            <a:extLst>
              <a:ext uri="{FF2B5EF4-FFF2-40B4-BE49-F238E27FC236}">
                <a16:creationId xmlns:a16="http://schemas.microsoft.com/office/drawing/2014/main" id="{52680305-1AD7-482D-BFFD-6CDB83AB39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5762A1-52E9-402D-B65E-DF193E44CE83}"/>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5210707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59C1-C098-4BF4-A55D-782F4E606B8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D343C7E-1E8B-4D38-9B81-1AA2A8978E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A70B00-53AE-4D3F-91BE-A8D789ED9864}"/>
              </a:ext>
            </a:extLst>
          </p:cNvPr>
          <p:cNvSpPr>
            <a:spLocks noGrp="1"/>
          </p:cNvSpPr>
          <p:nvPr>
            <p:ph type="dt" sz="half" idx="10"/>
          </p:nvPr>
        </p:nvSpPr>
        <p:spPr/>
        <p:txBody>
          <a:bodyPr/>
          <a:lstStyle/>
          <a:p>
            <a:fld id="{2F3E8B1C-86EF-43CF-8304-249481088644}" type="datetimeFigureOut">
              <a:rPr lang="en-US" smtClean="0"/>
              <a:t>3/24/21</a:t>
            </a:fld>
            <a:endParaRPr lang="en-US"/>
          </a:p>
        </p:txBody>
      </p:sp>
      <p:sp>
        <p:nvSpPr>
          <p:cNvPr id="5" name="Footer Placeholder 4">
            <a:extLst>
              <a:ext uri="{FF2B5EF4-FFF2-40B4-BE49-F238E27FC236}">
                <a16:creationId xmlns:a16="http://schemas.microsoft.com/office/drawing/2014/main" id="{06647FC7-8124-4F70-A849-B6BCC5189C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7CEBE4-50DC-47DB-B699-CCC024336C9F}"/>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4535998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418279-D3B8-4C6A-AB74-9DE377771270}"/>
              </a:ext>
            </a:extLst>
          </p:cNvPr>
          <p:cNvSpPr>
            <a:spLocks noGrp="1"/>
          </p:cNvSpPr>
          <p:nvPr>
            <p:ph type="title" orient="vert"/>
          </p:nvPr>
        </p:nvSpPr>
        <p:spPr>
          <a:xfrm>
            <a:off x="9242322" y="997974"/>
            <a:ext cx="2349043" cy="4984956"/>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E28F733C-9309-4197-BACA-207CDC8935C9}"/>
              </a:ext>
            </a:extLst>
          </p:cNvPr>
          <p:cNvSpPr>
            <a:spLocks noGrp="1"/>
          </p:cNvSpPr>
          <p:nvPr>
            <p:ph type="body" orient="vert" idx="1"/>
          </p:nvPr>
        </p:nvSpPr>
        <p:spPr>
          <a:xfrm>
            <a:off x="838200" y="997973"/>
            <a:ext cx="8404122" cy="4984956"/>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6ACD4D0-5BE6-412D-B08B-5DFFD593513E}"/>
              </a:ext>
            </a:extLst>
          </p:cNvPr>
          <p:cNvSpPr>
            <a:spLocks noGrp="1"/>
          </p:cNvSpPr>
          <p:nvPr>
            <p:ph type="dt" sz="half" idx="10"/>
          </p:nvPr>
        </p:nvSpPr>
        <p:spPr/>
        <p:txBody>
          <a:bodyPr/>
          <a:lstStyle/>
          <a:p>
            <a:fld id="{2F3E8B1C-86EF-43CF-8304-249481088644}" type="datetimeFigureOut">
              <a:rPr lang="en-US" smtClean="0"/>
              <a:t>3/24/21</a:t>
            </a:fld>
            <a:endParaRPr lang="en-US"/>
          </a:p>
        </p:txBody>
      </p:sp>
      <p:sp>
        <p:nvSpPr>
          <p:cNvPr id="5" name="Footer Placeholder 4">
            <a:extLst>
              <a:ext uri="{FF2B5EF4-FFF2-40B4-BE49-F238E27FC236}">
                <a16:creationId xmlns:a16="http://schemas.microsoft.com/office/drawing/2014/main" id="{55021651-B786-4A39-A10F-F5231D0A2C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504D2D-9379-40DE-9F45-3004BE54F16B}"/>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2762593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7CA6-BFD9-4CB1-8892-F6B062E824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0CDA8C3-9C0C-4E52-9A62-E4DB159E6B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C3EC35-E02F-41FF-9232-F90692A902FC}"/>
              </a:ext>
            </a:extLst>
          </p:cNvPr>
          <p:cNvSpPr>
            <a:spLocks noGrp="1"/>
          </p:cNvSpPr>
          <p:nvPr>
            <p:ph type="dt" sz="half" idx="10"/>
          </p:nvPr>
        </p:nvSpPr>
        <p:spPr/>
        <p:txBody>
          <a:bodyPr/>
          <a:lstStyle/>
          <a:p>
            <a:fld id="{2F3E8B1C-86EF-43CF-8304-249481088644}" type="datetimeFigureOut">
              <a:rPr lang="en-US" smtClean="0"/>
              <a:t>3/24/21</a:t>
            </a:fld>
            <a:endParaRPr lang="en-US"/>
          </a:p>
        </p:txBody>
      </p:sp>
      <p:sp>
        <p:nvSpPr>
          <p:cNvPr id="5" name="Footer Placeholder 4">
            <a:extLst>
              <a:ext uri="{FF2B5EF4-FFF2-40B4-BE49-F238E27FC236}">
                <a16:creationId xmlns:a16="http://schemas.microsoft.com/office/drawing/2014/main" id="{39D13D38-5DF1-443B-8A12-71E834FDC6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5E644A-4A37-4757-9809-5B035E2874E6}"/>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1897078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578B-CD85-4BF1-A729-E8E8079B595F}"/>
              </a:ext>
            </a:extLst>
          </p:cNvPr>
          <p:cNvSpPr>
            <a:spLocks noGrp="1"/>
          </p:cNvSpPr>
          <p:nvPr>
            <p:ph type="title"/>
          </p:nvPr>
        </p:nvSpPr>
        <p:spPr>
          <a:xfrm>
            <a:off x="715383" y="1709738"/>
            <a:ext cx="10632067" cy="2852737"/>
          </a:xfrm>
        </p:spPr>
        <p:txBody>
          <a:bodyPr anchor="b"/>
          <a:lstStyle>
            <a:lvl1pPr>
              <a:defRPr sz="6000"/>
            </a:lvl1pPr>
          </a:lstStyle>
          <a:p>
            <a:r>
              <a:rPr lang="en-US" dirty="0"/>
              <a:t>Click to edit Master title style</a:t>
            </a:r>
          </a:p>
        </p:txBody>
      </p:sp>
      <p:sp>
        <p:nvSpPr>
          <p:cNvPr id="3" name="Text Placeholder 2">
            <a:extLst>
              <a:ext uri="{FF2B5EF4-FFF2-40B4-BE49-F238E27FC236}">
                <a16:creationId xmlns:a16="http://schemas.microsoft.com/office/drawing/2014/main" id="{A58448C1-C13F-4826-8347-EEB00A6643D6}"/>
              </a:ext>
            </a:extLst>
          </p:cNvPr>
          <p:cNvSpPr>
            <a:spLocks noGrp="1"/>
          </p:cNvSpPr>
          <p:nvPr>
            <p:ph type="body" idx="1"/>
          </p:nvPr>
        </p:nvSpPr>
        <p:spPr>
          <a:xfrm>
            <a:off x="715383" y="4589463"/>
            <a:ext cx="1063206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06546A-957F-4C4D-9744-1177AD258E10}"/>
              </a:ext>
            </a:extLst>
          </p:cNvPr>
          <p:cNvSpPr>
            <a:spLocks noGrp="1"/>
          </p:cNvSpPr>
          <p:nvPr>
            <p:ph type="dt" sz="half" idx="10"/>
          </p:nvPr>
        </p:nvSpPr>
        <p:spPr/>
        <p:txBody>
          <a:bodyPr/>
          <a:lstStyle/>
          <a:p>
            <a:fld id="{2F3E8B1C-86EF-43CF-8304-249481088644}" type="datetimeFigureOut">
              <a:rPr lang="en-US" smtClean="0"/>
              <a:t>3/24/21</a:t>
            </a:fld>
            <a:endParaRPr lang="en-US"/>
          </a:p>
        </p:txBody>
      </p:sp>
      <p:sp>
        <p:nvSpPr>
          <p:cNvPr id="5" name="Footer Placeholder 4">
            <a:extLst>
              <a:ext uri="{FF2B5EF4-FFF2-40B4-BE49-F238E27FC236}">
                <a16:creationId xmlns:a16="http://schemas.microsoft.com/office/drawing/2014/main" id="{B1DB149C-CC63-4E3A-A83D-EF637EB519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B94775-7982-41EC-B584-D51224D38F77}"/>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14754313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E4BD8-507D-48E4-A624-F16A741C3609}"/>
              </a:ext>
            </a:extLst>
          </p:cNvPr>
          <p:cNvSpPr>
            <a:spLocks noGrp="1"/>
          </p:cNvSpPr>
          <p:nvPr>
            <p:ph type="title"/>
          </p:nvPr>
        </p:nvSpPr>
        <p:spPr>
          <a:xfrm>
            <a:off x="700635" y="922096"/>
            <a:ext cx="10691265" cy="1127930"/>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810A07E4-3A39-457C-A059-7DFB6039D947}"/>
              </a:ext>
            </a:extLst>
          </p:cNvPr>
          <p:cNvSpPr>
            <a:spLocks noGrp="1"/>
          </p:cNvSpPr>
          <p:nvPr>
            <p:ph sz="half" idx="1"/>
          </p:nvPr>
        </p:nvSpPr>
        <p:spPr>
          <a:xfrm>
            <a:off x="715383" y="2128684"/>
            <a:ext cx="5304417" cy="384441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7B141E17-47CE-4A78-B0FA-0E9786DA67C5}"/>
              </a:ext>
            </a:extLst>
          </p:cNvPr>
          <p:cNvSpPr>
            <a:spLocks noGrp="1"/>
          </p:cNvSpPr>
          <p:nvPr>
            <p:ph sz="half" idx="2"/>
          </p:nvPr>
        </p:nvSpPr>
        <p:spPr>
          <a:xfrm>
            <a:off x="6172200" y="2128684"/>
            <a:ext cx="5219700" cy="384441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F02C13-D3ED-4044-9716-F29D79A184C9}"/>
              </a:ext>
            </a:extLst>
          </p:cNvPr>
          <p:cNvSpPr>
            <a:spLocks noGrp="1"/>
          </p:cNvSpPr>
          <p:nvPr>
            <p:ph type="dt" sz="half" idx="10"/>
          </p:nvPr>
        </p:nvSpPr>
        <p:spPr/>
        <p:txBody>
          <a:bodyPr/>
          <a:lstStyle/>
          <a:p>
            <a:fld id="{2F3E8B1C-86EF-43CF-8304-249481088644}" type="datetimeFigureOut">
              <a:rPr lang="en-US" smtClean="0"/>
              <a:t>3/24/21</a:t>
            </a:fld>
            <a:endParaRPr lang="en-US"/>
          </a:p>
        </p:txBody>
      </p:sp>
      <p:sp>
        <p:nvSpPr>
          <p:cNvPr id="6" name="Footer Placeholder 5">
            <a:extLst>
              <a:ext uri="{FF2B5EF4-FFF2-40B4-BE49-F238E27FC236}">
                <a16:creationId xmlns:a16="http://schemas.microsoft.com/office/drawing/2014/main" id="{8AF334AD-FB29-4355-B5CF-85E61B4F340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5AA154-790C-4774-9C21-8C543E733F26}"/>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39637224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DD35-7673-4F88-86B0-634883B5E345}"/>
              </a:ext>
            </a:extLst>
          </p:cNvPr>
          <p:cNvSpPr>
            <a:spLocks noGrp="1"/>
          </p:cNvSpPr>
          <p:nvPr>
            <p:ph type="title"/>
          </p:nvPr>
        </p:nvSpPr>
        <p:spPr>
          <a:xfrm>
            <a:off x="685887" y="929148"/>
            <a:ext cx="10640005" cy="761540"/>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5EC820D7-3E0B-47C6-A583-C4C839C5AF03}"/>
              </a:ext>
            </a:extLst>
          </p:cNvPr>
          <p:cNvSpPr>
            <a:spLocks noGrp="1"/>
          </p:cNvSpPr>
          <p:nvPr>
            <p:ph type="body" idx="1"/>
          </p:nvPr>
        </p:nvSpPr>
        <p:spPr>
          <a:xfrm>
            <a:off x="715384" y="1681163"/>
            <a:ext cx="5282192"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6A839A7B-97D5-400F-B802-A0FF28FE9F15}"/>
              </a:ext>
            </a:extLst>
          </p:cNvPr>
          <p:cNvSpPr>
            <a:spLocks noGrp="1"/>
          </p:cNvSpPr>
          <p:nvPr>
            <p:ph sz="half" idx="2"/>
          </p:nvPr>
        </p:nvSpPr>
        <p:spPr>
          <a:xfrm>
            <a:off x="715384" y="2505075"/>
            <a:ext cx="5282192" cy="342377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C2E0ECA2-DBF1-4681-9DFA-93AFD1B371DB}"/>
              </a:ext>
            </a:extLst>
          </p:cNvPr>
          <p:cNvSpPr>
            <a:spLocks noGrp="1"/>
          </p:cNvSpPr>
          <p:nvPr>
            <p:ph type="body" sz="quarter" idx="3"/>
          </p:nvPr>
        </p:nvSpPr>
        <p:spPr>
          <a:xfrm>
            <a:off x="6172200" y="1681163"/>
            <a:ext cx="5183188"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390EBBBB-517F-4ED7-9E51-CF0F7590B4D4}"/>
              </a:ext>
            </a:extLst>
          </p:cNvPr>
          <p:cNvSpPr>
            <a:spLocks noGrp="1"/>
          </p:cNvSpPr>
          <p:nvPr>
            <p:ph sz="quarter" idx="4"/>
          </p:nvPr>
        </p:nvSpPr>
        <p:spPr>
          <a:xfrm>
            <a:off x="6172200" y="2505075"/>
            <a:ext cx="5183188" cy="34237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511B5C7-1E37-478F-B4B0-C7202FFE41B9}"/>
              </a:ext>
            </a:extLst>
          </p:cNvPr>
          <p:cNvSpPr>
            <a:spLocks noGrp="1"/>
          </p:cNvSpPr>
          <p:nvPr>
            <p:ph type="dt" sz="half" idx="10"/>
          </p:nvPr>
        </p:nvSpPr>
        <p:spPr/>
        <p:txBody>
          <a:bodyPr/>
          <a:lstStyle/>
          <a:p>
            <a:fld id="{2F3E8B1C-86EF-43CF-8304-249481088644}" type="datetimeFigureOut">
              <a:rPr lang="en-US" smtClean="0"/>
              <a:t>3/24/21</a:t>
            </a:fld>
            <a:endParaRPr lang="en-US"/>
          </a:p>
        </p:txBody>
      </p:sp>
      <p:sp>
        <p:nvSpPr>
          <p:cNvPr id="8" name="Footer Placeholder 7">
            <a:extLst>
              <a:ext uri="{FF2B5EF4-FFF2-40B4-BE49-F238E27FC236}">
                <a16:creationId xmlns:a16="http://schemas.microsoft.com/office/drawing/2014/main" id="{9153F7EF-507C-4CB3-86C5-8B34FFFC1D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8E3DEA6-E4EB-4C2A-8B4F-55EC965B6219}"/>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20298790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2964-A933-4B98-A141-A4B316DAFA9F}"/>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5D684C9D-23DA-42B0-9DD3-7592F72E8DC9}"/>
              </a:ext>
            </a:extLst>
          </p:cNvPr>
          <p:cNvSpPr>
            <a:spLocks noGrp="1"/>
          </p:cNvSpPr>
          <p:nvPr>
            <p:ph type="dt" sz="half" idx="10"/>
          </p:nvPr>
        </p:nvSpPr>
        <p:spPr/>
        <p:txBody>
          <a:bodyPr/>
          <a:lstStyle/>
          <a:p>
            <a:fld id="{2F3E8B1C-86EF-43CF-8304-249481088644}" type="datetimeFigureOut">
              <a:rPr lang="en-US" smtClean="0"/>
              <a:t>3/24/21</a:t>
            </a:fld>
            <a:endParaRPr lang="en-US"/>
          </a:p>
        </p:txBody>
      </p:sp>
      <p:sp>
        <p:nvSpPr>
          <p:cNvPr id="4" name="Footer Placeholder 3">
            <a:extLst>
              <a:ext uri="{FF2B5EF4-FFF2-40B4-BE49-F238E27FC236}">
                <a16:creationId xmlns:a16="http://schemas.microsoft.com/office/drawing/2014/main" id="{68BF8F05-876F-49D8-AE30-5BB2A91ECD5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53D20DA-9260-4577-BB51-789570A243AF}"/>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31460209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2C1F24-E0A1-45A7-8EF5-92CD9799341C}"/>
              </a:ext>
            </a:extLst>
          </p:cNvPr>
          <p:cNvSpPr>
            <a:spLocks noGrp="1"/>
          </p:cNvSpPr>
          <p:nvPr>
            <p:ph type="dt" sz="half" idx="10"/>
          </p:nvPr>
        </p:nvSpPr>
        <p:spPr/>
        <p:txBody>
          <a:bodyPr/>
          <a:lstStyle/>
          <a:p>
            <a:fld id="{2F3E8B1C-86EF-43CF-8304-249481088644}" type="datetimeFigureOut">
              <a:rPr lang="en-US" smtClean="0"/>
              <a:t>3/24/21</a:t>
            </a:fld>
            <a:endParaRPr lang="en-US"/>
          </a:p>
        </p:txBody>
      </p:sp>
      <p:sp>
        <p:nvSpPr>
          <p:cNvPr id="3" name="Footer Placeholder 2">
            <a:extLst>
              <a:ext uri="{FF2B5EF4-FFF2-40B4-BE49-F238E27FC236}">
                <a16:creationId xmlns:a16="http://schemas.microsoft.com/office/drawing/2014/main" id="{3E021C19-210E-46B0-9036-5D8AECC9260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A880FEF-487E-44DF-8615-DF2210419602}"/>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20617612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568EE-74C8-43A6-90BC-2DDD965CF64A}"/>
              </a:ext>
            </a:extLst>
          </p:cNvPr>
          <p:cNvSpPr>
            <a:spLocks noGrp="1"/>
          </p:cNvSpPr>
          <p:nvPr>
            <p:ph type="title"/>
          </p:nvPr>
        </p:nvSpPr>
        <p:spPr>
          <a:xfrm>
            <a:off x="678426" y="781665"/>
            <a:ext cx="4093599" cy="1223452"/>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971C35AC-CAE3-48CF-A3E4-A075C9FDD7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2D9D03EA-5FAD-4609-A2B8-624E426847E3}"/>
              </a:ext>
            </a:extLst>
          </p:cNvPr>
          <p:cNvSpPr>
            <a:spLocks noGrp="1"/>
          </p:cNvSpPr>
          <p:nvPr>
            <p:ph type="body" sz="half" idx="2"/>
          </p:nvPr>
        </p:nvSpPr>
        <p:spPr>
          <a:xfrm>
            <a:off x="688258" y="2315497"/>
            <a:ext cx="4093599" cy="355349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0B58D2EA-2191-4216-B64D-067BDFE12375}"/>
              </a:ext>
            </a:extLst>
          </p:cNvPr>
          <p:cNvSpPr>
            <a:spLocks noGrp="1"/>
          </p:cNvSpPr>
          <p:nvPr>
            <p:ph type="dt" sz="half" idx="10"/>
          </p:nvPr>
        </p:nvSpPr>
        <p:spPr/>
        <p:txBody>
          <a:bodyPr/>
          <a:lstStyle/>
          <a:p>
            <a:fld id="{2F3E8B1C-86EF-43CF-8304-249481088644}" type="datetimeFigureOut">
              <a:rPr lang="en-US" smtClean="0"/>
              <a:t>3/24/21</a:t>
            </a:fld>
            <a:endParaRPr lang="en-US"/>
          </a:p>
        </p:txBody>
      </p:sp>
      <p:sp>
        <p:nvSpPr>
          <p:cNvPr id="6" name="Footer Placeholder 5">
            <a:extLst>
              <a:ext uri="{FF2B5EF4-FFF2-40B4-BE49-F238E27FC236}">
                <a16:creationId xmlns:a16="http://schemas.microsoft.com/office/drawing/2014/main" id="{78042128-DAB4-481C-BEE6-3523E8E88B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E50E382-C500-4A4C-A7C6-43860383AB91}"/>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12619231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FE98B-EACF-4251-A8AF-0D9EDD17C664}"/>
              </a:ext>
            </a:extLst>
          </p:cNvPr>
          <p:cNvSpPr>
            <a:spLocks noGrp="1"/>
          </p:cNvSpPr>
          <p:nvPr>
            <p:ph type="title"/>
          </p:nvPr>
        </p:nvSpPr>
        <p:spPr>
          <a:xfrm>
            <a:off x="683342" y="1066800"/>
            <a:ext cx="4103431" cy="1317523"/>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3905F473-761A-4002-AF70-9FF878D0139E}"/>
              </a:ext>
            </a:extLst>
          </p:cNvPr>
          <p:cNvSpPr>
            <a:spLocks noGrp="1"/>
          </p:cNvSpPr>
          <p:nvPr>
            <p:ph type="pic" idx="1"/>
          </p:nvPr>
        </p:nvSpPr>
        <p:spPr>
          <a:xfrm>
            <a:off x="5183188" y="1066800"/>
            <a:ext cx="6172200" cy="4794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FA0C2E6A-F834-4540-BB00-E13CB45DC362}"/>
              </a:ext>
            </a:extLst>
          </p:cNvPr>
          <p:cNvSpPr>
            <a:spLocks noGrp="1"/>
          </p:cNvSpPr>
          <p:nvPr>
            <p:ph type="body" sz="half" idx="2"/>
          </p:nvPr>
        </p:nvSpPr>
        <p:spPr>
          <a:xfrm>
            <a:off x="683342" y="2552700"/>
            <a:ext cx="4103431" cy="33162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F0C38EAB-AD63-415C-B263-BA1D8FBE3CB0}"/>
              </a:ext>
            </a:extLst>
          </p:cNvPr>
          <p:cNvSpPr>
            <a:spLocks noGrp="1"/>
          </p:cNvSpPr>
          <p:nvPr>
            <p:ph type="dt" sz="half" idx="10"/>
          </p:nvPr>
        </p:nvSpPr>
        <p:spPr/>
        <p:txBody>
          <a:bodyPr/>
          <a:lstStyle/>
          <a:p>
            <a:fld id="{2F3E8B1C-86EF-43CF-8304-249481088644}" type="datetimeFigureOut">
              <a:rPr lang="en-US" smtClean="0"/>
              <a:t>3/24/21</a:t>
            </a:fld>
            <a:endParaRPr lang="en-US"/>
          </a:p>
        </p:txBody>
      </p:sp>
      <p:sp>
        <p:nvSpPr>
          <p:cNvPr id="6" name="Footer Placeholder 5">
            <a:extLst>
              <a:ext uri="{FF2B5EF4-FFF2-40B4-BE49-F238E27FC236}">
                <a16:creationId xmlns:a16="http://schemas.microsoft.com/office/drawing/2014/main" id="{422E5541-B6DE-45E8-BCFE-0DFC4F57407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BB78D45-289B-46AF-8CB9-E6150BEA17ED}"/>
              </a:ext>
            </a:extLst>
          </p:cNvPr>
          <p:cNvSpPr>
            <a:spLocks noGrp="1"/>
          </p:cNvSpPr>
          <p:nvPr>
            <p:ph type="sldNum" sz="quarter" idx="12"/>
          </p:nvPr>
        </p:nvSpPr>
        <p:spPr/>
        <p:txBody>
          <a:bodyPr/>
          <a:lstStyle/>
          <a:p>
            <a:fld id="{C3DB2ADC-AF19-4574-8C10-79B5B04FCA27}" type="slidenum">
              <a:rPr lang="en-US" smtClean="0"/>
              <a:t>‹#›</a:t>
            </a:fld>
            <a:endParaRPr lang="en-US"/>
          </a:p>
        </p:txBody>
      </p:sp>
    </p:spTree>
    <p:extLst>
      <p:ext uri="{BB962C8B-B14F-4D97-AF65-F5344CB8AC3E}">
        <p14:creationId xmlns:p14="http://schemas.microsoft.com/office/powerpoint/2010/main" val="802173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A362AC-B59F-4AC7-B279-57DDD5336BCA}"/>
              </a:ext>
            </a:extLst>
          </p:cNvPr>
          <p:cNvSpPr>
            <a:spLocks noGrp="1"/>
          </p:cNvSpPr>
          <p:nvPr>
            <p:ph type="title"/>
          </p:nvPr>
        </p:nvSpPr>
        <p:spPr>
          <a:xfrm>
            <a:off x="700635" y="922096"/>
            <a:ext cx="10691265" cy="137103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0E6042DB-75BD-4EC1-B6D9-8A72EF940CAA}"/>
              </a:ext>
            </a:extLst>
          </p:cNvPr>
          <p:cNvSpPr>
            <a:spLocks noGrp="1"/>
          </p:cNvSpPr>
          <p:nvPr>
            <p:ph type="body" idx="1"/>
          </p:nvPr>
        </p:nvSpPr>
        <p:spPr>
          <a:xfrm>
            <a:off x="700635" y="2293126"/>
            <a:ext cx="10691265" cy="363608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21DD1378-7C96-4079-B44C-3D86B4657596}"/>
              </a:ext>
            </a:extLst>
          </p:cNvPr>
          <p:cNvSpPr>
            <a:spLocks noGrp="1"/>
          </p:cNvSpPr>
          <p:nvPr>
            <p:ph type="dt" sz="half" idx="2"/>
          </p:nvPr>
        </p:nvSpPr>
        <p:spPr>
          <a:xfrm>
            <a:off x="8369448" y="6356350"/>
            <a:ext cx="2592594" cy="365125"/>
          </a:xfrm>
          <a:prstGeom prst="rect">
            <a:avLst/>
          </a:prstGeom>
        </p:spPr>
        <p:txBody>
          <a:bodyPr vert="horz" lIns="91440" tIns="45720" rIns="91440" bIns="45720" rtlCol="0" anchor="ctr"/>
          <a:lstStyle>
            <a:lvl1pPr algn="r">
              <a:defRPr sz="1050">
                <a:solidFill>
                  <a:schemeClr val="tx1"/>
                </a:solidFill>
                <a:latin typeface="+mj-lt"/>
              </a:defRPr>
            </a:lvl1pPr>
          </a:lstStyle>
          <a:p>
            <a:fld id="{2F3E8B1C-86EF-43CF-8304-249481088644}" type="datetimeFigureOut">
              <a:rPr lang="en-US" smtClean="0"/>
              <a:pPr/>
              <a:t>3/24/21</a:t>
            </a:fld>
            <a:endParaRPr lang="en-US" dirty="0"/>
          </a:p>
        </p:txBody>
      </p:sp>
      <p:sp>
        <p:nvSpPr>
          <p:cNvPr id="5" name="Footer Placeholder 4">
            <a:extLst>
              <a:ext uri="{FF2B5EF4-FFF2-40B4-BE49-F238E27FC236}">
                <a16:creationId xmlns:a16="http://schemas.microsoft.com/office/drawing/2014/main" id="{D19B6B78-577F-43F5-BAEE-BF72484C9850}"/>
              </a:ext>
            </a:extLst>
          </p:cNvPr>
          <p:cNvSpPr>
            <a:spLocks noGrp="1"/>
          </p:cNvSpPr>
          <p:nvPr>
            <p:ph type="ftr" sz="quarter" idx="3"/>
          </p:nvPr>
        </p:nvSpPr>
        <p:spPr>
          <a:xfrm>
            <a:off x="715383" y="6356350"/>
            <a:ext cx="4539727" cy="365125"/>
          </a:xfrm>
          <a:prstGeom prst="rect">
            <a:avLst/>
          </a:prstGeom>
        </p:spPr>
        <p:txBody>
          <a:bodyPr vert="horz" lIns="91440" tIns="45720" rIns="91440" bIns="45720" rtlCol="0" anchor="ctr"/>
          <a:lstStyle>
            <a:lvl1pPr algn="l">
              <a:defRPr sz="1050">
                <a:solidFill>
                  <a:schemeClr val="tx1"/>
                </a:solidFill>
                <a:latin typeface="+mj-lt"/>
              </a:defRPr>
            </a:lvl1pPr>
          </a:lstStyle>
          <a:p>
            <a:endParaRPr lang="en-US" dirty="0"/>
          </a:p>
        </p:txBody>
      </p:sp>
      <p:sp>
        <p:nvSpPr>
          <p:cNvPr id="6" name="Slide Number Placeholder 5">
            <a:extLst>
              <a:ext uri="{FF2B5EF4-FFF2-40B4-BE49-F238E27FC236}">
                <a16:creationId xmlns:a16="http://schemas.microsoft.com/office/drawing/2014/main" id="{A8CC75B8-AF8F-4D8A-9B3D-D1951A64BADB}"/>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sz="1800">
                <a:solidFill>
                  <a:schemeClr val="tx1"/>
                </a:solidFill>
              </a:defRPr>
            </a:lvl1pPr>
          </a:lstStyle>
          <a:p>
            <a:fld id="{C3DB2ADC-AF19-4574-8C10-79B5B04FCA27}" type="slidenum">
              <a:rPr lang="en-US" smtClean="0"/>
              <a:pPr/>
              <a:t>‹#›</a:t>
            </a:fld>
            <a:endParaRPr lang="en-US" dirty="0"/>
          </a:p>
        </p:txBody>
      </p:sp>
      <p:cxnSp>
        <p:nvCxnSpPr>
          <p:cNvPr id="7" name="Straight Connector 6">
            <a:extLst>
              <a:ext uri="{FF2B5EF4-FFF2-40B4-BE49-F238E27FC236}">
                <a16:creationId xmlns:a16="http://schemas.microsoft.com/office/drawing/2014/main" id="{F64F9B95-9045-48D2-B9F3-2927E98F54AA}"/>
              </a:ext>
            </a:extLst>
          </p:cNvPr>
          <p:cNvCxnSpPr>
            <a:cxnSpLocks/>
          </p:cNvCxnSpPr>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5AA86F-6A4D-4BCB-A045-D992CDC2959B}"/>
              </a:ext>
            </a:extLst>
          </p:cNvPr>
          <p:cNvCxnSpPr>
            <a:cxnSpLocks/>
          </p:cNvCxnSpPr>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4013510"/>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88" r:id="rId5"/>
    <p:sldLayoutId id="2147483689" r:id="rId6"/>
    <p:sldLayoutId id="2147483690" r:id="rId7"/>
    <p:sldLayoutId id="2147483691" r:id="rId8"/>
    <p:sldLayoutId id="2147483692" r:id="rId9"/>
    <p:sldLayoutId id="2147483693" r:id="rId10"/>
    <p:sldLayoutId id="2147483694" r:id="rId11"/>
  </p:sldLayoutIdLst>
  <p:txStyles>
    <p:titleStyle>
      <a:lvl1pPr algn="l" defTabSz="914400" rtl="0" eaLnBrk="1" latinLnBrk="0" hangingPunct="1">
        <a:lnSpc>
          <a:spcPct val="100000"/>
        </a:lnSpc>
        <a:spcBef>
          <a:spcPct val="0"/>
        </a:spcBef>
        <a:buNone/>
        <a:defRPr sz="4000" kern="1200" cap="all" spc="30"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8">
            <a:extLst>
              <a:ext uri="{FF2B5EF4-FFF2-40B4-BE49-F238E27FC236}">
                <a16:creationId xmlns:a16="http://schemas.microsoft.com/office/drawing/2014/main" id="{33E93247-6229-44AB-A550-739E971E6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03B16539-BE11-204B-ADF1-4990660998A5}"/>
              </a:ext>
            </a:extLst>
          </p:cNvPr>
          <p:cNvSpPr>
            <a:spLocks noGrp="1"/>
          </p:cNvSpPr>
          <p:nvPr>
            <p:ph type="ctrTitle"/>
          </p:nvPr>
        </p:nvSpPr>
        <p:spPr>
          <a:xfrm>
            <a:off x="5604552" y="871758"/>
            <a:ext cx="5825448" cy="3871143"/>
          </a:xfrm>
        </p:spPr>
        <p:txBody>
          <a:bodyPr>
            <a:normAutofit/>
          </a:bodyPr>
          <a:lstStyle/>
          <a:p>
            <a:r>
              <a:rPr lang="en-US"/>
              <a:t>N</a:t>
            </a:r>
            <a:r>
              <a:rPr lang="el-GR"/>
              <a:t>ικολό Μακιαβέλι (1469-1527)</a:t>
            </a:r>
            <a:endParaRPr lang="el-GR" dirty="0"/>
          </a:p>
        </p:txBody>
      </p:sp>
      <p:sp>
        <p:nvSpPr>
          <p:cNvPr id="3" name="Υπότιτλος 2">
            <a:extLst>
              <a:ext uri="{FF2B5EF4-FFF2-40B4-BE49-F238E27FC236}">
                <a16:creationId xmlns:a16="http://schemas.microsoft.com/office/drawing/2014/main" id="{3ED6DD3D-2E51-BB4B-B1AB-43454CFE9891}"/>
              </a:ext>
            </a:extLst>
          </p:cNvPr>
          <p:cNvSpPr>
            <a:spLocks noGrp="1"/>
          </p:cNvSpPr>
          <p:nvPr>
            <p:ph type="subTitle" idx="1"/>
          </p:nvPr>
        </p:nvSpPr>
        <p:spPr>
          <a:xfrm>
            <a:off x="5619964" y="4785543"/>
            <a:ext cx="5322013" cy="1005657"/>
          </a:xfrm>
        </p:spPr>
        <p:txBody>
          <a:bodyPr>
            <a:normAutofit fontScale="25000" lnSpcReduction="20000"/>
          </a:bodyPr>
          <a:lstStyle/>
          <a:p>
            <a:r>
              <a:rPr lang="el-GR" sz="3100" dirty="0"/>
              <a:t>ΒΙΟΓΡΑΦΙΚΑ: Καταγόταν από οικογένεια της Φλωρεντίας που είχε αναδειχθεί σε υψηλά δημόσια αξιώματα τον 14</a:t>
            </a:r>
            <a:r>
              <a:rPr lang="el-GR" sz="3100" baseline="30000" dirty="0"/>
              <a:t>ο</a:t>
            </a:r>
            <a:r>
              <a:rPr lang="el-GR" sz="3100" dirty="0"/>
              <a:t> αιώνα, όμως ο ίδιος δεν ανήκε στα μέλη του Μεγάλου Συμβουλίου. Ο πατέρας του ήταν ένας μάλλον ασήμαντος δικηγόρος. Η οικογένειά του δεν ανήκε ούτε στην αριστοκρατία ούτε στο </a:t>
            </a:r>
            <a:r>
              <a:rPr lang="en-US" sz="3100" dirty="0" err="1"/>
              <a:t>popolo</a:t>
            </a:r>
            <a:r>
              <a:rPr lang="en-US" sz="3100" dirty="0"/>
              <a:t>. O </a:t>
            </a:r>
            <a:r>
              <a:rPr lang="en-US" sz="3100" dirty="0" err="1"/>
              <a:t>ί</a:t>
            </a:r>
            <a:r>
              <a:rPr lang="el-GR" sz="3100" dirty="0" err="1"/>
              <a:t>διος</a:t>
            </a:r>
            <a:r>
              <a:rPr lang="el-GR" sz="3100" dirty="0"/>
              <a:t> ανήκε στην ελίτ των μορφωμένων Φλωρεντινών, είχε συνάψει φιλίες με διακεκριμένους εκπροσώπους της τάξης των πατρικίων και είχε επίσης λάβει την ουμανιστική εκπαίδευση στην προετοιμασία εγγράφων. Όπως και άλλοι ουμανιστές της δημόσιας διοίκησης, είχε αναλάβει αποστολές ως διαπραγματευτής και διπλωμάτης και σε άλλες περιοχές της Ιταλίας, στην παπική αυλή στη Ρώμη επί πάπα Αλεξάνδρου ΣΤ΄ και Ιουλίου Β΄, και στην υπηρεσία του φιλόδοξου γιου του πρώτου, του Καίσαρα Βοργία, καθώς επίσης και στο εξωτερικό προς τον βασιλέα της Γαλλίας και τον Αυτοκράτορα της Αγίας Ρωμαϊκής Αυτοκρατορίας. Απολύθηκε το 1512, όταν με τη βοήθεια των ισπανικών στρατευμάτων που εισέβαλαν στην επικράτεια της Φλωρεντίας, ανατράπηκε το δημοκρατικό καθεστώς και επανήλθαν στην εξουσία οι Μέδικοι. Το 1513 κατηγορήθηκε για συμμετοχή σε συνωμοσία κατά των Μεδίκων. Δικάστηκε, υπέστη βασανιστήρια και φυλακίστηκε. Με την αποφυλάκισή του αποσύρθηκε στο αγρόκτημά του, επτά μίλια έξω από τη </a:t>
            </a:r>
            <a:r>
              <a:rPr lang="el-GR" sz="3100" dirty="0" err="1"/>
              <a:t>φλωρεντία</a:t>
            </a:r>
            <a:r>
              <a:rPr lang="el-GR" sz="3100" dirty="0"/>
              <a:t>, όπου συνέταξε ένα προσχέδιο του κειμένου που γνωρίζουμε με το όνομα «Ηγεμόνας». Ο </a:t>
            </a:r>
            <a:r>
              <a:rPr lang="el-GR" sz="3100" dirty="0" err="1"/>
              <a:t>Μακιαβέλι</a:t>
            </a:r>
            <a:r>
              <a:rPr lang="el-GR" sz="3100" dirty="0"/>
              <a:t> ήταν ακόμα εν ζωή το 1527, όταν η Ρώμη συλήθηκε από τις δυνάμεις του βασιλιά της Ισπανίας και Αγίου Ρωμαίου Αυτοκράτορα Καρόλου Ε΄ οπότε η Φλωρεντία επαναστάτησε κατά των Μεδίκων, εγκαθιδρύοντας ένα νέο δημοκρατικό καθεστώς. Τότε όμως, εθεωρείτο πια συνεργάτης των Μεδίκων, για να πεθάνει λίγο αργότερα στη φτώχεια.      </a:t>
            </a:r>
            <a:endParaRPr lang="en-US" sz="3100" dirty="0"/>
          </a:p>
          <a:p>
            <a:endParaRPr lang="el-GR" dirty="0"/>
          </a:p>
        </p:txBody>
      </p:sp>
      <p:pic>
        <p:nvPicPr>
          <p:cNvPr id="15" name="Picture 3" descr="Εικόνα που περιέχει κτίριο, γλυπτική&#10;&#10;Περιγραφή που δημιουργήθηκε αυτόματα">
            <a:extLst>
              <a:ext uri="{FF2B5EF4-FFF2-40B4-BE49-F238E27FC236}">
                <a16:creationId xmlns:a16="http://schemas.microsoft.com/office/drawing/2014/main" id="{F153CE73-FD54-4D46-9B5B-F560029DD3D7}"/>
              </a:ext>
            </a:extLst>
          </p:cNvPr>
          <p:cNvPicPr>
            <a:picLocks noChangeAspect="1"/>
          </p:cNvPicPr>
          <p:nvPr/>
        </p:nvPicPr>
        <p:blipFill>
          <a:blip r:embed="rId2"/>
          <a:srcRect t="7928" b="7928"/>
          <a:stretch/>
        </p:blipFill>
        <p:spPr>
          <a:xfrm>
            <a:off x="1" y="10"/>
            <a:ext cx="4876799" cy="6857989"/>
          </a:xfrm>
          <a:prstGeom prst="rect">
            <a:avLst/>
          </a:prstGeom>
        </p:spPr>
      </p:pic>
      <p:cxnSp>
        <p:nvCxnSpPr>
          <p:cNvPr id="16" name="Straight Connector 10">
            <a:extLst>
              <a:ext uri="{FF2B5EF4-FFF2-40B4-BE49-F238E27FC236}">
                <a16:creationId xmlns:a16="http://schemas.microsoft.com/office/drawing/2014/main" id="{EE2E603F-4A95-4FE8-BB06-211DFD75DBE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723776" y="723900"/>
            <a:ext cx="5706224"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2CF06E40-3ECB-4820-95B5-8A70B07D4B4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723776" y="6134100"/>
            <a:ext cx="566812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20858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D4E4DF3-8A96-8247-A7EE-5279977E0F40}"/>
              </a:ext>
            </a:extLst>
          </p:cNvPr>
          <p:cNvSpPr>
            <a:spLocks noGrp="1"/>
          </p:cNvSpPr>
          <p:nvPr>
            <p:ph type="title"/>
          </p:nvPr>
        </p:nvSpPr>
        <p:spPr/>
        <p:txBody>
          <a:bodyPr/>
          <a:lstStyle/>
          <a:p>
            <a:r>
              <a:rPr lang="el-GR" dirty="0" err="1"/>
              <a:t>Εκπαιδευτικο</a:t>
            </a:r>
            <a:r>
              <a:rPr lang="el-GR" dirty="0"/>
              <a:t> </a:t>
            </a:r>
            <a:r>
              <a:rPr lang="el-GR" dirty="0" err="1"/>
              <a:t>συστημα</a:t>
            </a:r>
            <a:endParaRPr lang="el-GR" dirty="0"/>
          </a:p>
        </p:txBody>
      </p:sp>
      <p:sp>
        <p:nvSpPr>
          <p:cNvPr id="3" name="Θέση περιεχομένου 2">
            <a:extLst>
              <a:ext uri="{FF2B5EF4-FFF2-40B4-BE49-F238E27FC236}">
                <a16:creationId xmlns:a16="http://schemas.microsoft.com/office/drawing/2014/main" id="{04938A1A-B5F1-7749-BFBA-0FFE8F6F762F}"/>
              </a:ext>
            </a:extLst>
          </p:cNvPr>
          <p:cNvSpPr>
            <a:spLocks noGrp="1"/>
          </p:cNvSpPr>
          <p:nvPr>
            <p:ph idx="1"/>
          </p:nvPr>
        </p:nvSpPr>
        <p:spPr/>
        <p:txBody>
          <a:bodyPr>
            <a:normAutofit lnSpcReduction="10000"/>
          </a:bodyPr>
          <a:lstStyle/>
          <a:p>
            <a:r>
              <a:rPr lang="el-GR" dirty="0"/>
              <a:t>Η Φλωρεντία, σε αντίθεση με άλλες πόλεις, είχε ένα εκπαιδευτικό σύστημα δύο ταχυτήτων με τις ανώτερες κοινωνικές τάξεις να διδάσκονται την κλασική παιδεία από ιδιωτικούς δασκάλους, και τις μάζες να λαμβάνουν εμπορική και πρακτική εκπαίδευση.</a:t>
            </a:r>
          </a:p>
          <a:p>
            <a:r>
              <a:rPr lang="el-GR" dirty="0"/>
              <a:t>ΤΟ ΠΟΛΙΤΕΙΑΚΟ ΖΗΤΗΜΑ: Το κύριο ζήτημα που απασχολούσε τους Φλωρεντινούς ήταν ποιο είδος πολιτεύματος –η αριστοκρατική δημοκρατία ή η δημοκρατία με κυρίαρχο το Μεγάλο Συμβούλιο- μπορούσε να αποτρέψει πιο αποτελεσματικά την τυραννία. Σύμφωνα με τη συζήτηση που διεξαγόταν, δεν γίνεται διάκριση ανάμεσα σε μοναρχίες και δημοκρατίες, αλλά ανάμεσα στα καλά πολιτεύματα κάθε είδους –αρκεί να είναι </a:t>
            </a:r>
            <a:r>
              <a:rPr lang="en-US" dirty="0" err="1"/>
              <a:t>legibus</a:t>
            </a:r>
            <a:r>
              <a:rPr lang="en-US" dirty="0"/>
              <a:t> </a:t>
            </a:r>
            <a:r>
              <a:rPr lang="en-US" dirty="0" err="1"/>
              <a:t>restricta</a:t>
            </a:r>
            <a:r>
              <a:rPr lang="en-US" dirty="0"/>
              <a:t> </a:t>
            </a:r>
            <a:r>
              <a:rPr lang="el-GR" dirty="0"/>
              <a:t>και να υπηρετούν το κοινό καλό-</a:t>
            </a:r>
            <a:r>
              <a:rPr lang="en-US" dirty="0"/>
              <a:t> </a:t>
            </a:r>
            <a:r>
              <a:rPr lang="el-GR" dirty="0"/>
              <a:t>και στο </a:t>
            </a:r>
            <a:r>
              <a:rPr lang="en-US" dirty="0"/>
              <a:t>regimen </a:t>
            </a:r>
            <a:r>
              <a:rPr lang="en-US" dirty="0" err="1"/>
              <a:t>dispoticum</a:t>
            </a:r>
            <a:r>
              <a:rPr lang="en-US" dirty="0"/>
              <a:t>, </a:t>
            </a:r>
            <a:r>
              <a:rPr lang="el-GR" dirty="0"/>
              <a:t>το </a:t>
            </a:r>
            <a:r>
              <a:rPr lang="el-GR" dirty="0" err="1"/>
              <a:t>οπο</a:t>
            </a:r>
            <a:r>
              <a:rPr lang="en-US" dirty="0" err="1"/>
              <a:t>ί</a:t>
            </a:r>
            <a:r>
              <a:rPr lang="el-GR" dirty="0"/>
              <a:t>ο δεν ικανοποιεί αυτήν την προϋπόθεση. </a:t>
            </a:r>
          </a:p>
        </p:txBody>
      </p:sp>
    </p:spTree>
    <p:extLst>
      <p:ext uri="{BB962C8B-B14F-4D97-AF65-F5344CB8AC3E}">
        <p14:creationId xmlns:p14="http://schemas.microsoft.com/office/powerpoint/2010/main" val="21988108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995A2DC-322D-6E49-BF98-761F54E8F0B1}"/>
              </a:ext>
            </a:extLst>
          </p:cNvPr>
          <p:cNvSpPr>
            <a:spLocks noGrp="1"/>
          </p:cNvSpPr>
          <p:nvPr>
            <p:ph type="title"/>
          </p:nvPr>
        </p:nvSpPr>
        <p:spPr/>
        <p:txBody>
          <a:bodyPr/>
          <a:lstStyle/>
          <a:p>
            <a:pPr algn="ctr"/>
            <a:r>
              <a:rPr lang="el-GR" dirty="0"/>
              <a:t>Η ΕΠΙΔΡΑΣΗ ΤΟΥ ΤΖΙΡΟΛΑΜΟ ΣΑΒΟΝΑΡΟΛΑ</a:t>
            </a:r>
          </a:p>
        </p:txBody>
      </p:sp>
      <p:sp>
        <p:nvSpPr>
          <p:cNvPr id="3" name="Θέση περιεχομένου 2">
            <a:extLst>
              <a:ext uri="{FF2B5EF4-FFF2-40B4-BE49-F238E27FC236}">
                <a16:creationId xmlns:a16="http://schemas.microsoft.com/office/drawing/2014/main" id="{33757F3C-3A48-B64B-A3C9-DDCB3465ECD4}"/>
              </a:ext>
            </a:extLst>
          </p:cNvPr>
          <p:cNvSpPr>
            <a:spLocks noGrp="1"/>
          </p:cNvSpPr>
          <p:nvPr>
            <p:ph idx="1"/>
          </p:nvPr>
        </p:nvSpPr>
        <p:spPr/>
        <p:txBody>
          <a:bodyPr>
            <a:normAutofit fontScale="92500" lnSpcReduction="10000"/>
          </a:bodyPr>
          <a:lstStyle/>
          <a:p>
            <a:pPr algn="just"/>
            <a:r>
              <a:rPr lang="el-GR" dirty="0"/>
              <a:t>Στο διάστημα 1494-8 σημειώθηκαν στη Φλωρεντία λυσσαλέες φατριαστικές συγκρούσεις στο εσωτερικό της άρχουσας ελίτ. Η δεσπόζουσα επιρροή που ασκούσαν οι Μέδικοι στα πολιτικά πράγματα αντικαταστάθηκε από την επιρροή ενός Δομινικανού μοναχού, του </a:t>
            </a:r>
            <a:r>
              <a:rPr lang="el-GR" dirty="0" err="1"/>
              <a:t>Σαβοναρόλα</a:t>
            </a:r>
            <a:r>
              <a:rPr lang="el-GR" dirty="0"/>
              <a:t>. </a:t>
            </a:r>
          </a:p>
          <a:p>
            <a:pPr algn="just"/>
            <a:r>
              <a:rPr lang="el-GR" dirty="0"/>
              <a:t>Ως γνήσιος </a:t>
            </a:r>
            <a:r>
              <a:rPr lang="el-GR" dirty="0" err="1"/>
              <a:t>Δομηνικανός</a:t>
            </a:r>
            <a:r>
              <a:rPr lang="el-GR" dirty="0"/>
              <a:t> υποστήριζε ότι από τη στιγμή που ούτε ο Θεός ούτε ο Χριστός υπήρξαν επικεφαλής κρατών, συνεπάγεται ότι ο «λαός» είναι ο μόνος κυρίαρχος της Φλωρεντίας: «η κυβέρνηση βρίσκεται στα χέρια του λαού, ο οποίος είναι η γνήσιος και νόμιμος Κύριος της πόλης μας.» </a:t>
            </a:r>
          </a:p>
          <a:p>
            <a:pPr algn="just"/>
            <a:r>
              <a:rPr lang="el-GR" dirty="0"/>
              <a:t>Πρότεινε τη θέσπιση του Μεγάλου Συμβουλίου, ενός σώματος από 3500 πολίτες, που είτε οι ίδιοι είτε οι γονείς είτε οι παππούδες τους είχαν θητεύσει σε κάποιο από τα τρία σπουδαιότερα αξιώματα του κράτους.  </a:t>
            </a:r>
          </a:p>
        </p:txBody>
      </p:sp>
    </p:spTree>
    <p:extLst>
      <p:ext uri="{BB962C8B-B14F-4D97-AF65-F5344CB8AC3E}">
        <p14:creationId xmlns:p14="http://schemas.microsoft.com/office/powerpoint/2010/main" val="38156707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EC05140-5F4A-F542-A36D-AB49B84FA662}"/>
              </a:ext>
            </a:extLst>
          </p:cNvPr>
          <p:cNvSpPr>
            <a:spLocks noGrp="1"/>
          </p:cNvSpPr>
          <p:nvPr>
            <p:ph type="title"/>
          </p:nvPr>
        </p:nvSpPr>
        <p:spPr/>
        <p:txBody>
          <a:bodyPr/>
          <a:lstStyle/>
          <a:p>
            <a:pPr algn="ctr"/>
            <a:r>
              <a:rPr lang="el-GR" dirty="0"/>
              <a:t>Η ΠΟΛΙΤΙΚΗ ΘΕΩΡΙΑ ΤΟΥ ΜΑΚΙΑΒΕΛΙ</a:t>
            </a:r>
          </a:p>
        </p:txBody>
      </p:sp>
      <p:sp>
        <p:nvSpPr>
          <p:cNvPr id="3" name="Θέση περιεχομένου 2">
            <a:extLst>
              <a:ext uri="{FF2B5EF4-FFF2-40B4-BE49-F238E27FC236}">
                <a16:creationId xmlns:a16="http://schemas.microsoft.com/office/drawing/2014/main" id="{87A3E732-F6F7-B649-9A4B-80D906DE53B1}"/>
              </a:ext>
            </a:extLst>
          </p:cNvPr>
          <p:cNvSpPr>
            <a:spLocks noGrp="1"/>
          </p:cNvSpPr>
          <p:nvPr>
            <p:ph idx="1"/>
          </p:nvPr>
        </p:nvSpPr>
        <p:spPr/>
        <p:txBody>
          <a:bodyPr>
            <a:normAutofit fontScale="70000" lnSpcReduction="20000"/>
          </a:bodyPr>
          <a:lstStyle/>
          <a:p>
            <a:r>
              <a:rPr lang="el-GR" dirty="0"/>
              <a:t>Η ρητορική, είτε η από </a:t>
            </a:r>
            <a:r>
              <a:rPr lang="el-GR" dirty="0" err="1"/>
              <a:t>άμβωνος</a:t>
            </a:r>
            <a:r>
              <a:rPr lang="el-GR" dirty="0"/>
              <a:t> είτε αυτή που διδάσκεται στα σχετικά εγχειρίδια των ουμανιστών, είναι μεν μια αναγκαία αλλά ποτέ ικανή συνθήκη για την κινητοποίηση και αφοσίωση των ανδρών. Όποιος θέλει να αναδιοργανώσει μια διεφθαρμένη πόλη, που αποτελείται από ιδιοτελείς φατρίες, και να την κάνει να ζήσει ένα </a:t>
            </a:r>
            <a:r>
              <a:rPr lang="en-US" dirty="0"/>
              <a:t>vivere civile, </a:t>
            </a:r>
            <a:r>
              <a:rPr lang="el-GR" dirty="0"/>
              <a:t>θα συναντήσει ανυπέρβλητα εμπόδια στη διατήρηση ή την επανασύσταση του καθεστώτος, του </a:t>
            </a:r>
            <a:r>
              <a:rPr lang="en-US" dirty="0" err="1"/>
              <a:t>stato</a:t>
            </a:r>
            <a:r>
              <a:rPr lang="en-US" dirty="0"/>
              <a:t> –</a:t>
            </a:r>
            <a:r>
              <a:rPr lang="el-GR" dirty="0"/>
              <a:t>η πολιτειακή του μορφή, δημοκρατική ή μοναρχική είναι άσχετη, αρκεί να </a:t>
            </a:r>
            <a:r>
              <a:rPr lang="el-GR" dirty="0" err="1"/>
              <a:t>διέπεται</a:t>
            </a:r>
            <a:r>
              <a:rPr lang="el-GR" dirty="0"/>
              <a:t> από τον νόμο και όχι από τη βούληση ενός ανθρώπου ή μιας φατρίας –εάν η ρητορική αποτελεί το μοναδικό του όπλο.</a:t>
            </a:r>
          </a:p>
          <a:p>
            <a:r>
              <a:rPr lang="el-GR" dirty="0"/>
              <a:t>Δεν φτάνει να αφιερώνεται κανείς στις αρετές των αρχαίων ή του χριστιανισμού. Για να διατηρηθεί ένα επιτυχημένο καθεστώς χρειάζεται και η διαρκής ετοιμότητα να συμπληρωθούν οι τεχνικές της πειθούς με τη χρήση της αποτελεσματικής στρατιωτικής ισχύος.</a:t>
            </a:r>
          </a:p>
          <a:p>
            <a:r>
              <a:rPr lang="el-GR" dirty="0"/>
              <a:t>Δύο διαφορετικές θεωρήσεις για τη διακυβέρνηση: μία ηγεμονική και μία δημοκρατική. </a:t>
            </a:r>
          </a:p>
          <a:p>
            <a:r>
              <a:rPr lang="el-GR" dirty="0"/>
              <a:t>Η ιστορία διδάσκει ότι η επιτυχημένοι άνδρες ακολουθούσαν τις συμβατικές ηθικές αρετές όταν αυτό ήταν εφικτό, πάντοτε όμως χρησιμοποιούσαν την ισχύ όταν αυτό ήταν αναγκαίο. Στη συνέχεια φρόντιζαν να δίνουν την εντύπωση ότι η συμπεριφορά τους συνάδει με τις συμβατικές ηθικές αρχές. Άρα σκοπός ενός ηγεμόνα είναι να τον κρίνουν οι άλλοι έντιμο και να τον υμνούν. </a:t>
            </a:r>
          </a:p>
          <a:p>
            <a:r>
              <a:rPr lang="el-GR" dirty="0"/>
              <a:t>Η ηγεμονική </a:t>
            </a:r>
            <a:r>
              <a:rPr lang="en-US" dirty="0"/>
              <a:t>virtu </a:t>
            </a:r>
            <a:r>
              <a:rPr lang="el-GR" dirty="0"/>
              <a:t>δεν μπορεί να συνάδει πάντοτε με τις χριστιανικές ή τις αστικές αρχές του ουμανισμού, μολονότι δεν εισηγείται την εγκατάλειψη των συμβατικών ηθικών αρχών εν γένει</a:t>
            </a:r>
          </a:p>
        </p:txBody>
      </p:sp>
    </p:spTree>
    <p:extLst>
      <p:ext uri="{BB962C8B-B14F-4D97-AF65-F5344CB8AC3E}">
        <p14:creationId xmlns:p14="http://schemas.microsoft.com/office/powerpoint/2010/main" val="15718044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9195BB5-831E-EF43-BA85-A711A268F51F}"/>
              </a:ext>
            </a:extLst>
          </p:cNvPr>
          <p:cNvSpPr>
            <a:spLocks noGrp="1"/>
          </p:cNvSpPr>
          <p:nvPr>
            <p:ph type="title"/>
          </p:nvPr>
        </p:nvSpPr>
        <p:spPr/>
        <p:txBody>
          <a:bodyPr/>
          <a:lstStyle/>
          <a:p>
            <a:pPr algn="ctr"/>
            <a:r>
              <a:rPr lang="el-GR" dirty="0"/>
              <a:t>ΠΟΛΙΤΙΚΗ ΚΑΙ ΗΘΙΚΗ</a:t>
            </a:r>
          </a:p>
        </p:txBody>
      </p:sp>
      <p:sp>
        <p:nvSpPr>
          <p:cNvPr id="3" name="Θέση περιεχομένου 2">
            <a:extLst>
              <a:ext uri="{FF2B5EF4-FFF2-40B4-BE49-F238E27FC236}">
                <a16:creationId xmlns:a16="http://schemas.microsoft.com/office/drawing/2014/main" id="{4FB15552-4285-534D-B6A9-2CAC19A555B2}"/>
              </a:ext>
            </a:extLst>
          </p:cNvPr>
          <p:cNvSpPr>
            <a:spLocks noGrp="1"/>
          </p:cNvSpPr>
          <p:nvPr>
            <p:ph idx="1"/>
          </p:nvPr>
        </p:nvSpPr>
        <p:spPr/>
        <p:txBody>
          <a:bodyPr>
            <a:normAutofit fontScale="55000" lnSpcReduction="20000"/>
          </a:bodyPr>
          <a:lstStyle/>
          <a:p>
            <a:pPr algn="just"/>
            <a:r>
              <a:rPr lang="el-GR" dirty="0"/>
              <a:t>Το παράδειγμα του Αγαθοκλή</a:t>
            </a:r>
          </a:p>
          <a:p>
            <a:pPr algn="just"/>
            <a:r>
              <a:rPr lang="el-GR" dirty="0"/>
              <a:t>Η κτηνώδης σκληρότητα του Αγαθοκλή δεν του επιτρέπει να τιμηθεί μαζί με τους σπουδαίους άνδρες, ενώ εμείς δεν μπορούμε να αποδώσουμε στην τύχη ή την </a:t>
            </a:r>
            <a:r>
              <a:rPr lang="en-US" dirty="0"/>
              <a:t>virtue </a:t>
            </a:r>
            <a:r>
              <a:rPr lang="el-GR" dirty="0"/>
              <a:t>αυτό το οποίο απέκτησε χωρίς ούτε τη μία ούτε την άλλη (</a:t>
            </a:r>
            <a:r>
              <a:rPr lang="el-GR" i="1" dirty="0"/>
              <a:t>Ο Ηγεμόνας, </a:t>
            </a:r>
            <a:r>
              <a:rPr lang="el-GR" dirty="0"/>
              <a:t>Κεφ. </a:t>
            </a:r>
            <a:r>
              <a:rPr lang="en-US" dirty="0"/>
              <a:t>VIII). </a:t>
            </a:r>
            <a:r>
              <a:rPr lang="el-GR" dirty="0"/>
              <a:t>Η γνήσια </a:t>
            </a:r>
            <a:r>
              <a:rPr lang="en-US" dirty="0"/>
              <a:t>virtu </a:t>
            </a:r>
            <a:r>
              <a:rPr lang="el-GR" dirty="0"/>
              <a:t>του ηγεμόνα οφείλει να χαρακτηρίζεται από ιδιότητες πέρα από την αχαλίνωτη και διαρκή χρήση βίας. </a:t>
            </a:r>
          </a:p>
          <a:p>
            <a:pPr algn="just"/>
            <a:r>
              <a:rPr lang="en-US" dirty="0"/>
              <a:t>Quentin Skinner:</a:t>
            </a:r>
            <a:r>
              <a:rPr lang="el-GR" dirty="0"/>
              <a:t> «Η διαφορά ανάμεσα στον </a:t>
            </a:r>
            <a:r>
              <a:rPr lang="el-GR" dirty="0" err="1"/>
              <a:t>Μακιαβέλι</a:t>
            </a:r>
            <a:r>
              <a:rPr lang="el-GR" dirty="0"/>
              <a:t> και τους συγχρόνους του δεν αποδίδεται πλήρως από τη διάκριση ανάμεσα σε μια ηθική προσέγγιση της πολιτικής και σε μια αντίληψη που θέλει την πολιτική διαζευγμένη από την ηθικότητα. Η ουσιαστική διαφορά είναι ανάμεσα σε δύο διαφορετικά είδη ηθικής».</a:t>
            </a:r>
          </a:p>
          <a:p>
            <a:pPr algn="just"/>
            <a:r>
              <a:rPr lang="el-GR" dirty="0"/>
              <a:t>Οι αρετές και οι κακίες όντως υπάρχουν, όμως το περιεχόμενό τους για το κάθε πρακτικό </a:t>
            </a:r>
            <a:r>
              <a:rPr lang="el-GR" dirty="0" err="1"/>
              <a:t>υποκέιμενο</a:t>
            </a:r>
            <a:r>
              <a:rPr lang="el-GR" dirty="0"/>
              <a:t> εξαρτάται κάθε φορά από τις περιστάσεις στις οποίες επιτελούνται οι πράξεις, με τους χαρακτήρες των ανθρώπων να κρίνονται στη συνέχεια αναλόγως. Τις αρετές τις καθορίζει η φρόνηση, ήτοι η καιροσκοπική διαχείριση των απρομελέτητων συνεπειών της αναγκαιότητας. </a:t>
            </a:r>
          </a:p>
          <a:p>
            <a:pPr algn="just"/>
            <a:r>
              <a:rPr lang="en-US" dirty="0"/>
              <a:t>Raison d’ </a:t>
            </a:r>
            <a:r>
              <a:rPr lang="en-US" dirty="0" err="1"/>
              <a:t>etat</a:t>
            </a:r>
            <a:r>
              <a:rPr lang="en-US" dirty="0"/>
              <a:t>/ </a:t>
            </a:r>
            <a:r>
              <a:rPr lang="el-GR" dirty="0"/>
              <a:t>σκοπιμότητα του κράτους.</a:t>
            </a:r>
          </a:p>
          <a:p>
            <a:pPr algn="just"/>
            <a:r>
              <a:rPr lang="el-GR" dirty="0"/>
              <a:t>Στις «Διατριβές», διευκρινίζει ότι υγιής είναι η κατάσταση στην οποία οι άνθρωποι ασκούν τις ελευθερίες τους, ατομικά και συλλογικά, με σκοπό την εξυπηρέτηση του συλλογικού καλού, του</a:t>
            </a:r>
            <a:r>
              <a:rPr lang="en-US" dirty="0"/>
              <a:t> </a:t>
            </a:r>
            <a:r>
              <a:rPr lang="en-US" dirty="0" err="1"/>
              <a:t>sτato</a:t>
            </a:r>
            <a:r>
              <a:rPr lang="en-US" dirty="0"/>
              <a:t>. </a:t>
            </a:r>
            <a:r>
              <a:rPr lang="el-GR" dirty="0"/>
              <a:t>Προτιμά η πραγμάτωση αυτής της πολιτικής ελευθερίας να γίνεται σε μια συνταγματική δημοκρατία. Μιλά με τους όρους μιας συνταγματικής εξουσίας που βασίζεται στον νόμο και όχι στη βούληση του ηγέτη και περιορίζεται πάντα από το σκοπό του κοινού καλού. Όσο ισχυρός και αν είναι ο μακιαβελικός ηγεμόνας που </a:t>
            </a:r>
            <a:r>
              <a:rPr lang="el-GR" dirty="0" err="1"/>
              <a:t>κατεχει</a:t>
            </a:r>
            <a:r>
              <a:rPr lang="el-GR" dirty="0"/>
              <a:t> την ηγεμονική</a:t>
            </a:r>
            <a:r>
              <a:rPr lang="en-US" dirty="0"/>
              <a:t> virtu</a:t>
            </a:r>
            <a:r>
              <a:rPr lang="el-GR" dirty="0"/>
              <a:t>, παύει να ενεργεί ως τύραννος που κυβερνά με βάση τις αχαλίνωτες ιδιοτροπίες του. </a:t>
            </a:r>
          </a:p>
        </p:txBody>
      </p:sp>
    </p:spTree>
    <p:extLst>
      <p:ext uri="{BB962C8B-B14F-4D97-AF65-F5344CB8AC3E}">
        <p14:creationId xmlns:p14="http://schemas.microsoft.com/office/powerpoint/2010/main" val="20157634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A6C57CA-578D-A147-AA51-2D661900691C}"/>
              </a:ext>
            </a:extLst>
          </p:cNvPr>
          <p:cNvSpPr>
            <a:spLocks noGrp="1"/>
          </p:cNvSpPr>
          <p:nvPr>
            <p:ph type="title"/>
          </p:nvPr>
        </p:nvSpPr>
        <p:spPr/>
        <p:txBody>
          <a:bodyPr/>
          <a:lstStyle/>
          <a:p>
            <a:r>
              <a:rPr lang="el-GR" dirty="0"/>
              <a:t>ΗΓΕΜΟΝΑΣ</a:t>
            </a:r>
          </a:p>
        </p:txBody>
      </p:sp>
      <p:sp>
        <p:nvSpPr>
          <p:cNvPr id="3" name="Θέση περιεχομένου 2">
            <a:extLst>
              <a:ext uri="{FF2B5EF4-FFF2-40B4-BE49-F238E27FC236}">
                <a16:creationId xmlns:a16="http://schemas.microsoft.com/office/drawing/2014/main" id="{9CB58D6E-91D2-F34E-B49D-790289285441}"/>
              </a:ext>
            </a:extLst>
          </p:cNvPr>
          <p:cNvSpPr>
            <a:spLocks noGrp="1"/>
          </p:cNvSpPr>
          <p:nvPr>
            <p:ph idx="1"/>
          </p:nvPr>
        </p:nvSpPr>
        <p:spPr>
          <a:solidFill>
            <a:srgbClr val="C00000"/>
          </a:solidFill>
        </p:spPr>
        <p:txBody>
          <a:bodyPr/>
          <a:lstStyle/>
          <a:p>
            <a:r>
              <a:rPr lang="el-GR" dirty="0"/>
              <a:t>  Δημοκρατίες</a:t>
            </a:r>
          </a:p>
          <a:p>
            <a:endParaRPr lang="el-GR" dirty="0"/>
          </a:p>
          <a:p>
            <a:r>
              <a:rPr lang="el-GR" dirty="0"/>
              <a:t>  Μοναρχίες     Κληρονομικές</a:t>
            </a:r>
          </a:p>
          <a:p>
            <a:endParaRPr lang="el-GR" dirty="0"/>
          </a:p>
          <a:p>
            <a:pPr marL="0" indent="0">
              <a:buNone/>
            </a:pPr>
            <a:r>
              <a:rPr lang="el-GR" dirty="0"/>
              <a:t>                           Καινούριες   Κυβερνούν λαούς που είτε είναι μαθημένοι από το παρελθόν να      </a:t>
            </a:r>
          </a:p>
          <a:p>
            <a:pPr marL="0" indent="0">
              <a:buNone/>
            </a:pPr>
            <a:r>
              <a:rPr lang="el-GR" dirty="0"/>
              <a:t>                                                </a:t>
            </a:r>
            <a:r>
              <a:rPr lang="el-GR" dirty="0" err="1"/>
              <a:t>κυβερνώναι</a:t>
            </a:r>
            <a:r>
              <a:rPr lang="el-GR" dirty="0"/>
              <a:t> από κάποιον άλλο ηγεμόνα                                             </a:t>
            </a:r>
          </a:p>
          <a:p>
            <a:r>
              <a:rPr lang="el-GR" dirty="0"/>
              <a:t>                                             έχουν θεσπίσει οι ίδιοι ελεύθερα κράτη. </a:t>
            </a:r>
          </a:p>
          <a:p>
            <a:endParaRPr lang="el-GR" dirty="0"/>
          </a:p>
        </p:txBody>
      </p:sp>
      <p:sp>
        <p:nvSpPr>
          <p:cNvPr id="4" name="Αριστερό άγκιστρο 3">
            <a:extLst>
              <a:ext uri="{FF2B5EF4-FFF2-40B4-BE49-F238E27FC236}">
                <a16:creationId xmlns:a16="http://schemas.microsoft.com/office/drawing/2014/main" id="{CF61F0D8-BFA3-DE4A-A32E-36D98734CC47}"/>
              </a:ext>
            </a:extLst>
          </p:cNvPr>
          <p:cNvSpPr/>
          <p:nvPr/>
        </p:nvSpPr>
        <p:spPr>
          <a:xfrm>
            <a:off x="906308" y="2514600"/>
            <a:ext cx="155448" cy="9144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5" name="Αριστερή αγκύλη 4">
            <a:extLst>
              <a:ext uri="{FF2B5EF4-FFF2-40B4-BE49-F238E27FC236}">
                <a16:creationId xmlns:a16="http://schemas.microsoft.com/office/drawing/2014/main" id="{707356AE-6192-F34A-8900-8E4EAC9BE63A}"/>
              </a:ext>
            </a:extLst>
          </p:cNvPr>
          <p:cNvSpPr/>
          <p:nvPr/>
        </p:nvSpPr>
        <p:spPr>
          <a:xfrm>
            <a:off x="2459979" y="3544312"/>
            <a:ext cx="73152" cy="914400"/>
          </a:xfrm>
          <a:prstGeom prst="leftBracket">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6" name="Αριστερή αγκύλη 5">
            <a:extLst>
              <a:ext uri="{FF2B5EF4-FFF2-40B4-BE49-F238E27FC236}">
                <a16:creationId xmlns:a16="http://schemas.microsoft.com/office/drawing/2014/main" id="{75632874-85B4-B64D-ACEE-1C4BE583D239}"/>
              </a:ext>
            </a:extLst>
          </p:cNvPr>
          <p:cNvSpPr/>
          <p:nvPr/>
        </p:nvSpPr>
        <p:spPr>
          <a:xfrm>
            <a:off x="3819441" y="4564875"/>
            <a:ext cx="73152" cy="914400"/>
          </a:xfrm>
          <a:prstGeom prst="leftBracket">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Tree>
    <p:extLst>
      <p:ext uri="{BB962C8B-B14F-4D97-AF65-F5344CB8AC3E}">
        <p14:creationId xmlns:p14="http://schemas.microsoft.com/office/powerpoint/2010/main" val="8525258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4CDB0FB-B0FB-1B41-BC90-1E6D936B8366}"/>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E3CE2480-C47F-384C-B3E2-56AB0BB56B81}"/>
              </a:ext>
            </a:extLst>
          </p:cNvPr>
          <p:cNvSpPr>
            <a:spLocks noGrp="1"/>
          </p:cNvSpPr>
          <p:nvPr>
            <p:ph idx="1"/>
          </p:nvPr>
        </p:nvSpPr>
        <p:spPr/>
        <p:txBody>
          <a:bodyPr>
            <a:normAutofit fontScale="85000" lnSpcReduction="20000"/>
          </a:bodyPr>
          <a:lstStyle/>
          <a:p>
            <a:r>
              <a:rPr lang="el-GR" dirty="0"/>
              <a:t>Ο </a:t>
            </a:r>
            <a:r>
              <a:rPr lang="el-GR" dirty="0" err="1"/>
              <a:t>Μακιαβέλι</a:t>
            </a:r>
            <a:r>
              <a:rPr lang="el-GR" dirty="0"/>
              <a:t> υποστηρίζει ότι υπάρχει διαφορά ανάμεσα στη σύσταση μιας ηγεμονίας με τη δύναμη των όπλων, την τύχη ή τη </a:t>
            </a:r>
            <a:r>
              <a:rPr lang="en-US" dirty="0"/>
              <a:t>virtu</a:t>
            </a:r>
            <a:r>
              <a:rPr lang="el-GR" dirty="0"/>
              <a:t>, και τη διακυβέρνηση και διατήρησή της. </a:t>
            </a:r>
          </a:p>
          <a:p>
            <a:r>
              <a:rPr lang="el-GR" dirty="0"/>
              <a:t>Όπου υπάρχει καλός στρατός αναπόφευκτα θα προκύψουν και καλοί νόμοι</a:t>
            </a:r>
          </a:p>
          <a:p>
            <a:r>
              <a:rPr lang="el-GR" dirty="0"/>
              <a:t>Κεφάλαιο 5: Δεν υπάρχει καμία άλλη ασφαλής μέθοδος για τη διατήρηση ή την κατοχή των πόλεων και των ηγεμονιών που ζούσαν, προτού κατακτηθούν, με τους δικούς τους νόμους –ήταν δηλαδή ελεύθερες και </a:t>
            </a:r>
            <a:r>
              <a:rPr lang="el-GR" dirty="0" err="1"/>
              <a:t>αυτοκυβερνώμενες</a:t>
            </a:r>
            <a:r>
              <a:rPr lang="el-GR" dirty="0"/>
              <a:t>- από το να τις καταστρέψει ο νέος ηγεμόνας. Όποιος γίνει κυβερνήτης μιας ελεύθερης πόλης και δεν την καταστρέψει, τότε πρέπει να περιμένει ότι θα τον καταστρέψει αυτή. Για να διατηρηθεί θα πρέπει να εξαλειφθεί κάθε ανάμνηση της εθιμικής αυτοκυβέρνησης και αυτό μπορεί να επιτευχθεί μόνο με την επιβολή των όπλων και όχι με την πειθώ. </a:t>
            </a:r>
          </a:p>
          <a:p>
            <a:r>
              <a:rPr lang="el-GR" dirty="0"/>
              <a:t>Θέλει έναν παθητικό λαό ο </a:t>
            </a:r>
            <a:r>
              <a:rPr lang="el-GR" dirty="0" err="1"/>
              <a:t>Μακιαβέλι</a:t>
            </a:r>
            <a:r>
              <a:rPr lang="el-GR" dirty="0"/>
              <a:t>;</a:t>
            </a:r>
          </a:p>
          <a:p>
            <a:r>
              <a:rPr lang="el-GR" dirty="0"/>
              <a:t>Ανθρώπινη φύση/χαρακτήρας</a:t>
            </a:r>
          </a:p>
          <a:p>
            <a:pPr marL="0" indent="0">
              <a:buNone/>
            </a:pPr>
            <a:endParaRPr lang="el-GR" dirty="0"/>
          </a:p>
        </p:txBody>
      </p:sp>
    </p:spTree>
    <p:extLst>
      <p:ext uri="{BB962C8B-B14F-4D97-AF65-F5344CB8AC3E}">
        <p14:creationId xmlns:p14="http://schemas.microsoft.com/office/powerpoint/2010/main" val="9561655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E430BC1-4802-FD45-ADE7-379CF3931CE2}"/>
              </a:ext>
            </a:extLst>
          </p:cNvPr>
          <p:cNvSpPr>
            <a:spLocks noGrp="1"/>
          </p:cNvSpPr>
          <p:nvPr>
            <p:ph type="title"/>
          </p:nvPr>
        </p:nvSpPr>
        <p:spPr/>
        <p:txBody>
          <a:bodyPr/>
          <a:lstStyle/>
          <a:p>
            <a:r>
              <a:rPr lang="el-GR" dirty="0"/>
              <a:t>ΑΝΘΡΩΠΙΝΗ ΦΥΣΗ</a:t>
            </a:r>
          </a:p>
        </p:txBody>
      </p:sp>
      <p:sp>
        <p:nvSpPr>
          <p:cNvPr id="3" name="Θέση περιεχομένου 2">
            <a:extLst>
              <a:ext uri="{FF2B5EF4-FFF2-40B4-BE49-F238E27FC236}">
                <a16:creationId xmlns:a16="http://schemas.microsoft.com/office/drawing/2014/main" id="{AECFC6E9-072A-6849-BFD4-100761EB12CE}"/>
              </a:ext>
            </a:extLst>
          </p:cNvPr>
          <p:cNvSpPr>
            <a:spLocks noGrp="1"/>
          </p:cNvSpPr>
          <p:nvPr>
            <p:ph idx="1"/>
          </p:nvPr>
        </p:nvSpPr>
        <p:spPr/>
        <p:txBody>
          <a:bodyPr>
            <a:normAutofit fontScale="70000" lnSpcReduction="20000"/>
          </a:bodyPr>
          <a:lstStyle/>
          <a:p>
            <a:r>
              <a:rPr lang="el-GR" dirty="0"/>
              <a:t>Η φύση του ανθρώπου είναι δεδομένη και κοινή σε όλα τα μέλη του ανθρώπινου είδους. Οι χαρακτήρες των ανθρώπων, ωστόσο, διαμορφώνονται από τις συνήθειες που συσσωρεύει κανείς βιώνοντας τις εμπειρίες του. </a:t>
            </a:r>
          </a:p>
          <a:p>
            <a:r>
              <a:rPr lang="el-GR" dirty="0"/>
              <a:t>Οι άνθρωποι αλλάζουν τους χαρακτήρες τους εθελοντικά, πιστεύοντας ότι μπορούν να βελτιώσουν την κατάστασή τους.</a:t>
            </a:r>
          </a:p>
          <a:p>
            <a:r>
              <a:rPr lang="el-GR" dirty="0"/>
              <a:t>Μιμούνται τους άλλους</a:t>
            </a:r>
          </a:p>
          <a:p>
            <a:r>
              <a:rPr lang="el-GR" dirty="0"/>
              <a:t>Είναι δύσπιστοι και δεν πιστεύουν αληθινά στα καινούρια πράγματα αν δεν τα βιώσουν πρώτα εμπειρικά</a:t>
            </a:r>
          </a:p>
          <a:p>
            <a:r>
              <a:rPr lang="el-GR" dirty="0"/>
              <a:t>Βλάπτουν είτε από φόβο είτε από μίσος</a:t>
            </a:r>
          </a:p>
          <a:p>
            <a:r>
              <a:rPr lang="el-GR" dirty="0"/>
              <a:t>Αισθάνονται εξίσου δεσμευμένοι από τα ευεργετήματα που κάνουν και από εκείνα που δέχονται</a:t>
            </a:r>
          </a:p>
          <a:p>
            <a:r>
              <a:rPr lang="el-GR" dirty="0"/>
              <a:t>Αχάριστοι, φλύαροι και υποκριτές που δειλιάζουν μπροστά στον κίνδυνο, είναι όμως άπληστοι μπροστά στο κέρδος. </a:t>
            </a:r>
            <a:endParaRPr lang="en-US" dirty="0"/>
          </a:p>
          <a:p>
            <a:r>
              <a:rPr lang="en-US" dirty="0"/>
              <a:t>I</a:t>
            </a:r>
            <a:r>
              <a:rPr lang="el-GR" dirty="0" err="1"/>
              <a:t>διοτελείς</a:t>
            </a:r>
            <a:r>
              <a:rPr lang="el-GR" dirty="0"/>
              <a:t> και θεωρούν ότι το συμφέρον τους είναι τα υλικά πλούτη και η δόξα (η φήμη, η υπόληψη στα μάτια των άλλων). Όλες οι ενέργειες των ανθρώπων αποσκοπούν στη βελτίωση της θέσης τους, όπως τουλάχιστον εννοούν αυτοί τη βελτίωση</a:t>
            </a:r>
          </a:p>
          <a:p>
            <a:r>
              <a:rPr lang="el-GR" dirty="0"/>
              <a:t>Δεν είναι ούτε ευγνώμονες ούτε πιστοί στους άλλους αν δεν τους υποχρεώνει η ανάγκη. </a:t>
            </a:r>
          </a:p>
        </p:txBody>
      </p:sp>
    </p:spTree>
    <p:extLst>
      <p:ext uri="{BB962C8B-B14F-4D97-AF65-F5344CB8AC3E}">
        <p14:creationId xmlns:p14="http://schemas.microsoft.com/office/powerpoint/2010/main" val="40323249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4FB7011-427F-274B-9027-C4C1F23E0019}"/>
              </a:ext>
            </a:extLst>
          </p:cNvPr>
          <p:cNvSpPr>
            <a:spLocks noGrp="1"/>
          </p:cNvSpPr>
          <p:nvPr>
            <p:ph type="title"/>
          </p:nvPr>
        </p:nvSpPr>
        <p:spPr/>
        <p:txBody>
          <a:bodyPr/>
          <a:lstStyle/>
          <a:p>
            <a:r>
              <a:rPr lang="el-GR" dirty="0" err="1"/>
              <a:t>χαρακτηρασ</a:t>
            </a:r>
            <a:endParaRPr lang="el-GR" dirty="0"/>
          </a:p>
        </p:txBody>
      </p:sp>
      <p:sp>
        <p:nvSpPr>
          <p:cNvPr id="3" name="Θέση περιεχομένου 2">
            <a:extLst>
              <a:ext uri="{FF2B5EF4-FFF2-40B4-BE49-F238E27FC236}">
                <a16:creationId xmlns:a16="http://schemas.microsoft.com/office/drawing/2014/main" id="{2D43262D-8C58-6D4B-9789-91BC7C1FF4B0}"/>
              </a:ext>
            </a:extLst>
          </p:cNvPr>
          <p:cNvSpPr>
            <a:spLocks noGrp="1"/>
          </p:cNvSpPr>
          <p:nvPr>
            <p:ph idx="1"/>
          </p:nvPr>
        </p:nvSpPr>
        <p:spPr/>
        <p:txBody>
          <a:bodyPr/>
          <a:lstStyle/>
          <a:p>
            <a:r>
              <a:rPr lang="el-GR" dirty="0"/>
              <a:t>Ο χαρακτήρας είναι το προϊόν των συνηθειών οι οποίες προστίθενται στη θεμελιώδη, κοινή σε όλους ανθρώπινη φύση. Οι οικειοθελείς αντιδράσεις των ανθρώπων είναι αυτές που συγκροτούν το σώμα των εμπειριών τους και, με το χρόνο, παίρνουν τη μορφή των τάσεων ή προδιαθέσεων που ωθούν τον άνθρωπο να αντιδρά με τον δικό του τρόπο στις συνθήκες. Μέσα από τις έξεις τους οι άνθρωποι αποκτούν σταθερούς τρόπους συμπεριφοράς. Συνεπώς, οι πράξεις τους είναι αυτές που, κρινόμενες από τους άλλους, αποδεικνύουν στους παρατηρητές τα είδη του χαρακτήρα τους. </a:t>
            </a:r>
          </a:p>
        </p:txBody>
      </p:sp>
    </p:spTree>
    <p:extLst>
      <p:ext uri="{BB962C8B-B14F-4D97-AF65-F5344CB8AC3E}">
        <p14:creationId xmlns:p14="http://schemas.microsoft.com/office/powerpoint/2010/main" val="820958400"/>
      </p:ext>
    </p:extLst>
  </p:cSld>
  <p:clrMapOvr>
    <a:masterClrMapping/>
  </p:clrMapOvr>
</p:sld>
</file>

<file path=ppt/theme/theme1.xml><?xml version="1.0" encoding="utf-8"?>
<a:theme xmlns:a="http://schemas.openxmlformats.org/drawingml/2006/main" name="ChronicleVTI">
  <a:themeElements>
    <a:clrScheme name="AnalogousFromLightSeedLeftStep">
      <a:dk1>
        <a:srgbClr val="000000"/>
      </a:dk1>
      <a:lt1>
        <a:srgbClr val="FFFFFF"/>
      </a:lt1>
      <a:dk2>
        <a:srgbClr val="213B36"/>
      </a:dk2>
      <a:lt2>
        <a:srgbClr val="E8E6E2"/>
      </a:lt2>
      <a:accent1>
        <a:srgbClr val="92A4C4"/>
      </a:accent1>
      <a:accent2>
        <a:srgbClr val="7AA9B7"/>
      </a:accent2>
      <a:accent3>
        <a:srgbClr val="80A9A1"/>
      </a:accent3>
      <a:accent4>
        <a:srgbClr val="77AE8C"/>
      </a:accent4>
      <a:accent5>
        <a:srgbClr val="82AC81"/>
      </a:accent5>
      <a:accent6>
        <a:srgbClr val="8CAA74"/>
      </a:accent6>
      <a:hlink>
        <a:srgbClr val="95805A"/>
      </a:hlink>
      <a:folHlink>
        <a:srgbClr val="7F7F7F"/>
      </a:folHlink>
    </a:clrScheme>
    <a:fontScheme name="Univers Calisto">
      <a:majorFont>
        <a:latin typeface="Univers Condensed"/>
        <a:ea typeface=""/>
        <a:cs typeface=""/>
      </a:majorFont>
      <a:minorFont>
        <a:latin typeface="Calisto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hronicleVTI" id="{508E4D90-5116-4BF0-876B-3F422DD1F65F}" vid="{AA21DC3D-92A8-43A4-8358-ED428371CD55}"/>
    </a:ext>
  </a:extLst>
</a:theme>
</file>

<file path=docProps/app.xml><?xml version="1.0" encoding="utf-8"?>
<Properties xmlns="http://schemas.openxmlformats.org/officeDocument/2006/extended-properties" xmlns:vt="http://schemas.openxmlformats.org/officeDocument/2006/docPropsVTypes">
  <TotalTime>463</TotalTime>
  <Words>1536</Words>
  <Application>Microsoft Macintosh PowerPoint</Application>
  <PresentationFormat>Ευρεία οθόνη</PresentationFormat>
  <Paragraphs>47</Paragraphs>
  <Slides>9</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9</vt:i4>
      </vt:variant>
    </vt:vector>
  </HeadingPairs>
  <TitlesOfParts>
    <vt:vector size="13" baseType="lpstr">
      <vt:lpstr>Arial</vt:lpstr>
      <vt:lpstr>Calisto MT</vt:lpstr>
      <vt:lpstr>Univers Condensed</vt:lpstr>
      <vt:lpstr>ChronicleVTI</vt:lpstr>
      <vt:lpstr>Nικολό Μακιαβέλι (1469-1527)</vt:lpstr>
      <vt:lpstr>Εκπαιδευτικο συστημα</vt:lpstr>
      <vt:lpstr>Η ΕΠΙΔΡΑΣΗ ΤΟΥ ΤΖΙΡΟΛΑΜΟ ΣΑΒΟΝΑΡΟΛΑ</vt:lpstr>
      <vt:lpstr>Η ΠΟΛΙΤΙΚΗ ΘΕΩΡΙΑ ΤΟΥ ΜΑΚΙΑΒΕΛΙ</vt:lpstr>
      <vt:lpstr>ΠΟΛΙΤΙΚΗ ΚΑΙ ΗΘΙΚΗ</vt:lpstr>
      <vt:lpstr>ΗΓΕΜΟΝΑΣ</vt:lpstr>
      <vt:lpstr>Παρουσίαση του PowerPoint</vt:lpstr>
      <vt:lpstr>ΑΝΘΡΩΠΙΝΗ ΦΥΣΗ</vt:lpstr>
      <vt:lpstr>χαρακτηρασ</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Nικολό Μακιαβέλι (1469-1527)</dc:title>
  <dc:creator>Fotini Vaki</dc:creator>
  <cp:lastModifiedBy>Fotini Vaki</cp:lastModifiedBy>
  <cp:revision>23</cp:revision>
  <dcterms:created xsi:type="dcterms:W3CDTF">2021-03-16T16:28:09Z</dcterms:created>
  <dcterms:modified xsi:type="dcterms:W3CDTF">2021-03-23T22:58:25Z</dcterms:modified>
</cp:coreProperties>
</file>