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188C03-98EE-D06D-7794-C5AB6FE7E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68B9183-8AEC-22D8-D226-E00C640EF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5397DBF-82C3-78EB-87EF-090D91DF3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9B7CA68-1753-1756-AA4F-F95CD401A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E297BF1-2BC7-D92C-9291-8589C793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8145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A200ED-4F97-A159-6C98-FE4F5F76F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509853A-EF34-4E91-154F-5B74CE88E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88C80C-31E5-9787-C8FC-66FBE582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C04CE85-E874-F1B3-09AC-B264AA85A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BEF6EDD-53B0-01CE-F145-681F09AD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278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A063362-D788-5EE9-4D85-6D6D42B24E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DF38EDC-7A1D-FB4D-7A53-470552A71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0950A25-767E-BE46-E524-05A237224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325950E-D702-BC05-C9F2-39CB34E2E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94CA08-4081-4D2F-6235-2D1CE20CD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2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216669-91D4-115A-1282-86FB7DCAB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802527-96C1-8748-7CF8-C0BEABA6E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DBD8C6A-F88D-2279-CD67-065A3C1B6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6C1CD05-2B99-0C1E-6A5A-B558AC94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9B90BA5-2219-2D9D-8B84-5905F1FFD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892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057946-372C-6757-0570-03C6C827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ABDEC8C-74FC-6D83-4510-FF44A0523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B7EC23-7631-2745-5A74-EFAF80B5A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729E0F-9597-3E26-B9F2-E17537E7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62D589-DFD9-1D1A-0361-C76575F00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914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3C6205-DD6A-B794-7B55-759871DE1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4F7E71-CD24-1968-2B16-26FC1DCCDA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8B6BE5-6C5B-A4EC-15CD-7EBBC55C8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FAA9DBC-CFF6-80C8-6BEA-2B79EADC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E044EF9-18F9-BBC5-D2CC-DC6C957DF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FC9CF3-8D95-E432-0896-96ABB816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544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EE8235-B793-6303-CD34-F8FF684A8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739CE23-3FAF-FFDF-8040-05FCB8C8B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5CDE442-A5F0-2B98-982B-186CCDCC0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BE96684-00E5-775D-E89B-5BF8F28AEF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8A0B04D-C93C-8C5C-E975-D0D2759C1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132900B-B10F-31CD-2CCA-089042B1D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740BA31-4C23-8670-99C8-CC7E8E53B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9F058C7-AA79-6661-1002-F517C3860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464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2F26C5-ACF5-4390-7D73-276DE9276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BBF57E8-A4A1-688A-AEA3-AACFE965A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0C5D85E-F356-184A-685A-B1B3D51FF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89D95A8-F143-A0E7-021C-26F1C8C0D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392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1FE3CF1-F47E-945E-BD53-5E6860BBC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0784025-3170-C222-327D-810B04F5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32E4966-6C2F-C2B9-8423-C93F5B49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9732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0F7342-9D9E-2F84-7F3F-B73654CB4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2A79FE-B72D-8893-0CF7-944118CF4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C848DD9-3184-D09B-519E-9358F3E60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2A36109-1EAF-3402-58E3-44806C3B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0537AB9-D0DB-E4C9-D876-88387B5DD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94E0135-D26F-C4C3-0478-7574FF495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087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D5E3FF-0911-1479-8D13-F2EA7850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A87B760-F70F-BC09-BE86-807FB1DF74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B380A70-47E4-1325-E664-47FFB3191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14E73C4-2000-2BB7-7B60-ABB4F609D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D8443B1-E2EE-B8DB-9FB5-FEDC63A3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F520D4F-0607-D705-84E0-6A3A1740F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025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65575BA-C8A0-2FF8-9E54-CD61D9E7D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E8FE76E-60A8-4B11-EFC4-8FDE95AB3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D79B458-F199-BB49-1D40-D2CA5AF42A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667B49-E272-4734-96DC-14F4BA42A764}" type="datetimeFigureOut">
              <a:rPr lang="el-GR" smtClean="0"/>
              <a:t>19/5/2024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B776D4-F556-D808-4DAD-6B585A37A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C837F13-AB38-BC9B-BC68-B7CFAF570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948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3A14789A-6A49-F640-7B4B-3D0AFED6E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ιταλικές πόλεις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3A85F705-F89B-410A-35F6-756FABD09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13</a:t>
            </a:r>
            <a:r>
              <a:rPr lang="el-GR" baseline="30000" dirty="0"/>
              <a:t>ος</a:t>
            </a:r>
            <a:r>
              <a:rPr lang="el-GR" dirty="0"/>
              <a:t> αι.: οι ιταλικές πόλεις κερδίζουν την ανεξαρτησία τους από το Γερμανό αυτοκράτορα</a:t>
            </a:r>
          </a:p>
          <a:p>
            <a:r>
              <a:rPr lang="el-GR" u="sng" dirty="0"/>
              <a:t>14</a:t>
            </a:r>
            <a:r>
              <a:rPr lang="el-GR" u="sng" baseline="30000" dirty="0"/>
              <a:t>ος</a:t>
            </a:r>
            <a:r>
              <a:rPr lang="el-GR" u="sng" dirty="0"/>
              <a:t> αι.: διοικητική διαίρεση της Ιταλίας:</a:t>
            </a:r>
          </a:p>
          <a:p>
            <a:r>
              <a:rPr lang="el-GR" dirty="0"/>
              <a:t>Νότια Ιταλία: Βασίλειο της Νάπολης</a:t>
            </a:r>
          </a:p>
          <a:p>
            <a:r>
              <a:rPr lang="el-GR" dirty="0"/>
              <a:t>Κεντρική Ιταλία: α) Παπικό κράτος, β) δημοκρατικές πόλεις – κράτη (Φλωρεντία, Σιένα, Πίζα)</a:t>
            </a:r>
          </a:p>
          <a:p>
            <a:r>
              <a:rPr lang="el-GR" dirty="0"/>
              <a:t>Βόρεια Ιταλία: Δουκάτο του Μιλάνου, Βενετία, Γένοβα</a:t>
            </a:r>
          </a:p>
          <a:p>
            <a:r>
              <a:rPr lang="el-GR" dirty="0"/>
              <a:t>Σικελία: βασιλικός οίκος της </a:t>
            </a:r>
            <a:r>
              <a:rPr lang="el-GR" dirty="0" err="1"/>
              <a:t>Αραγωνίας</a:t>
            </a:r>
            <a:endParaRPr lang="el-GR" dirty="0"/>
          </a:p>
          <a:p>
            <a:r>
              <a:rPr lang="el-GR" dirty="0"/>
              <a:t>Μικρότερα φεουδαρχικά κράτη (</a:t>
            </a:r>
            <a:r>
              <a:rPr lang="el-GR" dirty="0" err="1"/>
              <a:t>Μαρκιωνίες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13176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47EC13-BE75-72B4-3DCE-823E9C91E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Μαθητευόμενοι, μάστορες, καλφάδες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C9B8CA-E730-E0C4-361D-FE306C99D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Χρόνος μαθητείας: 2 – 7 χρόνια/ σε ορισμένες βιοτεχνίες, 10 – 12</a:t>
            </a:r>
          </a:p>
          <a:p>
            <a:r>
              <a:rPr lang="el-GR" dirty="0"/>
              <a:t>Όσο πιο μακρόχρονη είναι η μαθητεία, τόσο περισσότερο κερδίζει ο μάστορας</a:t>
            </a:r>
          </a:p>
          <a:p>
            <a:r>
              <a:rPr lang="el-GR" dirty="0"/>
              <a:t>Οι μάστορες παραχωρούν ο ένας στον άλλο τα δικαιώματα πάνω στους μαθητευόμενούς τους (πώληση μαθητευόμενων)</a:t>
            </a:r>
          </a:p>
          <a:p>
            <a:r>
              <a:rPr lang="el-GR" dirty="0"/>
              <a:t>Η εκμετάλλευση των μαθητευομένων μεγαλώνει όσο αναπτύσσεται το συντεχνιακό σύστημα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8005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684D39-F646-3320-876C-F1D4D2F0D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Μαθητευόμενοι, μάστορες, καλφάδες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2CAED4-F5C3-40B7-A1FD-786A0BBCB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Κάλφας = βοηθός</a:t>
            </a:r>
          </a:p>
          <a:p>
            <a:r>
              <a:rPr lang="el-GR" dirty="0"/>
              <a:t>Οι καλφάδες έχουν μεγάλη εργάσιμη μέρα</a:t>
            </a:r>
          </a:p>
          <a:p>
            <a:r>
              <a:rPr lang="el-GR" dirty="0"/>
              <a:t>Δικάζονται από συντεχνιακά δικαστήρια μαστόρων</a:t>
            </a:r>
          </a:p>
          <a:p>
            <a:r>
              <a:rPr lang="el-GR" dirty="0"/>
              <a:t>14</a:t>
            </a:r>
            <a:r>
              <a:rPr lang="el-GR" baseline="30000" dirty="0"/>
              <a:t>ος</a:t>
            </a:r>
            <a:r>
              <a:rPr lang="el-GR" dirty="0"/>
              <a:t> – 15</a:t>
            </a:r>
            <a:r>
              <a:rPr lang="el-GR" baseline="30000" dirty="0"/>
              <a:t>ος</a:t>
            </a:r>
            <a:r>
              <a:rPr lang="el-GR" dirty="0"/>
              <a:t> αι.: ραγδαία επιδείνωση της θέσης των μαθητευομένων και των καλφάδων/ δεν μπορούν να ελπίζουν ότι θα αποκτήσουν δικό τους εργαστήριο</a:t>
            </a:r>
          </a:p>
          <a:p>
            <a:r>
              <a:rPr lang="el-GR" dirty="0"/>
              <a:t>Οι συντεχνίες κηρύσσονται «κεκορεσμένες»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6822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E24434-4AF1-091C-2E22-208AAC32A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Από τον κάλφα στο μισθωτό εργάτη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FBAAEB-0C90-6C9F-556B-10F1FBC8B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Μάστορας γίνεται όποιος είναι στενός συγγενής μαστόρων</a:t>
            </a:r>
          </a:p>
          <a:p>
            <a:r>
              <a:rPr lang="el-GR" dirty="0"/>
              <a:t>Υπόλοιποι: πληρώνουν ένα υπέρογκο ποσό στη συντεχνία/ οφείλουν να φτιάξουν ένα πρωτότυπο έργο («αριστούργημα»)/ παραθέτουν πολυέξοδο συμπόσιο στα μέλη της συντεχνίας</a:t>
            </a:r>
          </a:p>
          <a:p>
            <a:r>
              <a:rPr lang="el-GR" dirty="0"/>
              <a:t>Αδυναμία ανταπόκρισης σε αυτές τις υποχρεώσεις: μετατρέπονται σε «αιώνιους καλφάδες» – μισθωτούς εργάτες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6341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FC276B-FDE6-CB11-2DAC-5453B316A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πρόπλασμα της εργατικής τάξης (προ – προλεταριάτο)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98EE3D-64C7-6F01-A86B-15846918E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el-GR" dirty="0"/>
              <a:t>Παλιοί δουλοπάροικοι που χάνουν τη γη τους</a:t>
            </a:r>
          </a:p>
          <a:p>
            <a:r>
              <a:rPr lang="el-GR" dirty="0"/>
              <a:t>Μάστορες – καλφάδες</a:t>
            </a:r>
          </a:p>
          <a:p>
            <a:r>
              <a:rPr lang="el-GR" dirty="0"/>
              <a:t>Μισθωτοί έξω από συντεχνίες</a:t>
            </a:r>
          </a:p>
          <a:p>
            <a:r>
              <a:rPr lang="el-GR" dirty="0"/>
              <a:t>Μικροβιοτέχνες που φτώχαιναν και δούλευαν από τα σπίτια τους</a:t>
            </a:r>
          </a:p>
          <a:p>
            <a:r>
              <a:rPr lang="el-GR" dirty="0"/>
              <a:t>Μέλη διαλυμένων φεουδαρχικών στρατών που μπαίνουν στις πόλεις</a:t>
            </a:r>
          </a:p>
          <a:p>
            <a:r>
              <a:rPr lang="el-GR" dirty="0"/>
              <a:t>Βασικό τμήμα των κατώτερων στρωμάτων των πόλεων (</a:t>
            </a:r>
            <a:r>
              <a:rPr lang="it-IT" dirty="0"/>
              <a:t>plebs)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079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44164-FF4B-90FD-7529-62D5AF792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ρόλος του εμπορίου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E0F2AE-D980-B681-F6D0-BD9F07213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εμπορικό κεφάλαιο προηγείται του βιομηχανικού (και του καπιταλιστικού τρόπου παραγωγής)</a:t>
            </a:r>
          </a:p>
          <a:p>
            <a:r>
              <a:rPr lang="el-GR" dirty="0"/>
              <a:t>Αποσύνθεση συντεχνιών: διεισδύει στη σφαίρα της παραγωγής – εκμεταλλεύεται απευθείας το βιοτέχνη</a:t>
            </a:r>
          </a:p>
          <a:p>
            <a:r>
              <a:rPr lang="el-GR" dirty="0"/>
              <a:t>Ο έμπορος: αγοράζει πρώτες ύλες/ τις μεταπωλεί στο βιοτέχνη/ αγοράζει από αυτόν εμπορεύματα και τα πουλά/ παραχωρεί με πίστωση πρώτες ύλες ή εργαλεία</a:t>
            </a:r>
          </a:p>
          <a:p>
            <a:r>
              <a:rPr lang="el-GR" u="sng" dirty="0"/>
              <a:t>Ο βιοτέχνης εξαρτάται από τον έμπορο/ δουλεύει γι` αυτόν σαν μισθωτός εργάτης – γέννηση </a:t>
            </a:r>
            <a:r>
              <a:rPr lang="el-GR" u="sng" dirty="0" err="1"/>
              <a:t>μανιφακτούρας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3516627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49B020-6E5E-5A81-4837-74D2C878D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γέννηση του καπιταλισμού (ιταλικές πόλεις)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F5C52A-2C84-DF3E-F033-0C20FEF58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Φλωρεντία, Σιένα: αγρότες που έχουν χάσει τη γη τους, γίνονται εργάτες στα υφαντουργεία με πολύ χαμηλούς μισθούς</a:t>
            </a:r>
          </a:p>
          <a:p>
            <a:r>
              <a:rPr lang="el-GR" dirty="0"/>
              <a:t>Ξεπεσμένοι βιοτέχνες των πόλεων: παρέχουν πιο εξειδικευμένες υπηρεσίες (νεροτριβές, οριζόντιοι αργαλειοί, βαφεία)</a:t>
            </a:r>
          </a:p>
          <a:p>
            <a:r>
              <a:rPr lang="el-GR" dirty="0"/>
              <a:t>Καταμερισμός εργασίας: όποιος έπαιρνε μέρος στην παραγωγική διαδικασία, ασχολούνταν μόνο με ένα είδος εργασίας (ειδικότητα)</a:t>
            </a:r>
          </a:p>
          <a:p>
            <a:r>
              <a:rPr lang="el-GR" dirty="0"/>
              <a:t>Στην κλωστοϋφαντουργία υπάρχουν πάνω από 20 ξεχωριστές ειδικότητες</a:t>
            </a:r>
          </a:p>
        </p:txBody>
      </p:sp>
    </p:spTree>
    <p:extLst>
      <p:ext uri="{BB962C8B-B14F-4D97-AF65-F5344CB8AC3E}">
        <p14:creationId xmlns:p14="http://schemas.microsoft.com/office/powerpoint/2010/main" val="949154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20286A-939F-B564-3C8D-DE1891A3F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γέννηση του καπιταλισμού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57A208-B0D3-7EA3-2B72-DCE68FBA0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Βενετία – Γένοβα: χιλιάδες μισθωτοί εργάτες ναυπηγείων</a:t>
            </a:r>
          </a:p>
          <a:p>
            <a:r>
              <a:rPr lang="el-GR" dirty="0"/>
              <a:t>Τοσκάνη – Λομβαρδία: ορυχεία, μεταλλουργία/ χυτήρια: εταιρείες επιχειρηματιών που εξυπηρετούν πολλά ορυχεία μαζί</a:t>
            </a:r>
          </a:p>
          <a:p>
            <a:r>
              <a:rPr lang="el-GR" dirty="0"/>
              <a:t>Υφαντές, βαφείς, κλώστρες από την ύπαιθρο: δουλεύουν από τα σπίτια τους, αλλά είναι εξαρτημένοι από επιχειρηματίες («φασόν»)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1292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1C7B8F-B94F-1078-E88D-8CDDB8EC7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επιχειρηματίες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79F911-D66B-B4DD-7BC0-137571B49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Επιχειρηματίες: μέλη συντεχνιών/ δεν δουλεύουν οι ίδιοι/ απασχολούν μισθωτούς εργάτες και εξαρτημένους βιοτέχνες</a:t>
            </a:r>
          </a:p>
          <a:p>
            <a:r>
              <a:rPr lang="el-GR" dirty="0"/>
              <a:t>Ιδρύουν εταιρείες ταυτόχρονα εμπορικές, βιομηχανικές και τραπεζιτικές</a:t>
            </a:r>
          </a:p>
          <a:p>
            <a:r>
              <a:rPr lang="el-GR" dirty="0"/>
              <a:t>Εξωτερική αγορά: Ευρώπη, ανατολική Μεσόγειος</a:t>
            </a:r>
          </a:p>
          <a:p>
            <a:r>
              <a:rPr lang="el-GR" dirty="0"/>
              <a:t>Ώθηση στην ανάπτυξη της βιομηχανίας</a:t>
            </a:r>
          </a:p>
          <a:p>
            <a:r>
              <a:rPr lang="el-GR" dirty="0"/>
              <a:t>Αλλαγή των παλιών, συντεχνιακών τρόπων παραγωγής</a:t>
            </a:r>
          </a:p>
        </p:txBody>
      </p:sp>
    </p:spTree>
    <p:extLst>
      <p:ext uri="{BB962C8B-B14F-4D97-AF65-F5344CB8AC3E}">
        <p14:creationId xmlns:p14="http://schemas.microsoft.com/office/powerpoint/2010/main" val="3914580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21440E-99A7-125E-FD42-8C0C257F7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μανιφακτούρα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E26B43-F1A7-27CD-6E83-814996691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Παραγωγική μονάδα όπου, στον ίδιο χώρο ή στην παραγωγή των ίδιων εμπορευμάτων και κάτω από τον ίδιο κεφαλαιούχο εργάζονται μαζί πολλοί εργάτες/ ο καθένας τους ασχολείται με μία μόνο φάση της παραγωγής του προϊόντος (ειδίκευση)</a:t>
            </a:r>
          </a:p>
          <a:p>
            <a:r>
              <a:rPr lang="el-GR" dirty="0"/>
              <a:t>Πρώτες </a:t>
            </a:r>
            <a:r>
              <a:rPr lang="el-GR" dirty="0" err="1"/>
              <a:t>μανιφακτούρες</a:t>
            </a:r>
            <a:r>
              <a:rPr lang="el-GR" dirty="0"/>
              <a:t>: οικονομικά αναπτυγμένες πόλεις της Ιταλίας, Φλάνδρα, Ολλανδία</a:t>
            </a:r>
          </a:p>
          <a:p>
            <a:r>
              <a:rPr lang="el-GR" dirty="0"/>
              <a:t>Ο ευρωπαϊκός περίγυρος παραμένει φεουδαρχικός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9536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25AA7F-75A3-D243-E80B-9604DC480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εμπόριο και πάλι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47C388-5E9D-18FC-2B3E-EFC0F0DDD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Νέες μορφές εμπορίου, λογιστικών λογαριασμών, τραπεζικών πράξεων</a:t>
            </a:r>
          </a:p>
          <a:p>
            <a:r>
              <a:rPr lang="el-GR" dirty="0"/>
              <a:t>Ιταλικές πόλεις: </a:t>
            </a:r>
            <a:r>
              <a:rPr lang="el-GR" dirty="0" err="1"/>
              <a:t>δυτ</a:t>
            </a:r>
            <a:r>
              <a:rPr lang="el-GR" dirty="0"/>
              <a:t>. Ευρώπη, ανατ. Μεσόγειος, Ασία, εμπορικά πρακτορεία Γένοβας και Βενετίας στη Μαύρη Θάλασσα (</a:t>
            </a:r>
            <a:r>
              <a:rPr lang="el-GR" dirty="0" err="1"/>
              <a:t>Κάφα</a:t>
            </a:r>
            <a:r>
              <a:rPr lang="el-GR" dirty="0"/>
              <a:t> και </a:t>
            </a:r>
            <a:r>
              <a:rPr lang="el-GR" dirty="0" err="1"/>
              <a:t>Τάνα</a:t>
            </a:r>
            <a:r>
              <a:rPr lang="el-GR" dirty="0"/>
              <a:t>)</a:t>
            </a:r>
          </a:p>
          <a:p>
            <a:r>
              <a:rPr lang="el-GR" dirty="0"/>
              <a:t>Τραπεζιτικές – τοκογλυφικές εταιρείες Σιένας – Φλωρεντίας: πιστωτές και εισπράκτορες των παπικών εισοδημάτων σε Αγγλία, Γαλλία, Βασίλειο της Νάπολης</a:t>
            </a:r>
          </a:p>
        </p:txBody>
      </p:sp>
    </p:spTree>
    <p:extLst>
      <p:ext uri="{BB962C8B-B14F-4D97-AF65-F5344CB8AC3E}">
        <p14:creationId xmlns:p14="http://schemas.microsoft.com/office/powerpoint/2010/main" val="78798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F0EE104-DC97-A851-EB7B-2CD2D7AA5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Η Ιταλία το 15</a:t>
            </a:r>
            <a:r>
              <a:rPr lang="en-US" sz="3600" b="1" u="sng" kern="1200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ο</a:t>
            </a:r>
            <a:r>
              <a:rPr lang="en-US" sz="3600" b="1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αιώνα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E74865F9-0BDC-E5DF-7A2F-B80DF3B57A4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5568" y="643466"/>
            <a:ext cx="3884195" cy="5568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57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665DD6-44AB-9D5D-C960-2AD0C525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Δραστηριότητες των εταιρειών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9E0F00-646A-DC0E-A264-9C5614669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Μονοπώληση της είσπραξης των φόρων σε Αγγλία, Γαλλία, Βασίλειο της Νάπολης</a:t>
            </a:r>
          </a:p>
          <a:p>
            <a:r>
              <a:rPr lang="el-GR" dirty="0"/>
              <a:t>Μεταφορές βασικών προϊόντων: </a:t>
            </a:r>
          </a:p>
          <a:p>
            <a:r>
              <a:rPr lang="el-GR" dirty="0"/>
              <a:t>Μαλλί από την Αγγλία</a:t>
            </a:r>
          </a:p>
          <a:p>
            <a:r>
              <a:rPr lang="el-GR" dirty="0"/>
              <a:t>Σιτηρά από το Βασίλειο της Νάπολης</a:t>
            </a:r>
          </a:p>
          <a:p>
            <a:r>
              <a:rPr lang="el-GR" dirty="0"/>
              <a:t>Κατεργασία μεταλλευμάτων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54380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018505-2F2F-CA26-A037-678139100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Αποτελέσματα της ανάπτυξης του εμπορίου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701791-379A-1EAA-FDE8-3511B0B3F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Τεράστια κέρδη – η αστική τάξη των ιταλικών πόλεων διευρύνει την παραγωγή της και την αναδιοργανώνει σε καπιταλιστική βάση</a:t>
            </a:r>
          </a:p>
          <a:p>
            <a:endParaRPr lang="el-GR" dirty="0"/>
          </a:p>
          <a:p>
            <a:r>
              <a:rPr lang="el-GR" b="1" u="sng" dirty="0" err="1"/>
              <a:t>Μανιφακτούρα</a:t>
            </a:r>
            <a:r>
              <a:rPr lang="el-GR" b="1" u="sng" dirty="0"/>
              <a:t>: οι κεφαλαιούχοι ιδιοποιούνται την υπεραξία με την εκμετάλλευση του μισθωτού εργάτη</a:t>
            </a:r>
          </a:p>
        </p:txBody>
      </p:sp>
    </p:spTree>
    <p:extLst>
      <p:ext uri="{BB962C8B-B14F-4D97-AF65-F5344CB8AC3E}">
        <p14:creationId xmlns:p14="http://schemas.microsoft.com/office/powerpoint/2010/main" val="2722283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18E9CE-E28D-BD2E-738B-99D88956D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συνθήκες ζωής των μισθωτών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D05D88-6712-3A12-D3AC-2196C58B6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Λευκαντές, μεταλλωρύχοι, εργάτες ναυπηγείων: δουλειά από την ανατολή μέχρι τη δύση</a:t>
            </a:r>
          </a:p>
          <a:p>
            <a:r>
              <a:rPr lang="el-GR" dirty="0"/>
              <a:t>Εργάσιμη ημέρα: 14 με 16 ώρες</a:t>
            </a:r>
          </a:p>
          <a:p>
            <a:r>
              <a:rPr lang="el-GR" dirty="0"/>
              <a:t>Επίβλεψη επιστατών</a:t>
            </a:r>
          </a:p>
          <a:p>
            <a:r>
              <a:rPr lang="el-GR" dirty="0"/>
              <a:t>Οι επιχειρηματίες δικάζουν και τιμωρούν τους εργάτες</a:t>
            </a:r>
          </a:p>
          <a:p>
            <a:r>
              <a:rPr lang="el-GR" dirty="0"/>
              <a:t>Προκαταβολές από το μεροκάματο: αν δεν τις εξοφλούσαν, δεν μπορούσαν να φύγουν από την επιχείρηση</a:t>
            </a:r>
          </a:p>
          <a:p>
            <a:r>
              <a:rPr lang="el-GR" dirty="0"/>
              <a:t>Χαμηλά μεροκάματα – πάρα πολλά πρόστιμα</a:t>
            </a:r>
          </a:p>
        </p:txBody>
      </p:sp>
    </p:spTree>
    <p:extLst>
      <p:ext uri="{BB962C8B-B14F-4D97-AF65-F5344CB8AC3E}">
        <p14:creationId xmlns:p14="http://schemas.microsoft.com/office/powerpoint/2010/main" val="42052134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01E87B-B0B7-8BC6-B68E-AB8223F76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πρώτες εργατικές εξεγέρσεις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BD8CDD-4EA5-6E23-89F9-52697F4A1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el-GR" dirty="0"/>
              <a:t>1343, Φλωρεντία: εξέγερση των </a:t>
            </a:r>
            <a:r>
              <a:rPr lang="it-IT" dirty="0"/>
              <a:t>ciompi </a:t>
            </a:r>
            <a:r>
              <a:rPr lang="el-GR" dirty="0"/>
              <a:t>(ξάντες μαλλιού)</a:t>
            </a:r>
          </a:p>
          <a:p>
            <a:r>
              <a:rPr lang="el-GR" dirty="0"/>
              <a:t>1371, </a:t>
            </a:r>
            <a:r>
              <a:rPr lang="el-GR" dirty="0" err="1"/>
              <a:t>Περούτζα</a:t>
            </a:r>
            <a:r>
              <a:rPr lang="el-GR" dirty="0"/>
              <a:t>: εξέγερση των </a:t>
            </a:r>
            <a:r>
              <a:rPr lang="el-GR" dirty="0" err="1"/>
              <a:t>υδαντουργών</a:t>
            </a:r>
            <a:endParaRPr lang="el-GR" dirty="0"/>
          </a:p>
          <a:p>
            <a:r>
              <a:rPr lang="el-GR" dirty="0"/>
              <a:t>1378, Φλωρεντία: δεύτερη εξέγερση των </a:t>
            </a:r>
            <a:r>
              <a:rPr lang="it-IT" dirty="0"/>
              <a:t>ciompi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0298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B3B805-079F-1F6B-F8CE-641F6111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Και πάλι Βενετία… (</a:t>
            </a:r>
            <a:r>
              <a:rPr lang="el-GR" b="1" u="sng" dirty="0" err="1"/>
              <a:t>Γαληνοτάτη</a:t>
            </a:r>
            <a:r>
              <a:rPr lang="el-GR" b="1" u="sng" dirty="0"/>
              <a:t> Δημοκρατία του Αγίου Μάρκου)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0980B6-39BE-41D4-3CC2-03842F5F2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Διοικείται από τους </a:t>
            </a:r>
            <a:r>
              <a:rPr lang="el-GR" dirty="0" err="1"/>
              <a:t>πατρίκιους</a:t>
            </a:r>
            <a:r>
              <a:rPr lang="el-GR" dirty="0"/>
              <a:t> της πόλης (ιδιοκτήτες γης, ναυπηγείων, αλατωρυχείων, υφαντουργικών και υαλουργικών εργαστηρίων, τραπεζικών επιχειρήσεων</a:t>
            </a:r>
          </a:p>
          <a:p>
            <a:r>
              <a:rPr lang="el-GR" dirty="0"/>
              <a:t>Ανώτατος άρχοντας: δόγης (</a:t>
            </a:r>
            <a:r>
              <a:rPr lang="it-IT" dirty="0"/>
              <a:t>doge)</a:t>
            </a:r>
            <a:r>
              <a:rPr lang="el-GR" dirty="0"/>
              <a:t> – είναι αιρετός/ εκλέγεται από τους </a:t>
            </a:r>
            <a:r>
              <a:rPr lang="el-GR" dirty="0" err="1"/>
              <a:t>πατρίκιους</a:t>
            </a:r>
            <a:endParaRPr lang="el-GR" dirty="0"/>
          </a:p>
          <a:p>
            <a:r>
              <a:rPr lang="el-GR" dirty="0"/>
              <a:t>Μεγάλο Συμβούλιο</a:t>
            </a:r>
          </a:p>
          <a:p>
            <a:r>
              <a:rPr lang="el-GR" dirty="0"/>
              <a:t>Συμβούλιο των 10</a:t>
            </a:r>
          </a:p>
          <a:p>
            <a:r>
              <a:rPr lang="el-GR" dirty="0"/>
              <a:t>Σύγκλητος</a:t>
            </a:r>
          </a:p>
        </p:txBody>
      </p:sp>
    </p:spTree>
    <p:extLst>
      <p:ext uri="{BB962C8B-B14F-4D97-AF65-F5344CB8AC3E}">
        <p14:creationId xmlns:p14="http://schemas.microsoft.com/office/powerpoint/2010/main" val="29706775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DB1B46-3584-5C8E-E747-2C1B9DEFB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εξέλιξη των καπιταλιστικών σχέσεων παραγωγής στην Ιταλία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60B2CA-1DF9-5BDF-1456-16B6FB8B7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αστοί προτιμούν, αντί για επενδύσεις, να ξοδεύουν τα χρήματά τους στη χλιδή ή στις χορηγίες καλλιτεχνών</a:t>
            </a:r>
          </a:p>
          <a:p>
            <a:r>
              <a:rPr lang="el-GR" dirty="0"/>
              <a:t>Μικρή εσωτερική αγορά, λόγω διοικητικής πολυδιάσπασης</a:t>
            </a:r>
          </a:p>
          <a:p>
            <a:r>
              <a:rPr lang="el-GR" dirty="0"/>
              <a:t>Αδυναμία των ιταλικών πόλεων να συμμετάσχουν στην εξερεύνηση νέων χωρών και στα κέρδη από τις ανακαλύψεις</a:t>
            </a:r>
          </a:p>
          <a:p>
            <a:r>
              <a:rPr lang="el-GR" dirty="0"/>
              <a:t>Επανεπένδυση στη γη – ξαναζωντάνεμα των φεουδαρχικών σχέσεων παραγωγής (</a:t>
            </a:r>
            <a:r>
              <a:rPr lang="el-GR" dirty="0" err="1"/>
              <a:t>επαναφεουδαρχοποίηση</a:t>
            </a:r>
            <a:r>
              <a:rPr lang="el-GR" dirty="0"/>
              <a:t>)</a:t>
            </a:r>
          </a:p>
          <a:p>
            <a:r>
              <a:rPr lang="el-GR" dirty="0"/>
              <a:t>Βενετία: μετά το 1669 (άλωση του Χάνδακα)</a:t>
            </a:r>
          </a:p>
        </p:txBody>
      </p:sp>
    </p:spTree>
    <p:extLst>
      <p:ext uri="{BB962C8B-B14F-4D97-AF65-F5344CB8AC3E}">
        <p14:creationId xmlns:p14="http://schemas.microsoft.com/office/powerpoint/2010/main" val="70584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608EA8-AF0A-9A64-F513-6FACC1E2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«απελευθέρωση» των δουλοπάροικων (13</a:t>
            </a:r>
            <a:r>
              <a:rPr lang="el-GR" b="1" u="sng" baseline="30000" dirty="0"/>
              <a:t>ος</a:t>
            </a:r>
            <a:r>
              <a:rPr lang="el-GR" b="1" u="sng" dirty="0"/>
              <a:t> αι.)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2CDD848-F6C2-5CE5-F4AF-DAFF71192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πόλεων – οικονομική ανάπτυξη</a:t>
            </a:r>
          </a:p>
          <a:p>
            <a:r>
              <a:rPr lang="el-GR" dirty="0"/>
              <a:t>Περιορισμός της πολιτικής εξουσίας των φεουδαρχών</a:t>
            </a:r>
          </a:p>
          <a:p>
            <a:r>
              <a:rPr lang="el-GR" dirty="0"/>
              <a:t>Πόλεις κράτη: εξουσιάζουν ολόκληρες περιοχές – απελευθερώνουν τους δουλοπάροικους</a:t>
            </a:r>
          </a:p>
          <a:p>
            <a:r>
              <a:rPr lang="el-GR" dirty="0"/>
              <a:t>1257, κοινότητα της Μπολόνια: εξαναγκάζει τους φεουδάρχες της περιοχής της να της πουλήσουν τους δουλοπάροικούς τους</a:t>
            </a:r>
          </a:p>
          <a:p>
            <a:r>
              <a:rPr lang="el-GR" dirty="0"/>
              <a:t>Οι δουλοπάροικοι αποκτούν την προσωπική τους ελευθερία</a:t>
            </a:r>
          </a:p>
          <a:p>
            <a:r>
              <a:rPr lang="el-GR" u="sng" dirty="0"/>
              <a:t>Τα κτήματα και η ακίνητη περιουσία τους μένουν στα χέρια των φεουδαρχών</a:t>
            </a:r>
          </a:p>
        </p:txBody>
      </p:sp>
    </p:spTree>
    <p:extLst>
      <p:ext uri="{BB962C8B-B14F-4D97-AF65-F5344CB8AC3E}">
        <p14:creationId xmlns:p14="http://schemas.microsoft.com/office/powerpoint/2010/main" val="1571025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D427F5-6944-5D21-6F30-6222E2CDA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αίτια της «απελευθέρωσης»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C52D43-166F-768A-F4C6-029F90FFA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Ανάγκη των πόλεων για φτηνά αγροτικά προϊόντα</a:t>
            </a:r>
          </a:p>
          <a:p>
            <a:r>
              <a:rPr lang="el-GR" dirty="0"/>
              <a:t>Οι φεουδάρχες παύουν να λειτουργούν ως μεσάζοντες</a:t>
            </a:r>
          </a:p>
          <a:p>
            <a:r>
              <a:rPr lang="el-GR" dirty="0"/>
              <a:t>Ένα μέρος από τα κτήματα των φεουδαρχών εξαγοράζονται από πλούσιους αστούς</a:t>
            </a:r>
          </a:p>
          <a:p>
            <a:r>
              <a:rPr lang="el-GR" dirty="0"/>
              <a:t>Καθυπόταξη από τους αστούς των αγροτικών κοινοτήτων (ιδιόμορφες κοινότητες στη Βόρεια και Κεντρική Ιταλία, που οι αστοί χρησιμοποιούσαν εναντίον των φεουδαρχών)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319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9D2633-25E2-2C29-0115-864BDFDAA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πόλη και το χωριό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1696D1-9D57-873D-7848-A9F69DB19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– 12</a:t>
            </a:r>
            <a:r>
              <a:rPr lang="el-GR" baseline="30000" dirty="0"/>
              <a:t>ος</a:t>
            </a:r>
            <a:r>
              <a:rPr lang="el-GR" dirty="0"/>
              <a:t> αι.: οι πόλεις διορίζουν υπαλλήλους στις αγροτικές κοινότητες</a:t>
            </a:r>
          </a:p>
          <a:p>
            <a:r>
              <a:rPr lang="el-GR" dirty="0"/>
              <a:t>ορίζουν υποχρεωτικά χαμηλές τιμές στα αγροτικά προϊόντα</a:t>
            </a:r>
          </a:p>
          <a:p>
            <a:r>
              <a:rPr lang="el-GR" dirty="0"/>
              <a:t> ορίζουν τα μεροκάματα των εργατών γης</a:t>
            </a:r>
          </a:p>
          <a:p>
            <a:r>
              <a:rPr lang="el-GR" dirty="0"/>
              <a:t>Οι αγροτικές κοινότητες διατηρούν την εσωτερική τους οργάνωση</a:t>
            </a:r>
          </a:p>
          <a:p>
            <a:r>
              <a:rPr lang="el-GR" dirty="0"/>
              <a:t>Οι πόλεις έχουν ανάγκη από νέους φορολογούμενους και από άφθονα εργατικά χέρια</a:t>
            </a:r>
          </a:p>
          <a:p>
            <a:r>
              <a:rPr lang="el-GR" dirty="0"/>
              <a:t>Οι αγρότες που δεν είναι πια δουλοπάροικοι αλλά χάνουν τα χωράφια τους καταφεύγουν στις πόλεις</a:t>
            </a:r>
          </a:p>
        </p:txBody>
      </p:sp>
    </p:spTree>
    <p:extLst>
      <p:ext uri="{BB962C8B-B14F-4D97-AF65-F5344CB8AC3E}">
        <p14:creationId xmlns:p14="http://schemas.microsoft.com/office/powerpoint/2010/main" val="3033136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72D65F-F551-A387-12AA-A34D81439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εξέλιξη των σχέσεων παραγωγής στην ύπαιθρο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728C8D-E332-3B57-207E-0D24ECD37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Οι φεουδάρχες δεν χάνουν τη γη τους</a:t>
            </a:r>
          </a:p>
          <a:p>
            <a:r>
              <a:rPr lang="el-GR" dirty="0"/>
              <a:t>Νέοι τρόποι εκμετάλλευσης των αγροτών: ενοικιάζουν γη από τους φεουδάρχες με πολύ </a:t>
            </a:r>
            <a:r>
              <a:rPr lang="el-GR" dirty="0" err="1"/>
              <a:t>βαρείς</a:t>
            </a:r>
            <a:r>
              <a:rPr lang="el-GR" dirty="0"/>
              <a:t> όρους (</a:t>
            </a:r>
            <a:r>
              <a:rPr lang="it-IT" dirty="0"/>
              <a:t>mezzatria </a:t>
            </a:r>
            <a:r>
              <a:rPr lang="el-GR" dirty="0"/>
              <a:t>= μισή σοδειά)</a:t>
            </a:r>
          </a:p>
          <a:p>
            <a:r>
              <a:rPr lang="el-GR" dirty="0"/>
              <a:t>14</a:t>
            </a:r>
            <a:r>
              <a:rPr lang="el-GR" baseline="30000" dirty="0"/>
              <a:t>ος</a:t>
            </a:r>
            <a:r>
              <a:rPr lang="el-GR" dirty="0"/>
              <a:t> αι.: οι γαιοκτήμονες παρέχουν στους χωρικούς ζώα για το όργωμα και του δανείζουν χρήματα</a:t>
            </a:r>
          </a:p>
          <a:p>
            <a:r>
              <a:rPr lang="el-GR" dirty="0"/>
              <a:t>Πολλοί χωρικοί νοικιάζουν γη από τους νέους ιδιοκτήτες – κατοίκους των πόλεων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9333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012B6C-B85B-0D10-D142-A03B44615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αγροτικές εξεγέρσεις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9D60845-E8EE-A683-CA90-BE091FDF1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1300, Πάρμα: καίγεται στην πυρά ο </a:t>
            </a:r>
            <a:r>
              <a:rPr lang="el-GR" dirty="0" err="1"/>
              <a:t>Σεγκαρέλλι</a:t>
            </a:r>
            <a:r>
              <a:rPr lang="el-GR" dirty="0"/>
              <a:t> (αγροτικής καταγωγής, κήρυττε την ανυπακοή στους άρχοντες και την κοινοκτημοσύνη)</a:t>
            </a:r>
          </a:p>
          <a:p>
            <a:r>
              <a:rPr lang="el-GR" dirty="0"/>
              <a:t>1304 – 1307, Βόρεια Ιταλία: εξέγερση του «αδελφού» </a:t>
            </a:r>
            <a:r>
              <a:rPr lang="el-GR" dirty="0" err="1"/>
              <a:t>Ντολτσίνο</a:t>
            </a:r>
            <a:r>
              <a:rPr lang="el-GR" dirty="0"/>
              <a:t>/ μετά τη συντριβή της, ο ίδιος και η γυναίκα του, Μαργαρίτα, βασανίζονται και οδηγούνται στην πυρά</a:t>
            </a:r>
          </a:p>
          <a:p>
            <a:r>
              <a:rPr lang="el-GR" dirty="0"/>
              <a:t>1382 – 1387: μεγάλη αγροτική εξέγερση στη </a:t>
            </a:r>
            <a:r>
              <a:rPr lang="el-GR" dirty="0" err="1"/>
              <a:t>Σαβοϊα</a:t>
            </a:r>
            <a:r>
              <a:rPr lang="el-GR" dirty="0"/>
              <a:t>/ ο δούκας της </a:t>
            </a:r>
            <a:r>
              <a:rPr lang="el-GR" dirty="0" err="1"/>
              <a:t>Σαβοϊας</a:t>
            </a:r>
            <a:r>
              <a:rPr lang="el-GR" dirty="0"/>
              <a:t> τους παραχωρεί το δικαίωμα να κληροδοτούν τα κτήματά τους και να παντρεύονται χωρίς την άδειά του</a:t>
            </a:r>
          </a:p>
        </p:txBody>
      </p:sp>
    </p:spTree>
    <p:extLst>
      <p:ext uri="{BB962C8B-B14F-4D97-AF65-F5344CB8AC3E}">
        <p14:creationId xmlns:p14="http://schemas.microsoft.com/office/powerpoint/2010/main" val="3177798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4B72B-0BA8-ED46-F2AE-69C7BA813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Διάλυση του συστήματος των συντεχνιών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7B95D49-2E87-F277-EAA6-916EAA8A8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Διατηρούν και διαιωνίζουν τη μικρή παραγωγή</a:t>
            </a:r>
          </a:p>
          <a:p>
            <a:r>
              <a:rPr lang="el-GR" dirty="0"/>
              <a:t>Παραδοσιακοί τρόποι – παλιά εργαλεία δουλειάς</a:t>
            </a:r>
          </a:p>
          <a:p>
            <a:r>
              <a:rPr lang="el-GR" dirty="0"/>
              <a:t>Προσπάθεια να σταματήσουν την τεχνική πρόοδο που λειτουργούσε προς όφελος του ανταγωνισμού</a:t>
            </a:r>
          </a:p>
          <a:p>
            <a:r>
              <a:rPr lang="el-GR" dirty="0"/>
              <a:t>Οι συντεχνίες γίνονται τροχοπέδη στην τεχνική ανάπτυξη και στην αύξηση της παραγωγής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9475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AFA46A-EA12-26D0-B161-CEB0FF9D2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Διάλυση του συστήματος των συντεχνιών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3F13C7-8FD9-ED5A-E54E-53CB4BE67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παραγωγικών δυνάμεων – διεύρυνση εσωτερικής και εξωτερικής αγοράς: βαθαίνει ο ανταγωνισμός ανάμεσα στα μέλη της ίδιας συντεχνίας</a:t>
            </a:r>
          </a:p>
          <a:p>
            <a:r>
              <a:rPr lang="el-GR" dirty="0"/>
              <a:t>Μεγαλώνει η οικονομική και κοινωνική ανισότητα</a:t>
            </a:r>
          </a:p>
          <a:p>
            <a:r>
              <a:rPr lang="el-GR" dirty="0"/>
              <a:t>Εύποροι βιοτέχνες: προμηθεύουν μικρούς βιοτέχνες με πρώτες ύλες ή μισοτελειωμένα προϊόντα και παίρνουν από αυτούς έτοιμα εμπορεύματα</a:t>
            </a:r>
          </a:p>
          <a:p>
            <a:r>
              <a:rPr lang="el-GR" dirty="0"/>
              <a:t>Οι εύποροι βιοτέχνες εκμεταλλεύονται τους μαθητευόμενους και τους καλφάδες</a:t>
            </a:r>
          </a:p>
        </p:txBody>
      </p:sp>
    </p:spTree>
    <p:extLst>
      <p:ext uri="{BB962C8B-B14F-4D97-AF65-F5344CB8AC3E}">
        <p14:creationId xmlns:p14="http://schemas.microsoft.com/office/powerpoint/2010/main" val="380342819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1384</Words>
  <Application>Microsoft Office PowerPoint</Application>
  <PresentationFormat>Ευρεία οθόνη</PresentationFormat>
  <Paragraphs>141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9" baseType="lpstr">
      <vt:lpstr>Aptos</vt:lpstr>
      <vt:lpstr>Aptos Display</vt:lpstr>
      <vt:lpstr>Arial</vt:lpstr>
      <vt:lpstr>Θέμα του Office</vt:lpstr>
      <vt:lpstr>Οι ιταλικές πόλεις</vt:lpstr>
      <vt:lpstr>Η Ιταλία το 15ο αιώνα</vt:lpstr>
      <vt:lpstr>Η «απελευθέρωση» των δουλοπάροικων (13ος αι.)</vt:lpstr>
      <vt:lpstr>Τα αίτια της «απελευθέρωσης»</vt:lpstr>
      <vt:lpstr>Η πόλη και το χωριό</vt:lpstr>
      <vt:lpstr>Η εξέλιξη των σχέσεων παραγωγής στην ύπαιθρο</vt:lpstr>
      <vt:lpstr>Οι αγροτικές εξεγέρσεις</vt:lpstr>
      <vt:lpstr>Διάλυση του συστήματος των συντεχνιών</vt:lpstr>
      <vt:lpstr>Διάλυση του συστήματος των συντεχνιών (2)</vt:lpstr>
      <vt:lpstr>Μαθητευόμενοι, μάστορες, καλφάδες</vt:lpstr>
      <vt:lpstr>Μαθητευόμενοι, μάστορες, καλφάδες (2)</vt:lpstr>
      <vt:lpstr>Από τον κάλφα στο μισθωτό εργάτη</vt:lpstr>
      <vt:lpstr>Το πρόπλασμα της εργατικής τάξης (προ – προλεταριάτο)</vt:lpstr>
      <vt:lpstr>Ο ρόλος του εμπορίου</vt:lpstr>
      <vt:lpstr>Η γέννηση του καπιταλισμού (ιταλικές πόλεις)</vt:lpstr>
      <vt:lpstr>Η γέννηση του καπιταλισμού (2)</vt:lpstr>
      <vt:lpstr>Οι επιχειρηματίες</vt:lpstr>
      <vt:lpstr>Η μανιφακτούρα</vt:lpstr>
      <vt:lpstr>Το εμπόριο και πάλι</vt:lpstr>
      <vt:lpstr>Δραστηριότητες των εταιρειών</vt:lpstr>
      <vt:lpstr>Αποτελέσματα της ανάπτυξης του εμπορίου</vt:lpstr>
      <vt:lpstr>Οι συνθήκες ζωής των μισθωτών</vt:lpstr>
      <vt:lpstr>Οι πρώτες εργατικές εξεγέρσεις</vt:lpstr>
      <vt:lpstr>Και πάλι Βενετία… (Γαληνοτάτη Δημοκρατία του Αγίου Μάρκου)</vt:lpstr>
      <vt:lpstr>Η εξέλιξη των καπιταλιστικών σχέσεων παραγωγής στην Ιταλία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121</cp:revision>
  <dcterms:created xsi:type="dcterms:W3CDTF">2024-05-18T14:06:38Z</dcterms:created>
  <dcterms:modified xsi:type="dcterms:W3CDTF">2024-05-19T10:54:56Z</dcterms:modified>
</cp:coreProperties>
</file>