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57" r:id="rId3"/>
    <p:sldId id="258" r:id="rId4"/>
    <p:sldId id="259" r:id="rId5"/>
    <p:sldId id="260" r:id="rId6"/>
    <p:sldId id="262" r:id="rId7"/>
    <p:sldId id="261" r:id="rId8"/>
  </p:sldIdLst>
  <p:sldSz cx="9144000" cy="6858000" type="screen4x3"/>
  <p:notesSz cx="7104063" cy="102346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EFC3"/>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598" autoAdjust="0"/>
  </p:normalViewPr>
  <p:slideViewPr>
    <p:cSldViewPr>
      <p:cViewPr varScale="1">
        <p:scale>
          <a:sx n="77" d="100"/>
          <a:sy n="77" d="100"/>
        </p:scale>
        <p:origin x="-1541"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3216" y="-96"/>
      </p:cViewPr>
      <p:guideLst>
        <p:guide orient="horz" pos="3224"/>
        <p:guide pos="223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l-GR"/>
          </a:p>
        </p:txBody>
      </p:sp>
      <p:sp>
        <p:nvSpPr>
          <p:cNvPr id="3" name="2 - Θέση ημερομηνίας"/>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B8321D66-1624-4742-9D73-F9A30DBEE98A}" type="datetimeFigureOut">
              <a:rPr lang="el-GR" smtClean="0"/>
              <a:pPr/>
              <a:t>27/9/2022</a:t>
            </a:fld>
            <a:endParaRPr lang="el-GR"/>
          </a:p>
        </p:txBody>
      </p:sp>
      <p:sp>
        <p:nvSpPr>
          <p:cNvPr id="4" name="3 - Θέση εικόνας διαφάνειας"/>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el-GR"/>
          </a:p>
        </p:txBody>
      </p:sp>
      <p:sp>
        <p:nvSpPr>
          <p:cNvPr id="5" name="4 - Θέση σημειώσεων"/>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el-GR"/>
          </a:p>
        </p:txBody>
      </p:sp>
      <p:sp>
        <p:nvSpPr>
          <p:cNvPr id="7" name="6 - Θέση αριθμού διαφάνειας"/>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6A3D3283-E3BF-499D-9E2A-2B45BE5BECE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1AC6341-6FD6-4944-A285-7AF03D326909}" type="datetime1">
              <a:rPr lang="el-GR" smtClean="0"/>
              <a:pPr/>
              <a:t>27/9/2022</a:t>
            </a:fld>
            <a:endParaRPr lang="el-GR"/>
          </a:p>
        </p:txBody>
      </p:sp>
      <p:sp>
        <p:nvSpPr>
          <p:cNvPr id="5" name="4 - Θέση υποσέλιδου"/>
          <p:cNvSpPr>
            <a:spLocks noGrp="1"/>
          </p:cNvSpPr>
          <p:nvPr>
            <p:ph type="ftr" sz="quarter" idx="11"/>
          </p:nvPr>
        </p:nvSpPr>
        <p:spPr/>
        <p:txBody>
          <a:bodyPr/>
          <a:lstStyle>
            <a:lvl1pPr>
              <a:defRPr>
                <a:solidFill>
                  <a:schemeClr val="accent4">
                    <a:lumMod val="50000"/>
                  </a:schemeClr>
                </a:solidFill>
              </a:defRPr>
            </a:lvl1pPr>
          </a:lstStyle>
          <a:p>
            <a:r>
              <a:rPr lang="el-GR" smtClean="0"/>
              <a:t>Μιχάλης Πολίτης                                    ΤΞΓΜΔ Ιονίου Πανεπιστημίου</a:t>
            </a:r>
            <a:endParaRPr lang="el-GR" dirty="0"/>
          </a:p>
        </p:txBody>
      </p:sp>
      <p:sp>
        <p:nvSpPr>
          <p:cNvPr id="6" name="5 - Θέση αριθμού διαφάνειας"/>
          <p:cNvSpPr>
            <a:spLocks noGrp="1"/>
          </p:cNvSpPr>
          <p:nvPr>
            <p:ph type="sldNum" sz="quarter" idx="12"/>
          </p:nvPr>
        </p:nvSpPr>
        <p:spPr/>
        <p:txBody>
          <a:bodyPr/>
          <a:lstStyle>
            <a:lvl1pPr>
              <a:defRPr>
                <a:solidFill>
                  <a:schemeClr val="accent4">
                    <a:lumMod val="50000"/>
                  </a:schemeClr>
                </a:solidFill>
              </a:defRPr>
            </a:lvl1pPr>
          </a:lstStyle>
          <a:p>
            <a:fld id="{03C5D13C-A192-4850-82DD-9BADAAA26FD7}"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A87CDBC-FC9D-4B3D-8D22-9F39CC77CA9E}" type="datetime1">
              <a:rPr lang="el-GR" smtClean="0"/>
              <a:pPr/>
              <a:t>27/9/2022</a:t>
            </a:fld>
            <a:endParaRPr lang="el-GR"/>
          </a:p>
        </p:txBody>
      </p:sp>
      <p:sp>
        <p:nvSpPr>
          <p:cNvPr id="5" name="4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6" name="5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5EB86E4-6458-47C3-8D66-5E8F297B01BA}" type="datetime1">
              <a:rPr lang="el-GR" smtClean="0"/>
              <a:pPr/>
              <a:t>27/9/2022</a:t>
            </a:fld>
            <a:endParaRPr lang="el-GR"/>
          </a:p>
        </p:txBody>
      </p:sp>
      <p:sp>
        <p:nvSpPr>
          <p:cNvPr id="5" name="4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6" name="5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10"/>
          </p:nvPr>
        </p:nvSpPr>
        <p:spPr/>
        <p:txBody>
          <a:bodyPr/>
          <a:lstStyle/>
          <a:p>
            <a:fld id="{20F98E76-B7D7-470A-8A30-7E2687EC746D}" type="datetime1">
              <a:rPr lang="el-GR" smtClean="0"/>
              <a:pPr/>
              <a:t>27/9/2022</a:t>
            </a:fld>
            <a:endParaRPr lang="el-GR"/>
          </a:p>
        </p:txBody>
      </p:sp>
      <p:sp>
        <p:nvSpPr>
          <p:cNvPr id="5" name="4 - Θέση υποσέλιδου"/>
          <p:cNvSpPr>
            <a:spLocks noGrp="1"/>
          </p:cNvSpPr>
          <p:nvPr>
            <p:ph type="ftr" sz="quarter" idx="11"/>
          </p:nvPr>
        </p:nvSpPr>
        <p:spPr/>
        <p:txBody>
          <a:bodyPr/>
          <a:lstStyle>
            <a:lvl1pPr>
              <a:defRPr>
                <a:solidFill>
                  <a:schemeClr val="accent4">
                    <a:lumMod val="50000"/>
                  </a:schemeClr>
                </a:solidFill>
              </a:defRPr>
            </a:lvl1pPr>
          </a:lstStyle>
          <a:p>
            <a:r>
              <a:rPr lang="el-GR" smtClean="0"/>
              <a:t>Μιχάλης Πολίτης                                    ΤΞΓΜΔ Ιονίου Πανεπιστημίου</a:t>
            </a:r>
            <a:endParaRPr lang="el-GR" dirty="0"/>
          </a:p>
        </p:txBody>
      </p:sp>
      <p:sp>
        <p:nvSpPr>
          <p:cNvPr id="6" name="5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128AF06-7F2C-449C-8404-B0297E081B41}" type="datetime1">
              <a:rPr lang="el-GR" smtClean="0"/>
              <a:pPr/>
              <a:t>27/9/2022</a:t>
            </a:fld>
            <a:endParaRPr lang="el-GR"/>
          </a:p>
        </p:txBody>
      </p:sp>
      <p:sp>
        <p:nvSpPr>
          <p:cNvPr id="5" name="4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6" name="5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DC21E706-1026-4891-ADBF-579DF3BA3CB2}" type="datetime1">
              <a:rPr lang="el-GR" smtClean="0"/>
              <a:pPr/>
              <a:t>27/9/2022</a:t>
            </a:fld>
            <a:endParaRPr lang="el-GR"/>
          </a:p>
        </p:txBody>
      </p:sp>
      <p:sp>
        <p:nvSpPr>
          <p:cNvPr id="6" name="5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7" name="6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886EAB1-BF33-4E18-914B-DD2316496327}" type="datetime1">
              <a:rPr lang="el-GR" smtClean="0"/>
              <a:pPr/>
              <a:t>27/9/2022</a:t>
            </a:fld>
            <a:endParaRPr lang="el-GR"/>
          </a:p>
        </p:txBody>
      </p:sp>
      <p:sp>
        <p:nvSpPr>
          <p:cNvPr id="8" name="7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9" name="8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C1A697F-8851-46A8-AB11-AC287BD780F1}" type="datetime1">
              <a:rPr lang="el-GR" smtClean="0"/>
              <a:pPr/>
              <a:t>27/9/2022</a:t>
            </a:fld>
            <a:endParaRPr lang="el-GR"/>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C8CC21D-296E-4F15-BC4D-400ABFF0005C}" type="datetime1">
              <a:rPr lang="el-GR" smtClean="0"/>
              <a:pPr/>
              <a:t>27/9/2022</a:t>
            </a:fld>
            <a:endParaRPr lang="el-GR"/>
          </a:p>
        </p:txBody>
      </p:sp>
      <p:sp>
        <p:nvSpPr>
          <p:cNvPr id="3" name="2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4" name="3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F82F127-5D79-4DD0-8532-959AE4FBA3BD}" type="datetime1">
              <a:rPr lang="el-GR" smtClean="0"/>
              <a:pPr/>
              <a:t>27/9/2022</a:t>
            </a:fld>
            <a:endParaRPr lang="el-GR"/>
          </a:p>
        </p:txBody>
      </p:sp>
      <p:sp>
        <p:nvSpPr>
          <p:cNvPr id="6" name="5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7" name="6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8F292A6-D887-4D26-94F1-78054BED2939}" type="datetime1">
              <a:rPr lang="el-GR" smtClean="0"/>
              <a:pPr/>
              <a:t>27/9/2022</a:t>
            </a:fld>
            <a:endParaRPr lang="el-GR"/>
          </a:p>
        </p:txBody>
      </p:sp>
      <p:sp>
        <p:nvSpPr>
          <p:cNvPr id="6" name="5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a:p>
        </p:txBody>
      </p:sp>
      <p:sp>
        <p:nvSpPr>
          <p:cNvPr id="7" name="6 - Θέση αριθμού διαφάνειας"/>
          <p:cNvSpPr>
            <a:spLocks noGrp="1"/>
          </p:cNvSpPr>
          <p:nvPr>
            <p:ph type="sldNum" sz="quarter" idx="12"/>
          </p:nvPr>
        </p:nvSpPr>
        <p:spPr/>
        <p:txBody>
          <a:bodyPr/>
          <a:lstStyle/>
          <a:p>
            <a:fld id="{03C5D13C-A192-4850-82DD-9BADAAA26FD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AEFC3"/>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a:solidFill>
            <a:schemeClr val="tx1"/>
          </a:solidFill>
          <a:ln w="12700">
            <a:solidFill>
              <a:srgbClr val="C00000"/>
            </a:solidFill>
          </a:ln>
        </p:spPr>
        <p:txBody>
          <a:bodyPr vert="horz" lIns="91440" tIns="45720" rIns="91440" bIns="45720" rtlCol="0" anchor="ctr">
            <a:normAutofit/>
          </a:bodyPr>
          <a:lstStyle/>
          <a:p>
            <a:r>
              <a:rPr lang="el-GR" dirty="0" err="1" smtClean="0"/>
              <a:t>Kλικ</a:t>
            </a:r>
            <a:r>
              <a:rPr lang="el-GR" dirty="0" smtClean="0"/>
              <a:t> για επεξεργασία του τίτλου</a:t>
            </a:r>
            <a:endParaRPr lang="el-GR" dirty="0"/>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3F2A19-3257-4640-8E85-8A82BFAC834D}" type="datetime1">
              <a:rPr lang="el-GR" smtClean="0"/>
              <a:pPr/>
              <a:t>27/9/2022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Μιχάλης Πολίτης                                    ΤΞΓΜΔ Ιονίου Πανεπιστημίου</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400" b="1">
                <a:solidFill>
                  <a:schemeClr val="bg1"/>
                </a:solidFill>
              </a:defRPr>
            </a:lvl1pPr>
          </a:lstStyle>
          <a:p>
            <a:fld id="{03C5D13C-A192-4850-82DD-9BADAAA26FD7}" type="slidenum">
              <a:rPr lang="el-GR" smtClean="0"/>
              <a:pPr/>
              <a:t>‹#›</a:t>
            </a:fld>
            <a:endParaRPr lang="el-GR"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b="1" kern="1200">
          <a:solidFill>
            <a:schemeClr val="accent4">
              <a:lumMod val="5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4">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4">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4">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4">
              <a:lumMod val="50000"/>
            </a:schemeClr>
          </a:solidFill>
          <a:latin typeface="+mn-lt"/>
          <a:ea typeface="+mn-ea"/>
          <a:cs typeface="+mn-cs"/>
        </a:defRPr>
      </a:lvl4pPr>
      <a:lvl5pPr marL="2057400" indent="-228600" algn="l" defTabSz="914400" rtl="0" eaLnBrk="1" latinLnBrk="0" hangingPunct="1">
        <a:spcBef>
          <a:spcPct val="20000"/>
        </a:spcBef>
        <a:buFont typeface="Wingdings" pitchFamily="2" charset="2"/>
        <a:buChar char="Ø"/>
        <a:defRPr sz="2000" kern="1200">
          <a:solidFill>
            <a:schemeClr val="accent4">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pPr>
              <a:buFont typeface="Arial" pitchFamily="34" charset="0"/>
              <a:buChar char="•"/>
            </a:pPr>
            <a:r>
              <a:rPr lang="el-GR" b="1" dirty="0" smtClean="0">
                <a:solidFill>
                  <a:schemeClr val="accent1">
                    <a:lumMod val="50000"/>
                  </a:schemeClr>
                </a:solidFill>
              </a:rPr>
              <a:t>Μετάφραση Γαλλικά-Ελληνικά Ι</a:t>
            </a:r>
            <a:br>
              <a:rPr lang="el-GR" b="1" dirty="0" smtClean="0">
                <a:solidFill>
                  <a:schemeClr val="accent1">
                    <a:lumMod val="50000"/>
                  </a:schemeClr>
                </a:solidFill>
              </a:rPr>
            </a:br>
            <a:r>
              <a:rPr lang="el-GR" sz="3600" dirty="0" smtClean="0">
                <a:solidFill>
                  <a:srgbClr val="C00000"/>
                </a:solidFill>
              </a:rPr>
              <a:t>Δεν μεταφράζουμε λέξεις…</a:t>
            </a:r>
            <a:endParaRPr lang="el-GR" b="1" dirty="0">
              <a:solidFill>
                <a:srgbClr val="C00000"/>
              </a:solidFill>
            </a:endParaRPr>
          </a:p>
        </p:txBody>
      </p:sp>
      <p:sp>
        <p:nvSpPr>
          <p:cNvPr id="3" name="2 - Υπότιτλος"/>
          <p:cNvSpPr>
            <a:spLocks noGrp="1"/>
          </p:cNvSpPr>
          <p:nvPr>
            <p:ph type="subTitle" idx="1"/>
          </p:nvPr>
        </p:nvSpPr>
        <p:spPr/>
        <p:txBody>
          <a:bodyPr/>
          <a:lstStyle/>
          <a:p>
            <a:r>
              <a:rPr lang="el-GR" dirty="0" smtClean="0">
                <a:solidFill>
                  <a:schemeClr val="accent4">
                    <a:lumMod val="50000"/>
                  </a:schemeClr>
                </a:solidFill>
              </a:rPr>
              <a:t>Μιχάλης Πολίτης</a:t>
            </a:r>
          </a:p>
          <a:p>
            <a:r>
              <a:rPr lang="el-GR" smtClean="0">
                <a:solidFill>
                  <a:schemeClr val="accent4">
                    <a:lumMod val="50000"/>
                  </a:schemeClr>
                </a:solidFill>
              </a:rPr>
              <a:t>Καθηγητής</a:t>
            </a:r>
            <a:endParaRPr lang="el-GR"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style>
          <a:lnRef idx="2">
            <a:schemeClr val="accent2"/>
          </a:lnRef>
          <a:fillRef idx="1">
            <a:schemeClr val="lt1"/>
          </a:fillRef>
          <a:effectRef idx="0">
            <a:schemeClr val="accent2"/>
          </a:effectRef>
          <a:fontRef idx="minor">
            <a:schemeClr val="dk1"/>
          </a:fontRef>
        </p:style>
        <p:txBody>
          <a:bodyPr/>
          <a:lstStyle/>
          <a:p>
            <a:pPr marL="4763" indent="14288">
              <a:buNone/>
            </a:pPr>
            <a:r>
              <a:rPr lang="el-GR" dirty="0" smtClean="0"/>
              <a:t>Μαντέψτε το περιεχόμενο του κειμένου που κρύβεται πίσω από αυτές τις λέξεις…</a:t>
            </a:r>
            <a:endParaRPr lang="fr-CA" dirty="0" smtClean="0"/>
          </a:p>
          <a:p>
            <a:r>
              <a:rPr lang="fr-CA" dirty="0" smtClean="0"/>
              <a:t>Milou</a:t>
            </a:r>
            <a:endParaRPr lang="el-GR" dirty="0" smtClean="0"/>
          </a:p>
          <a:p>
            <a:r>
              <a:rPr lang="fr-CA" dirty="0" smtClean="0"/>
              <a:t>Himalaya</a:t>
            </a:r>
            <a:endParaRPr lang="el-GR" dirty="0" smtClean="0"/>
          </a:p>
          <a:p>
            <a:r>
              <a:rPr lang="fr-CA" dirty="0" smtClean="0"/>
              <a:t>Tintin </a:t>
            </a:r>
            <a:endParaRPr lang="el-GR" dirty="0" smtClean="0"/>
          </a:p>
          <a:p>
            <a:r>
              <a:rPr lang="fr-CA" dirty="0" smtClean="0"/>
              <a:t>avion </a:t>
            </a:r>
            <a:endParaRPr lang="el-GR" dirty="0" smtClean="0"/>
          </a:p>
          <a:p>
            <a:r>
              <a:rPr lang="fr-CA" dirty="0" smtClean="0"/>
              <a:t>bombe </a:t>
            </a:r>
            <a:endParaRPr lang="el-GR" dirty="0" smtClean="0"/>
          </a:p>
          <a:p>
            <a:endParaRPr lang="el-GR" dirty="0"/>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2</a:t>
            </a:fld>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style>
          <a:lnRef idx="2">
            <a:schemeClr val="accent2"/>
          </a:lnRef>
          <a:fillRef idx="1">
            <a:schemeClr val="lt1"/>
          </a:fillRef>
          <a:effectRef idx="0">
            <a:schemeClr val="accent2"/>
          </a:effectRef>
          <a:fontRef idx="minor">
            <a:schemeClr val="dk1"/>
          </a:fontRef>
        </p:style>
        <p:txBody>
          <a:bodyPr/>
          <a:lstStyle/>
          <a:p>
            <a:pPr marL="4763" indent="14288">
              <a:buNone/>
            </a:pPr>
            <a:r>
              <a:rPr lang="el-GR" dirty="0" smtClean="0"/>
              <a:t>Μαντέψτε το περιεχόμενο του κειμένου που κρύβεται πίσω από αυτές τις λέξεις…</a:t>
            </a:r>
            <a:endParaRPr lang="fr-CA" dirty="0" smtClean="0"/>
          </a:p>
          <a:p>
            <a:endParaRPr lang="el-GR" dirty="0" smtClean="0"/>
          </a:p>
          <a:p>
            <a:r>
              <a:rPr lang="fr-CA" dirty="0" smtClean="0"/>
              <a:t>expérience</a:t>
            </a:r>
          </a:p>
          <a:p>
            <a:r>
              <a:rPr lang="fr-CA" dirty="0" smtClean="0"/>
              <a:t>Université de l'Ontario</a:t>
            </a:r>
          </a:p>
          <a:p>
            <a:r>
              <a:rPr lang="fr-CA" dirty="0" smtClean="0"/>
              <a:t>mécanisme contrôlé par l'expérimentateur</a:t>
            </a:r>
          </a:p>
          <a:p>
            <a:r>
              <a:rPr lang="fr-CA" dirty="0" smtClean="0"/>
              <a:t>Si l'on se fie à ces observations</a:t>
            </a:r>
          </a:p>
          <a:p>
            <a:r>
              <a:rPr lang="fr-CA" dirty="0" smtClean="0"/>
              <a:t>Hélas</a:t>
            </a:r>
            <a:endParaRPr lang="el-GR" dirty="0" smtClean="0"/>
          </a:p>
          <a:p>
            <a:r>
              <a:rPr lang="fr-CA" dirty="0" smtClean="0"/>
              <a:t>Un mythe s’effondre</a:t>
            </a:r>
            <a:endParaRPr lang="el-GR" dirty="0" smtClean="0"/>
          </a:p>
          <a:p>
            <a:endParaRPr lang="el-GR" dirty="0"/>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3</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style>
          <a:lnRef idx="2">
            <a:schemeClr val="accent2"/>
          </a:lnRef>
          <a:fillRef idx="1">
            <a:schemeClr val="lt1"/>
          </a:fillRef>
          <a:effectRef idx="0">
            <a:schemeClr val="accent2"/>
          </a:effectRef>
          <a:fontRef idx="minor">
            <a:schemeClr val="dk1"/>
          </a:fontRef>
        </p:style>
        <p:txBody>
          <a:bodyPr/>
          <a:lstStyle/>
          <a:p>
            <a:pPr marL="4763" indent="14288">
              <a:buNone/>
            </a:pPr>
            <a:r>
              <a:rPr lang="el-GR" dirty="0" smtClean="0"/>
              <a:t>Μαντέψτε το περιεχόμενο του κειμένου που κρύβεται πίσω από αυτές τις λέξεις…</a:t>
            </a:r>
            <a:endParaRPr lang="fr-CA" dirty="0" smtClean="0"/>
          </a:p>
          <a:p>
            <a:pPr marL="4763" indent="14288">
              <a:buNone/>
            </a:pPr>
            <a:endParaRPr lang="el-GR" dirty="0" smtClean="0"/>
          </a:p>
          <a:p>
            <a:r>
              <a:rPr lang="fr-CA" dirty="0" smtClean="0"/>
              <a:t>Lucky Luke</a:t>
            </a:r>
          </a:p>
          <a:p>
            <a:r>
              <a:rPr lang="fr-CA" dirty="0" smtClean="0"/>
              <a:t>Rantanplan</a:t>
            </a:r>
          </a:p>
          <a:p>
            <a:r>
              <a:rPr lang="fr-CA" dirty="0" smtClean="0"/>
              <a:t>alerte les pompiers</a:t>
            </a:r>
          </a:p>
          <a:p>
            <a:r>
              <a:rPr lang="fr-CA" dirty="0" smtClean="0"/>
              <a:t>sauvé son maître</a:t>
            </a:r>
          </a:p>
          <a:p>
            <a:r>
              <a:rPr lang="fr-CA" dirty="0" smtClean="0"/>
              <a:t>psychologie canine</a:t>
            </a:r>
            <a:endParaRPr lang="el-GR" dirty="0" smtClean="0"/>
          </a:p>
          <a:p>
            <a:endParaRPr lang="el-GR" dirty="0"/>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style>
          <a:lnRef idx="2">
            <a:schemeClr val="accent2"/>
          </a:lnRef>
          <a:fillRef idx="1">
            <a:schemeClr val="lt1"/>
          </a:fillRef>
          <a:effectRef idx="0">
            <a:schemeClr val="accent2"/>
          </a:effectRef>
          <a:fontRef idx="minor">
            <a:schemeClr val="dk1"/>
          </a:fontRef>
        </p:style>
        <p:txBody>
          <a:bodyPr/>
          <a:lstStyle/>
          <a:p>
            <a:pPr marL="4763" indent="14288">
              <a:buNone/>
            </a:pPr>
            <a:r>
              <a:rPr lang="el-GR" dirty="0" smtClean="0"/>
              <a:t>Μαντέψτε το περιεχόμενο του κειμένου που κρύβεται πίσω από αυτές τις λέξεις…</a:t>
            </a:r>
            <a:endParaRPr lang="fr-CA" dirty="0" smtClean="0"/>
          </a:p>
          <a:p>
            <a:pPr>
              <a:buNone/>
            </a:pPr>
            <a:endParaRPr lang="el-GR" dirty="0" smtClean="0"/>
          </a:p>
          <a:p>
            <a:r>
              <a:rPr lang="fr-CA" dirty="0" smtClean="0"/>
              <a:t>maître</a:t>
            </a:r>
          </a:p>
          <a:p>
            <a:r>
              <a:rPr lang="fr-CA" dirty="0" smtClean="0"/>
              <a:t>il alerte les pompiers</a:t>
            </a:r>
          </a:p>
          <a:p>
            <a:r>
              <a:rPr lang="fr-CA" dirty="0" smtClean="0"/>
              <a:t>étagère</a:t>
            </a:r>
          </a:p>
          <a:p>
            <a:r>
              <a:rPr lang="fr-CA" dirty="0" smtClean="0"/>
              <a:t>se détachait du mur </a:t>
            </a:r>
          </a:p>
          <a:p>
            <a:r>
              <a:rPr lang="fr-CA" dirty="0" smtClean="0"/>
              <a:t>bandes dessinées</a:t>
            </a:r>
          </a:p>
          <a:p>
            <a:r>
              <a:rPr lang="fr-CA" dirty="0" smtClean="0"/>
              <a:t>obtenir du secours</a:t>
            </a:r>
            <a:endParaRPr lang="el-GR" dirty="0" smtClean="0"/>
          </a:p>
          <a:p>
            <a:endParaRPr lang="el-GR" dirty="0"/>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3116"/>
            <a:ext cx="8229600" cy="1143000"/>
          </a:xfrm>
        </p:spPr>
        <p:txBody>
          <a:bodyPr>
            <a:normAutofit fontScale="90000"/>
          </a:bodyPr>
          <a:lstStyle/>
          <a:p>
            <a:r>
              <a:rPr lang="el-GR" dirty="0" smtClean="0"/>
              <a:t>Μελετήστε το κείμενο </a:t>
            </a:r>
            <a:br>
              <a:rPr lang="el-GR" dirty="0" smtClean="0"/>
            </a:br>
            <a:r>
              <a:rPr lang="en-US" dirty="0" err="1" smtClean="0"/>
              <a:t>Milou</a:t>
            </a:r>
            <a:r>
              <a:rPr lang="en-US" dirty="0" smtClean="0"/>
              <a:t> </a:t>
            </a:r>
            <a:r>
              <a:rPr lang="en-US" dirty="0" err="1" smtClean="0"/>
              <a:t>chien</a:t>
            </a:r>
            <a:r>
              <a:rPr lang="en-US" dirty="0" smtClean="0"/>
              <a:t> </a:t>
            </a:r>
            <a:r>
              <a:rPr lang="fr-CA" dirty="0" smtClean="0"/>
              <a:t>irréaliste</a:t>
            </a:r>
            <a:endParaRPr lang="el-GR" dirty="0"/>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style>
          <a:lnRef idx="2">
            <a:schemeClr val="accent2"/>
          </a:lnRef>
          <a:fillRef idx="1">
            <a:schemeClr val="lt1"/>
          </a:fillRef>
          <a:effectRef idx="0">
            <a:schemeClr val="accent2"/>
          </a:effectRef>
          <a:fontRef idx="minor">
            <a:schemeClr val="dk1"/>
          </a:fontRef>
        </p:style>
        <p:txBody>
          <a:bodyPr>
            <a:normAutofit/>
          </a:bodyPr>
          <a:lstStyle/>
          <a:p>
            <a:r>
              <a:rPr lang="el-GR" dirty="0" smtClean="0"/>
              <a:t>Συμπεράσματα:</a:t>
            </a:r>
          </a:p>
          <a:p>
            <a:pPr lvl="1"/>
            <a:r>
              <a:rPr lang="el-GR" dirty="0" smtClean="0"/>
              <a:t>Όταν διαβάζουμε κι όταν μεταφράζουμε δεν εστιάζουμε σε κάθε λέξη ξεχωριστά, καθώς υπάρχει κίνδυνος να μην αντιληφθούμε ουσιώδη στοιχεία της κειμενικότητας (συνοχή, συνεκτικότητα, διακειμενικότητα κ.ά.), τα οποία θα μας διευκολύνουν να συλλάβουμε πλήρως το νόημα του κειμένου</a:t>
            </a:r>
          </a:p>
        </p:txBody>
      </p:sp>
      <p:sp>
        <p:nvSpPr>
          <p:cNvPr id="4" name="3 - Θέση υποσέλιδου"/>
          <p:cNvSpPr>
            <a:spLocks noGrp="1"/>
          </p:cNvSpPr>
          <p:nvPr>
            <p:ph type="ftr" sz="quarter" idx="11"/>
          </p:nvPr>
        </p:nvSpPr>
        <p:spPr/>
        <p:txBody>
          <a:bodyPr/>
          <a:lstStyle/>
          <a:p>
            <a:r>
              <a:rPr lang="el-GR" smtClean="0"/>
              <a:t>Μιχάλης Πολίτης                                    ΤΞΓΜΔ Ιονίου Πανεπιστημίου</a:t>
            </a:r>
            <a:endParaRPr lang="el-GR" dirty="0"/>
          </a:p>
        </p:txBody>
      </p:sp>
      <p:sp>
        <p:nvSpPr>
          <p:cNvPr id="5" name="4 - Θέση αριθμού διαφάνειας"/>
          <p:cNvSpPr>
            <a:spLocks noGrp="1"/>
          </p:cNvSpPr>
          <p:nvPr>
            <p:ph type="sldNum" sz="quarter" idx="12"/>
          </p:nvPr>
        </p:nvSpPr>
        <p:spPr/>
        <p:txBody>
          <a:bodyPr/>
          <a:lstStyle/>
          <a:p>
            <a:fld id="{03C5D13C-A192-4850-82DD-9BADAAA26FD7}" type="slidenum">
              <a:rPr lang="el-GR" smtClean="0"/>
              <a:pPr/>
              <a:t>7</a:t>
            </a:fld>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191</Words>
  <Application>Microsoft Office PowerPoint</Application>
  <PresentationFormat>Προβολή στην οθόνη (4:3)</PresentationFormat>
  <Paragraphs>47</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Μετάφραση Γαλλικά-Ελληνικά Ι Δεν μεταφράζουμε λέξεις…</vt:lpstr>
      <vt:lpstr>Διαφάνεια 2</vt:lpstr>
      <vt:lpstr>Διαφάνεια 3</vt:lpstr>
      <vt:lpstr>Διαφάνεια 4</vt:lpstr>
      <vt:lpstr>Διαφάνεια 5</vt:lpstr>
      <vt:lpstr>Μελετήστε το κείμενο  Milou chien irréaliste</vt:lpstr>
      <vt:lpstr>Διαφάνεια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Πολιτική Επιστήμη</dc:title>
  <dc:creator>Michel Politis</dc:creator>
  <cp:lastModifiedBy>Michel Politis</cp:lastModifiedBy>
  <cp:revision>42</cp:revision>
  <dcterms:created xsi:type="dcterms:W3CDTF">2020-09-11T13:53:43Z</dcterms:created>
  <dcterms:modified xsi:type="dcterms:W3CDTF">2022-09-27T08:02:29Z</dcterms:modified>
</cp:coreProperties>
</file>