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media/image150.jpg" ContentType="image/jpg"/>
  <Override PartName="/ppt/media/image240.jpg" ContentType="image/jpg"/>
  <Override PartName="/ppt/media/image315.jpg" ContentType="image/jpg"/>
  <Override PartName="/ppt/media/image375.jpg" ContentType="image/jpg"/>
  <Override PartName="/ppt/media/image400.jpg" ContentType="image/jpg"/>
  <Override PartName="/ppt/media/image401.jpg" ContentType="image/jpg"/>
  <Override PartName="/ppt/media/image402.jpg" ContentType="image/jpg"/>
  <Override PartName="/ppt/media/image403.jpg" ContentType="image/jpg"/>
  <Override PartName="/ppt/media/image404.jpg" ContentType="image/jpg"/>
  <Override PartName="/ppt/media/image405.jpg" ContentType="image/jpg"/>
  <Override PartName="/ppt/media/image4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31300" cy="6845300"/>
  <p:notesSz cx="9131300" cy="6845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5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4847" y="2122043"/>
            <a:ext cx="7761605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9695" y="3833368"/>
            <a:ext cx="639190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6565" y="1574419"/>
            <a:ext cx="3972115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2619" y="1574419"/>
            <a:ext cx="3972115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31300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31300" cy="684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133" y="216153"/>
            <a:ext cx="7495032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EC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098" y="1593850"/>
            <a:ext cx="8071103" cy="4622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4642" y="6366129"/>
            <a:ext cx="2922015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6565" y="6366129"/>
            <a:ext cx="210019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4536" y="6366129"/>
            <a:ext cx="210019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17" Type="http://schemas.openxmlformats.org/officeDocument/2006/relationships/image" Target="../media/image31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3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.png"/><Relationship Id="rId17" Type="http://schemas.openxmlformats.org/officeDocument/2006/relationships/image" Target="../media/image124.png"/><Relationship Id="rId2" Type="http://schemas.openxmlformats.org/officeDocument/2006/relationships/image" Target="../media/image115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1.png"/><Relationship Id="rId5" Type="http://schemas.openxmlformats.org/officeDocument/2006/relationships/image" Target="../media/image118.png"/><Relationship Id="rId15" Type="http://schemas.openxmlformats.org/officeDocument/2006/relationships/image" Target="../media/image57.png"/><Relationship Id="rId10" Type="http://schemas.openxmlformats.org/officeDocument/2006/relationships/image" Target="../media/image42.png"/><Relationship Id="rId4" Type="http://schemas.openxmlformats.org/officeDocument/2006/relationships/image" Target="../media/image117.png"/><Relationship Id="rId9" Type="http://schemas.openxmlformats.org/officeDocument/2006/relationships/image" Target="../media/image54.png"/><Relationship Id="rId14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3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2.png"/><Relationship Id="rId17" Type="http://schemas.openxmlformats.org/officeDocument/2006/relationships/image" Target="../media/image137.png"/><Relationship Id="rId2" Type="http://schemas.openxmlformats.org/officeDocument/2006/relationships/image" Target="../media/image74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1.png"/><Relationship Id="rId5" Type="http://schemas.openxmlformats.org/officeDocument/2006/relationships/image" Target="../media/image127.png"/><Relationship Id="rId15" Type="http://schemas.openxmlformats.org/officeDocument/2006/relationships/image" Target="../media/image135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5.png"/><Relationship Id="rId18" Type="http://schemas.openxmlformats.org/officeDocument/2006/relationships/image" Target="../media/image150.jpg"/><Relationship Id="rId3" Type="http://schemas.openxmlformats.org/officeDocument/2006/relationships/image" Target="../media/image75.png"/><Relationship Id="rId7" Type="http://schemas.openxmlformats.org/officeDocument/2006/relationships/image" Target="../media/image142.png"/><Relationship Id="rId12" Type="http://schemas.openxmlformats.org/officeDocument/2006/relationships/image" Target="../media/image12.png"/><Relationship Id="rId17" Type="http://schemas.openxmlformats.org/officeDocument/2006/relationships/image" Target="../media/image149.png"/><Relationship Id="rId2" Type="http://schemas.openxmlformats.org/officeDocument/2006/relationships/image" Target="../media/image138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1" Type="http://schemas.openxmlformats.org/officeDocument/2006/relationships/image" Target="../media/image11.png"/><Relationship Id="rId5" Type="http://schemas.openxmlformats.org/officeDocument/2006/relationships/image" Target="../media/image140.png"/><Relationship Id="rId15" Type="http://schemas.openxmlformats.org/officeDocument/2006/relationships/image" Target="../media/image147.png"/><Relationship Id="rId10" Type="http://schemas.openxmlformats.org/officeDocument/2006/relationships/image" Target="../media/image144.png"/><Relationship Id="rId4" Type="http://schemas.openxmlformats.org/officeDocument/2006/relationships/image" Target="../media/image139.png"/><Relationship Id="rId9" Type="http://schemas.openxmlformats.org/officeDocument/2006/relationships/image" Target="../media/image54.png"/><Relationship Id="rId14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3.png"/><Relationship Id="rId18" Type="http://schemas.openxmlformats.org/officeDocument/2006/relationships/image" Target="../media/image164.png"/><Relationship Id="rId3" Type="http://schemas.openxmlformats.org/officeDocument/2006/relationships/image" Target="../media/image48.png"/><Relationship Id="rId7" Type="http://schemas.openxmlformats.org/officeDocument/2006/relationships/image" Target="../media/image156.png"/><Relationship Id="rId12" Type="http://schemas.openxmlformats.org/officeDocument/2006/relationships/image" Target="../media/image12.png"/><Relationship Id="rId17" Type="http://schemas.openxmlformats.org/officeDocument/2006/relationships/image" Target="../media/image163.png"/><Relationship Id="rId2" Type="http://schemas.openxmlformats.org/officeDocument/2006/relationships/image" Target="../media/image152.png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1.png"/><Relationship Id="rId5" Type="http://schemas.openxmlformats.org/officeDocument/2006/relationships/image" Target="../media/image154.png"/><Relationship Id="rId15" Type="http://schemas.openxmlformats.org/officeDocument/2006/relationships/image" Target="../media/image161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6.png"/><Relationship Id="rId7" Type="http://schemas.openxmlformats.org/officeDocument/2006/relationships/image" Target="../media/image66.png"/><Relationship Id="rId12" Type="http://schemas.openxmlformats.org/officeDocument/2006/relationships/image" Target="../media/image12.png"/><Relationship Id="rId17" Type="http://schemas.openxmlformats.org/officeDocument/2006/relationships/image" Target="../media/image177.png"/><Relationship Id="rId2" Type="http://schemas.openxmlformats.org/officeDocument/2006/relationships/image" Target="../media/image165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11" Type="http://schemas.openxmlformats.org/officeDocument/2006/relationships/image" Target="../media/image11.png"/><Relationship Id="rId5" Type="http://schemas.openxmlformats.org/officeDocument/2006/relationships/image" Target="../media/image168.png"/><Relationship Id="rId15" Type="http://schemas.openxmlformats.org/officeDocument/2006/relationships/image" Target="../media/image175.png"/><Relationship Id="rId10" Type="http://schemas.openxmlformats.org/officeDocument/2006/relationships/image" Target="../media/image172.png"/><Relationship Id="rId4" Type="http://schemas.openxmlformats.org/officeDocument/2006/relationships/image" Target="../media/image167.png"/><Relationship Id="rId9" Type="http://schemas.openxmlformats.org/officeDocument/2006/relationships/image" Target="../media/image171.png"/><Relationship Id="rId14" Type="http://schemas.openxmlformats.org/officeDocument/2006/relationships/image" Target="../media/image1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86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2.png"/><Relationship Id="rId17" Type="http://schemas.openxmlformats.org/officeDocument/2006/relationships/image" Target="../media/image190.png"/><Relationship Id="rId2" Type="http://schemas.openxmlformats.org/officeDocument/2006/relationships/image" Target="../media/image179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1.png"/><Relationship Id="rId5" Type="http://schemas.openxmlformats.org/officeDocument/2006/relationships/image" Target="../media/image182.png"/><Relationship Id="rId15" Type="http://schemas.openxmlformats.org/officeDocument/2006/relationships/image" Target="../media/image188.png"/><Relationship Id="rId10" Type="http://schemas.openxmlformats.org/officeDocument/2006/relationships/image" Target="../media/image185.png"/><Relationship Id="rId4" Type="http://schemas.openxmlformats.org/officeDocument/2006/relationships/image" Target="../media/image181.png"/><Relationship Id="rId9" Type="http://schemas.openxmlformats.org/officeDocument/2006/relationships/image" Target="../media/image41.png"/><Relationship Id="rId14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12.png"/><Relationship Id="rId17" Type="http://schemas.openxmlformats.org/officeDocument/2006/relationships/image" Target="../media/image204.png"/><Relationship Id="rId2" Type="http://schemas.openxmlformats.org/officeDocument/2006/relationships/image" Target="../media/image191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5.png"/><Relationship Id="rId11" Type="http://schemas.openxmlformats.org/officeDocument/2006/relationships/image" Target="../media/image11.png"/><Relationship Id="rId5" Type="http://schemas.openxmlformats.org/officeDocument/2006/relationships/image" Target="../media/image194.png"/><Relationship Id="rId15" Type="http://schemas.openxmlformats.org/officeDocument/2006/relationships/image" Target="../media/image202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13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12.png"/><Relationship Id="rId17" Type="http://schemas.openxmlformats.org/officeDocument/2006/relationships/image" Target="../media/image215.png"/><Relationship Id="rId2" Type="http://schemas.openxmlformats.org/officeDocument/2006/relationships/image" Target="../media/image74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11.png"/><Relationship Id="rId5" Type="http://schemas.openxmlformats.org/officeDocument/2006/relationships/image" Target="../media/image208.png"/><Relationship Id="rId15" Type="http://schemas.openxmlformats.org/officeDocument/2006/relationships/image" Target="../media/image213.png"/><Relationship Id="rId10" Type="http://schemas.openxmlformats.org/officeDocument/2006/relationships/image" Target="../media/image81.png"/><Relationship Id="rId4" Type="http://schemas.openxmlformats.org/officeDocument/2006/relationships/image" Target="../media/image207.png"/><Relationship Id="rId9" Type="http://schemas.openxmlformats.org/officeDocument/2006/relationships/image" Target="../media/image41.png"/><Relationship Id="rId14" Type="http://schemas.openxmlformats.org/officeDocument/2006/relationships/image" Target="../media/image2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0.png"/><Relationship Id="rId12" Type="http://schemas.openxmlformats.org/officeDocument/2006/relationships/image" Target="../media/image12.png"/><Relationship Id="rId17" Type="http://schemas.openxmlformats.org/officeDocument/2006/relationships/image" Target="../media/image226.png"/><Relationship Id="rId2" Type="http://schemas.openxmlformats.org/officeDocument/2006/relationships/image" Target="../media/image216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1.png"/><Relationship Id="rId5" Type="http://schemas.openxmlformats.org/officeDocument/2006/relationships/image" Target="../media/image219.png"/><Relationship Id="rId15" Type="http://schemas.openxmlformats.org/officeDocument/2006/relationships/image" Target="../media/image224.png"/><Relationship Id="rId10" Type="http://schemas.openxmlformats.org/officeDocument/2006/relationships/image" Target="../media/image221.png"/><Relationship Id="rId4" Type="http://schemas.openxmlformats.org/officeDocument/2006/relationships/image" Target="../media/image218.png"/><Relationship Id="rId9" Type="http://schemas.openxmlformats.org/officeDocument/2006/relationships/image" Target="../media/image54.png"/><Relationship Id="rId14" Type="http://schemas.openxmlformats.org/officeDocument/2006/relationships/image" Target="../media/image2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5.png"/><Relationship Id="rId18" Type="http://schemas.openxmlformats.org/officeDocument/2006/relationships/image" Target="../media/image240.jpg"/><Relationship Id="rId3" Type="http://schemas.openxmlformats.org/officeDocument/2006/relationships/image" Target="../media/image228.png"/><Relationship Id="rId7" Type="http://schemas.openxmlformats.org/officeDocument/2006/relationships/image" Target="../media/image231.png"/><Relationship Id="rId12" Type="http://schemas.openxmlformats.org/officeDocument/2006/relationships/image" Target="../media/image12.png"/><Relationship Id="rId17" Type="http://schemas.openxmlformats.org/officeDocument/2006/relationships/image" Target="../media/image239.png"/><Relationship Id="rId2" Type="http://schemas.openxmlformats.org/officeDocument/2006/relationships/image" Target="../media/image227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png"/><Relationship Id="rId11" Type="http://schemas.openxmlformats.org/officeDocument/2006/relationships/image" Target="../media/image11.png"/><Relationship Id="rId5" Type="http://schemas.openxmlformats.org/officeDocument/2006/relationships/image" Target="../media/image229.png"/><Relationship Id="rId15" Type="http://schemas.openxmlformats.org/officeDocument/2006/relationships/image" Target="../media/image237.png"/><Relationship Id="rId10" Type="http://schemas.openxmlformats.org/officeDocument/2006/relationships/image" Target="../media/image234.png"/><Relationship Id="rId4" Type="http://schemas.openxmlformats.org/officeDocument/2006/relationships/image" Target="../media/image49.png"/><Relationship Id="rId9" Type="http://schemas.openxmlformats.org/officeDocument/2006/relationships/image" Target="../media/image233.png"/><Relationship Id="rId14" Type="http://schemas.openxmlformats.org/officeDocument/2006/relationships/image" Target="../media/image2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0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12.png"/><Relationship Id="rId17" Type="http://schemas.openxmlformats.org/officeDocument/2006/relationships/image" Target="../media/image254.png"/><Relationship Id="rId2" Type="http://schemas.openxmlformats.org/officeDocument/2006/relationships/image" Target="../media/image241.png"/><Relationship Id="rId16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11.png"/><Relationship Id="rId5" Type="http://schemas.openxmlformats.org/officeDocument/2006/relationships/image" Target="../media/image244.png"/><Relationship Id="rId15" Type="http://schemas.openxmlformats.org/officeDocument/2006/relationships/image" Target="../media/image252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13.png"/><Relationship Id="rId18" Type="http://schemas.openxmlformats.org/officeDocument/2006/relationships/image" Target="../media/image263.png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12" Type="http://schemas.openxmlformats.org/officeDocument/2006/relationships/image" Target="../media/image12.png"/><Relationship Id="rId17" Type="http://schemas.openxmlformats.org/officeDocument/2006/relationships/image" Target="../media/image262.png"/><Relationship Id="rId2" Type="http://schemas.openxmlformats.org/officeDocument/2006/relationships/image" Target="../media/image74.png"/><Relationship Id="rId16" Type="http://schemas.openxmlformats.org/officeDocument/2006/relationships/image" Target="../media/image2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png"/><Relationship Id="rId11" Type="http://schemas.openxmlformats.org/officeDocument/2006/relationships/image" Target="../media/image11.png"/><Relationship Id="rId5" Type="http://schemas.openxmlformats.org/officeDocument/2006/relationships/image" Target="../media/image256.png"/><Relationship Id="rId15" Type="http://schemas.openxmlformats.org/officeDocument/2006/relationships/image" Target="../media/image57.png"/><Relationship Id="rId10" Type="http://schemas.openxmlformats.org/officeDocument/2006/relationships/image" Target="../media/image81.png"/><Relationship Id="rId4" Type="http://schemas.openxmlformats.org/officeDocument/2006/relationships/image" Target="../media/image153.png"/><Relationship Id="rId9" Type="http://schemas.openxmlformats.org/officeDocument/2006/relationships/image" Target="../media/image54.png"/><Relationship Id="rId1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68.png"/><Relationship Id="rId3" Type="http://schemas.openxmlformats.org/officeDocument/2006/relationships/image" Target="../media/image75.png"/><Relationship Id="rId7" Type="http://schemas.openxmlformats.org/officeDocument/2006/relationships/image" Target="../media/image266.png"/><Relationship Id="rId12" Type="http://schemas.openxmlformats.org/officeDocument/2006/relationships/image" Target="../media/image12.png"/><Relationship Id="rId17" Type="http://schemas.openxmlformats.org/officeDocument/2006/relationships/image" Target="../media/image271.png"/><Relationship Id="rId2" Type="http://schemas.openxmlformats.org/officeDocument/2006/relationships/image" Target="../media/image74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11.png"/><Relationship Id="rId5" Type="http://schemas.openxmlformats.org/officeDocument/2006/relationships/image" Target="../media/image264.png"/><Relationship Id="rId15" Type="http://schemas.openxmlformats.org/officeDocument/2006/relationships/image" Target="../media/image213.png"/><Relationship Id="rId10" Type="http://schemas.openxmlformats.org/officeDocument/2006/relationships/image" Target="../media/image267.png"/><Relationship Id="rId4" Type="http://schemas.openxmlformats.org/officeDocument/2006/relationships/image" Target="../media/image76.png"/><Relationship Id="rId9" Type="http://schemas.openxmlformats.org/officeDocument/2006/relationships/image" Target="../media/image54.png"/><Relationship Id="rId14" Type="http://schemas.openxmlformats.org/officeDocument/2006/relationships/image" Target="../media/image2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79.png"/><Relationship Id="rId3" Type="http://schemas.openxmlformats.org/officeDocument/2006/relationships/image" Target="../media/image273.png"/><Relationship Id="rId7" Type="http://schemas.openxmlformats.org/officeDocument/2006/relationships/image" Target="../media/image276.png"/><Relationship Id="rId12" Type="http://schemas.openxmlformats.org/officeDocument/2006/relationships/image" Target="../media/image12.png"/><Relationship Id="rId17" Type="http://schemas.openxmlformats.org/officeDocument/2006/relationships/image" Target="../media/image283.png"/><Relationship Id="rId2" Type="http://schemas.openxmlformats.org/officeDocument/2006/relationships/image" Target="../media/image272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11.png"/><Relationship Id="rId5" Type="http://schemas.openxmlformats.org/officeDocument/2006/relationships/image" Target="../media/image274.png"/><Relationship Id="rId15" Type="http://schemas.openxmlformats.org/officeDocument/2006/relationships/image" Target="../media/image281.png"/><Relationship Id="rId10" Type="http://schemas.openxmlformats.org/officeDocument/2006/relationships/image" Target="../media/image278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82.png"/><Relationship Id="rId3" Type="http://schemas.openxmlformats.org/officeDocument/2006/relationships/image" Target="../media/image242.png"/><Relationship Id="rId7" Type="http://schemas.openxmlformats.org/officeDocument/2006/relationships/image" Target="../media/image285.png"/><Relationship Id="rId12" Type="http://schemas.openxmlformats.org/officeDocument/2006/relationships/image" Target="../media/image12.png"/><Relationship Id="rId17" Type="http://schemas.openxmlformats.org/officeDocument/2006/relationships/image" Target="../media/image291.png"/><Relationship Id="rId2" Type="http://schemas.openxmlformats.org/officeDocument/2006/relationships/image" Target="../media/image74.pn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11.png"/><Relationship Id="rId5" Type="http://schemas.openxmlformats.org/officeDocument/2006/relationships/image" Target="../media/image77.png"/><Relationship Id="rId15" Type="http://schemas.openxmlformats.org/officeDocument/2006/relationships/image" Target="../media/image289.png"/><Relationship Id="rId10" Type="http://schemas.openxmlformats.org/officeDocument/2006/relationships/image" Target="../media/image81.png"/><Relationship Id="rId4" Type="http://schemas.openxmlformats.org/officeDocument/2006/relationships/image" Target="../media/image153.png"/><Relationship Id="rId9" Type="http://schemas.openxmlformats.org/officeDocument/2006/relationships/image" Target="../media/image287.png"/><Relationship Id="rId14" Type="http://schemas.openxmlformats.org/officeDocument/2006/relationships/image" Target="../media/image2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3" Type="http://schemas.openxmlformats.org/officeDocument/2006/relationships/image" Target="../media/image293.png"/><Relationship Id="rId7" Type="http://schemas.openxmlformats.org/officeDocument/2006/relationships/image" Target="../media/image297.png"/><Relationship Id="rId12" Type="http://schemas.openxmlformats.org/officeDocument/2006/relationships/image" Target="../media/image12.png"/><Relationship Id="rId17" Type="http://schemas.openxmlformats.org/officeDocument/2006/relationships/image" Target="../media/image301.png"/><Relationship Id="rId2" Type="http://schemas.openxmlformats.org/officeDocument/2006/relationships/image" Target="../media/image292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11" Type="http://schemas.openxmlformats.org/officeDocument/2006/relationships/image" Target="../media/image11.png"/><Relationship Id="rId5" Type="http://schemas.openxmlformats.org/officeDocument/2006/relationships/image" Target="../media/image295.png"/><Relationship Id="rId15" Type="http://schemas.openxmlformats.org/officeDocument/2006/relationships/image" Target="../media/image57.png"/><Relationship Id="rId10" Type="http://schemas.openxmlformats.org/officeDocument/2006/relationships/image" Target="../media/image298.png"/><Relationship Id="rId4" Type="http://schemas.openxmlformats.org/officeDocument/2006/relationships/image" Target="../media/image294.png"/><Relationship Id="rId9" Type="http://schemas.openxmlformats.org/officeDocument/2006/relationships/image" Target="../media/image54.png"/><Relationship Id="rId14" Type="http://schemas.openxmlformats.org/officeDocument/2006/relationships/image" Target="../media/image29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image" Target="../media/image315.jp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12" Type="http://schemas.openxmlformats.org/officeDocument/2006/relationships/image" Target="../media/image12.png"/><Relationship Id="rId17" Type="http://schemas.openxmlformats.org/officeDocument/2006/relationships/image" Target="../media/image314.png"/><Relationship Id="rId2" Type="http://schemas.openxmlformats.org/officeDocument/2006/relationships/image" Target="../media/image302.png"/><Relationship Id="rId16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11.png"/><Relationship Id="rId5" Type="http://schemas.openxmlformats.org/officeDocument/2006/relationships/image" Target="../media/image305.png"/><Relationship Id="rId15" Type="http://schemas.openxmlformats.org/officeDocument/2006/relationships/image" Target="../media/image312.png"/><Relationship Id="rId10" Type="http://schemas.openxmlformats.org/officeDocument/2006/relationships/image" Target="../media/image309.png"/><Relationship Id="rId19" Type="http://schemas.openxmlformats.org/officeDocument/2006/relationships/image" Target="../media/image316.png"/><Relationship Id="rId4" Type="http://schemas.openxmlformats.org/officeDocument/2006/relationships/image" Target="../media/image304.png"/><Relationship Id="rId9" Type="http://schemas.openxmlformats.org/officeDocument/2006/relationships/image" Target="../media/image54.png"/><Relationship Id="rId14" Type="http://schemas.openxmlformats.org/officeDocument/2006/relationships/image" Target="../media/image3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13.png"/><Relationship Id="rId18" Type="http://schemas.openxmlformats.org/officeDocument/2006/relationships/image" Target="../media/image325.png"/><Relationship Id="rId3" Type="http://schemas.openxmlformats.org/officeDocument/2006/relationships/image" Target="../media/image75.png"/><Relationship Id="rId7" Type="http://schemas.openxmlformats.org/officeDocument/2006/relationships/image" Target="../media/image319.png"/><Relationship Id="rId12" Type="http://schemas.openxmlformats.org/officeDocument/2006/relationships/image" Target="../media/image12.png"/><Relationship Id="rId17" Type="http://schemas.openxmlformats.org/officeDocument/2006/relationships/image" Target="../media/image324.png"/><Relationship Id="rId2" Type="http://schemas.openxmlformats.org/officeDocument/2006/relationships/image" Target="../media/image74.png"/><Relationship Id="rId16" Type="http://schemas.openxmlformats.org/officeDocument/2006/relationships/image" Target="../media/image3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8.png"/><Relationship Id="rId11" Type="http://schemas.openxmlformats.org/officeDocument/2006/relationships/image" Target="../media/image11.png"/><Relationship Id="rId5" Type="http://schemas.openxmlformats.org/officeDocument/2006/relationships/image" Target="../media/image264.png"/><Relationship Id="rId15" Type="http://schemas.openxmlformats.org/officeDocument/2006/relationships/image" Target="../media/image322.png"/><Relationship Id="rId10" Type="http://schemas.openxmlformats.org/officeDocument/2006/relationships/image" Target="../media/image81.png"/><Relationship Id="rId4" Type="http://schemas.openxmlformats.org/officeDocument/2006/relationships/image" Target="../media/image317.png"/><Relationship Id="rId9" Type="http://schemas.openxmlformats.org/officeDocument/2006/relationships/image" Target="../media/image54.png"/><Relationship Id="rId14" Type="http://schemas.openxmlformats.org/officeDocument/2006/relationships/image" Target="../media/image3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hyperlink" Target="http://www.youtube.com/watch?v=MSxeN00C20g&amp;amp;feature=player_embedded" TargetMode="External"/><Relationship Id="rId3" Type="http://schemas.openxmlformats.org/officeDocument/2006/relationships/image" Target="../media/image75.png"/><Relationship Id="rId7" Type="http://schemas.openxmlformats.org/officeDocument/2006/relationships/image" Target="../media/image330.png"/><Relationship Id="rId12" Type="http://schemas.openxmlformats.org/officeDocument/2006/relationships/image" Target="../media/image12.png"/><Relationship Id="rId17" Type="http://schemas.openxmlformats.org/officeDocument/2006/relationships/image" Target="../media/image336.png"/><Relationship Id="rId2" Type="http://schemas.openxmlformats.org/officeDocument/2006/relationships/image" Target="../media/image326.png"/><Relationship Id="rId16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11.png"/><Relationship Id="rId5" Type="http://schemas.openxmlformats.org/officeDocument/2006/relationships/image" Target="../media/image328.png"/><Relationship Id="rId15" Type="http://schemas.openxmlformats.org/officeDocument/2006/relationships/image" Target="../media/image334.png"/><Relationship Id="rId10" Type="http://schemas.openxmlformats.org/officeDocument/2006/relationships/image" Target="../media/image332.png"/><Relationship Id="rId4" Type="http://schemas.openxmlformats.org/officeDocument/2006/relationships/image" Target="../media/image327.png"/><Relationship Id="rId9" Type="http://schemas.openxmlformats.org/officeDocument/2006/relationships/image" Target="../media/image331.png"/><Relationship Id="rId14" Type="http://schemas.openxmlformats.org/officeDocument/2006/relationships/image" Target="../media/image3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13" Type="http://schemas.openxmlformats.org/officeDocument/2006/relationships/image" Target="../media/image69.png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12" Type="http://schemas.openxmlformats.org/officeDocument/2006/relationships/image" Target="../media/image12.png"/><Relationship Id="rId17" Type="http://schemas.openxmlformats.org/officeDocument/2006/relationships/image" Target="../media/image346.png"/><Relationship Id="rId2" Type="http://schemas.openxmlformats.org/officeDocument/2006/relationships/image" Target="../media/image74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11.png"/><Relationship Id="rId5" Type="http://schemas.openxmlformats.org/officeDocument/2006/relationships/image" Target="../media/image339.png"/><Relationship Id="rId15" Type="http://schemas.openxmlformats.org/officeDocument/2006/relationships/image" Target="../media/image344.png"/><Relationship Id="rId10" Type="http://schemas.openxmlformats.org/officeDocument/2006/relationships/image" Target="../media/image42.png"/><Relationship Id="rId4" Type="http://schemas.openxmlformats.org/officeDocument/2006/relationships/image" Target="../media/image338.png"/><Relationship Id="rId9" Type="http://schemas.openxmlformats.org/officeDocument/2006/relationships/image" Target="../media/image54.png"/><Relationship Id="rId14" Type="http://schemas.openxmlformats.org/officeDocument/2006/relationships/image" Target="../media/image3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1.png"/><Relationship Id="rId3" Type="http://schemas.openxmlformats.org/officeDocument/2006/relationships/image" Target="../media/image242.png"/><Relationship Id="rId7" Type="http://schemas.openxmlformats.org/officeDocument/2006/relationships/image" Target="../media/image349.png"/><Relationship Id="rId12" Type="http://schemas.openxmlformats.org/officeDocument/2006/relationships/image" Target="../media/image12.png"/><Relationship Id="rId17" Type="http://schemas.openxmlformats.org/officeDocument/2006/relationships/image" Target="../media/image355.png"/><Relationship Id="rId2" Type="http://schemas.openxmlformats.org/officeDocument/2006/relationships/image" Target="../media/image74.png"/><Relationship Id="rId1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1.png"/><Relationship Id="rId5" Type="http://schemas.openxmlformats.org/officeDocument/2006/relationships/image" Target="../media/image348.png"/><Relationship Id="rId15" Type="http://schemas.openxmlformats.org/officeDocument/2006/relationships/image" Target="../media/image353.png"/><Relationship Id="rId10" Type="http://schemas.openxmlformats.org/officeDocument/2006/relationships/image" Target="../media/image350.png"/><Relationship Id="rId4" Type="http://schemas.openxmlformats.org/officeDocument/2006/relationships/image" Target="../media/image347.png"/><Relationship Id="rId9" Type="http://schemas.openxmlformats.org/officeDocument/2006/relationships/image" Target="../media/image54.png"/><Relationship Id="rId14" Type="http://schemas.openxmlformats.org/officeDocument/2006/relationships/image" Target="../media/image3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60.png"/><Relationship Id="rId3" Type="http://schemas.openxmlformats.org/officeDocument/2006/relationships/image" Target="../media/image255.png"/><Relationship Id="rId7" Type="http://schemas.openxmlformats.org/officeDocument/2006/relationships/image" Target="../media/image307.png"/><Relationship Id="rId12" Type="http://schemas.openxmlformats.org/officeDocument/2006/relationships/image" Target="../media/image12.png"/><Relationship Id="rId17" Type="http://schemas.openxmlformats.org/officeDocument/2006/relationships/image" Target="../media/image363.png"/><Relationship Id="rId2" Type="http://schemas.openxmlformats.org/officeDocument/2006/relationships/image" Target="../media/image356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11.png"/><Relationship Id="rId5" Type="http://schemas.openxmlformats.org/officeDocument/2006/relationships/image" Target="../media/image357.png"/><Relationship Id="rId15" Type="http://schemas.openxmlformats.org/officeDocument/2006/relationships/image" Target="../media/image361.png"/><Relationship Id="rId10" Type="http://schemas.openxmlformats.org/officeDocument/2006/relationships/image" Target="../media/image359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1.png"/><Relationship Id="rId18" Type="http://schemas.openxmlformats.org/officeDocument/2006/relationships/image" Target="../media/image375.jpg"/><Relationship Id="rId3" Type="http://schemas.openxmlformats.org/officeDocument/2006/relationships/image" Target="../media/image365.png"/><Relationship Id="rId7" Type="http://schemas.openxmlformats.org/officeDocument/2006/relationships/image" Target="../media/image369.png"/><Relationship Id="rId12" Type="http://schemas.openxmlformats.org/officeDocument/2006/relationships/image" Target="../media/image12.png"/><Relationship Id="rId17" Type="http://schemas.openxmlformats.org/officeDocument/2006/relationships/image" Target="../media/image374.png"/><Relationship Id="rId2" Type="http://schemas.openxmlformats.org/officeDocument/2006/relationships/image" Target="../media/image364.png"/><Relationship Id="rId16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11" Type="http://schemas.openxmlformats.org/officeDocument/2006/relationships/image" Target="../media/image11.png"/><Relationship Id="rId5" Type="http://schemas.openxmlformats.org/officeDocument/2006/relationships/image" Target="../media/image367.png"/><Relationship Id="rId15" Type="http://schemas.openxmlformats.org/officeDocument/2006/relationships/image" Target="../media/image213.png"/><Relationship Id="rId10" Type="http://schemas.openxmlformats.org/officeDocument/2006/relationships/image" Target="../media/image370.png"/><Relationship Id="rId19" Type="http://schemas.openxmlformats.org/officeDocument/2006/relationships/image" Target="../media/image376.png"/><Relationship Id="rId4" Type="http://schemas.openxmlformats.org/officeDocument/2006/relationships/image" Target="../media/image366.png"/><Relationship Id="rId9" Type="http://schemas.openxmlformats.org/officeDocument/2006/relationships/image" Target="../media/image233.png"/><Relationship Id="rId14" Type="http://schemas.openxmlformats.org/officeDocument/2006/relationships/image" Target="../media/image3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385.png"/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12" Type="http://schemas.openxmlformats.org/officeDocument/2006/relationships/image" Target="../media/image12.png"/><Relationship Id="rId17" Type="http://schemas.openxmlformats.org/officeDocument/2006/relationships/image" Target="../media/image388.png"/><Relationship Id="rId2" Type="http://schemas.openxmlformats.org/officeDocument/2006/relationships/image" Target="../media/image377.png"/><Relationship Id="rId1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11.png"/><Relationship Id="rId5" Type="http://schemas.openxmlformats.org/officeDocument/2006/relationships/image" Target="../media/image380.png"/><Relationship Id="rId15" Type="http://schemas.openxmlformats.org/officeDocument/2006/relationships/image" Target="../media/image353.png"/><Relationship Id="rId10" Type="http://schemas.openxmlformats.org/officeDocument/2006/relationships/image" Target="../media/image144.png"/><Relationship Id="rId4" Type="http://schemas.openxmlformats.org/officeDocument/2006/relationships/image" Target="../media/image379.png"/><Relationship Id="rId9" Type="http://schemas.openxmlformats.org/officeDocument/2006/relationships/image" Target="../media/image384.png"/><Relationship Id="rId14" Type="http://schemas.openxmlformats.org/officeDocument/2006/relationships/image" Target="../media/image3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6.png"/><Relationship Id="rId18" Type="http://schemas.openxmlformats.org/officeDocument/2006/relationships/image" Target="../media/image400.jpg"/><Relationship Id="rId3" Type="http://schemas.openxmlformats.org/officeDocument/2006/relationships/image" Target="../media/image390.png"/><Relationship Id="rId21" Type="http://schemas.openxmlformats.org/officeDocument/2006/relationships/image" Target="../media/image403.jpg"/><Relationship Id="rId7" Type="http://schemas.openxmlformats.org/officeDocument/2006/relationships/image" Target="../media/image66.png"/><Relationship Id="rId12" Type="http://schemas.openxmlformats.org/officeDocument/2006/relationships/image" Target="../media/image12.png"/><Relationship Id="rId17" Type="http://schemas.openxmlformats.org/officeDocument/2006/relationships/image" Target="../media/image399.png"/><Relationship Id="rId2" Type="http://schemas.openxmlformats.org/officeDocument/2006/relationships/image" Target="../media/image389.png"/><Relationship Id="rId16" Type="http://schemas.openxmlformats.org/officeDocument/2006/relationships/image" Target="../media/image398.png"/><Relationship Id="rId20" Type="http://schemas.openxmlformats.org/officeDocument/2006/relationships/image" Target="../media/image40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11" Type="http://schemas.openxmlformats.org/officeDocument/2006/relationships/image" Target="../media/image11.png"/><Relationship Id="rId5" Type="http://schemas.openxmlformats.org/officeDocument/2006/relationships/image" Target="../media/image392.png"/><Relationship Id="rId15" Type="http://schemas.openxmlformats.org/officeDocument/2006/relationships/image" Target="../media/image353.png"/><Relationship Id="rId23" Type="http://schemas.openxmlformats.org/officeDocument/2006/relationships/image" Target="../media/image405.jpg"/><Relationship Id="rId10" Type="http://schemas.openxmlformats.org/officeDocument/2006/relationships/image" Target="../media/image395.png"/><Relationship Id="rId19" Type="http://schemas.openxmlformats.org/officeDocument/2006/relationships/image" Target="../media/image401.jpg"/><Relationship Id="rId4" Type="http://schemas.openxmlformats.org/officeDocument/2006/relationships/image" Target="../media/image391.png"/><Relationship Id="rId9" Type="http://schemas.openxmlformats.org/officeDocument/2006/relationships/image" Target="../media/image54.png"/><Relationship Id="rId14" Type="http://schemas.openxmlformats.org/officeDocument/2006/relationships/image" Target="../media/image397.png"/><Relationship Id="rId22" Type="http://schemas.openxmlformats.org/officeDocument/2006/relationships/image" Target="../media/image40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2.png"/><Relationship Id="rId18" Type="http://schemas.openxmlformats.org/officeDocument/2006/relationships/hyperlink" Target="http://www.interactivestory.net/)" TargetMode="External"/><Relationship Id="rId3" Type="http://schemas.openxmlformats.org/officeDocument/2006/relationships/image" Target="../media/image337.png"/><Relationship Id="rId7" Type="http://schemas.openxmlformats.org/officeDocument/2006/relationships/image" Target="../media/image410.png"/><Relationship Id="rId12" Type="http://schemas.openxmlformats.org/officeDocument/2006/relationships/image" Target="../media/image12.png"/><Relationship Id="rId17" Type="http://schemas.openxmlformats.org/officeDocument/2006/relationships/image" Target="../media/image415.png"/><Relationship Id="rId2" Type="http://schemas.openxmlformats.org/officeDocument/2006/relationships/image" Target="../media/image406.png"/><Relationship Id="rId16" Type="http://schemas.openxmlformats.org/officeDocument/2006/relationships/image" Target="../media/image414.png"/><Relationship Id="rId20" Type="http://schemas.openxmlformats.org/officeDocument/2006/relationships/hyperlink" Target="http://youtube.com/watch?v=GmuLV9eMTk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9.png"/><Relationship Id="rId11" Type="http://schemas.openxmlformats.org/officeDocument/2006/relationships/image" Target="../media/image11.png"/><Relationship Id="rId5" Type="http://schemas.openxmlformats.org/officeDocument/2006/relationships/image" Target="../media/image408.png"/><Relationship Id="rId15" Type="http://schemas.openxmlformats.org/officeDocument/2006/relationships/image" Target="../media/image289.png"/><Relationship Id="rId10" Type="http://schemas.openxmlformats.org/officeDocument/2006/relationships/image" Target="../media/image411.png"/><Relationship Id="rId19" Type="http://schemas.openxmlformats.org/officeDocument/2006/relationships/image" Target="../media/image416.jpg"/><Relationship Id="rId4" Type="http://schemas.openxmlformats.org/officeDocument/2006/relationships/image" Target="../media/image407.png"/><Relationship Id="rId9" Type="http://schemas.openxmlformats.org/officeDocument/2006/relationships/image" Target="../media/image54.png"/><Relationship Id="rId14" Type="http://schemas.openxmlformats.org/officeDocument/2006/relationships/image" Target="../media/image4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6.png"/><Relationship Id="rId2" Type="http://schemas.openxmlformats.org/officeDocument/2006/relationships/image" Target="../media/image3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1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3.png"/><Relationship Id="rId18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2.png"/><Relationship Id="rId17" Type="http://schemas.openxmlformats.org/officeDocument/2006/relationships/image" Target="../media/image59.png"/><Relationship Id="rId2" Type="http://schemas.openxmlformats.org/officeDocument/2006/relationships/image" Target="../media/image47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12.png"/><Relationship Id="rId17" Type="http://schemas.openxmlformats.org/officeDocument/2006/relationships/image" Target="../media/image73.png"/><Relationship Id="rId2" Type="http://schemas.openxmlformats.org/officeDocument/2006/relationships/image" Target="../media/image6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11.png"/><Relationship Id="rId5" Type="http://schemas.openxmlformats.org/officeDocument/2006/relationships/image" Target="../media/image64.png"/><Relationship Id="rId15" Type="http://schemas.openxmlformats.org/officeDocument/2006/relationships/image" Target="../media/image71.png"/><Relationship Id="rId10" Type="http://schemas.openxmlformats.org/officeDocument/2006/relationships/image" Target="../media/image42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image" Target="../media/image87.jpg"/><Relationship Id="rId3" Type="http://schemas.openxmlformats.org/officeDocument/2006/relationships/image" Target="../media/image75.png"/><Relationship Id="rId21" Type="http://schemas.openxmlformats.org/officeDocument/2006/relationships/image" Target="../media/image90.jpg"/><Relationship Id="rId7" Type="http://schemas.openxmlformats.org/officeDocument/2006/relationships/image" Target="../media/image79.png"/><Relationship Id="rId12" Type="http://schemas.openxmlformats.org/officeDocument/2006/relationships/image" Target="../media/image12.png"/><Relationship Id="rId17" Type="http://schemas.openxmlformats.org/officeDocument/2006/relationships/image" Target="../media/image86.png"/><Relationship Id="rId2" Type="http://schemas.openxmlformats.org/officeDocument/2006/relationships/image" Target="../media/image74.png"/><Relationship Id="rId16" Type="http://schemas.openxmlformats.org/officeDocument/2006/relationships/image" Target="../media/image85.png"/><Relationship Id="rId20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1.png"/><Relationship Id="rId5" Type="http://schemas.openxmlformats.org/officeDocument/2006/relationships/image" Target="../media/image77.png"/><Relationship Id="rId15" Type="http://schemas.openxmlformats.org/officeDocument/2006/relationships/image" Target="../media/image84.png"/><Relationship Id="rId10" Type="http://schemas.openxmlformats.org/officeDocument/2006/relationships/image" Target="../media/image81.png"/><Relationship Id="rId19" Type="http://schemas.openxmlformats.org/officeDocument/2006/relationships/image" Target="../media/image88.jpg"/><Relationship Id="rId4" Type="http://schemas.openxmlformats.org/officeDocument/2006/relationships/image" Target="../media/image76.png"/><Relationship Id="rId9" Type="http://schemas.openxmlformats.org/officeDocument/2006/relationships/image" Target="../media/image54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9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2.png"/><Relationship Id="rId17" Type="http://schemas.openxmlformats.org/officeDocument/2006/relationships/image" Target="../media/image103.png"/><Relationship Id="rId2" Type="http://schemas.openxmlformats.org/officeDocument/2006/relationships/image" Target="../media/image74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1.png"/><Relationship Id="rId5" Type="http://schemas.openxmlformats.org/officeDocument/2006/relationships/image" Target="../media/image94.png"/><Relationship Id="rId15" Type="http://schemas.openxmlformats.org/officeDocument/2006/relationships/image" Target="../media/image101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54.png"/><Relationship Id="rId1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3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2.png"/><Relationship Id="rId17" Type="http://schemas.openxmlformats.org/officeDocument/2006/relationships/image" Target="../media/image114.png"/><Relationship Id="rId2" Type="http://schemas.openxmlformats.org/officeDocument/2006/relationships/image" Target="../media/image74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.png"/><Relationship Id="rId5" Type="http://schemas.openxmlformats.org/officeDocument/2006/relationships/image" Target="../media/image106.png"/><Relationship Id="rId15" Type="http://schemas.openxmlformats.org/officeDocument/2006/relationships/image" Target="../media/image112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41.png"/><Relationship Id="rId1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0177" y="1845183"/>
            <a:ext cx="6790690" cy="165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475"/>
              </a:lnSpc>
            </a:pPr>
            <a:r>
              <a:rPr sz="5400" b="1" spc="-5" dirty="0">
                <a:solidFill>
                  <a:srgbClr val="FEEC94"/>
                </a:solidFill>
                <a:latin typeface="Times New Roman"/>
                <a:cs typeface="Times New Roman"/>
              </a:rPr>
              <a:t>Τεχνητή</a:t>
            </a:r>
            <a:r>
              <a:rPr sz="5400" b="1" spc="20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>
                <a:solidFill>
                  <a:srgbClr val="FEEC94"/>
                </a:solidFill>
                <a:latin typeface="Times New Roman"/>
                <a:cs typeface="Times New Roman"/>
              </a:rPr>
              <a:t>Νοημοσύν</a:t>
            </a:r>
            <a:r>
              <a:rPr sz="5400" b="1" spc="-5" dirty="0">
                <a:solidFill>
                  <a:srgbClr val="FEEC94"/>
                </a:solidFill>
                <a:latin typeface="Times New Roman"/>
                <a:cs typeface="Times New Roman"/>
              </a:rPr>
              <a:t>η</a:t>
            </a:r>
            <a:r>
              <a:rPr sz="5400" b="1" spc="25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FEEC94"/>
                </a:solidFill>
                <a:latin typeface="Times New Roman"/>
                <a:cs typeface="Times New Roman"/>
              </a:rPr>
              <a:t>&amp;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ts val="6475"/>
              </a:lnSpc>
            </a:pPr>
            <a:r>
              <a:rPr sz="5400" b="1" spc="-5" dirty="0">
                <a:solidFill>
                  <a:srgbClr val="FEEC94"/>
                </a:solidFill>
                <a:latin typeface="Times New Roman"/>
                <a:cs typeface="Times New Roman"/>
              </a:rPr>
              <a:t>Τέχνη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4" y="5306729"/>
            <a:ext cx="3063505" cy="10745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77" y="5310633"/>
            <a:ext cx="4309872" cy="1024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0098" y="1628902"/>
            <a:ext cx="7764145" cy="486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6939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Υπάρχου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έν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πίνακα ζωγραφική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όπως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απόδοση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σχημάτων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ανατομία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σωμάτων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προοπτική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αντικειμένων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δομ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χώρου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κάλυψη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φόντου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δομ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επιφάνειας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έργου</a:t>
            </a:r>
            <a:endParaRPr sz="2400">
              <a:latin typeface="Times New Roman"/>
              <a:cs typeface="Times New Roman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οποί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μπορού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χαρακτηρίσου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αντικειμενικά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προέλευση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δημιουργ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χρονολογία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ενός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πίνακ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64031" y="363473"/>
            <a:ext cx="7598409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Αντικειμενικ</a:t>
            </a:r>
            <a:r>
              <a:rPr sz="4400" spc="-5" dirty="0"/>
              <a:t>ά</a:t>
            </a:r>
            <a:r>
              <a:rPr sz="4400" spc="10" dirty="0"/>
              <a:t> </a:t>
            </a:r>
            <a:r>
              <a:rPr sz="4400" spc="-10" dirty="0"/>
              <a:t>Χαρακτηριστικά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66061" y="0"/>
            <a:ext cx="559879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AUTHENTI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PROJECT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0098" y="661355"/>
            <a:ext cx="7914640" cy="554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0615" marR="5080" indent="-1297940">
              <a:lnSpc>
                <a:spcPct val="104700"/>
              </a:lnSpc>
              <a:tabLst>
                <a:tab pos="7483475" algn="l"/>
              </a:tabLst>
            </a:pPr>
            <a:r>
              <a:rPr sz="3200" b="1" i="1" spc="-5" dirty="0">
                <a:solidFill>
                  <a:srgbClr val="FEEC94"/>
                </a:solidFill>
                <a:latin typeface="Times New Roman"/>
                <a:cs typeface="Times New Roman"/>
              </a:rPr>
              <a:t>Igor E.</a:t>
            </a:r>
            <a:r>
              <a:rPr sz="3200" b="1" i="1" spc="5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EEC94"/>
                </a:solidFill>
                <a:latin typeface="Times New Roman"/>
                <a:cs typeface="Times New Roman"/>
              </a:rPr>
              <a:t>Berezhnoy, Eric O.</a:t>
            </a:r>
            <a:r>
              <a:rPr sz="3200" b="1" i="1" spc="5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EEC94"/>
                </a:solidFill>
                <a:latin typeface="Times New Roman"/>
                <a:cs typeface="Times New Roman"/>
              </a:rPr>
              <a:t>Postma,</a:t>
            </a:r>
            <a:r>
              <a:rPr sz="3200" b="1" i="1" dirty="0">
                <a:solidFill>
                  <a:srgbClr val="FEEC94"/>
                </a:solidFill>
                <a:latin typeface="Times New Roman"/>
                <a:cs typeface="Times New Roman"/>
              </a:rPr>
              <a:t>	</a:t>
            </a:r>
            <a:r>
              <a:rPr sz="3200" b="1" i="1" spc="-5" dirty="0">
                <a:solidFill>
                  <a:srgbClr val="FEEC94"/>
                </a:solidFill>
                <a:latin typeface="Times New Roman"/>
                <a:cs typeface="Times New Roman"/>
              </a:rPr>
              <a:t>H. Jaap</a:t>
            </a:r>
            <a:r>
              <a:rPr sz="3200" b="1" i="1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EEC94"/>
                </a:solidFill>
                <a:latin typeface="Times New Roman"/>
                <a:cs typeface="Times New Roman"/>
              </a:rPr>
              <a:t>van den</a:t>
            </a:r>
            <a:r>
              <a:rPr sz="3200" b="1" i="1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EEC94"/>
                </a:solidFill>
                <a:latin typeface="Times New Roman"/>
                <a:cs typeface="Times New Roman"/>
              </a:rPr>
              <a:t>Herik</a:t>
            </a:r>
            <a:endParaRPr sz="3200">
              <a:latin typeface="Times New Roman"/>
              <a:cs typeface="Times New Roman"/>
            </a:endParaRPr>
          </a:p>
          <a:p>
            <a:pPr marL="355600" marR="652145" indent="-342900">
              <a:lnSpc>
                <a:spcPct val="100000"/>
              </a:lnSpc>
              <a:spcBef>
                <a:spcPts val="1950"/>
              </a:spcBef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H φύση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κατανομή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πινελιάς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 χαρακτηριστική</a:t>
            </a:r>
            <a:r>
              <a:rPr sz="3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κάθε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ζωγράφο.</a:t>
            </a:r>
            <a:endParaRPr sz="3200">
              <a:latin typeface="Times New Roman"/>
              <a:cs typeface="Times New Roman"/>
            </a:endParaRPr>
          </a:p>
          <a:p>
            <a:pPr marL="356235" marR="149225" indent="-343535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Εξαγωγή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χαρακτηριστικών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ν πινελιών σε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έναν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πίνακα:</a:t>
            </a:r>
            <a:endParaRPr sz="3200">
              <a:latin typeface="Times New Roman"/>
              <a:cs typeface="Times New Roman"/>
            </a:endParaRPr>
          </a:p>
          <a:p>
            <a:pPr marL="753110" marR="23495" lvl="1" indent="-28321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Βήμ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αυτόματ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αναγνώρισ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μιας πινελιά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ανίχνευσ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περιγράμματό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ς):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με κυκλικ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φίλτρ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αυξάνουμ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έντασ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 τω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ορίων της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πινελιά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σχέσ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 τις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υπόλοιπε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δομές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του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πίνακ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395" y="221996"/>
            <a:ext cx="8229600" cy="452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7225" y="5748020"/>
            <a:ext cx="31496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Korenvel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kraaien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1890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Vincen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va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Gogh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(1853-1890)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341503"/>
            <a:ext cx="7560945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3200" spc="-5" dirty="0"/>
              <a:t>Μετά την </a:t>
            </a:r>
            <a:r>
              <a:rPr sz="3200" spc="-10" dirty="0"/>
              <a:t>εφαρμογ</a:t>
            </a:r>
            <a:r>
              <a:rPr sz="3200" spc="-5" dirty="0"/>
              <a:t>ή</a:t>
            </a:r>
            <a:r>
              <a:rPr sz="3200" spc="10" dirty="0"/>
              <a:t> </a:t>
            </a:r>
            <a:r>
              <a:rPr sz="3200" spc="-5" dirty="0"/>
              <a:t>του</a:t>
            </a:r>
            <a:r>
              <a:rPr sz="3200" dirty="0"/>
              <a:t> </a:t>
            </a:r>
            <a:r>
              <a:rPr sz="3200" spc="-5" dirty="0"/>
              <a:t>φίλτρο</a:t>
            </a:r>
            <a:r>
              <a:rPr sz="3200" dirty="0"/>
              <a:t>υ</a:t>
            </a:r>
            <a:r>
              <a:rPr sz="3200" spc="-5" dirty="0">
                <a:latin typeface="Times New Roman"/>
                <a:cs typeface="Times New Roman"/>
              </a:rPr>
              <a:t>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/>
              <a:t>τα περιγράμματα</a:t>
            </a:r>
            <a:r>
              <a:rPr sz="3200" spc="10" dirty="0"/>
              <a:t> </a:t>
            </a:r>
            <a:r>
              <a:rPr sz="3200" dirty="0"/>
              <a:t>τω</a:t>
            </a:r>
            <a:r>
              <a:rPr sz="3200" spc="-5" dirty="0"/>
              <a:t>ν </a:t>
            </a:r>
            <a:r>
              <a:rPr sz="3200" spc="-10" dirty="0"/>
              <a:t>πινελιώ</a:t>
            </a:r>
            <a:r>
              <a:rPr sz="3200" spc="-5" dirty="0"/>
              <a:t>ν</a:t>
            </a:r>
            <a:r>
              <a:rPr sz="3200" spc="5" dirty="0"/>
              <a:t> </a:t>
            </a:r>
            <a:r>
              <a:rPr sz="3200" spc="-10" dirty="0"/>
              <a:t>γίνοντα</a:t>
            </a:r>
            <a:r>
              <a:rPr sz="3200" spc="-5" dirty="0"/>
              <a:t>ι</a:t>
            </a:r>
            <a:r>
              <a:rPr sz="3200" spc="10" dirty="0"/>
              <a:t> </a:t>
            </a:r>
            <a:r>
              <a:rPr sz="3200" spc="-5" dirty="0"/>
              <a:t>ορατά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88796"/>
            <a:ext cx="8908796" cy="5354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680085">
              <a:lnSpc>
                <a:spcPct val="100000"/>
              </a:lnSpc>
            </a:pPr>
            <a:r>
              <a:rPr sz="4400" spc="-5" dirty="0">
                <a:latin typeface="Times New Roman"/>
                <a:cs typeface="Times New Roman"/>
              </a:rPr>
              <a:t>AUTHENTIC</a:t>
            </a:r>
            <a:r>
              <a:rPr sz="4400" spc="1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PROJECT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098" y="1324102"/>
            <a:ext cx="8003540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Εξαγωγ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χαρακτηριστικώ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πινελιώ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έναν πίνακ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Βήμα 2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Ποσοτικοποίηση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σχήματος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πινελιάς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888996"/>
            <a:ext cx="6927596" cy="39563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0796" y="4184396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285750" y="381000"/>
                </a:moveTo>
                <a:lnTo>
                  <a:pt x="285750" y="0"/>
                </a:lnTo>
                <a:lnTo>
                  <a:pt x="0" y="190500"/>
                </a:lnTo>
                <a:lnTo>
                  <a:pt x="285750" y="381000"/>
                </a:lnTo>
                <a:close/>
              </a:path>
              <a:path w="1143000" h="381000">
                <a:moveTo>
                  <a:pt x="1143000" y="285750"/>
                </a:moveTo>
                <a:lnTo>
                  <a:pt x="1143000" y="95250"/>
                </a:lnTo>
                <a:lnTo>
                  <a:pt x="285750" y="95250"/>
                </a:lnTo>
                <a:lnTo>
                  <a:pt x="285750" y="285750"/>
                </a:lnTo>
                <a:lnTo>
                  <a:pt x="1143000" y="28575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0796" y="4184396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285750" y="0"/>
                </a:moveTo>
                <a:lnTo>
                  <a:pt x="285750" y="95250"/>
                </a:lnTo>
                <a:lnTo>
                  <a:pt x="1143000" y="95250"/>
                </a:lnTo>
                <a:lnTo>
                  <a:pt x="1143000" y="285750"/>
                </a:lnTo>
                <a:lnTo>
                  <a:pt x="285750" y="285750"/>
                </a:lnTo>
                <a:lnTo>
                  <a:pt x="285750" y="381000"/>
                </a:lnTo>
                <a:lnTo>
                  <a:pt x="0" y="190500"/>
                </a:lnTo>
                <a:lnTo>
                  <a:pt x="28575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83297" y="3690620"/>
            <a:ext cx="1817370" cy="220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3670" indent="-63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πολυώνυμ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ου βαθμού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πινελιά μετ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φράζεται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στους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3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συντελεστές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πολυωνύμο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baseline="2314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3795" y="374396"/>
            <a:ext cx="5937504" cy="61630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18023" y="4489196"/>
            <a:ext cx="309880" cy="157480"/>
          </a:xfrm>
          <a:custGeom>
            <a:avLst/>
            <a:gdLst/>
            <a:ahLst/>
            <a:cxnLst/>
            <a:rect l="l" t="t" r="r" b="b"/>
            <a:pathLst>
              <a:path w="309879" h="157479">
                <a:moveTo>
                  <a:pt x="243409" y="38332"/>
                </a:moveTo>
                <a:lnTo>
                  <a:pt x="239236" y="30079"/>
                </a:lnTo>
                <a:lnTo>
                  <a:pt x="2286" y="147827"/>
                </a:lnTo>
                <a:lnTo>
                  <a:pt x="0" y="150875"/>
                </a:lnTo>
                <a:lnTo>
                  <a:pt x="0" y="154686"/>
                </a:lnTo>
                <a:lnTo>
                  <a:pt x="3048" y="156971"/>
                </a:lnTo>
                <a:lnTo>
                  <a:pt x="6858" y="156971"/>
                </a:lnTo>
                <a:lnTo>
                  <a:pt x="243409" y="38332"/>
                </a:lnTo>
                <a:close/>
              </a:path>
              <a:path w="309879" h="157479">
                <a:moveTo>
                  <a:pt x="309372" y="0"/>
                </a:moveTo>
                <a:lnTo>
                  <a:pt x="224028" y="0"/>
                </a:lnTo>
                <a:lnTo>
                  <a:pt x="239236" y="30079"/>
                </a:lnTo>
                <a:lnTo>
                  <a:pt x="250698" y="24384"/>
                </a:lnTo>
                <a:lnTo>
                  <a:pt x="253746" y="23621"/>
                </a:lnTo>
                <a:lnTo>
                  <a:pt x="256794" y="25907"/>
                </a:lnTo>
                <a:lnTo>
                  <a:pt x="256794" y="64803"/>
                </a:lnTo>
                <a:lnTo>
                  <a:pt x="258318" y="67817"/>
                </a:lnTo>
                <a:lnTo>
                  <a:pt x="309372" y="0"/>
                </a:lnTo>
                <a:close/>
              </a:path>
              <a:path w="309879" h="157479">
                <a:moveTo>
                  <a:pt x="256794" y="29717"/>
                </a:moveTo>
                <a:lnTo>
                  <a:pt x="256794" y="25907"/>
                </a:lnTo>
                <a:lnTo>
                  <a:pt x="253746" y="23621"/>
                </a:lnTo>
                <a:lnTo>
                  <a:pt x="250698" y="24384"/>
                </a:lnTo>
                <a:lnTo>
                  <a:pt x="239236" y="30079"/>
                </a:lnTo>
                <a:lnTo>
                  <a:pt x="243409" y="38332"/>
                </a:lnTo>
                <a:lnTo>
                  <a:pt x="254508" y="32765"/>
                </a:lnTo>
                <a:lnTo>
                  <a:pt x="256794" y="29717"/>
                </a:lnTo>
                <a:close/>
              </a:path>
              <a:path w="309879" h="157479">
                <a:moveTo>
                  <a:pt x="256794" y="64803"/>
                </a:moveTo>
                <a:lnTo>
                  <a:pt x="256794" y="29717"/>
                </a:lnTo>
                <a:lnTo>
                  <a:pt x="254508" y="32765"/>
                </a:lnTo>
                <a:lnTo>
                  <a:pt x="243409" y="38332"/>
                </a:lnTo>
                <a:lnTo>
                  <a:pt x="256794" y="64803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73497" y="4528820"/>
            <a:ext cx="156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A3300"/>
                </a:solidFill>
                <a:latin typeface="Arial"/>
                <a:cs typeface="Arial"/>
              </a:rPr>
              <a:t>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243" y="871220"/>
            <a:ext cx="3587115" cy="272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4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εφ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ρμογ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μεθόδου σ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169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έργα του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Van Gogh,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προέκυψα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ν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πάν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ω α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πό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6000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πινελιέ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81343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Κάθ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πινελι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ά μ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εταφράζεται σ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3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πολυωνυμικούς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συντελεστές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baseline="2314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240" baseline="231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9A3300"/>
                </a:solidFill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51223" y="3269996"/>
            <a:ext cx="309880" cy="157480"/>
          </a:xfrm>
          <a:custGeom>
            <a:avLst/>
            <a:gdLst/>
            <a:ahLst/>
            <a:cxnLst/>
            <a:rect l="l" t="t" r="r" b="b"/>
            <a:pathLst>
              <a:path w="309879" h="157479">
                <a:moveTo>
                  <a:pt x="243409" y="38332"/>
                </a:moveTo>
                <a:lnTo>
                  <a:pt x="239236" y="30079"/>
                </a:lnTo>
                <a:lnTo>
                  <a:pt x="2286" y="147827"/>
                </a:lnTo>
                <a:lnTo>
                  <a:pt x="0" y="150875"/>
                </a:lnTo>
                <a:lnTo>
                  <a:pt x="0" y="154686"/>
                </a:lnTo>
                <a:lnTo>
                  <a:pt x="3048" y="156971"/>
                </a:lnTo>
                <a:lnTo>
                  <a:pt x="6858" y="156971"/>
                </a:lnTo>
                <a:lnTo>
                  <a:pt x="243409" y="38332"/>
                </a:lnTo>
                <a:close/>
              </a:path>
              <a:path w="309879" h="157479">
                <a:moveTo>
                  <a:pt x="309372" y="0"/>
                </a:moveTo>
                <a:lnTo>
                  <a:pt x="224028" y="0"/>
                </a:lnTo>
                <a:lnTo>
                  <a:pt x="239236" y="30079"/>
                </a:lnTo>
                <a:lnTo>
                  <a:pt x="250698" y="24384"/>
                </a:lnTo>
                <a:lnTo>
                  <a:pt x="253746" y="23621"/>
                </a:lnTo>
                <a:lnTo>
                  <a:pt x="256794" y="25907"/>
                </a:lnTo>
                <a:lnTo>
                  <a:pt x="256794" y="64803"/>
                </a:lnTo>
                <a:lnTo>
                  <a:pt x="258318" y="67817"/>
                </a:lnTo>
                <a:lnTo>
                  <a:pt x="309372" y="0"/>
                </a:lnTo>
                <a:close/>
              </a:path>
              <a:path w="309879" h="157479">
                <a:moveTo>
                  <a:pt x="256794" y="29717"/>
                </a:moveTo>
                <a:lnTo>
                  <a:pt x="256794" y="25907"/>
                </a:lnTo>
                <a:lnTo>
                  <a:pt x="253746" y="23621"/>
                </a:lnTo>
                <a:lnTo>
                  <a:pt x="250698" y="24384"/>
                </a:lnTo>
                <a:lnTo>
                  <a:pt x="239236" y="30079"/>
                </a:lnTo>
                <a:lnTo>
                  <a:pt x="243409" y="38332"/>
                </a:lnTo>
                <a:lnTo>
                  <a:pt x="254508" y="32765"/>
                </a:lnTo>
                <a:lnTo>
                  <a:pt x="256794" y="29717"/>
                </a:lnTo>
                <a:close/>
              </a:path>
              <a:path w="309879" h="157479">
                <a:moveTo>
                  <a:pt x="256794" y="64803"/>
                </a:moveTo>
                <a:lnTo>
                  <a:pt x="256794" y="29717"/>
                </a:lnTo>
                <a:lnTo>
                  <a:pt x="254508" y="32765"/>
                </a:lnTo>
                <a:lnTo>
                  <a:pt x="243409" y="38332"/>
                </a:lnTo>
                <a:lnTo>
                  <a:pt x="256794" y="64803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1497" y="3690620"/>
            <a:ext cx="2226945" cy="27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Στ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διπλαν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ό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σχήμα φαίνετα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ατανομή των δύο συντελεστών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ι β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Δημιουργείτ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σαφής δομή, ο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συντελεστές ομαδοποιούντα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ι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σε δυ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ομάδε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ου επικαλύπτοντα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ι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μεγάλο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βαθμό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8955" marR="5080" indent="-3056890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Wavelet </a:t>
            </a:r>
            <a:r>
              <a:rPr b="0" spc="-5" dirty="0">
                <a:latin typeface="Times New Roman"/>
                <a:cs typeface="Times New Roman"/>
              </a:rPr>
              <a:t>Analysi</a:t>
            </a:r>
            <a:r>
              <a:rPr b="0" dirty="0">
                <a:latin typeface="Times New Roman"/>
                <a:cs typeface="Times New Roman"/>
              </a:rPr>
              <a:t>s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for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Authentication </a:t>
            </a:r>
            <a:r>
              <a:rPr b="0" dirty="0">
                <a:latin typeface="Times New Roman"/>
                <a:cs typeface="Times New Roman"/>
              </a:rPr>
              <a:t>(2005)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0098" y="1517650"/>
            <a:ext cx="7808595" cy="475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165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Siwe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u,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Danie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Rockmore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and Hany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Farid</a:t>
            </a:r>
            <a:endParaRPr sz="2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Στόχο</a:t>
            </a: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: ταυτοποίηση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των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έργων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 Bruegel</a:t>
            </a:r>
            <a:endParaRPr sz="3200">
              <a:latin typeface="Times New Roman"/>
              <a:cs typeface="Times New Roman"/>
            </a:endParaRPr>
          </a:p>
          <a:p>
            <a:pPr marL="356235" marR="100330" indent="-343535">
              <a:lnSpc>
                <a:spcPts val="3450"/>
              </a:lnSpc>
              <a:spcBef>
                <a:spcPts val="810"/>
              </a:spcBef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Τα έργα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σαρώνονται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μεγάλη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ανάλυση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αφαιρείται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 χρώμα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greyscale)</a:t>
            </a:r>
            <a:endParaRPr sz="3200">
              <a:latin typeface="Times New Roman"/>
              <a:cs typeface="Times New Roman"/>
            </a:endParaRPr>
          </a:p>
          <a:p>
            <a:pPr marL="356235" marR="113030" indent="-343535">
              <a:lnSpc>
                <a:spcPct val="89900"/>
              </a:lnSpc>
              <a:spcBef>
                <a:spcPts val="705"/>
              </a:spcBef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Δύο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φίλτρα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μονοδιάστατα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εφαρμόζονται </a:t>
            </a:r>
            <a:r>
              <a:rPr sz="3200" spc="-138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4800" spc="-202" baseline="-2604" dirty="0">
                <a:latin typeface="Times New Roman"/>
                <a:cs typeface="Times New Roman"/>
              </a:rPr>
              <a:t>δ</a:t>
            </a:r>
            <a:r>
              <a:rPr sz="3200" spc="-73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4800" spc="-202" baseline="-2604" dirty="0">
                <a:latin typeface="Times New Roman"/>
                <a:cs typeface="Times New Roman"/>
              </a:rPr>
              <a:t>ι</a:t>
            </a:r>
            <a:r>
              <a:rPr sz="3200" spc="-155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4800" spc="-202" baseline="-2604" dirty="0">
                <a:latin typeface="Times New Roman"/>
                <a:cs typeface="Times New Roman"/>
              </a:rPr>
              <a:t>α</a:t>
            </a:r>
            <a:r>
              <a:rPr sz="3200" spc="-138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4800" spc="-202" baseline="-2604" dirty="0">
                <a:latin typeface="Times New Roman"/>
                <a:cs typeface="Times New Roman"/>
              </a:rPr>
              <a:t>δ</a:t>
            </a:r>
            <a:r>
              <a:rPr sz="3200" spc="-147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4800" spc="-202" baseline="-2604" dirty="0">
                <a:latin typeface="Times New Roman"/>
                <a:cs typeface="Times New Roman"/>
              </a:rPr>
              <a:t>ο</a:t>
            </a:r>
            <a:r>
              <a:rPr sz="3200" spc="-1295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4800" spc="-202" baseline="-2604" dirty="0">
                <a:latin typeface="Times New Roman"/>
                <a:cs typeface="Times New Roman"/>
              </a:rPr>
              <a:t>χ</a:t>
            </a:r>
            <a:r>
              <a:rPr sz="3200" spc="-74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4800" spc="-202" baseline="-2604" dirty="0">
                <a:latin typeface="Times New Roman"/>
                <a:cs typeface="Times New Roman"/>
              </a:rPr>
              <a:t>ι</a:t>
            </a:r>
            <a:r>
              <a:rPr sz="3200" spc="-1485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4800" spc="-202" baseline="-2604" dirty="0">
                <a:latin typeface="Times New Roman"/>
                <a:cs typeface="Times New Roman"/>
              </a:rPr>
              <a:t>κ</a:t>
            </a:r>
            <a:r>
              <a:rPr sz="3200" spc="-1550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4800" spc="-7" baseline="-2604" dirty="0">
                <a:latin typeface="Times New Roman"/>
                <a:cs typeface="Times New Roman"/>
              </a:rPr>
              <a:t>ά</a:t>
            </a:r>
            <a:r>
              <a:rPr sz="4800" spc="-179" baseline="-2604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στις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γραμμές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60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800" spc="-209" baseline="-2604" dirty="0">
                <a:latin typeface="Times New Roman"/>
                <a:cs typeface="Times New Roman"/>
              </a:rPr>
              <a:t>σ</a:t>
            </a:r>
            <a:r>
              <a:rPr sz="3200" spc="-116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4800" spc="-209" baseline="-2604" dirty="0">
                <a:latin typeface="Times New Roman"/>
                <a:cs typeface="Times New Roman"/>
              </a:rPr>
              <a:t>τ</a:t>
            </a:r>
            <a:r>
              <a:rPr sz="3200" spc="-73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4800" spc="-209" baseline="-2604" dirty="0">
                <a:latin typeface="Times New Roman"/>
                <a:cs typeface="Times New Roman"/>
              </a:rPr>
              <a:t>ι</a:t>
            </a:r>
            <a:r>
              <a:rPr sz="3200" spc="-114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4800" spc="-7" baseline="-2604" dirty="0">
                <a:latin typeface="Times New Roman"/>
                <a:cs typeface="Times New Roman"/>
              </a:rPr>
              <a:t>ς</a:t>
            </a:r>
            <a:r>
              <a:rPr sz="4800" spc="-179" baseline="-2604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στήλες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κάθε έργου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(συνολικά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συνδυασμοί φιλτραρίσματο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ts val="3645"/>
              </a:lnSpc>
              <a:spcBef>
                <a:spcPts val="370"/>
              </a:spcBef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Στην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επόμενη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εικόνα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φαίνονται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οι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τους</a:t>
            </a:r>
            <a:endParaRPr sz="3200">
              <a:latin typeface="Times New Roman"/>
              <a:cs typeface="Times New Roman"/>
            </a:endParaRPr>
          </a:p>
          <a:p>
            <a:pPr marL="356235">
              <a:lnSpc>
                <a:spcPts val="3645"/>
              </a:lnSpc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4 συνδυασμούς σε έναν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πίνακ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395" y="179323"/>
            <a:ext cx="8382000" cy="62910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spc="-5" dirty="0"/>
              <a:t>Διανύσματα</a:t>
            </a:r>
            <a:r>
              <a:rPr spc="20" dirty="0"/>
              <a:t> </a:t>
            </a:r>
            <a:r>
              <a:rPr spc="-5" dirty="0"/>
              <a:t>χαρακτηριστικών</a:t>
            </a:r>
          </a:p>
          <a:p>
            <a:pPr algn="ctr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(</a:t>
            </a:r>
            <a:r>
              <a:rPr dirty="0">
                <a:latin typeface="Times New Roman"/>
                <a:cs typeface="Times New Roman"/>
              </a:rPr>
              <a:t>Feature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Vector</a:t>
            </a:r>
            <a:r>
              <a:rPr spc="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1497" y="1593850"/>
            <a:ext cx="7417434" cy="475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Κάθ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πίνακα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χωρίζετα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μπλοκς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spcBef>
                <a:spcPts val="33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κάθ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 μπλοκ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σχηματίζετα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έν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διάνυσμ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72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ts val="3190"/>
              </a:lnSpc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χαρακτηριστικώ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36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είναι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κάθε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ένα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τρία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παραπάνω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φίλτρα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τρεις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διαφορετικές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κλίμακες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(scales)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μέση τιμή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mean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34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διασπορά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variance)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ασυμμετρία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skewnes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κύρτωση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(kurtosis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3020"/>
              </a:lnSpc>
              <a:spcBef>
                <a:spcPts val="71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υπόλοιπ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36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είνα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αντίστοιχα χαρακτηριστικ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γι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γειτονικ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μπλοκ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786765">
              <a:lnSpc>
                <a:spcPct val="100000"/>
              </a:lnSpc>
            </a:pPr>
            <a:r>
              <a:rPr sz="4400" spc="-5" dirty="0">
                <a:latin typeface="Times New Roman"/>
                <a:cs typeface="Times New Roman"/>
              </a:rPr>
              <a:t>«</a:t>
            </a:r>
            <a:r>
              <a:rPr sz="4400" spc="-5" dirty="0"/>
              <a:t>Καλ</a:t>
            </a:r>
            <a:r>
              <a:rPr sz="4400" dirty="0"/>
              <a:t>ά</a:t>
            </a:r>
            <a:r>
              <a:rPr sz="4400" spc="-5" dirty="0">
                <a:latin typeface="Times New Roman"/>
                <a:cs typeface="Times New Roman"/>
              </a:rPr>
              <a:t>» </a:t>
            </a:r>
            <a:r>
              <a:rPr sz="4400" spc="-10" dirty="0"/>
              <a:t>χαρακτηριστικά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098" y="1625346"/>
            <a:ext cx="7927340" cy="195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 marR="5080" indent="-343535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Καλ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χαρακτηριστικά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 ομαδοποιούν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μπλοκ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ίδιου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καλλιτέχν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εν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ξεχωρίζουν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μπλο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πινάκων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άλλων καλλιτεχνώ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3" y="216153"/>
            <a:ext cx="7495032" cy="615553"/>
          </a:xfrm>
        </p:spPr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097" y="1212850"/>
            <a:ext cx="8071103" cy="4739759"/>
          </a:xfrm>
        </p:spPr>
        <p:txBody>
          <a:bodyPr/>
          <a:lstStyle/>
          <a:p>
            <a:pPr algn="just"/>
            <a:r>
              <a:rPr lang="el-GR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l-GR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Το έργο «Ανοικτά Ακαδημαϊκά Μαθήματα στο Ιόνιο Πανεπιστήμιο» έχει χρηματοδοτήσει μόνο τη αναδιαμόρφωση του εκπαιδευτικού υλικού. 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l-GR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5632450"/>
            <a:ext cx="3063505" cy="107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08" y="5646955"/>
            <a:ext cx="4309872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995" y="145796"/>
            <a:ext cx="7848600" cy="56387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7697" y="5897372"/>
            <a:ext cx="744728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that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point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corresponding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authenticated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Bruegels cluster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awa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from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imitations.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257175">
              <a:lnSpc>
                <a:spcPct val="100000"/>
              </a:lnSpc>
            </a:pPr>
            <a:r>
              <a:rPr sz="4400" spc="-5" dirty="0">
                <a:latin typeface="Times New Roman"/>
                <a:cs typeface="Times New Roman"/>
              </a:rPr>
              <a:t>Rembrandt </a:t>
            </a:r>
            <a:r>
              <a:rPr sz="4400" spc="-10" dirty="0">
                <a:latin typeface="Times New Roman"/>
                <a:cs typeface="Times New Roman"/>
              </a:rPr>
              <a:t>Researc</a:t>
            </a:r>
            <a:r>
              <a:rPr sz="4400" spc="-5" dirty="0">
                <a:latin typeface="Times New Roman"/>
                <a:cs typeface="Times New Roman"/>
              </a:rPr>
              <a:t>h</a:t>
            </a:r>
            <a:r>
              <a:rPr sz="4400" spc="15" dirty="0">
                <a:latin typeface="Times New Roman"/>
                <a:cs typeface="Times New Roman"/>
              </a:rPr>
              <a:t> </a:t>
            </a:r>
            <a:r>
              <a:rPr sz="4400" spc="-10" dirty="0">
                <a:latin typeface="Times New Roman"/>
                <a:cs typeface="Times New Roman"/>
              </a:rPr>
              <a:t>Project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13402" y="2054225"/>
            <a:ext cx="2607310" cy="0"/>
          </a:xfrm>
          <a:custGeom>
            <a:avLst/>
            <a:gdLst/>
            <a:ahLst/>
            <a:cxnLst/>
            <a:rect l="l" t="t" r="r" b="b"/>
            <a:pathLst>
              <a:path w="2607309">
                <a:moveTo>
                  <a:pt x="0" y="0"/>
                </a:moveTo>
                <a:lnTo>
                  <a:pt x="2606802" y="0"/>
                </a:lnTo>
              </a:path>
            </a:pathLst>
          </a:custGeom>
          <a:ln w="32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8923" y="2039747"/>
            <a:ext cx="2607310" cy="0"/>
          </a:xfrm>
          <a:custGeom>
            <a:avLst/>
            <a:gdLst/>
            <a:ahLst/>
            <a:cxnLst/>
            <a:rect l="l" t="t" r="r" b="b"/>
            <a:pathLst>
              <a:path w="2607309">
                <a:moveTo>
                  <a:pt x="0" y="0"/>
                </a:moveTo>
                <a:lnTo>
                  <a:pt x="2606802" y="0"/>
                </a:lnTo>
              </a:path>
            </a:pathLst>
          </a:custGeom>
          <a:ln w="327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0175" y="2480945"/>
            <a:ext cx="2073910" cy="0"/>
          </a:xfrm>
          <a:custGeom>
            <a:avLst/>
            <a:gdLst/>
            <a:ahLst/>
            <a:cxnLst/>
            <a:rect l="l" t="t" r="r" b="b"/>
            <a:pathLst>
              <a:path w="2073910">
                <a:moveTo>
                  <a:pt x="0" y="0"/>
                </a:moveTo>
                <a:lnTo>
                  <a:pt x="2073402" y="0"/>
                </a:lnTo>
              </a:path>
            </a:pathLst>
          </a:custGeom>
          <a:ln w="32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5697" y="2466467"/>
            <a:ext cx="2073910" cy="0"/>
          </a:xfrm>
          <a:custGeom>
            <a:avLst/>
            <a:gdLst/>
            <a:ahLst/>
            <a:cxnLst/>
            <a:rect l="l" t="t" r="r" b="b"/>
            <a:pathLst>
              <a:path w="2073910">
                <a:moveTo>
                  <a:pt x="0" y="0"/>
                </a:moveTo>
                <a:lnTo>
                  <a:pt x="2073402" y="0"/>
                </a:lnTo>
              </a:path>
            </a:pathLst>
          </a:custGeom>
          <a:ln w="32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0098" y="1628902"/>
            <a:ext cx="7670165" cy="432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Σκοπό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έργου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είνα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αυθεντικοποίησ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χρονολόγησ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χαρακτικώ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τέχνη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με</a:t>
            </a:r>
            <a:endParaRPr sz="2800">
              <a:latin typeface="Times New Roman"/>
              <a:cs typeface="Times New Roman"/>
            </a:endParaRPr>
          </a:p>
          <a:p>
            <a:pPr marL="755650" marR="61594" lvl="1" indent="-28575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ανάλυση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δομή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χαρτιού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πάνω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στο οποίο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έγινε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 εγχάραξη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ανάλυση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υδατογραφήματος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watermar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έργου</a:t>
            </a:r>
            <a:endParaRPr sz="2400">
              <a:latin typeface="Times New Roman"/>
              <a:cs typeface="Times New Roman"/>
            </a:endParaRPr>
          </a:p>
          <a:p>
            <a:pPr marL="351790" marR="5080" indent="-33909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Ακτίνε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αποκαλύπτου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δομ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υ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χαρτιο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ύ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και στοιχεί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υ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χαρακτηρίζου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τρόπ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παραγωγής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43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διαδικασί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παραγωγή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χαρτιού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συνάγ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ω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πληροφορίε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γι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χρονολογί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τον δημιουργό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595" y="298195"/>
            <a:ext cx="8229600" cy="58453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92298" y="6281420"/>
            <a:ext cx="33407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windmill”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Rembrandt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1641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257175">
              <a:lnSpc>
                <a:spcPct val="100000"/>
              </a:lnSpc>
            </a:pPr>
            <a:r>
              <a:rPr sz="4400" spc="-5" dirty="0">
                <a:latin typeface="Times New Roman"/>
                <a:cs typeface="Times New Roman"/>
              </a:rPr>
              <a:t>Rembrandt </a:t>
            </a:r>
            <a:r>
              <a:rPr sz="4400" spc="-10" dirty="0">
                <a:latin typeface="Times New Roman"/>
                <a:cs typeface="Times New Roman"/>
              </a:rPr>
              <a:t>Researc</a:t>
            </a:r>
            <a:r>
              <a:rPr sz="4400" spc="-5" dirty="0">
                <a:latin typeface="Times New Roman"/>
                <a:cs typeface="Times New Roman"/>
              </a:rPr>
              <a:t>h</a:t>
            </a:r>
            <a:r>
              <a:rPr sz="4400" spc="15" dirty="0">
                <a:latin typeface="Times New Roman"/>
                <a:cs typeface="Times New Roman"/>
              </a:rPr>
              <a:t> </a:t>
            </a:r>
            <a:r>
              <a:rPr sz="4400" spc="-10" dirty="0">
                <a:latin typeface="Times New Roman"/>
                <a:cs typeface="Times New Roman"/>
              </a:rPr>
              <a:t>Project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b="0" dirty="0">
                <a:latin typeface="Times New Roman"/>
                <a:cs typeface="Times New Roman"/>
              </a:rPr>
              <a:t>1</a:t>
            </a:r>
            <a:r>
              <a:rPr b="0" spc="-5" dirty="0">
                <a:latin typeface="Times New Roman"/>
                <a:cs typeface="Times New Roman"/>
              </a:rPr>
              <a:t>6</a:t>
            </a:r>
            <a:r>
              <a:rPr sz="2850" b="0" spc="-7" baseline="23391" dirty="0">
                <a:latin typeface="Times New Roman"/>
                <a:cs typeface="Times New Roman"/>
              </a:rPr>
              <a:t>ο</a:t>
            </a:r>
            <a:r>
              <a:rPr sz="2850" b="0" baseline="23391" dirty="0">
                <a:latin typeface="Times New Roman"/>
                <a:cs typeface="Times New Roman"/>
              </a:rPr>
              <a:t>ς</a:t>
            </a:r>
            <a:r>
              <a:rPr sz="2800" b="0" spc="-5" dirty="0">
                <a:latin typeface="Times New Roman"/>
                <a:cs typeface="Times New Roman"/>
              </a:rPr>
              <a:t>-</a:t>
            </a:r>
            <a:r>
              <a:rPr sz="2800" b="0" dirty="0">
                <a:latin typeface="Times New Roman"/>
                <a:cs typeface="Times New Roman"/>
              </a:rPr>
              <a:t>1</a:t>
            </a:r>
            <a:r>
              <a:rPr sz="2800" b="0" spc="-5" dirty="0">
                <a:latin typeface="Times New Roman"/>
                <a:cs typeface="Times New Roman"/>
              </a:rPr>
              <a:t>7</a:t>
            </a:r>
            <a:r>
              <a:rPr sz="2850" b="0" spc="-7" baseline="23391" dirty="0">
                <a:latin typeface="Times New Roman"/>
                <a:cs typeface="Times New Roman"/>
              </a:rPr>
              <a:t>ο</a:t>
            </a:r>
            <a:r>
              <a:rPr sz="2850" b="0" baseline="23391" dirty="0">
                <a:latin typeface="Times New Roman"/>
                <a:cs typeface="Times New Roman"/>
              </a:rPr>
              <a:t>ς</a:t>
            </a:r>
            <a:r>
              <a:rPr sz="2850" b="0" spc="337" baseline="23391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αιώνα</a:t>
            </a:r>
            <a:r>
              <a:rPr sz="2800" b="0" spc="-5" dirty="0">
                <a:latin typeface="Times New Roman"/>
                <a:cs typeface="Times New Roman"/>
              </a:rPr>
              <a:t>ς</a:t>
            </a:r>
            <a:r>
              <a:rPr sz="2800" b="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53695" marR="5080" indent="-340995">
              <a:lnSpc>
                <a:spcPct val="90100"/>
              </a:lnSpc>
              <a:spcBef>
                <a:spcPts val="66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b="0" spc="-10" dirty="0">
                <a:latin typeface="Times New Roman"/>
                <a:cs typeface="Times New Roman"/>
              </a:rPr>
              <a:t>Λιν</a:t>
            </a:r>
            <a:r>
              <a:rPr b="0" dirty="0">
                <a:latin typeface="Times New Roman"/>
                <a:cs typeface="Times New Roman"/>
              </a:rPr>
              <a:t>ό </a:t>
            </a:r>
            <a:r>
              <a:rPr b="0" spc="-5" dirty="0">
                <a:latin typeface="Times New Roman"/>
                <a:cs typeface="Times New Roman"/>
              </a:rPr>
              <a:t>ύφασμ</a:t>
            </a:r>
            <a:r>
              <a:rPr b="0" dirty="0">
                <a:latin typeface="Times New Roman"/>
                <a:cs typeface="Times New Roman"/>
              </a:rPr>
              <a:t>α, </a:t>
            </a:r>
            <a:r>
              <a:rPr b="0" spc="-5" dirty="0">
                <a:latin typeface="Times New Roman"/>
                <a:cs typeface="Times New Roman"/>
              </a:rPr>
              <a:t>σκοιν</a:t>
            </a:r>
            <a:r>
              <a:rPr b="0" dirty="0">
                <a:latin typeface="Times New Roman"/>
                <a:cs typeface="Times New Roman"/>
              </a:rPr>
              <a:t>ί, </a:t>
            </a:r>
            <a:r>
              <a:rPr b="0" spc="-10" dirty="0">
                <a:latin typeface="Times New Roman"/>
                <a:cs typeface="Times New Roman"/>
              </a:rPr>
              <a:t>καραβόπαν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πιεζότα</a:t>
            </a:r>
            <a:r>
              <a:rPr b="0" spc="-5" dirty="0">
                <a:latin typeface="Times New Roman"/>
                <a:cs typeface="Times New Roman"/>
              </a:rPr>
              <a:t>ν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μέχρ</a:t>
            </a:r>
            <a:r>
              <a:rPr b="0" spc="-5" dirty="0">
                <a:latin typeface="Times New Roman"/>
                <a:cs typeface="Times New Roman"/>
              </a:rPr>
              <a:t>ι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να </a:t>
            </a:r>
            <a:r>
              <a:rPr b="0" dirty="0">
                <a:latin typeface="Times New Roman"/>
                <a:cs typeface="Times New Roman"/>
              </a:rPr>
              <a:t>προκύψουν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λεπτέ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ίνε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dirty="0">
                <a:latin typeface="Times New Roman"/>
                <a:cs typeface="Times New Roman"/>
              </a:rPr>
              <a:t>. </a:t>
            </a:r>
            <a:r>
              <a:rPr b="0" spc="-5" dirty="0">
                <a:latin typeface="Times New Roman"/>
                <a:cs typeface="Times New Roman"/>
              </a:rPr>
              <a:t>Μ</a:t>
            </a:r>
            <a:r>
              <a:rPr b="0" dirty="0">
                <a:latin typeface="Times New Roman"/>
                <a:cs typeface="Times New Roman"/>
              </a:rPr>
              <a:t>ε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τη</a:t>
            </a:r>
            <a:r>
              <a:rPr b="0" spc="-5" dirty="0">
                <a:latin typeface="Times New Roman"/>
                <a:cs typeface="Times New Roman"/>
              </a:rPr>
              <a:t>ν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προσθήκ</a:t>
            </a:r>
            <a:r>
              <a:rPr b="0" spc="-5" dirty="0">
                <a:latin typeface="Times New Roman"/>
                <a:cs typeface="Times New Roman"/>
              </a:rPr>
              <a:t>η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νερού </a:t>
            </a:r>
            <a:r>
              <a:rPr b="0" spc="-10" dirty="0">
                <a:latin typeface="Times New Roman"/>
                <a:cs typeface="Times New Roman"/>
              </a:rPr>
              <a:t>γινότα</a:t>
            </a:r>
            <a:r>
              <a:rPr b="0" spc="-5" dirty="0">
                <a:latin typeface="Times New Roman"/>
                <a:cs typeface="Times New Roman"/>
              </a:rPr>
              <a:t>ν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πολτό</a:t>
            </a:r>
            <a:r>
              <a:rPr b="0" spc="20" dirty="0">
                <a:latin typeface="Times New Roman"/>
                <a:cs typeface="Times New Roman"/>
              </a:rPr>
              <a:t>ς</a:t>
            </a:r>
            <a:r>
              <a:rPr b="0" dirty="0">
                <a:latin typeface="Times New Roman"/>
                <a:cs typeface="Times New Roman"/>
              </a:rPr>
              <a:t>.</a:t>
            </a:r>
          </a:p>
          <a:p>
            <a:pPr marL="354330" marR="428625" indent="-341630">
              <a:lnSpc>
                <a:spcPts val="3020"/>
              </a:lnSpc>
              <a:spcBef>
                <a:spcPts val="72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b="0" dirty="0">
                <a:latin typeface="Times New Roman"/>
                <a:cs typeface="Times New Roman"/>
              </a:rPr>
              <a:t>Ο </a:t>
            </a:r>
            <a:r>
              <a:rPr b="0" spc="-5" dirty="0">
                <a:latin typeface="Times New Roman"/>
                <a:cs typeface="Times New Roman"/>
              </a:rPr>
              <a:t>πολτός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περνούσ</a:t>
            </a:r>
            <a:r>
              <a:rPr b="0" dirty="0">
                <a:latin typeface="Times New Roman"/>
                <a:cs typeface="Times New Roman"/>
              </a:rPr>
              <a:t>ε </a:t>
            </a:r>
            <a:r>
              <a:rPr b="0" spc="-10" dirty="0">
                <a:latin typeface="Times New Roman"/>
                <a:cs typeface="Times New Roman"/>
              </a:rPr>
              <a:t>απ</a:t>
            </a:r>
            <a:r>
              <a:rPr b="0" spc="-5" dirty="0">
                <a:latin typeface="Times New Roman"/>
                <a:cs typeface="Times New Roman"/>
              </a:rPr>
              <a:t>ό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συρμάτιν</a:t>
            </a:r>
            <a:r>
              <a:rPr b="0" dirty="0">
                <a:latin typeface="Times New Roman"/>
                <a:cs typeface="Times New Roman"/>
              </a:rPr>
              <a:t>ο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σουρωτήρ</a:t>
            </a:r>
            <a:r>
              <a:rPr b="0" spc="5" dirty="0">
                <a:latin typeface="Times New Roman"/>
                <a:cs typeface="Times New Roman"/>
              </a:rPr>
              <a:t>ι</a:t>
            </a:r>
            <a:r>
              <a:rPr b="0" dirty="0">
                <a:latin typeface="Times New Roman"/>
                <a:cs typeface="Times New Roman"/>
              </a:rPr>
              <a:t>: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το </a:t>
            </a:r>
            <a:r>
              <a:rPr b="0" spc="-5" dirty="0">
                <a:latin typeface="Times New Roman"/>
                <a:cs typeface="Times New Roman"/>
              </a:rPr>
              <a:t>νερ</a:t>
            </a:r>
            <a:r>
              <a:rPr b="0" dirty="0">
                <a:latin typeface="Times New Roman"/>
                <a:cs typeface="Times New Roman"/>
              </a:rPr>
              <a:t>ό </a:t>
            </a:r>
            <a:r>
              <a:rPr b="0" spc="-5" dirty="0">
                <a:latin typeface="Times New Roman"/>
                <a:cs typeface="Times New Roman"/>
              </a:rPr>
              <a:t>περνούσ</a:t>
            </a:r>
            <a:r>
              <a:rPr b="0" dirty="0">
                <a:latin typeface="Times New Roman"/>
                <a:cs typeface="Times New Roman"/>
              </a:rPr>
              <a:t>ε, </a:t>
            </a:r>
            <a:r>
              <a:rPr b="0" spc="-5" dirty="0">
                <a:latin typeface="Times New Roman"/>
                <a:cs typeface="Times New Roman"/>
              </a:rPr>
              <a:t>εν</a:t>
            </a:r>
            <a:r>
              <a:rPr b="0" dirty="0">
                <a:latin typeface="Times New Roman"/>
                <a:cs typeface="Times New Roman"/>
              </a:rPr>
              <a:t>ώ </a:t>
            </a:r>
            <a:r>
              <a:rPr b="0" spc="-5" dirty="0">
                <a:latin typeface="Times New Roman"/>
                <a:cs typeface="Times New Roman"/>
              </a:rPr>
              <a:t>ο</a:t>
            </a:r>
            <a:r>
              <a:rPr b="0" dirty="0">
                <a:latin typeface="Times New Roman"/>
                <a:cs typeface="Times New Roman"/>
              </a:rPr>
              <a:t>ι </a:t>
            </a:r>
            <a:r>
              <a:rPr b="0" spc="-10" dirty="0">
                <a:latin typeface="Times New Roman"/>
                <a:cs typeface="Times New Roman"/>
              </a:rPr>
              <a:t>ίνε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όχ</a:t>
            </a:r>
            <a:r>
              <a:rPr b="0" spc="15" dirty="0">
                <a:latin typeface="Times New Roman"/>
                <a:cs typeface="Times New Roman"/>
              </a:rPr>
              <a:t>ι</a:t>
            </a:r>
            <a:r>
              <a:rPr b="0" dirty="0">
                <a:latin typeface="Times New Roman"/>
                <a:cs typeface="Times New Roman"/>
              </a:rPr>
              <a:t>.</a:t>
            </a:r>
          </a:p>
          <a:p>
            <a:pPr marL="353695" marR="95885" indent="-340995">
              <a:lnSpc>
                <a:spcPts val="3020"/>
              </a:lnSpc>
              <a:spcBef>
                <a:spcPts val="68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b="0" spc="-10" dirty="0">
                <a:latin typeface="Times New Roman"/>
                <a:cs typeface="Times New Roman"/>
              </a:rPr>
              <a:t>Μετ</a:t>
            </a:r>
            <a:r>
              <a:rPr b="0" spc="-5" dirty="0">
                <a:latin typeface="Times New Roman"/>
                <a:cs typeface="Times New Roman"/>
              </a:rPr>
              <a:t>ά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τη</a:t>
            </a:r>
            <a:r>
              <a:rPr b="0" spc="-5" dirty="0">
                <a:latin typeface="Times New Roman"/>
                <a:cs typeface="Times New Roman"/>
              </a:rPr>
              <a:t>ν </a:t>
            </a:r>
            <a:r>
              <a:rPr b="0" spc="-10" dirty="0">
                <a:latin typeface="Times New Roman"/>
                <a:cs typeface="Times New Roman"/>
              </a:rPr>
              <a:t>αποξήρανσ</a:t>
            </a:r>
            <a:r>
              <a:rPr b="0" spc="-5" dirty="0">
                <a:latin typeface="Times New Roman"/>
                <a:cs typeface="Times New Roman"/>
              </a:rPr>
              <a:t>η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το</a:t>
            </a:r>
            <a:r>
              <a:rPr b="0" dirty="0">
                <a:latin typeface="Times New Roman"/>
                <a:cs typeface="Times New Roman"/>
              </a:rPr>
              <a:t>υ </a:t>
            </a:r>
            <a:r>
              <a:rPr b="0" spc="-10" dirty="0">
                <a:latin typeface="Times New Roman"/>
                <a:cs typeface="Times New Roman"/>
              </a:rPr>
              <a:t>περιεχομένο</a:t>
            </a:r>
            <a:r>
              <a:rPr b="0" dirty="0">
                <a:latin typeface="Times New Roman"/>
                <a:cs typeface="Times New Roman"/>
              </a:rPr>
              <a:t>υ, </a:t>
            </a:r>
            <a:r>
              <a:rPr b="0" spc="-10" dirty="0">
                <a:latin typeface="Times New Roman"/>
                <a:cs typeface="Times New Roman"/>
              </a:rPr>
              <a:t>προκύπτει </a:t>
            </a:r>
            <a:r>
              <a:rPr b="0" spc="-5" dirty="0">
                <a:latin typeface="Times New Roman"/>
                <a:cs typeface="Times New Roman"/>
              </a:rPr>
              <a:t>φύλλο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χαρτιού</a:t>
            </a:r>
            <a:r>
              <a:rPr b="0" dirty="0">
                <a:latin typeface="Times New Roman"/>
                <a:cs typeface="Times New Roman"/>
              </a:rPr>
              <a:t>. </a:t>
            </a:r>
            <a:r>
              <a:rPr b="0" spc="-10" dirty="0">
                <a:latin typeface="Times New Roman"/>
                <a:cs typeface="Times New Roman"/>
              </a:rPr>
              <a:t>Αποτυπώματ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απ</a:t>
            </a:r>
            <a:r>
              <a:rPr b="0" spc="-5" dirty="0">
                <a:latin typeface="Times New Roman"/>
                <a:cs typeface="Times New Roman"/>
              </a:rPr>
              <a:t>ό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τ</a:t>
            </a:r>
            <a:r>
              <a:rPr b="0" spc="-5" dirty="0">
                <a:latin typeface="Times New Roman"/>
                <a:cs typeface="Times New Roman"/>
              </a:rPr>
              <a:t>ο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σουρωτήρι φαίνοντα</a:t>
            </a:r>
            <a:r>
              <a:rPr b="0" dirty="0">
                <a:latin typeface="Times New Roman"/>
                <a:cs typeface="Times New Roman"/>
              </a:rPr>
              <a:t>ι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στο</a:t>
            </a:r>
            <a:r>
              <a:rPr b="0" spc="-10" dirty="0">
                <a:latin typeface="Times New Roman"/>
                <a:cs typeface="Times New Roman"/>
              </a:rPr>
              <a:t> χαρτ</a:t>
            </a:r>
            <a:r>
              <a:rPr b="0" spc="-5" dirty="0">
                <a:latin typeface="Times New Roman"/>
                <a:cs typeface="Times New Roman"/>
              </a:rPr>
              <a:t>ί</a:t>
            </a:r>
            <a:r>
              <a:rPr b="0" dirty="0">
                <a:latin typeface="Times New Roman"/>
                <a:cs typeface="Times New Roman"/>
              </a:rPr>
              <a:t>.</a:t>
            </a:r>
          </a:p>
          <a:p>
            <a:pPr marL="354330" marR="24130" indent="-341630">
              <a:lnSpc>
                <a:spcPts val="3020"/>
              </a:lnSpc>
              <a:spcBef>
                <a:spcPts val="68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b="0" spc="-5" dirty="0">
                <a:latin typeface="Times New Roman"/>
                <a:cs typeface="Times New Roman"/>
              </a:rPr>
              <a:t>Μέθοδο</a:t>
            </a:r>
            <a:r>
              <a:rPr b="0" dirty="0">
                <a:latin typeface="Times New Roman"/>
                <a:cs typeface="Times New Roman"/>
              </a:rPr>
              <a:t>ι</a:t>
            </a:r>
            <a:r>
              <a:rPr b="0" spc="-5" dirty="0">
                <a:latin typeface="Times New Roman"/>
                <a:cs typeface="Times New Roman"/>
              </a:rPr>
              <a:t> Αναγνώριση</a:t>
            </a:r>
            <a:r>
              <a:rPr b="0" dirty="0">
                <a:latin typeface="Times New Roman"/>
                <a:cs typeface="Times New Roman"/>
              </a:rPr>
              <a:t>ς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Προτύπω</a:t>
            </a:r>
            <a:r>
              <a:rPr b="0" dirty="0">
                <a:latin typeface="Times New Roman"/>
                <a:cs typeface="Times New Roman"/>
              </a:rPr>
              <a:t>ν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εφαρμόζοντα</a:t>
            </a:r>
            <a:r>
              <a:rPr b="0" dirty="0">
                <a:latin typeface="Times New Roman"/>
                <a:cs typeface="Times New Roman"/>
              </a:rPr>
              <a:t>ι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στο </a:t>
            </a:r>
            <a:r>
              <a:rPr b="0" spc="-5" dirty="0">
                <a:latin typeface="Times New Roman"/>
                <a:cs typeface="Times New Roman"/>
              </a:rPr>
              <a:t>πρότυπο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το</a:t>
            </a:r>
            <a:r>
              <a:rPr b="0" dirty="0">
                <a:latin typeface="Times New Roman"/>
                <a:cs typeface="Times New Roman"/>
              </a:rPr>
              <a:t>υ </a:t>
            </a:r>
            <a:r>
              <a:rPr b="0" spc="-10" dirty="0">
                <a:latin typeface="Times New Roman"/>
                <a:cs typeface="Times New Roman"/>
              </a:rPr>
              <a:t>χαρτιο</a:t>
            </a:r>
            <a:r>
              <a:rPr b="0" spc="-5" dirty="0">
                <a:latin typeface="Times New Roman"/>
                <a:cs typeface="Times New Roman"/>
              </a:rPr>
              <a:t>ύ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γι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ν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τ</a:t>
            </a:r>
            <a:r>
              <a:rPr b="0" spc="-5" dirty="0">
                <a:latin typeface="Times New Roman"/>
                <a:cs typeface="Times New Roman"/>
              </a:rPr>
              <a:t>ο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ταξινομήσουν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4400" spc="-10" dirty="0"/>
              <a:t>Αναγνώρισ</a:t>
            </a:r>
            <a:r>
              <a:rPr sz="4400" spc="-5" dirty="0"/>
              <a:t>η</a:t>
            </a:r>
            <a:r>
              <a:rPr sz="4400" spc="20" dirty="0"/>
              <a:t> </a:t>
            </a:r>
            <a:r>
              <a:rPr sz="4400" spc="-5" dirty="0"/>
              <a:t>συγγραφέα</a:t>
            </a:r>
            <a:endParaRPr sz="4400"/>
          </a:p>
        </p:txBody>
      </p:sp>
      <p:sp>
        <p:nvSpPr>
          <p:cNvPr id="19" name="object 19"/>
          <p:cNvSpPr txBox="1"/>
          <p:nvPr/>
        </p:nvSpPr>
        <p:spPr>
          <a:xfrm>
            <a:off x="530098" y="1625346"/>
            <a:ext cx="7891780" cy="390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"Similar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to analyze works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literature,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like assigning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authorship of different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 Federalist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Papers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Alexander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Hamilton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James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Madiso</a:t>
            </a: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find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art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wor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are unique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the artist,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like the subtle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choice of words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or phrasing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cadence that are characteristic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writer."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3497" y="6125972"/>
            <a:ext cx="732663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Farid,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Science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814069">
              <a:lnSpc>
                <a:spcPct val="100000"/>
              </a:lnSpc>
            </a:pPr>
            <a:r>
              <a:rPr sz="4400" spc="-5" dirty="0"/>
              <a:t>Υφολογικές</a:t>
            </a:r>
            <a:r>
              <a:rPr sz="4400" spc="25" dirty="0"/>
              <a:t> </a:t>
            </a:r>
            <a:r>
              <a:rPr sz="4400" spc="-10" dirty="0"/>
              <a:t>Παράμετροι</a:t>
            </a:r>
            <a:endParaRPr sz="4400"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pc="-10" dirty="0"/>
              <a:t>Συντακτικ</a:t>
            </a:r>
            <a:r>
              <a:rPr spc="-5" dirty="0"/>
              <a:t>ό</a:t>
            </a:r>
            <a:r>
              <a:rPr spc="10" dirty="0"/>
              <a:t> </a:t>
            </a:r>
            <a:r>
              <a:rPr spc="-5" dirty="0"/>
              <a:t>επίπεδο</a:t>
            </a:r>
          </a:p>
          <a:p>
            <a:pPr marL="4318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5" dirty="0">
                <a:latin typeface="Times New Roman"/>
                <a:cs typeface="Times New Roman"/>
              </a:rPr>
              <a:t>αριθμό</a:t>
            </a:r>
            <a:r>
              <a:rPr b="0" dirty="0">
                <a:latin typeface="Times New Roman"/>
                <a:cs typeface="Times New Roman"/>
              </a:rPr>
              <a:t>ς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λέξεω</a:t>
            </a:r>
            <a:r>
              <a:rPr b="0" spc="-5" dirty="0">
                <a:latin typeface="Times New Roman"/>
                <a:cs typeface="Times New Roman"/>
              </a:rPr>
              <a:t>ν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/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περίοδο</a:t>
            </a:r>
          </a:p>
          <a:p>
            <a:pPr marL="4318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5" dirty="0">
                <a:latin typeface="Times New Roman"/>
                <a:cs typeface="Times New Roman"/>
              </a:rPr>
              <a:t>αριθμό</a:t>
            </a:r>
            <a:r>
              <a:rPr b="0" dirty="0">
                <a:latin typeface="Times New Roman"/>
                <a:cs typeface="Times New Roman"/>
              </a:rPr>
              <a:t>ς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λέξεω</a:t>
            </a:r>
            <a:r>
              <a:rPr b="0" spc="0" dirty="0">
                <a:latin typeface="Times New Roman"/>
                <a:cs typeface="Times New Roman"/>
              </a:rPr>
              <a:t>ν</a:t>
            </a:r>
            <a:r>
              <a:rPr b="0" spc="-10" dirty="0">
                <a:latin typeface="Times New Roman"/>
                <a:cs typeface="Times New Roman"/>
              </a:rPr>
              <a:t>/είδο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φράσης</a:t>
            </a:r>
          </a:p>
          <a:p>
            <a:pPr marL="4318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5" dirty="0">
                <a:latin typeface="Times New Roman"/>
                <a:cs typeface="Times New Roman"/>
              </a:rPr>
              <a:t>αριθμό</a:t>
            </a:r>
            <a:r>
              <a:rPr b="0" dirty="0">
                <a:latin typeface="Times New Roman"/>
                <a:cs typeface="Times New Roman"/>
              </a:rPr>
              <a:t>ς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τω</a:t>
            </a:r>
            <a:r>
              <a:rPr b="0" dirty="0">
                <a:latin typeface="Times New Roman"/>
                <a:cs typeface="Times New Roman"/>
              </a:rPr>
              <a:t>ν </a:t>
            </a:r>
            <a:r>
              <a:rPr b="0" spc="-5" dirty="0">
                <a:latin typeface="Times New Roman"/>
                <a:cs typeface="Times New Roman"/>
              </a:rPr>
              <a:t>σημείω</a:t>
            </a:r>
            <a:r>
              <a:rPr b="0" dirty="0">
                <a:latin typeface="Times New Roman"/>
                <a:cs typeface="Times New Roman"/>
              </a:rPr>
              <a:t>ν </a:t>
            </a:r>
            <a:r>
              <a:rPr b="0" spc="-10" dirty="0">
                <a:latin typeface="Times New Roman"/>
                <a:cs typeface="Times New Roman"/>
              </a:rPr>
              <a:t>στίξης</a:t>
            </a:r>
          </a:p>
          <a:p>
            <a:pPr marL="4318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10" dirty="0">
                <a:latin typeface="Times New Roman"/>
                <a:cs typeface="Times New Roman"/>
              </a:rPr>
              <a:t>συχνότητ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διαφόρω</a:t>
            </a:r>
            <a:r>
              <a:rPr b="0" dirty="0">
                <a:latin typeface="Times New Roman"/>
                <a:cs typeface="Times New Roman"/>
              </a:rPr>
              <a:t>ν </a:t>
            </a:r>
            <a:r>
              <a:rPr b="0" spc="-5" dirty="0">
                <a:latin typeface="Times New Roman"/>
                <a:cs typeface="Times New Roman"/>
              </a:rPr>
              <a:t>μερώ</a:t>
            </a:r>
            <a:r>
              <a:rPr b="0" dirty="0">
                <a:latin typeface="Times New Roman"/>
                <a:cs typeface="Times New Roman"/>
              </a:rPr>
              <a:t>ν του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λόγου</a:t>
            </a:r>
          </a:p>
          <a:p>
            <a:pPr marL="4318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10" dirty="0">
                <a:latin typeface="Times New Roman"/>
                <a:cs typeface="Times New Roman"/>
              </a:rPr>
              <a:t>συχνότητ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χρήση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παθητική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φωνής</a:t>
            </a:r>
          </a:p>
          <a:p>
            <a:pPr marL="4318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5" dirty="0">
                <a:latin typeface="Times New Roman"/>
                <a:cs typeface="Times New Roman"/>
              </a:rPr>
              <a:t>πλούτος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λεξιλογίου</a:t>
            </a:r>
          </a:p>
          <a:p>
            <a:pPr marL="88900">
              <a:lnSpc>
                <a:spcPct val="100000"/>
              </a:lnSpc>
              <a:spcBef>
                <a:spcPts val="235"/>
              </a:spcBef>
            </a:pPr>
            <a:r>
              <a:rPr sz="2000" b="0" spc="-5" dirty="0">
                <a:latin typeface="Times New Roman"/>
                <a:cs typeface="Times New Roman"/>
              </a:rPr>
              <a:t>μέγεθος λεξ</a:t>
            </a:r>
            <a:r>
              <a:rPr sz="2000" b="0" dirty="0">
                <a:latin typeface="Times New Roman"/>
                <a:cs typeface="Times New Roman"/>
              </a:rPr>
              <a:t>ι</a:t>
            </a:r>
            <a:r>
              <a:rPr sz="2000" b="0" spc="-5" dirty="0">
                <a:latin typeface="Times New Roman"/>
                <a:cs typeface="Times New Roman"/>
              </a:rPr>
              <a:t>λογίου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το</a:t>
            </a:r>
            <a:r>
              <a:rPr sz="2000" b="0" spc="-5" dirty="0">
                <a:latin typeface="Times New Roman"/>
                <a:cs typeface="Times New Roman"/>
              </a:rPr>
              <a:t>υ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κειμένου / αριθμός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λέξεω</a:t>
            </a:r>
            <a:r>
              <a:rPr sz="2000" b="0" spc="-5" dirty="0">
                <a:latin typeface="Times New Roman"/>
                <a:cs typeface="Times New Roman"/>
              </a:rPr>
              <a:t>ν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το</a:t>
            </a:r>
            <a:r>
              <a:rPr sz="2000" b="0" spc="-5" dirty="0">
                <a:latin typeface="Times New Roman"/>
                <a:cs typeface="Times New Roman"/>
              </a:rPr>
              <a:t>υ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κειμένου</a:t>
            </a:r>
            <a:endParaRPr sz="20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10" dirty="0">
                <a:latin typeface="Times New Roman"/>
                <a:cs typeface="Times New Roman"/>
              </a:rPr>
              <a:t>συχνότητ</a:t>
            </a:r>
            <a:r>
              <a:rPr b="0" spc="-5" dirty="0">
                <a:latin typeface="Times New Roman"/>
                <a:cs typeface="Times New Roman"/>
              </a:rPr>
              <a:t>α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εμφάνιση</a:t>
            </a:r>
            <a:r>
              <a:rPr b="0" spc="-5" dirty="0">
                <a:latin typeface="Times New Roman"/>
                <a:cs typeface="Times New Roman"/>
              </a:rPr>
              <a:t>ς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λειτουργικώ</a:t>
            </a:r>
            <a:r>
              <a:rPr b="0" spc="-5" dirty="0">
                <a:latin typeface="Times New Roman"/>
                <a:cs typeface="Times New Roman"/>
              </a:rPr>
              <a:t>ν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λέξεων</a:t>
            </a:r>
          </a:p>
          <a:p>
            <a:pPr marL="4318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431800" algn="l"/>
              </a:tabLst>
            </a:pPr>
            <a:r>
              <a:rPr b="0" spc="-10" dirty="0">
                <a:latin typeface="Times New Roman"/>
                <a:cs typeface="Times New Roman"/>
              </a:rPr>
              <a:t>άπα</a:t>
            </a:r>
            <a:r>
              <a:rPr b="0" spc="-5" dirty="0">
                <a:latin typeface="Times New Roman"/>
                <a:cs typeface="Times New Roman"/>
              </a:rPr>
              <a:t>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λεγόμενα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814069">
              <a:lnSpc>
                <a:spcPct val="100000"/>
              </a:lnSpc>
            </a:pPr>
            <a:r>
              <a:rPr sz="4400" spc="-5" dirty="0"/>
              <a:t>Υφολογικές</a:t>
            </a:r>
            <a:r>
              <a:rPr sz="4400" spc="25" dirty="0"/>
              <a:t> </a:t>
            </a:r>
            <a:r>
              <a:rPr sz="4400" spc="-10" dirty="0"/>
              <a:t>Παράμετροι</a:t>
            </a:r>
            <a:endParaRPr sz="4400"/>
          </a:p>
        </p:txBody>
      </p:sp>
      <p:sp>
        <p:nvSpPr>
          <p:cNvPr id="19" name="object 19"/>
          <p:cNvSpPr txBox="1"/>
          <p:nvPr/>
        </p:nvSpPr>
        <p:spPr>
          <a:xfrm>
            <a:off x="530098" y="1625346"/>
            <a:ext cx="3646804" cy="224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Λεξικολογικό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επίπεδο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αρχαϊσμοί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μεταφορές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σλόγκαν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16" rIns="0" bIns="0" rtlCol="0">
            <a:spAutoFit/>
          </a:bodyPr>
          <a:lstStyle/>
          <a:p>
            <a:pPr marL="40640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Th</a:t>
            </a:r>
            <a:r>
              <a:rPr dirty="0">
                <a:latin typeface="Times New Roman"/>
                <a:cs typeface="Times New Roman"/>
              </a:rPr>
              <a:t>e Federalist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paper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175" dirty="0">
                <a:latin typeface="Times New Roman"/>
                <a:cs typeface="Times New Roman"/>
              </a:rPr>
              <a:t>(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4000" spc="-1839" dirty="0">
                <a:latin typeface="Times New Roman"/>
                <a:cs typeface="Times New Roman"/>
              </a:rPr>
              <a:t>1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4000" spc="-1839" dirty="0">
                <a:latin typeface="Times New Roman"/>
                <a:cs typeface="Times New Roman"/>
              </a:rPr>
              <a:t>7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4000" spc="-1845" dirty="0">
                <a:latin typeface="Times New Roman"/>
                <a:cs typeface="Times New Roman"/>
              </a:rPr>
              <a:t>8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4000" spc="-1845" dirty="0">
                <a:latin typeface="Times New Roman"/>
                <a:cs typeface="Times New Roman"/>
              </a:rPr>
              <a:t>7</a:t>
            </a:r>
            <a:r>
              <a:rPr sz="6000" spc="-240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4000" spc="-5" dirty="0">
                <a:latin typeface="Times New Roman"/>
                <a:cs typeface="Times New Roman"/>
              </a:rPr>
              <a:t>-</a:t>
            </a:r>
            <a:r>
              <a:rPr sz="4000" spc="-1839" dirty="0">
                <a:latin typeface="Times New Roman"/>
                <a:cs typeface="Times New Roman"/>
              </a:rPr>
              <a:t>1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4000" spc="-1839" dirty="0">
                <a:latin typeface="Times New Roman"/>
                <a:cs typeface="Times New Roman"/>
              </a:rPr>
              <a:t>7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4000" spc="-1839" dirty="0">
                <a:latin typeface="Times New Roman"/>
                <a:cs typeface="Times New Roman"/>
              </a:rPr>
              <a:t>8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4000" spc="-1845" dirty="0">
                <a:latin typeface="Times New Roman"/>
                <a:cs typeface="Times New Roman"/>
              </a:rPr>
              <a:t>8</a:t>
            </a:r>
            <a:r>
              <a:rPr sz="6000" spc="-24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4000" spc="-1175" dirty="0">
                <a:latin typeface="Times New Roman"/>
                <a:cs typeface="Times New Roman"/>
              </a:rPr>
              <a:t>)</a:t>
            </a:r>
            <a:r>
              <a:rPr sz="6000" spc="-7" baseline="-2083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6000" baseline="-208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97" y="1015746"/>
            <a:ext cx="8439785" cy="290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endParaRPr sz="3200">
              <a:latin typeface="Times New Roman"/>
              <a:cs typeface="Times New Roman"/>
            </a:endParaRPr>
          </a:p>
          <a:p>
            <a:pPr marL="755015" marR="5080" lvl="1" indent="-285750">
              <a:lnSpc>
                <a:spcPct val="99800"/>
              </a:lnSpc>
              <a:spcBef>
                <a:spcPts val="60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Federalis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Paper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Hamilton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Lay, J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Madiso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): σειρά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δοκίμια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γράφηκαν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64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spc="-100" dirty="0">
                <a:latin typeface="Times New Roman"/>
                <a:cs typeface="Times New Roman"/>
              </a:rPr>
              <a:t>υ</a:t>
            </a:r>
            <a:r>
              <a:rPr sz="3600" spc="-1679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400" spc="-100" dirty="0">
                <a:latin typeface="Times New Roman"/>
                <a:cs typeface="Times New Roman"/>
              </a:rPr>
              <a:t>π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400" spc="-95" dirty="0">
                <a:latin typeface="Times New Roman"/>
                <a:cs typeface="Times New Roman"/>
              </a:rPr>
              <a:t>ο</a:t>
            </a:r>
            <a:r>
              <a:rPr sz="3600" spc="-18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400" spc="-95" dirty="0">
                <a:latin typeface="Times New Roman"/>
                <a:cs typeface="Times New Roman"/>
              </a:rPr>
              <a:t>σ</a:t>
            </a:r>
            <a:r>
              <a:rPr sz="3600" spc="-131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400" spc="-100" dirty="0">
                <a:latin typeface="Times New Roman"/>
                <a:cs typeface="Times New Roman"/>
              </a:rPr>
              <a:t>τ</a:t>
            </a:r>
            <a:r>
              <a:rPr sz="3600" spc="-174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400" spc="-100" dirty="0">
                <a:latin typeface="Times New Roman"/>
                <a:cs typeface="Times New Roman"/>
              </a:rPr>
              <a:t>ή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2400" spc="-95" dirty="0">
                <a:latin typeface="Times New Roman"/>
                <a:cs typeface="Times New Roman"/>
              </a:rPr>
              <a:t>ρ</a:t>
            </a:r>
            <a:r>
              <a:rPr sz="3600" spc="-83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400" spc="-95" dirty="0">
                <a:latin typeface="Times New Roman"/>
                <a:cs typeface="Times New Roman"/>
              </a:rPr>
              <a:t>ι</a:t>
            </a:r>
            <a:r>
              <a:rPr sz="3600" spc="-147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ξ</a:t>
            </a:r>
            <a:r>
              <a:rPr sz="2400" spc="-100" dirty="0">
                <a:latin typeface="Times New Roman"/>
                <a:cs typeface="Times New Roman"/>
              </a:rPr>
              <a:t>ξ</a:t>
            </a:r>
            <a:r>
              <a:rPr sz="3600" spc="-174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spc="-5" dirty="0">
                <a:latin typeface="Times New Roman"/>
                <a:cs typeface="Times New Roman"/>
              </a:rPr>
              <a:t>η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καινούριου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συντάγματος</a:t>
            </a:r>
            <a:endParaRPr sz="24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85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στο σύνολο</a:t>
            </a:r>
            <a:endParaRPr sz="24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12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διφορούμεν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δε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ξέρουμε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έχουν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γραφεί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τον</a:t>
            </a:r>
            <a:endParaRPr sz="24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Hamilto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ή από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Madison.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36396" y="4062476"/>
            <a:ext cx="2057400" cy="27828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2396" y="4058666"/>
            <a:ext cx="2035301" cy="27866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395" y="257047"/>
            <a:ext cx="8458200" cy="6343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1721485">
              <a:lnSpc>
                <a:spcPct val="100000"/>
              </a:lnSpc>
            </a:pPr>
            <a:r>
              <a:rPr sz="4400" spc="-5" dirty="0"/>
              <a:t>ΤΝ</a:t>
            </a:r>
            <a:r>
              <a:rPr sz="4400" spc="5" dirty="0"/>
              <a:t> </a:t>
            </a:r>
            <a:r>
              <a:rPr sz="4400" spc="-10" dirty="0"/>
              <a:t>κα</a:t>
            </a:r>
            <a:r>
              <a:rPr sz="4400" spc="-5" dirty="0"/>
              <a:t>ι</a:t>
            </a:r>
            <a:r>
              <a:rPr sz="4400" dirty="0"/>
              <a:t> </a:t>
            </a:r>
            <a:r>
              <a:rPr sz="4400" spc="-5" dirty="0"/>
              <a:t>Μουσική</a:t>
            </a:r>
            <a:endParaRPr sz="4400"/>
          </a:p>
        </p:txBody>
      </p:sp>
      <p:sp>
        <p:nvSpPr>
          <p:cNvPr id="19" name="object 19"/>
          <p:cNvSpPr txBox="1"/>
          <p:nvPr/>
        </p:nvSpPr>
        <p:spPr>
          <a:xfrm>
            <a:off x="530098" y="1642109"/>
            <a:ext cx="7692390" cy="469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8100" indent="-342900">
              <a:lnSpc>
                <a:spcPts val="259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Στόχο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δημιουργία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υπολογιστικών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συστημάτων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 έχουν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δυνατότητ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μουσικής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σύνθεση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ς,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ανάλυση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ενορχήστρωση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αυτοσχεδίαση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Μέχρι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 199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χρησιμοποιούνταν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νευρωνικά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δίκτυα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 μίμηση (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imitatio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διαφορετικών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μουσικών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ειδώ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4965" marR="12065" indent="-342265" algn="just">
              <a:lnSpc>
                <a:spcPts val="259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Bruc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Jaco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(1995)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Χρησιμοποιεί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γενετικούς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αλγορίθμους για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συνθέσει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κα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 στην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συνέχεια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ίδιο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το πρόγραμμα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να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αποφασίζει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σύνθεση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μουσική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κακόηχ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4965" marR="34925" indent="-342265">
              <a:lnSpc>
                <a:spcPct val="89800"/>
              </a:lnSpc>
              <a:spcBef>
                <a:spcPts val="54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Eduardo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Mirand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(2002)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Χρησιμοποιεί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cellula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automata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(κυψελωτά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αυτόματ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 κανόνες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γι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συλλογική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μάθηση (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collectiv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σκοπό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φτιάξει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ένα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σύστημα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 για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πρώτη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φορά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συνθέτει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πρωτότυπ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μουσικ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ή.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http://</a:t>
            </a:r>
            <a:r>
              <a:rPr sz="1800" u="sng" spc="-5" dirty="0">
                <a:solidFill>
                  <a:srgbClr val="FFFFCC"/>
                </a:solidFill>
                <a:latin typeface="Times New Roman"/>
                <a:cs typeface="Times New Roman"/>
                <a:hlinkClick r:id="rId18"/>
              </a:rPr>
              <a:t>www.youtube.com/watch?v=MSxeN00C20g&amp;feature=player_embedded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3" y="216153"/>
            <a:ext cx="7495032" cy="615553"/>
          </a:xfrm>
        </p:spPr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098" y="1593850"/>
            <a:ext cx="8071103" cy="20313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400" dirty="0"/>
              <a:t>Το παρόν εκπαιδευτικό υλικό υπόκειται σε άδειες χρήσης </a:t>
            </a:r>
            <a:r>
              <a:rPr lang="en-US" sz="4400" dirty="0"/>
              <a:t>Creative </a:t>
            </a:r>
            <a:r>
              <a:rPr lang="en-US" sz="4400" dirty="0" smtClean="0"/>
              <a:t>Commons</a:t>
            </a:r>
            <a:endParaRPr lang="el-GR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4565650"/>
            <a:ext cx="4584262" cy="1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1721485">
              <a:lnSpc>
                <a:spcPct val="100000"/>
              </a:lnSpc>
            </a:pPr>
            <a:r>
              <a:rPr sz="4400" spc="-5" dirty="0"/>
              <a:t>ΤΝ</a:t>
            </a:r>
            <a:r>
              <a:rPr sz="4400" spc="5" dirty="0"/>
              <a:t> </a:t>
            </a:r>
            <a:r>
              <a:rPr sz="4400" spc="-10" dirty="0"/>
              <a:t>κα</a:t>
            </a:r>
            <a:r>
              <a:rPr sz="4400" spc="-5" dirty="0"/>
              <a:t>ι</a:t>
            </a:r>
            <a:r>
              <a:rPr sz="4400" dirty="0"/>
              <a:t> </a:t>
            </a:r>
            <a:r>
              <a:rPr sz="4400" spc="-5" dirty="0"/>
              <a:t>Μουσική</a:t>
            </a:r>
            <a:endParaRPr sz="4400"/>
          </a:p>
        </p:txBody>
      </p:sp>
      <p:sp>
        <p:nvSpPr>
          <p:cNvPr id="19" name="object 19"/>
          <p:cNvSpPr txBox="1"/>
          <p:nvPr/>
        </p:nvSpPr>
        <p:spPr>
          <a:xfrm>
            <a:off x="530098" y="1625346"/>
            <a:ext cx="7900670" cy="35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 marR="5080" indent="-343535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ΜusicStrands (2005 - University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Barcelona Research Park)</a:t>
            </a:r>
            <a:endParaRPr sz="3200">
              <a:latin typeface="Times New Roman"/>
              <a:cs typeface="Times New Roman"/>
            </a:endParaRPr>
          </a:p>
          <a:p>
            <a:pPr marL="355600" marR="33528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Χρησιμοποιεί στατιστική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μάθησ</a:t>
            </a: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δίκτυα Bayes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πιθανοτικό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συμπερασμό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γι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προτείνει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στον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χρήστη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ιστοσελίδας ΜusicStrands μουσική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αρέσει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μέσα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3.7 εκα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 τραγούδι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94839" y="216153"/>
            <a:ext cx="534035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0" marR="5080" indent="-921385">
              <a:lnSpc>
                <a:spcPct val="100000"/>
              </a:lnSpc>
            </a:pPr>
            <a:r>
              <a:rPr spc="-10" dirty="0"/>
              <a:t>Τεχνητ</a:t>
            </a:r>
            <a:r>
              <a:rPr spc="-5" dirty="0"/>
              <a:t>ή</a:t>
            </a:r>
            <a:r>
              <a:rPr spc="25" dirty="0"/>
              <a:t> </a:t>
            </a:r>
            <a:r>
              <a:rPr spc="-10" dirty="0"/>
              <a:t>Νοημοσύν</a:t>
            </a:r>
            <a:r>
              <a:rPr spc="-5" dirty="0"/>
              <a:t>η</a:t>
            </a:r>
            <a:r>
              <a:rPr spc="20" dirty="0"/>
              <a:t> </a:t>
            </a:r>
            <a:r>
              <a:rPr dirty="0"/>
              <a:t>και </a:t>
            </a:r>
            <a:r>
              <a:rPr spc="-10" dirty="0"/>
              <a:t>Βιντεοπαιχνίδια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0098" y="1625346"/>
            <a:ext cx="8009890" cy="499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875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Τα παιχνίδια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διαθέτουν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συστατικό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ΤΝ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(AI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componen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μπορού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36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4200" spc="-179" baseline="-1984" dirty="0">
                <a:latin typeface="Times New Roman"/>
                <a:cs typeface="Times New Roman"/>
              </a:rPr>
              <a:t>α</a:t>
            </a:r>
            <a:r>
              <a:rPr sz="2800" spc="-1305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4200" spc="-179" baseline="-1984" dirty="0">
                <a:latin typeface="Times New Roman"/>
                <a:cs typeface="Times New Roman"/>
              </a:rPr>
              <a:t>π</a:t>
            </a:r>
            <a:r>
              <a:rPr sz="2800" spc="-1290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4200" spc="-172" baseline="-1984" dirty="0">
                <a:latin typeface="Times New Roman"/>
                <a:cs typeface="Times New Roman"/>
              </a:rPr>
              <a:t>ο</a:t>
            </a:r>
            <a:r>
              <a:rPr sz="2800" spc="-120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4200" spc="-172" baseline="-1984" dirty="0">
                <a:latin typeface="Times New Roman"/>
                <a:cs typeface="Times New Roman"/>
              </a:rPr>
              <a:t>δ</a:t>
            </a:r>
            <a:r>
              <a:rPr sz="2800" spc="-1730" dirty="0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sz="4200" spc="-179" baseline="-1984" dirty="0">
                <a:latin typeface="Times New Roman"/>
                <a:cs typeface="Times New Roman"/>
              </a:rPr>
              <a:t>ώ</a:t>
            </a:r>
            <a:r>
              <a:rPr sz="2800" spc="-1395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9" baseline="-1984" dirty="0">
                <a:latin typeface="Times New Roman"/>
                <a:cs typeface="Times New Roman"/>
              </a:rPr>
              <a:t>σ</a:t>
            </a:r>
            <a:r>
              <a:rPr sz="2800" spc="-1290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4200" spc="-179" baseline="-1984" dirty="0">
                <a:latin typeface="Times New Roman"/>
                <a:cs typeface="Times New Roman"/>
              </a:rPr>
              <a:t>ο</a:t>
            </a:r>
            <a:r>
              <a:rPr sz="2800" spc="-127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4200" spc="-179" baseline="-1984" dirty="0">
                <a:latin typeface="Times New Roman"/>
                <a:cs typeface="Times New Roman"/>
              </a:rPr>
              <a:t>υ</a:t>
            </a:r>
            <a:r>
              <a:rPr sz="2800" spc="-115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4200" baseline="-1984" dirty="0">
                <a:latin typeface="Times New Roman"/>
                <a:cs typeface="Times New Roman"/>
              </a:rPr>
              <a:t>ν</a:t>
            </a:r>
            <a:r>
              <a:rPr sz="4200" spc="-172" baseline="-1984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χαρακτήρε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μορφ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ή, </a:t>
            </a:r>
            <a:r>
              <a:rPr sz="2800" spc="-1065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4200" spc="-187" baseline="-1984" dirty="0">
                <a:latin typeface="Times New Roman"/>
                <a:cs typeface="Times New Roman"/>
              </a:rPr>
              <a:t>έ</a:t>
            </a:r>
            <a:r>
              <a:rPr sz="2800" spc="-1300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4200" spc="-187" baseline="-1984" dirty="0">
                <a:latin typeface="Times New Roman"/>
                <a:cs typeface="Times New Roman"/>
              </a:rPr>
              <a:t>κ</a:t>
            </a:r>
            <a:r>
              <a:rPr sz="2800" spc="-1505" dirty="0">
                <a:solidFill>
                  <a:srgbClr val="FFFFFF"/>
                </a:solidFill>
                <a:latin typeface="Times New Roman"/>
                <a:cs typeface="Times New Roman"/>
              </a:rPr>
              <a:t>φ</a:t>
            </a:r>
            <a:r>
              <a:rPr sz="4200" spc="-179" baseline="-1984" dirty="0">
                <a:latin typeface="Times New Roman"/>
                <a:cs typeface="Times New Roman"/>
              </a:rPr>
              <a:t>φ</a:t>
            </a:r>
            <a:r>
              <a:rPr sz="2800" spc="-1285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4200" spc="-179" baseline="-1984" dirty="0">
                <a:latin typeface="Times New Roman"/>
                <a:cs typeface="Times New Roman"/>
              </a:rPr>
              <a:t>ρ</a:t>
            </a:r>
            <a:r>
              <a:rPr sz="2800" spc="-135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4200" spc="-187" baseline="-1984" dirty="0">
                <a:latin typeface="Times New Roman"/>
                <a:cs typeface="Times New Roman"/>
              </a:rPr>
              <a:t>α</a:t>
            </a:r>
            <a:r>
              <a:rPr sz="2800" spc="-1395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9" baseline="-1984" dirty="0">
                <a:latin typeface="Times New Roman"/>
                <a:cs typeface="Times New Roman"/>
              </a:rPr>
              <a:t>σ</a:t>
            </a:r>
            <a:r>
              <a:rPr sz="2800" spc="-135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4200" spc="-179" baseline="-1984" dirty="0">
                <a:latin typeface="Times New Roman"/>
                <a:cs typeface="Times New Roman"/>
              </a:rPr>
              <a:t>η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κίνησ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συμπεριφορ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κοντ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στην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ανθρώπινη</a:t>
            </a:r>
            <a:endParaRPr sz="2800">
              <a:latin typeface="Times New Roman"/>
              <a:cs typeface="Times New Roman"/>
            </a:endParaRPr>
          </a:p>
          <a:p>
            <a:pPr marL="753110" marR="205740" lvl="1" indent="-28321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μπορού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36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4200" spc="-179" baseline="-1984" dirty="0">
                <a:latin typeface="Times New Roman"/>
                <a:cs typeface="Times New Roman"/>
              </a:rPr>
              <a:t>α</a:t>
            </a:r>
            <a:r>
              <a:rPr sz="2800" spc="-1305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4200" spc="-179" baseline="-1984" dirty="0">
                <a:latin typeface="Times New Roman"/>
                <a:cs typeface="Times New Roman"/>
              </a:rPr>
              <a:t>π</a:t>
            </a:r>
            <a:r>
              <a:rPr sz="2800" spc="-1290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4200" spc="-172" baseline="-1984" dirty="0">
                <a:latin typeface="Times New Roman"/>
                <a:cs typeface="Times New Roman"/>
              </a:rPr>
              <a:t>ο</a:t>
            </a:r>
            <a:r>
              <a:rPr sz="2800" spc="-120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4200" spc="-172" baseline="-1984" dirty="0">
                <a:latin typeface="Times New Roman"/>
                <a:cs typeface="Times New Roman"/>
              </a:rPr>
              <a:t>δ</a:t>
            </a:r>
            <a:r>
              <a:rPr sz="2800" spc="-1730" dirty="0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sz="4200" spc="-179" baseline="-1984" dirty="0">
                <a:latin typeface="Times New Roman"/>
                <a:cs typeface="Times New Roman"/>
              </a:rPr>
              <a:t>ώ</a:t>
            </a:r>
            <a:r>
              <a:rPr sz="2800" spc="-1395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9" baseline="-1984" dirty="0">
                <a:latin typeface="Times New Roman"/>
                <a:cs typeface="Times New Roman"/>
              </a:rPr>
              <a:t>σ</a:t>
            </a:r>
            <a:r>
              <a:rPr sz="2800" spc="-1290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4200" spc="-179" baseline="-1984" dirty="0">
                <a:latin typeface="Times New Roman"/>
                <a:cs typeface="Times New Roman"/>
              </a:rPr>
              <a:t>ο</a:t>
            </a:r>
            <a:r>
              <a:rPr sz="2800" spc="-127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4200" spc="-179" baseline="-1984" dirty="0">
                <a:latin typeface="Times New Roman"/>
                <a:cs typeface="Times New Roman"/>
              </a:rPr>
              <a:t>υ</a:t>
            </a:r>
            <a:r>
              <a:rPr sz="2800" spc="-115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4200" baseline="-1984" dirty="0">
                <a:latin typeface="Times New Roman"/>
                <a:cs typeface="Times New Roman"/>
              </a:rPr>
              <a:t>ν</a:t>
            </a:r>
            <a:r>
              <a:rPr sz="4200" spc="-172" baseline="-1984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ήρω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στους αντιπάλου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σκέψ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συλλογιστικ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κοντά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στην ανθρώπιν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οδηγώντα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στην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λήψ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πιο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έξυπνω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αποφάσεω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αποτέλεσμ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γίνεται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διασκεδαστικ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ενδιαφέρουσ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διάδραση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παιχνίδ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ι.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94839" y="216153"/>
            <a:ext cx="534035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0" marR="5080" indent="-921385">
              <a:lnSpc>
                <a:spcPct val="100000"/>
              </a:lnSpc>
            </a:pPr>
            <a:r>
              <a:rPr spc="-10" dirty="0"/>
              <a:t>Τεχνητ</a:t>
            </a:r>
            <a:r>
              <a:rPr spc="-5" dirty="0"/>
              <a:t>ή</a:t>
            </a:r>
            <a:r>
              <a:rPr spc="25" dirty="0"/>
              <a:t> </a:t>
            </a:r>
            <a:r>
              <a:rPr spc="-10" dirty="0"/>
              <a:t>Νοημοσύν</a:t>
            </a:r>
            <a:r>
              <a:rPr spc="-5" dirty="0"/>
              <a:t>η</a:t>
            </a:r>
            <a:r>
              <a:rPr spc="20" dirty="0"/>
              <a:t> </a:t>
            </a:r>
            <a:r>
              <a:rPr dirty="0"/>
              <a:t>και </a:t>
            </a:r>
            <a:r>
              <a:rPr spc="-10" dirty="0"/>
              <a:t>Βιντεοπαιχνίδια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0098" y="1625346"/>
            <a:ext cx="7798434" cy="339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Ένας «έξυπνο</a:t>
            </a: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» ήρωας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μπορεί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εκμεταλλεύετα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σωστ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ά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τερραί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λειτουργε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αποδοτικ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ομαδικά</a:t>
            </a:r>
            <a:endParaRPr sz="28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βελτιώσε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ικανότητ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υ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κυνηγά παρατηρώντα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ερεθίσματ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περιβάλλοντος</a:t>
            </a:r>
            <a:endParaRPr sz="2800">
              <a:latin typeface="Times New Roman"/>
              <a:cs typeface="Times New Roman"/>
            </a:endParaRPr>
          </a:p>
          <a:p>
            <a:pPr marL="754380" marR="1402080" lvl="1" indent="-28448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επιβιώνε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(π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.χ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κρύβετα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ότα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τον πυροβολού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41527" y="186944"/>
            <a:ext cx="80454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Τεχνητή</a:t>
            </a:r>
            <a:r>
              <a:rPr sz="3600" spc="15" dirty="0"/>
              <a:t> </a:t>
            </a:r>
            <a:r>
              <a:rPr sz="3600" spc="-5" dirty="0"/>
              <a:t>Νοημοσύνη</a:t>
            </a:r>
            <a:r>
              <a:rPr sz="3600" spc="20" dirty="0"/>
              <a:t> </a:t>
            </a:r>
            <a:r>
              <a:rPr sz="3600" dirty="0"/>
              <a:t>και </a:t>
            </a:r>
            <a:r>
              <a:rPr sz="3600" spc="-10" dirty="0"/>
              <a:t>Βιντεοπαιχνίδια</a:t>
            </a:r>
            <a:endParaRPr sz="3600"/>
          </a:p>
        </p:txBody>
      </p:sp>
      <p:sp>
        <p:nvSpPr>
          <p:cNvPr id="19" name="object 19"/>
          <p:cNvSpPr/>
          <p:nvPr/>
        </p:nvSpPr>
        <p:spPr>
          <a:xfrm>
            <a:off x="0" y="3276092"/>
            <a:ext cx="4776469" cy="35692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1596" y="831596"/>
            <a:ext cx="4489704" cy="29367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643" y="790447"/>
            <a:ext cx="8986520" cy="588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EEC94"/>
                </a:solidFill>
                <a:latin typeface="Times New Roman"/>
                <a:cs typeface="Times New Roman"/>
              </a:rPr>
              <a:t>Passage</a:t>
            </a:r>
            <a:r>
              <a:rPr sz="2400" spc="-100" dirty="0">
                <a:solidFill>
                  <a:srgbClr val="FEEC9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(Thue et a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., 2007)</a:t>
            </a:r>
            <a:endParaRPr sz="2000">
              <a:latin typeface="Times New Roman"/>
              <a:cs typeface="Times New Roman"/>
            </a:endParaRPr>
          </a:p>
          <a:p>
            <a:pPr marL="12700" marR="4722495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 δέντρο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αποφάσεων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δε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ιά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καθορίζει την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εξέλιξη της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λοκής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αι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κατάληξη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ς ι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στορία</a:t>
            </a:r>
            <a:r>
              <a:rPr sz="2000" spc="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ανάλογα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 τις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προτιμήσεις του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αίχτ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συστατικ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ΤΝ εκπαιδεύεται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τις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κινήσεις του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αίχτη και τον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κατατάσσει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 μια από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τις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5 κατηγορίες αυτόματ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250">
              <a:latin typeface="Times New Roman"/>
              <a:cs typeface="Times New Roman"/>
            </a:endParaRPr>
          </a:p>
          <a:p>
            <a:pPr marL="48895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Ο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αίχτης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ανήκει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μία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πό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τις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κατηγορίε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889500">
              <a:lnSpc>
                <a:spcPct val="100000"/>
              </a:lnSpc>
            </a:pPr>
            <a:r>
              <a:rPr sz="1800" spc="-5" dirty="0">
                <a:solidFill>
                  <a:srgbClr val="FEEC94"/>
                </a:solidFill>
                <a:latin typeface="Times New Roman"/>
                <a:cs typeface="Times New Roman"/>
              </a:rPr>
              <a:t>-Fighter</a:t>
            </a:r>
            <a:r>
              <a:rPr sz="1800" dirty="0">
                <a:solidFill>
                  <a:srgbClr val="FEEC94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προτιμού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μάχ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889500" marR="2292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EEC94"/>
                </a:solidFill>
                <a:latin typeface="Times New Roman"/>
                <a:cs typeface="Times New Roman"/>
              </a:rPr>
              <a:t>-Power </a:t>
            </a:r>
            <a:r>
              <a:rPr sz="1800" spc="-5" dirty="0">
                <a:solidFill>
                  <a:srgbClr val="FEEC94"/>
                </a:solidFill>
                <a:latin typeface="Times New Roman"/>
                <a:cs typeface="Times New Roman"/>
              </a:rPr>
              <a:t>Gamer</a:t>
            </a:r>
            <a:r>
              <a:rPr sz="1800" dirty="0">
                <a:solidFill>
                  <a:srgbClr val="FEEC94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προτιμούν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ην απόκτηση αγαθών και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πλούτο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889500" marR="6032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EEC94"/>
                </a:solidFill>
                <a:latin typeface="Times New Roman"/>
                <a:cs typeface="Times New Roman"/>
              </a:rPr>
              <a:t>-Tacticians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(προτιμούν να σκέφτονται δημιουργικ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ά)</a:t>
            </a:r>
            <a:endParaRPr sz="1800">
              <a:latin typeface="Times New Roman"/>
              <a:cs typeface="Times New Roman"/>
            </a:endParaRPr>
          </a:p>
          <a:p>
            <a:pPr marL="4889500" marR="521334">
              <a:lnSpc>
                <a:spcPct val="100000"/>
              </a:lnSpc>
            </a:pPr>
            <a:r>
              <a:rPr sz="1800" spc="-5" dirty="0">
                <a:solidFill>
                  <a:srgbClr val="FEEC94"/>
                </a:solidFill>
                <a:latin typeface="Times New Roman"/>
                <a:cs typeface="Times New Roman"/>
              </a:rPr>
              <a:t>-Storyteller</a:t>
            </a:r>
            <a:r>
              <a:rPr sz="1800" dirty="0">
                <a:solidFill>
                  <a:srgbClr val="FEEC94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προτιμούν τα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ολύπλοκα σενάρι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889500" marR="160655">
              <a:lnSpc>
                <a:spcPct val="100000"/>
              </a:lnSpc>
            </a:pPr>
            <a:r>
              <a:rPr sz="1800" dirty="0">
                <a:solidFill>
                  <a:srgbClr val="FEEC94"/>
                </a:solidFill>
                <a:latin typeface="Times New Roman"/>
                <a:cs typeface="Times New Roman"/>
              </a:rPr>
              <a:t>-Method </a:t>
            </a:r>
            <a:r>
              <a:rPr sz="1800" spc="-5" dirty="0">
                <a:solidFill>
                  <a:srgbClr val="FEEC94"/>
                </a:solidFill>
                <a:latin typeface="Times New Roman"/>
                <a:cs typeface="Times New Roman"/>
              </a:rPr>
              <a:t>Actor</a:t>
            </a:r>
            <a:r>
              <a:rPr sz="1800" dirty="0">
                <a:solidFill>
                  <a:srgbClr val="FEEC94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πο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προτιμού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α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νουν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δραματικέ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ενέργειε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spc="-10" dirty="0"/>
              <a:t>Τεχνητ</a:t>
            </a:r>
            <a:r>
              <a:rPr spc="-5" dirty="0"/>
              <a:t>ή</a:t>
            </a:r>
            <a:r>
              <a:rPr spc="25" dirty="0"/>
              <a:t> </a:t>
            </a:r>
            <a:r>
              <a:rPr spc="-10" dirty="0"/>
              <a:t>Νοημοσύν</a:t>
            </a:r>
            <a:r>
              <a:rPr spc="5" dirty="0"/>
              <a:t>η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Τέχνη</a:t>
            </a:r>
            <a:r>
              <a:rPr spc="15" dirty="0"/>
              <a:t> </a:t>
            </a:r>
            <a:r>
              <a:rPr dirty="0">
                <a:latin typeface="Times New Roman"/>
                <a:cs typeface="Times New Roman"/>
              </a:rPr>
              <a:t>&amp;</a:t>
            </a:r>
          </a:p>
          <a:p>
            <a:pPr marL="16510" algn="ctr">
              <a:lnSpc>
                <a:spcPts val="4800"/>
              </a:lnSpc>
            </a:pPr>
            <a:r>
              <a:rPr spc="-5" dirty="0"/>
              <a:t>Εικονικο</a:t>
            </a:r>
            <a:r>
              <a:rPr dirty="0"/>
              <a:t>ί </a:t>
            </a:r>
            <a:r>
              <a:rPr spc="-2950" dirty="0"/>
              <a:t>Κ</a:t>
            </a:r>
            <a:r>
              <a:rPr sz="6000" spc="-254" baseline="-2083" dirty="0">
                <a:solidFill>
                  <a:srgbClr val="000000"/>
                </a:solidFill>
              </a:rPr>
              <a:t>Κ</a:t>
            </a:r>
            <a:r>
              <a:rPr sz="4000" spc="-1839" dirty="0"/>
              <a:t>ό</a:t>
            </a:r>
            <a:r>
              <a:rPr sz="6000" spc="-247" baseline="-2083" dirty="0">
                <a:solidFill>
                  <a:srgbClr val="000000"/>
                </a:solidFill>
              </a:rPr>
              <a:t>ό</a:t>
            </a:r>
            <a:r>
              <a:rPr sz="4000" spc="-2014" dirty="0"/>
              <a:t>σ</a:t>
            </a:r>
            <a:r>
              <a:rPr sz="6000" spc="-254" baseline="-2083" dirty="0">
                <a:solidFill>
                  <a:srgbClr val="000000"/>
                </a:solidFill>
              </a:rPr>
              <a:t>σ</a:t>
            </a:r>
            <a:r>
              <a:rPr sz="4000" spc="-2110" dirty="0"/>
              <a:t>μ</a:t>
            </a:r>
            <a:r>
              <a:rPr sz="6000" spc="-254" baseline="-2083" dirty="0">
                <a:solidFill>
                  <a:srgbClr val="000000"/>
                </a:solidFill>
              </a:rPr>
              <a:t>μ</a:t>
            </a:r>
            <a:r>
              <a:rPr sz="4000" spc="-1839" dirty="0"/>
              <a:t>ο</a:t>
            </a:r>
            <a:r>
              <a:rPr sz="6000" spc="-247" baseline="-2083" dirty="0">
                <a:solidFill>
                  <a:srgbClr val="000000"/>
                </a:solidFill>
              </a:rPr>
              <a:t>ο</a:t>
            </a:r>
            <a:r>
              <a:rPr sz="4000" spc="-1080" dirty="0"/>
              <a:t>ι</a:t>
            </a:r>
            <a:r>
              <a:rPr sz="6000" spc="-7" baseline="-2083" dirty="0">
                <a:solidFill>
                  <a:srgbClr val="000000"/>
                </a:solidFill>
              </a:rPr>
              <a:t>ι</a:t>
            </a:r>
            <a:endParaRPr sz="6000" baseline="-2083"/>
          </a:p>
        </p:txBody>
      </p:sp>
      <p:sp>
        <p:nvSpPr>
          <p:cNvPr id="19" name="object 19"/>
          <p:cNvSpPr txBox="1"/>
          <p:nvPr/>
        </p:nvSpPr>
        <p:spPr>
          <a:xfrm>
            <a:off x="530098" y="1640839"/>
            <a:ext cx="7952105" cy="46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9270" indent="-342265">
              <a:lnSpc>
                <a:spcPts val="345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Εικονικοί κόσμοι που διαθέτουν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συστατικό ΤΝ μπορούν</a:t>
            </a:r>
            <a:endParaRPr sz="3200">
              <a:latin typeface="Times New Roman"/>
              <a:cs typeface="Times New Roman"/>
            </a:endParaRPr>
          </a:p>
          <a:p>
            <a:pPr marL="755015" marR="707390" lvl="1" indent="-285115">
              <a:lnSpc>
                <a:spcPts val="3020"/>
              </a:lnSpc>
              <a:spcBef>
                <a:spcPts val="68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περιέχου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πιστευτού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χαρακτήρε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με προσωπικότητ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συναισθήματ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spc="-140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9" baseline="-1984" dirty="0">
                <a:latin typeface="Times New Roman"/>
                <a:cs typeface="Times New Roman"/>
              </a:rPr>
              <a:t>σ</a:t>
            </a:r>
            <a:r>
              <a:rPr sz="2800" spc="-1135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4200" spc="-187" baseline="-1984" dirty="0">
                <a:latin typeface="Times New Roman"/>
                <a:cs typeface="Times New Roman"/>
              </a:rPr>
              <a:t>χ</a:t>
            </a:r>
            <a:r>
              <a:rPr sz="2800" spc="-1065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4200" spc="-187" baseline="-1984" dirty="0">
                <a:latin typeface="Times New Roman"/>
                <a:cs typeface="Times New Roman"/>
              </a:rPr>
              <a:t>έ</a:t>
            </a:r>
            <a:r>
              <a:rPr sz="2800" spc="-1395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9" baseline="-1984" dirty="0">
                <a:latin typeface="Times New Roman"/>
                <a:cs typeface="Times New Roman"/>
              </a:rPr>
              <a:t>σ</a:t>
            </a:r>
            <a:r>
              <a:rPr sz="2800" spc="-106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4200" spc="-187" baseline="-1984" dirty="0">
                <a:latin typeface="Times New Roman"/>
                <a:cs typeface="Times New Roman"/>
              </a:rPr>
              <a:t>ε</a:t>
            </a:r>
            <a:r>
              <a:rPr sz="2800" spc="-64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4200" spc="-179" baseline="-1984" dirty="0">
                <a:latin typeface="Times New Roman"/>
                <a:cs typeface="Times New Roman"/>
              </a:rPr>
              <a:t>ι</a:t>
            </a:r>
            <a:r>
              <a:rPr sz="2800" spc="-100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4200" spc="-7" baseline="-1984" dirty="0">
                <a:latin typeface="Times New Roman"/>
                <a:cs typeface="Times New Roman"/>
              </a:rPr>
              <a:t>ς</a:t>
            </a:r>
            <a:r>
              <a:rPr sz="4200" spc="-157" baseline="-1984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κλ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π)</a:t>
            </a:r>
            <a:endParaRPr sz="2800">
              <a:latin typeface="Times New Roman"/>
              <a:cs typeface="Times New Roman"/>
            </a:endParaRPr>
          </a:p>
          <a:p>
            <a:pPr marL="753110" marR="5080" lvl="1" indent="-283210">
              <a:lnSpc>
                <a:spcPct val="90000"/>
              </a:lnSpc>
              <a:spcBef>
                <a:spcPts val="63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περιέχου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ζωντανού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οργανισμού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.χ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κατοικίδι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πο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διαθέτου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συναισθηματικ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κόσμο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συνδέοντα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συναισθηματικ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αφεντικά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ς)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4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διαθέτου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ο </a:t>
            </a:r>
            <a:r>
              <a:rPr sz="2800" spc="-1285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4200" spc="-179" baseline="-1984" dirty="0">
                <a:latin typeface="Times New Roman"/>
                <a:cs typeface="Times New Roman"/>
              </a:rPr>
              <a:t>ρ</a:t>
            </a:r>
            <a:r>
              <a:rPr sz="2800" spc="-106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4200" spc="-187" baseline="-1984" dirty="0">
                <a:latin typeface="Times New Roman"/>
                <a:cs typeface="Times New Roman"/>
              </a:rPr>
              <a:t>ε</a:t>
            </a:r>
            <a:r>
              <a:rPr sz="2800" spc="-136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4200" spc="-187" baseline="-1984" dirty="0">
                <a:latin typeface="Times New Roman"/>
                <a:cs typeface="Times New Roman"/>
              </a:rPr>
              <a:t>α</a:t>
            </a:r>
            <a:r>
              <a:rPr sz="2800" spc="-1250" dirty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sz="4200" spc="-187" baseline="-1984" dirty="0">
                <a:latin typeface="Times New Roman"/>
                <a:cs typeface="Times New Roman"/>
              </a:rPr>
              <a:t>λ</a:t>
            </a:r>
            <a:r>
              <a:rPr sz="2800" spc="-64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4200" spc="-179" baseline="-1984" dirty="0">
                <a:latin typeface="Times New Roman"/>
                <a:cs typeface="Times New Roman"/>
              </a:rPr>
              <a:t>ι</a:t>
            </a:r>
            <a:r>
              <a:rPr sz="2800" spc="-1395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9" baseline="-1984" dirty="0">
                <a:latin typeface="Times New Roman"/>
                <a:cs typeface="Times New Roman"/>
              </a:rPr>
              <a:t>σ</a:t>
            </a:r>
            <a:r>
              <a:rPr sz="2800" spc="-101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4200" spc="-187" baseline="-1984" dirty="0">
                <a:latin typeface="Times New Roman"/>
                <a:cs typeface="Times New Roman"/>
              </a:rPr>
              <a:t>τ</a:t>
            </a:r>
            <a:r>
              <a:rPr sz="2800" spc="-64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4200" spc="-179" baseline="-1984" dirty="0">
                <a:latin typeface="Times New Roman"/>
                <a:cs typeface="Times New Roman"/>
              </a:rPr>
              <a:t>ι</a:t>
            </a:r>
            <a:r>
              <a:rPr sz="2800" spc="-1300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4200" spc="-187" baseline="-1984" dirty="0">
                <a:latin typeface="Times New Roman"/>
                <a:cs typeface="Times New Roman"/>
              </a:rPr>
              <a:t>κ</a:t>
            </a:r>
            <a:r>
              <a:rPr sz="2800" spc="-128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4200" baseline="-1984" dirty="0">
                <a:latin typeface="Times New Roman"/>
                <a:cs typeface="Times New Roman"/>
              </a:rPr>
              <a:t>ό</a:t>
            </a:r>
            <a:r>
              <a:rPr sz="4200" spc="-150" baseline="-1984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φυσικ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ό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περιβάλλον</a:t>
            </a:r>
            <a:endParaRPr sz="2800">
              <a:latin typeface="Times New Roman"/>
              <a:cs typeface="Times New Roman"/>
            </a:endParaRPr>
          </a:p>
          <a:p>
            <a:pPr marL="755015" marR="960119" lvl="1" indent="-285115">
              <a:lnSpc>
                <a:spcPts val="3020"/>
              </a:lnSpc>
              <a:spcBef>
                <a:spcPts val="72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αποτελού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σημαντικ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315" dirty="0">
                <a:solidFill>
                  <a:srgbClr val="FFFFFF"/>
                </a:solidFill>
                <a:latin typeface="Times New Roman"/>
                <a:cs typeface="Times New Roman"/>
              </a:rPr>
              <a:t>β</a:t>
            </a:r>
            <a:r>
              <a:rPr sz="4200" spc="-179" baseline="-1984" dirty="0">
                <a:latin typeface="Times New Roman"/>
                <a:cs typeface="Times New Roman"/>
              </a:rPr>
              <a:t>β</a:t>
            </a:r>
            <a:r>
              <a:rPr sz="2800" spc="-1360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4200" spc="-179" baseline="-1984" dirty="0">
                <a:latin typeface="Times New Roman"/>
                <a:cs typeface="Times New Roman"/>
              </a:rPr>
              <a:t>ά</a:t>
            </a:r>
            <a:r>
              <a:rPr sz="2800" spc="-140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4200" spc="-172" baseline="-1984" dirty="0">
                <a:latin typeface="Times New Roman"/>
                <a:cs typeface="Times New Roman"/>
              </a:rPr>
              <a:t>σ</a:t>
            </a:r>
            <a:r>
              <a:rPr sz="2800" spc="-135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4200" spc="-7" baseline="-1984" dirty="0">
                <a:latin typeface="Times New Roman"/>
                <a:cs typeface="Times New Roman"/>
              </a:rPr>
              <a:t>η</a:t>
            </a:r>
            <a:r>
              <a:rPr sz="4200" spc="-179" baseline="-1984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γι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εξομοίωσ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η,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εκπαίδευσ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ψυχαγωγί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0">
              <a:lnSpc>
                <a:spcPct val="100000"/>
              </a:lnSpc>
            </a:pPr>
            <a:r>
              <a:rPr spc="-10" dirty="0"/>
              <a:t>Τ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&amp; </a:t>
            </a:r>
            <a:r>
              <a:rPr spc="-5" dirty="0"/>
              <a:t>Εικονικο</a:t>
            </a:r>
            <a:r>
              <a:rPr dirty="0"/>
              <a:t>ί </a:t>
            </a:r>
            <a:r>
              <a:rPr spc="-2955" dirty="0"/>
              <a:t>Κ</a:t>
            </a:r>
            <a:r>
              <a:rPr sz="6000" spc="-254" baseline="-2083" dirty="0">
                <a:solidFill>
                  <a:srgbClr val="000000"/>
                </a:solidFill>
              </a:rPr>
              <a:t>Κ</a:t>
            </a:r>
            <a:r>
              <a:rPr sz="4000" spc="-1839" dirty="0"/>
              <a:t>ό</a:t>
            </a:r>
            <a:r>
              <a:rPr sz="6000" spc="-247" baseline="-2083" dirty="0">
                <a:solidFill>
                  <a:srgbClr val="000000"/>
                </a:solidFill>
              </a:rPr>
              <a:t>ό</a:t>
            </a:r>
            <a:r>
              <a:rPr sz="4000" spc="-2014" dirty="0"/>
              <a:t>σ</a:t>
            </a:r>
            <a:r>
              <a:rPr sz="6000" spc="-262" baseline="-2083" dirty="0">
                <a:solidFill>
                  <a:srgbClr val="000000"/>
                </a:solidFill>
              </a:rPr>
              <a:t>σ</a:t>
            </a:r>
            <a:r>
              <a:rPr sz="4000" spc="-2105" dirty="0"/>
              <a:t>μ</a:t>
            </a:r>
            <a:r>
              <a:rPr sz="6000" spc="-262" baseline="-2083" dirty="0">
                <a:solidFill>
                  <a:srgbClr val="000000"/>
                </a:solidFill>
              </a:rPr>
              <a:t>μ</a:t>
            </a:r>
            <a:r>
              <a:rPr sz="4000" spc="-1839" dirty="0"/>
              <a:t>ο</a:t>
            </a:r>
            <a:r>
              <a:rPr sz="6000" spc="-254" baseline="-2083" dirty="0">
                <a:solidFill>
                  <a:srgbClr val="000000"/>
                </a:solidFill>
              </a:rPr>
              <a:t>ο</a:t>
            </a:r>
            <a:r>
              <a:rPr sz="4000" spc="-1075" dirty="0"/>
              <a:t>ι</a:t>
            </a:r>
            <a:r>
              <a:rPr sz="6000" baseline="-2083" dirty="0">
                <a:solidFill>
                  <a:srgbClr val="000000"/>
                </a:solidFill>
              </a:rPr>
              <a:t>ι</a:t>
            </a:r>
            <a:endParaRPr sz="6000" baseline="-208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098" y="863346"/>
            <a:ext cx="7071359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Εξομοίωση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πλήθους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Crowd Simulatio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1995" y="1441196"/>
            <a:ext cx="2667000" cy="2057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5195" y="1441196"/>
            <a:ext cx="2895600" cy="2057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6996" y="1441195"/>
            <a:ext cx="2743200" cy="2066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995" y="3650996"/>
            <a:ext cx="2667000" cy="20718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5195" y="3650996"/>
            <a:ext cx="2895600" cy="20924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6996" y="3650996"/>
            <a:ext cx="2743200" cy="20810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7697" y="5898896"/>
            <a:ext cx="851725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Χρήση νευρωνικών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δικτύων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 την επιλογή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κατεύθυνσης του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κάθε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μέλους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υ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πλήθους</a:t>
            </a:r>
            <a:endParaRPr sz="1800">
              <a:latin typeface="Times New Roman"/>
              <a:cs typeface="Times New Roman"/>
            </a:endParaRPr>
          </a:p>
          <a:p>
            <a:pPr marL="2679700">
              <a:lnSpc>
                <a:spcPct val="100000"/>
              </a:lnSpc>
              <a:spcBef>
                <a:spcPts val="144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Stev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Agland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Machin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Learning,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2002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spc="-15" dirty="0"/>
              <a:t>Τ</a:t>
            </a:r>
            <a:r>
              <a:rPr spc="-5" dirty="0"/>
              <a:t>Ν</a:t>
            </a:r>
            <a:r>
              <a:rPr spc="5" dirty="0"/>
              <a:t> </a:t>
            </a:r>
            <a:r>
              <a:rPr dirty="0"/>
              <a:t>και </a:t>
            </a:r>
            <a:r>
              <a:rPr spc="-10" dirty="0"/>
              <a:t>Διαδραστικ</a:t>
            </a:r>
            <a:r>
              <a:rPr spc="-5" dirty="0"/>
              <a:t>ή</a:t>
            </a:r>
            <a:r>
              <a:rPr spc="25" dirty="0"/>
              <a:t> </a:t>
            </a:r>
            <a:r>
              <a:rPr spc="-5" dirty="0"/>
              <a:t>Αφήγηση</a:t>
            </a:r>
          </a:p>
          <a:p>
            <a:pPr algn="ctr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(</a:t>
            </a:r>
            <a:r>
              <a:rPr dirty="0">
                <a:latin typeface="Times New Roman"/>
                <a:cs typeface="Times New Roman"/>
              </a:rPr>
              <a:t>Interactive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Drama)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0098" y="1628647"/>
            <a:ext cx="7898130" cy="182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Συνδυασμός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καλλιτεχνικών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πρακτικών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τεχνολογικών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ΤΝ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υποστήριξη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εξέλιξης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υπόθεσης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ενός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σεναρίου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διάδραση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καθορίζει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συμπεριφορά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ψυχολογί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χαρακτήρω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καθώς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έκβαση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 ιστορίας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098" y="3653790"/>
            <a:ext cx="1581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95" dirty="0">
                <a:solidFill>
                  <a:srgbClr val="FFFFCC"/>
                </a:solidFill>
                <a:latin typeface="Arial"/>
                <a:cs typeface="Arial"/>
              </a:rPr>
              <a:t>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2997" y="3538982"/>
            <a:ext cx="50546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çad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3600" spc="-10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100" dirty="0">
                <a:latin typeface="Times New Roman"/>
                <a:cs typeface="Times New Roman"/>
              </a:rPr>
              <a:t>(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-100" dirty="0">
                <a:latin typeface="Times New Roman"/>
                <a:cs typeface="Times New Roman"/>
              </a:rPr>
              <a:t>h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Times New Roman"/>
                <a:cs typeface="Times New Roman"/>
              </a:rPr>
              <a:t>t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Times New Roman"/>
                <a:cs typeface="Times New Roman"/>
              </a:rPr>
              <a:t>t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p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400" spc="-105" dirty="0">
                <a:latin typeface="Times New Roman"/>
                <a:cs typeface="Times New Roman"/>
              </a:rPr>
              <a:t>: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400" spc="-105" dirty="0">
                <a:latin typeface="Times New Roman"/>
                <a:cs typeface="Times New Roman"/>
              </a:rPr>
              <a:t>/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400" spc="-110" dirty="0">
                <a:latin typeface="Times New Roman"/>
                <a:cs typeface="Times New Roman"/>
              </a:rPr>
              <a:t>/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  <a:hlinkClick r:id="rId18"/>
              </a:rPr>
              <a:t>www.interactivestory.ne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  <a:hlinkClick r:id="rId18"/>
              </a:rPr>
              <a:t>t</a:t>
            </a:r>
            <a:r>
              <a:rPr sz="3600" spc="-22" baseline="2314" dirty="0">
                <a:solidFill>
                  <a:srgbClr val="FFFFFF"/>
                </a:solidFill>
                <a:latin typeface="Times New Roman"/>
                <a:cs typeface="Times New Roman"/>
                <a:hlinkClick r:id="rId18"/>
              </a:rPr>
              <a:t>/)</a:t>
            </a:r>
            <a:endParaRPr sz="3600" baseline="2314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0595" y="4031996"/>
            <a:ext cx="3429000" cy="2813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1996" y="4108196"/>
            <a:ext cx="4876800" cy="1616710"/>
          </a:xfrm>
          <a:custGeom>
            <a:avLst/>
            <a:gdLst/>
            <a:ahLst/>
            <a:cxnLst/>
            <a:rect l="l" t="t" r="r" b="b"/>
            <a:pathLst>
              <a:path w="4876800" h="1616710">
                <a:moveTo>
                  <a:pt x="0" y="0"/>
                </a:moveTo>
                <a:lnTo>
                  <a:pt x="0" y="1616202"/>
                </a:lnTo>
                <a:lnTo>
                  <a:pt x="4876800" y="1616202"/>
                </a:lnTo>
                <a:lnTo>
                  <a:pt x="487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11244" y="4144517"/>
            <a:ext cx="4791710" cy="245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8760">
              <a:lnSpc>
                <a:spcPct val="100000"/>
              </a:lnSpc>
            </a:pP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Τεχνικές Τεχνητής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Νοημοσύνης καθορίζουν την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π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ροσωπικότητ</a:t>
            </a:r>
            <a:r>
              <a:rPr sz="2000" spc="0" dirty="0">
                <a:solidFill>
                  <a:srgbClr val="9A3300"/>
                </a:solidFill>
                <a:latin typeface="Times New Roman"/>
                <a:cs typeface="Times New Roman"/>
              </a:rPr>
              <a:t>α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την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υμπεριφορ</a:t>
            </a:r>
            <a:r>
              <a:rPr sz="2000" spc="0" dirty="0">
                <a:solidFill>
                  <a:srgbClr val="9A3300"/>
                </a:solidFill>
                <a:latin typeface="Times New Roman"/>
                <a:cs typeface="Times New Roman"/>
              </a:rPr>
              <a:t>ά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, τις 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εκφράσει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ς τ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ω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ν 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ηρώω</a:t>
            </a:r>
            <a:r>
              <a:rPr sz="2000" spc="10" dirty="0">
                <a:solidFill>
                  <a:srgbClr val="9A3300"/>
                </a:solidFill>
                <a:latin typeface="Times New Roman"/>
                <a:cs typeface="Times New Roman"/>
              </a:rPr>
              <a:t>ν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, με βάση τον 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δ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ιάλ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γο σε </a:t>
            </a:r>
            <a:r>
              <a:rPr sz="2000" spc="-15" dirty="0">
                <a:solidFill>
                  <a:srgbClr val="9A3300"/>
                </a:solidFill>
                <a:latin typeface="Times New Roman"/>
                <a:cs typeface="Times New Roman"/>
              </a:rPr>
              <a:t>φ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υ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σική</a:t>
            </a:r>
            <a:r>
              <a:rPr sz="2000" spc="5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γλώσσα που </a:t>
            </a:r>
            <a:r>
              <a:rPr sz="2000" spc="-10" dirty="0">
                <a:solidFill>
                  <a:srgbClr val="9A3300"/>
                </a:solidFill>
                <a:latin typeface="Times New Roman"/>
                <a:cs typeface="Times New Roman"/>
              </a:rPr>
              <a:t>π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ραγματοποιείται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με τον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χρήστ</a:t>
            </a:r>
            <a:r>
              <a:rPr sz="2000" dirty="0">
                <a:solidFill>
                  <a:srgbClr val="9A3300"/>
                </a:solidFill>
                <a:latin typeface="Times New Roman"/>
                <a:cs typeface="Times New Roman"/>
              </a:rPr>
              <a:t>η</a:t>
            </a:r>
            <a:r>
              <a:rPr sz="2000" spc="-5" dirty="0">
                <a:solidFill>
                  <a:srgbClr val="9A33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  <a:hlinkClick r:id="rId20"/>
              </a:rPr>
              <a:t>Trailer: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FFFFCC"/>
                </a:solidFill>
                <a:latin typeface="Times New Roman"/>
                <a:cs typeface="Times New Roman"/>
                <a:hlinkClick r:id="rId20"/>
              </a:rPr>
              <a:t>http:/</a:t>
            </a:r>
            <a:r>
              <a:rPr sz="2000" u="sng" spc="-15" dirty="0">
                <a:solidFill>
                  <a:srgbClr val="FFFFCC"/>
                </a:solidFill>
                <a:latin typeface="Times New Roman"/>
                <a:cs typeface="Times New Roman"/>
                <a:hlinkClick r:id="rId20"/>
              </a:rPr>
              <a:t>/</a:t>
            </a:r>
            <a:r>
              <a:rPr sz="2000" u="sng" spc="-5" dirty="0">
                <a:solidFill>
                  <a:srgbClr val="FFFFCC"/>
                </a:solidFill>
                <a:latin typeface="Times New Roman"/>
                <a:cs typeface="Times New Roman"/>
                <a:hlinkClick r:id="rId20"/>
              </a:rPr>
              <a:t>youtube.com/watch?v=GmuLV9eMTkg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07210" y="216153"/>
            <a:ext cx="551307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315" marR="5080" indent="-1492250">
              <a:lnSpc>
                <a:spcPct val="100000"/>
              </a:lnSpc>
            </a:pPr>
            <a:r>
              <a:rPr spc="-5" dirty="0"/>
              <a:t>Καλλιτέχνες</a:t>
            </a:r>
            <a:r>
              <a:rPr spc="25" dirty="0"/>
              <a:t> </a:t>
            </a:r>
            <a:r>
              <a:rPr dirty="0"/>
              <a:t>και</a:t>
            </a:r>
            <a:r>
              <a:rPr spc="-5" dirty="0"/>
              <a:t> Τεχνητή </a:t>
            </a:r>
            <a:r>
              <a:rPr spc="-10" dirty="0"/>
              <a:t>Νοημοσύνη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0098" y="1637761"/>
            <a:ext cx="7851775" cy="411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485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 can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 argued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whil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scientist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 more</a:t>
            </a:r>
            <a:endParaRPr sz="2400">
              <a:latin typeface="Times New Roman"/>
              <a:cs typeface="Times New Roman"/>
            </a:endParaRPr>
          </a:p>
          <a:p>
            <a:pPr marL="355600" marR="69850">
              <a:lnSpc>
                <a:spcPct val="88700"/>
              </a:lnSpc>
              <a:spcBef>
                <a:spcPts val="225"/>
              </a:spcBef>
            </a:pP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e</a:t>
            </a:r>
            <a:r>
              <a:rPr sz="3600" spc="-10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f</a:t>
            </a:r>
            <a:r>
              <a:rPr sz="3600" spc="-10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f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e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05" dirty="0">
                <a:latin typeface="Times New Roman"/>
                <a:cs typeface="Times New Roman"/>
              </a:rPr>
              <a:t>c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Times New Roman"/>
                <a:cs typeface="Times New Roman"/>
              </a:rPr>
              <a:t>t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Times New Roman"/>
                <a:cs typeface="Times New Roman"/>
              </a:rPr>
              <a:t>i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spc="-100" dirty="0">
                <a:latin typeface="Times New Roman"/>
                <a:cs typeface="Times New Roman"/>
              </a:rPr>
              <a:t>v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e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105" dirty="0">
                <a:latin typeface="Times New Roman"/>
                <a:cs typeface="Times New Roman"/>
              </a:rPr>
              <a:t>l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05" dirty="0">
                <a:latin typeface="Times New Roman"/>
                <a:cs typeface="Times New Roman"/>
              </a:rPr>
              <a:t>c</a:t>
            </a:r>
            <a:r>
              <a:rPr sz="3600" spc="-10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r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e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5" dirty="0">
                <a:latin typeface="Times New Roman"/>
                <a:cs typeface="Times New Roman"/>
              </a:rPr>
              <a:t>a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5" dirty="0">
                <a:latin typeface="Times New Roman"/>
                <a:cs typeface="Times New Roman"/>
              </a:rPr>
              <a:t>t</a:t>
            </a:r>
            <a:r>
              <a:rPr sz="3600" spc="-14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e</a:t>
            </a:r>
            <a:r>
              <a:rPr sz="3600" spc="-165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3600" spc="-105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[</a:t>
            </a:r>
            <a:r>
              <a:rPr sz="2400" spc="-105" dirty="0">
                <a:latin typeface="Times New Roman"/>
                <a:cs typeface="Times New Roman"/>
              </a:rPr>
              <a:t>[</a:t>
            </a:r>
            <a:r>
              <a:rPr sz="3600" spc="-26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m</a:t>
            </a:r>
            <a:r>
              <a:rPr sz="3600" spc="-145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a</a:t>
            </a:r>
            <a:r>
              <a:rPr sz="3600" spc="-145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10" dirty="0">
                <a:latin typeface="Times New Roman"/>
                <a:cs typeface="Times New Roman"/>
              </a:rPr>
              <a:t>c</a:t>
            </a:r>
            <a:r>
              <a:rPr sz="3600" spc="-165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-105" dirty="0">
                <a:latin typeface="Times New Roman"/>
                <a:cs typeface="Times New Roman"/>
              </a:rPr>
              <a:t>h</a:t>
            </a:r>
            <a:r>
              <a:rPr sz="3600" spc="-86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10" dirty="0">
                <a:latin typeface="Times New Roman"/>
                <a:cs typeface="Times New Roman"/>
              </a:rPr>
              <a:t>i</a:t>
            </a:r>
            <a:r>
              <a:rPr sz="3600" spc="-165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3600" spc="-145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e</a:t>
            </a:r>
            <a:r>
              <a:rPr sz="3600" spc="-125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tha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]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scientists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 i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artists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 come closest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to understandin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and perhaps capturing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essence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humanit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y that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 researchers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ultimatel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seek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[Josep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Bates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1994]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5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Μπορεί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κανείς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ισχυριστεί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ότι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ενώ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οι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επιστήμονες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έχουν δημιουργήσει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μηχανές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 λειτουργούν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σα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 επιστήμονες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 μεγαλύτερη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επιτυχί</a:t>
            </a:r>
            <a:r>
              <a:rPr sz="24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οι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καλλιτέχνες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αυτοί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έχουν πλησιάσει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πιο κοντά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κατανόηση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 στην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αναγνώριση της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ουσί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ανθρωπισμού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οποίο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αυτό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τελικά 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οι </a:t>
            </a:r>
            <a:r>
              <a:rPr sz="3600" spc="-137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400" spc="-100" dirty="0">
                <a:latin typeface="Times New Roman"/>
                <a:cs typeface="Times New Roman"/>
              </a:rPr>
              <a:t>ε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2400" spc="-95" dirty="0">
                <a:latin typeface="Times New Roman"/>
                <a:cs typeface="Times New Roman"/>
              </a:rPr>
              <a:t>ρ</a:t>
            </a:r>
            <a:r>
              <a:rPr sz="3600" spc="-137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400" spc="-100" dirty="0">
                <a:latin typeface="Times New Roman"/>
                <a:cs typeface="Times New Roman"/>
              </a:rPr>
              <a:t>ε</a:t>
            </a:r>
            <a:r>
              <a:rPr sz="3600" spc="-164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spc="-95" dirty="0">
                <a:latin typeface="Times New Roman"/>
                <a:cs typeface="Times New Roman"/>
              </a:rPr>
              <a:t>υ</a:t>
            </a:r>
            <a:r>
              <a:rPr sz="3600" spc="-148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-95" dirty="0">
                <a:latin typeface="Times New Roman"/>
                <a:cs typeface="Times New Roman"/>
              </a:rPr>
              <a:t>ν</a:t>
            </a:r>
            <a:r>
              <a:rPr sz="3600" spc="-174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spc="-100" dirty="0">
                <a:latin typeface="Times New Roman"/>
                <a:cs typeface="Times New Roman"/>
              </a:rPr>
              <a:t>η</a:t>
            </a:r>
            <a:r>
              <a:rPr sz="3600" spc="-131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400" spc="-100" dirty="0">
                <a:latin typeface="Times New Roman"/>
                <a:cs typeface="Times New Roman"/>
              </a:rPr>
              <a:t>τ</a:t>
            </a:r>
            <a:r>
              <a:rPr sz="3600" spc="-138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2400" spc="-100" dirty="0">
                <a:latin typeface="Times New Roman"/>
                <a:cs typeface="Times New Roman"/>
              </a:rPr>
              <a:t>έ</a:t>
            </a:r>
            <a:r>
              <a:rPr sz="3600" spc="-1289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spc="-5" dirty="0">
                <a:latin typeface="Times New Roman"/>
                <a:cs typeface="Times New Roman"/>
              </a:rPr>
              <a:t>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Τεχνητή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3600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Νοημοσύνης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ψάχνου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ν.</a:t>
            </a:r>
            <a:endParaRPr sz="3600" baseline="231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90473" y="304546"/>
            <a:ext cx="8147684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Καλλιτέχνες</a:t>
            </a:r>
            <a:r>
              <a:rPr spc="25" dirty="0"/>
              <a:t> </a:t>
            </a:r>
            <a:r>
              <a:rPr dirty="0"/>
              <a:t>και</a:t>
            </a:r>
            <a:r>
              <a:rPr spc="-5" dirty="0"/>
              <a:t> Τεχνητή</a:t>
            </a:r>
            <a:r>
              <a:rPr spc="20" dirty="0"/>
              <a:t> </a:t>
            </a:r>
            <a:r>
              <a:rPr spc="-10" dirty="0"/>
              <a:t>Νοημοσύνη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5297" y="1095247"/>
            <a:ext cx="8283575" cy="189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399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 όλη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διάρκεια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ιστορίας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οι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καλλιτέχνες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αποτυπώνουν την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ζωή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κόσμο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 πολύ νωρίς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τέλη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δεκ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ετ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60)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ξεκίνησαν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να πειραματίζονται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τεχνικές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Κυβερνητικής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Τεχνητής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Νοημοσύνη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ς.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498" y="3176523"/>
            <a:ext cx="14922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85" dirty="0">
                <a:solidFill>
                  <a:srgbClr val="FEEC94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8247" y="3079688"/>
            <a:ext cx="7729220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98200"/>
              </a:lnSpc>
            </a:pP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Senste</a:t>
            </a:r>
            <a:r>
              <a:rPr sz="3300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300" spc="15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96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200" spc="-95" dirty="0">
                <a:latin typeface="Times New Roman"/>
                <a:cs typeface="Times New Roman"/>
              </a:rPr>
              <a:t>(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Ihnatowicz</a:t>
            </a:r>
            <a:r>
              <a:rPr sz="3300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300" spc="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1986)</a:t>
            </a:r>
            <a:r>
              <a:rPr sz="3300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Δημιουργήθηκ</a:t>
            </a:r>
            <a:r>
              <a:rPr sz="3300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ε </a:t>
            </a:r>
            <a:r>
              <a:rPr sz="3300" spc="-15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3300" spc="15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196</a:t>
            </a:r>
            <a:r>
              <a:rPr sz="3300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9 </a:t>
            </a:r>
            <a:r>
              <a:rPr sz="3300" spc="-15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απ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sz="3300" spc="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7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3300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3300" spc="-15" baseline="2525" dirty="0">
                <a:solidFill>
                  <a:srgbClr val="FFFFFF"/>
                </a:solidFill>
                <a:latin typeface="Times New Roman"/>
                <a:cs typeface="Times New Roman"/>
              </a:rPr>
              <a:t>γλύπτη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Ihnatowicz.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Πρόκειτα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γι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α ρομπό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πο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βοήθει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ισθητήρων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ήχο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υ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κίνηση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ς αντιδρούσ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ε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ερεθίσματ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α το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περιβάλλοντο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93795" y="4222496"/>
            <a:ext cx="2667000" cy="26228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15265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“Expressive </a:t>
            </a:r>
            <a:r>
              <a:rPr sz="3600" spc="-5" dirty="0">
                <a:latin typeface="Times New Roman"/>
                <a:cs typeface="Times New Roman"/>
              </a:rPr>
              <a:t>A</a:t>
            </a:r>
            <a:r>
              <a:rPr sz="3600" spc="-10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098" y="1628902"/>
            <a:ext cx="7814945" cy="291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1470660" indent="-34163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Είνα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ο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συνδυασμό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έρευνα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στη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καλλιτεχνική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έκφρασης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Έχε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στόχους</a:t>
            </a:r>
            <a:endParaRPr sz="2800">
              <a:latin typeface="Times New Roman"/>
              <a:cs typeface="Times New Roman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 διερεύνηση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εκφραστικών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δυνατοτήτω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των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αρχιτεκτονικών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 θέση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απάντηση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ερωτημάτω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στην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έρευνα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δε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θα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προέκυπταν εάν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αυτή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δε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εφαρμοζόταν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καλλιτεχνικό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πλαίσιο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7171" y="4728845"/>
            <a:ext cx="1581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95" dirty="0">
                <a:solidFill>
                  <a:srgbClr val="FEEC94"/>
                </a:solidFill>
                <a:latin typeface="Arial"/>
                <a:cs typeface="Arial"/>
              </a:rPr>
              <a:t>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2794" y="4621113"/>
            <a:ext cx="7053580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100"/>
              </a:lnSpc>
            </a:pP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την </a:t>
            </a:r>
            <a:r>
              <a:rPr sz="3600" spc="-155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2400" spc="-100" dirty="0">
                <a:latin typeface="Times New Roman"/>
                <a:cs typeface="Times New Roman"/>
              </a:rPr>
              <a:t>δ</a:t>
            </a:r>
            <a:r>
              <a:rPr sz="3600" spc="-82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400" spc="-100" dirty="0">
                <a:latin typeface="Times New Roman"/>
                <a:cs typeface="Times New Roman"/>
              </a:rPr>
              <a:t>ι</a:t>
            </a:r>
            <a:r>
              <a:rPr sz="3600" spc="-137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400" spc="-105" dirty="0">
                <a:latin typeface="Times New Roman"/>
                <a:cs typeface="Times New Roman"/>
              </a:rPr>
              <a:t>ε</a:t>
            </a:r>
            <a:r>
              <a:rPr sz="3600" spc="-164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ύ</a:t>
            </a:r>
            <a:r>
              <a:rPr sz="2400" spc="-100" dirty="0">
                <a:latin typeface="Times New Roman"/>
                <a:cs typeface="Times New Roman"/>
              </a:rPr>
              <a:t>ύ</a:t>
            </a:r>
            <a:r>
              <a:rPr sz="3600" spc="-165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2400" spc="-100" dirty="0">
                <a:latin typeface="Times New Roman"/>
                <a:cs typeface="Times New Roman"/>
              </a:rPr>
              <a:t>ρ</a:t>
            </a:r>
            <a:r>
              <a:rPr sz="3600" spc="-164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400" spc="-100" dirty="0">
                <a:latin typeface="Times New Roman"/>
                <a:cs typeface="Times New Roman"/>
              </a:rPr>
              <a:t>υ</a:t>
            </a:r>
            <a:r>
              <a:rPr sz="3600" spc="-148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-100" dirty="0">
                <a:latin typeface="Times New Roman"/>
                <a:cs typeface="Times New Roman"/>
              </a:rPr>
              <a:t>ν</a:t>
            </a:r>
            <a:r>
              <a:rPr sz="3600" spc="-18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400" spc="-100" dirty="0">
                <a:latin typeface="Times New Roman"/>
                <a:cs typeface="Times New Roman"/>
              </a:rPr>
              <a:t>σ</a:t>
            </a:r>
            <a:r>
              <a:rPr sz="3600" spc="-1739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400" spc="-5" dirty="0">
                <a:latin typeface="Times New Roman"/>
                <a:cs typeface="Times New Roman"/>
              </a:rPr>
              <a:t>η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ορίων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δυνατοτήτω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3600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τη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3600" spc="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τέχνη</a:t>
            </a:r>
            <a:r>
              <a:rPr sz="3600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3600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τη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δημιου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τέχνης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θα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ήταν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αδύνατη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εάν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δεν πραγματοποιούταν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στα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πλαίσια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έρευνας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1030605">
              <a:lnSpc>
                <a:spcPct val="100000"/>
              </a:lnSpc>
            </a:pPr>
            <a:r>
              <a:rPr sz="4400" spc="-10" dirty="0">
                <a:latin typeface="Times New Roman"/>
                <a:cs typeface="Times New Roman"/>
              </a:rPr>
              <a:t>Aaro</a:t>
            </a:r>
            <a:r>
              <a:rPr sz="4400" spc="-5" dirty="0">
                <a:latin typeface="Times New Roman"/>
                <a:cs typeface="Times New Roman"/>
              </a:rPr>
              <a:t>n</a:t>
            </a:r>
            <a:r>
              <a:rPr sz="4400" spc="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(Harold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Cohen)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1995" y="1288795"/>
            <a:ext cx="3078479" cy="20558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6873" y="1288796"/>
            <a:ext cx="2804922" cy="2057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995" y="3422396"/>
            <a:ext cx="3078479" cy="1905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6873" y="3422396"/>
            <a:ext cx="2804922" cy="19179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0295" y="5479796"/>
            <a:ext cx="8098155" cy="1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 πρόγραμμα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Aaro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χρησιμοποιεί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για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ν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π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αράγει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κάθε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φ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ορά διαφορετικούς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ίνακες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ζωγραφική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135255">
              <a:lnSpc>
                <a:spcPts val="287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Οι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παραπάνω πίνακες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ουλήθηκαν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μέσω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διαδικτύου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για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$2000 ο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καθένα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ς.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22390" y="1288796"/>
            <a:ext cx="2681477" cy="4038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534670">
              <a:lnSpc>
                <a:spcPct val="100000"/>
              </a:lnSpc>
            </a:pPr>
            <a:r>
              <a:rPr sz="4400" spc="-5" dirty="0"/>
              <a:t>Εφαρμογές</a:t>
            </a:r>
            <a:r>
              <a:rPr sz="4400" spc="15" dirty="0"/>
              <a:t> </a:t>
            </a:r>
            <a:r>
              <a:rPr sz="4400" dirty="0"/>
              <a:t>Τ</a:t>
            </a:r>
            <a:r>
              <a:rPr sz="4400" spc="-5" dirty="0"/>
              <a:t>Ν</a:t>
            </a:r>
            <a:r>
              <a:rPr sz="4400" dirty="0"/>
              <a:t> </a:t>
            </a:r>
            <a:r>
              <a:rPr sz="4400" spc="-15" dirty="0"/>
              <a:t>στη</a:t>
            </a:r>
            <a:r>
              <a:rPr sz="4400" spc="-5" dirty="0"/>
              <a:t>ν</a:t>
            </a:r>
            <a:r>
              <a:rPr sz="4400" spc="15" dirty="0"/>
              <a:t> </a:t>
            </a:r>
            <a:r>
              <a:rPr sz="4400" spc="-5" dirty="0"/>
              <a:t>Τέχνη</a:t>
            </a:r>
            <a:endParaRPr sz="4400"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b="0" spc="-5" dirty="0">
                <a:latin typeface="Times New Roman"/>
                <a:cs typeface="Times New Roman"/>
              </a:rPr>
              <a:t>Εφαρμογές</a:t>
            </a:r>
            <a:r>
              <a:rPr sz="3200" b="0" spc="10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στι</a:t>
            </a:r>
            <a:r>
              <a:rPr sz="3200" b="0" spc="-5" dirty="0">
                <a:latin typeface="Times New Roman"/>
                <a:cs typeface="Times New Roman"/>
              </a:rPr>
              <a:t>ς</a:t>
            </a:r>
            <a:r>
              <a:rPr sz="3200" b="0" spc="1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κλασσικές</a:t>
            </a:r>
            <a:r>
              <a:rPr sz="3200" b="0" spc="1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τέχνες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Ζωγραφικ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Χαρακτική</a:t>
            </a:r>
            <a:endParaRPr sz="28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Αυθεντικοποίηση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δημιουργο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ύ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χρονολογίας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Λογοτεχνία</a:t>
            </a:r>
            <a:endParaRPr sz="28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Char char="■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Αναγνώριση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συγγραφέα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Μουσική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3200" b="0" spc="-5" dirty="0">
                <a:latin typeface="Times New Roman"/>
                <a:cs typeface="Times New Roman"/>
              </a:rPr>
              <a:t>Εφαρμογές</a:t>
            </a:r>
            <a:r>
              <a:rPr sz="3200" b="0" spc="1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σε σύγχρονες</a:t>
            </a:r>
            <a:r>
              <a:rPr sz="3200" b="0" spc="1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μορφές</a:t>
            </a:r>
            <a:r>
              <a:rPr sz="3200" b="0" spc="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τέχνης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45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Βιντεοπαιχνίδια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Εικονικο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ί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Κόσμοι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8596"/>
            <a:ext cx="3986276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5796"/>
            <a:ext cx="3346196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191" y="5230621"/>
            <a:ext cx="5817108" cy="13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5500"/>
            <a:ext cx="1537969" cy="1896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0"/>
            <a:ext cx="4076700" cy="359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523" y="0"/>
            <a:ext cx="3468623" cy="238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3619"/>
            <a:ext cx="1288796" cy="126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46273"/>
            <a:ext cx="1202690" cy="168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997" y="5440171"/>
            <a:ext cx="5051298" cy="1182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94196"/>
            <a:ext cx="913130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1300" cy="45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16" y="356870"/>
            <a:ext cx="5061204" cy="32133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6995" y="567944"/>
            <a:ext cx="3403854" cy="2727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7691" y="2736595"/>
            <a:ext cx="4483608" cy="3755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9641" y="2946145"/>
            <a:ext cx="2958410" cy="22585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345" y="4423664"/>
            <a:ext cx="466343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288" rIns="0" bIns="0" rtlCol="0">
            <a:spAutoFit/>
          </a:bodyPr>
          <a:lstStyle/>
          <a:p>
            <a:pPr marL="916305">
              <a:lnSpc>
                <a:spcPct val="100000"/>
              </a:lnSpc>
            </a:pPr>
            <a:r>
              <a:rPr sz="4400" spc="-5" dirty="0"/>
              <a:t>Εκτίμηση</a:t>
            </a:r>
            <a:r>
              <a:rPr sz="4400" spc="20" dirty="0"/>
              <a:t> </a:t>
            </a:r>
            <a:r>
              <a:rPr sz="4400" spc="-5" dirty="0"/>
              <a:t>έργων</a:t>
            </a:r>
            <a:r>
              <a:rPr sz="4400" spc="5" dirty="0"/>
              <a:t> </a:t>
            </a:r>
            <a:r>
              <a:rPr sz="4400" spc="-5" dirty="0"/>
              <a:t>τέχνης</a:t>
            </a:r>
            <a:endParaRPr sz="4400"/>
          </a:p>
        </p:txBody>
      </p:sp>
      <p:sp>
        <p:nvSpPr>
          <p:cNvPr id="19" name="object 19"/>
          <p:cNvSpPr txBox="1"/>
          <p:nvPr/>
        </p:nvSpPr>
        <p:spPr>
          <a:xfrm>
            <a:off x="530098" y="1628902"/>
            <a:ext cx="7839709" cy="404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92430" indent="-342900">
              <a:lnSpc>
                <a:spcPct val="100000"/>
              </a:lnSpc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Η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εκτίμησ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τέχνη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γίνετα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κυρίω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από ειδικού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υ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χώρο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4965" marR="374015" indent="-3422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ι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ανθρώπινε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κρίσει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ς,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όμω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αναπόφευκτ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είναι υποκειμενικέ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κα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επιρρεπεί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λάθ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η.</a:t>
            </a:r>
            <a:endParaRPr sz="2800">
              <a:latin typeface="Times New Roman"/>
              <a:cs typeface="Times New Roman"/>
            </a:endParaRPr>
          </a:p>
          <a:p>
            <a:pPr marL="355600" marR="398780" indent="-34290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Char char="■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Αντικειμενικ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εκτίμησ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μέχρ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σήμερ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προέκυπτε από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χημική ανάλυση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επεξεργασία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 υπέρυθρες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ακτίνες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Char char="■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εξέταση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τω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φυσικών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χαρακτηριστικών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έργου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τέχνης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1674</Words>
  <Application>Microsoft Office PowerPoint</Application>
  <PresentationFormat>Custom</PresentationFormat>
  <Paragraphs>186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PowerPoint Presentation</vt:lpstr>
      <vt:lpstr>Χρηματοδότηση</vt:lpstr>
      <vt:lpstr>Άδειες Χρήσης</vt:lpstr>
      <vt:lpstr>Καλλιτέχνες και Τεχνητή Νοημοσύνη</vt:lpstr>
      <vt:lpstr>Καλλιτέχνες και Τεχνητή Νοημοσύνη</vt:lpstr>
      <vt:lpstr>“Expressive AI”</vt:lpstr>
      <vt:lpstr>Aaron (Harold Cohen)</vt:lpstr>
      <vt:lpstr>Εφαρμογές ΤΝ στην Τέχνη</vt:lpstr>
      <vt:lpstr>Εκτίμηση έργων τέχνης</vt:lpstr>
      <vt:lpstr>Αντικειμενικά Χαρακτηριστικά</vt:lpstr>
      <vt:lpstr>AUTHENTIC PROJECT</vt:lpstr>
      <vt:lpstr>PowerPoint Presentation</vt:lpstr>
      <vt:lpstr>Μετά την εφαρμογή του φίλτρου, τα περιγράμματα των πινελιών γίνονται ορατά</vt:lpstr>
      <vt:lpstr>AUTHENTIC PROJECT</vt:lpstr>
      <vt:lpstr>PowerPoint Presentation</vt:lpstr>
      <vt:lpstr>Wavelet Analysis for Authentication (2005)</vt:lpstr>
      <vt:lpstr>PowerPoint Presentation</vt:lpstr>
      <vt:lpstr>Διανύσματα χαρακτηριστικών (Feature Vectors)</vt:lpstr>
      <vt:lpstr>«Καλά» χαρακτηριστικά</vt:lpstr>
      <vt:lpstr>PowerPoint Presentation</vt:lpstr>
      <vt:lpstr>Rembrandt Research Project</vt:lpstr>
      <vt:lpstr>PowerPoint Presentation</vt:lpstr>
      <vt:lpstr>Rembrandt Research Project</vt:lpstr>
      <vt:lpstr>Αναγνώριση συγγραφέα</vt:lpstr>
      <vt:lpstr>Υφολογικές Παράμετροι</vt:lpstr>
      <vt:lpstr>Υφολογικές Παράμετροι</vt:lpstr>
      <vt:lpstr>The Federalist papers ((11778877-11778888))</vt:lpstr>
      <vt:lpstr>PowerPoint Presentation</vt:lpstr>
      <vt:lpstr>ΤΝ και Μουσική</vt:lpstr>
      <vt:lpstr>ΤΝ και Μουσική</vt:lpstr>
      <vt:lpstr>Τεχνητή Νοημοσύνη και Βιντεοπαιχνίδια</vt:lpstr>
      <vt:lpstr>Τεχνητή Νοημοσύνη και Βιντεοπαιχνίδια</vt:lpstr>
      <vt:lpstr>Τεχνητή Νοημοσύνη και Βιντεοπαιχνίδια</vt:lpstr>
      <vt:lpstr>Τεχνητή Νοημοσύνη, Τέχνη &amp; Εικονικοί ΚΚόόσσμμοοιι</vt:lpstr>
      <vt:lpstr>ΤN &amp; Εικονικοί ΚΚόόσσμμοοιι</vt:lpstr>
      <vt:lpstr>ΤΝ και Διαδραστική Αφήγηση (Interactive Drama)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Efie</cp:lastModifiedBy>
  <cp:revision>1</cp:revision>
  <dcterms:created xsi:type="dcterms:W3CDTF">2015-09-11T18:00:29Z</dcterms:created>
  <dcterms:modified xsi:type="dcterms:W3CDTF">2015-09-11T17:30:15Z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2009-05-14T00:00:00Z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2015-09-11T00:00:00Z</vt:filetime>
  </property>
</Properties>
</file>