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02:40.5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02:46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157 233 24575,'3'0'0,"0"0"0,0 0 0,-1 0 0,1-1 0,0 1 0,0-1 0,0 0 0,-1 0 0,1 0 0,0 0 0,-1 0 0,1-1 0,-1 1 0,1-1 0,-1 1 0,0-1 0,1 0 0,1-3 0,-1 1 0,0 0 0,0-1 0,0 1 0,-1-1 0,0 1 0,0-1 0,0 0 0,-1 0 0,2-8 0,0-10 0,-1 1 0,-1-1 0,-4-40 0,2 48 0,-1 289 0,3-273 0,-1-1 0,0 0 0,0 0 0,0 0 0,0 0 0,0 0 0,0 1 0,0-1 0,-1 0 0,1 0 0,0 0 0,0 0 0,0 0 0,0 1 0,0-1 0,0 0 0,0 0 0,0 0 0,0 0 0,0 0 0,0 0 0,0 1 0,-1-1 0,1 0 0,0 0 0,0 0 0,0 0 0,0 0 0,0 0 0,0 0 0,-1 0 0,1 0 0,0 0 0,0 0 0,0 0 0,0 1 0,0-1 0,-1 0 0,1 0 0,0 0 0,0 0 0,0 0 0,0 0 0,0 0 0,-1-1 0,1 1 0,0 0 0,0 0 0,0 0 0,0 0 0,0 0 0,-1 0 0,1 0 0,0 0 0,0 0 0,0 0 0,0 0 0,0 0 0,0-1 0,-1 1 0,1 0 0,0 0 0,0 0 0,0 0 0,0 0 0,0-1 0,-16-14 0,-20-30 0,31 37 0,-7-8 0,-27-34 0,36 47 0,0-1 0,0 1 0,0 0 0,-1 0 0,1 0 0,-1 1 0,1-1 0,-1 1 0,0 0 0,-5-2 0,8 4 0,1-1 0,-1 1 0,1 0 0,-1 0 0,1 0 0,0 0 0,-1 0 0,1 0 0,-1 0 0,1 0 0,-1 0 0,1 0 0,-1 0 0,1 0 0,-1 0 0,1 0 0,-1 0 0,1 1 0,0-1 0,-1 0 0,1 0 0,-1 0 0,1 1 0,0-1 0,-1 0 0,1 1 0,0-1 0,-1 0 0,1 1 0,0-1 0,-1 0 0,1 1 0,0-1 0,0 0 0,-1 1 0,1-1 0,0 1 0,0-1 0,0 1 0,0-1 0,0 1 0,0-1 0,0 0 0,-1 1 0,1-1 0,0 1 0,1-1 0,-1 1 0,0-1 0,0 1 0,0-1 0,0 1 0,0-1 0,0 0 0,0 1 0,1-1 0,-1 1 0,0-1 0,0 1 0,1-1 0,-1 0 0,0 1 0,1-1 0,0 1 0,16 29 0,-15-28 0,-1 0 0,1 0 0,0 0 0,0 0 0,0 0 0,0 0 0,0-1 0,0 1 0,1-1 0,-1 1 0,0-1 0,1 0 0,-1 0 0,1 0 0,0 0 0,-1-1 0,1 1 0,0-1 0,-1 1 0,1-1 0,0 0 0,-1 0 0,1 0 0,0 0 0,0-1 0,-1 1 0,1-1 0,0 0 0,-1 1 0,1-1 0,-1 0 0,1-1 0,-1 1 0,0 0 0,1-1 0,-1 1 0,0-1 0,0 0 0,0 0 0,0 0 0,0 0 0,0 0 0,-1 0 0,2-3 0,-1 3 0,0 0 0,0 0 0,1-1 0,-1 1 0,0 1 0,1-1 0,-1 0 0,1 1 0,-1-1 0,4 0 0,-5 1 0,0 1 0,0 0 0,0-1 0,0 1 0,0 0 0,0 0 0,0 0 0,1 0 0,-1 0 0,0 0 0,0 0 0,0 1 0,0-1 0,0 0 0,0 0 0,0 1 0,0-1 0,0 1 0,2 0 0,-1 2 0,0-1 0,0 0 0,0 1 0,0-1 0,0 1 0,-1 0 0,1 0 0,-1 0 0,0 0 0,1 0 0,-1 0 0,-1 0 0,1 0 0,0 0 0,-1 0 0,0 0 0,1 5 0,-1 1 0,2 7 0,0 0 0,-2 0 0,0 0 0,-1 1 0,0-1 0,-1 0 0,-5 16 0,7-31 0,-1 0 0,1 0 0,0 0 0,-1 0 0,1 0 0,-1 0 0,1 0 0,-1 0 0,1 0 0,-1-1 0,0 1 0,1 0 0,-1 0 0,0-1 0,0 1 0,0 0 0,1-1 0,-1 1 0,0-1 0,0 1 0,0-1 0,0 0 0,0 1 0,0-1 0,0 0 0,-2 1 0,1-2 0,0 1 0,1 0 0,-1-1 0,0 1 0,0-1 0,0 0 0,0 0 0,1 0 0,-1 0 0,0 0 0,1 0 0,-1 0 0,-1-2 0,-7-7 0,0 0 0,1-1 0,-10-13 0,12 15 0,-19-24 0,2-1 0,0-1 0,3-1 0,-30-67 0,50 101 0,0 0 0,0 0 0,0 0 0,1 0 0,-1 0 0,1 0 0,-1 0 0,1 0 0,0 0 0,0 0 0,0 0 0,0 0 0,0 0 0,0 0 0,0 0 0,1 0 0,-1 0 0,1 0 0,0 0 0,0-2 0,0 2 0,0 1 0,1 0 0,-1 0 0,0 0 0,0 1 0,1-1 0,-1 0 0,0 0 0,1 1 0,-1-1 0,0 1 0,1-1 0,-1 1 0,1-1 0,-1 1 0,1 0 0,-1 0 0,1 0 0,-1 0 0,4 0 0,1 1 0,0-1 0,0 2 0,0-1 0,0 1 0,0 0 0,0 0 0,0 0 0,-1 1 0,1 0 0,-1 0 0,0 0 0,6 5 0,-2 3-49,-1 0 0,0 0 1,0 0-1,-1 1 0,-1 0 0,8 20 0,-4-12-974,0 4-5803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4:02:47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E77232F-D7E0-EEBA-749B-DD837010A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A92095-F09F-BC87-8B9A-0E583F6D2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90A0CB-377F-4026-E768-8078C79C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94DD5C-8FBD-6995-92CC-B010B2F5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E83B5-F314-CD51-4546-2E2A95E5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1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F837FD-CF91-5319-F200-30F13675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20AE779-383D-1C76-9ABC-2B1747982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873F4F7-CD20-6E02-0FA7-ED3BDA7F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38A40E-453E-10E0-59A2-2C21E4DA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EC80E3-4650-68CA-0E12-D71B3DAC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4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D02872B-5A04-B6BA-F7DE-6B79286FD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EB1413-93B2-3B32-8FD7-27FCCCB70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4EB894-3302-186E-A09F-789646F9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E5C1D2-BC4C-52AE-7EEE-AA227D0C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0E1969-72E8-C624-42F9-39B408246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3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448041-153B-E69B-CE82-ABD675AD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039421-E9DA-FC66-E4BF-75EEE1460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F51C29-A4D2-3637-0B2B-84596223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35885E-0A43-BDE3-94A1-18932BF7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5F9257-A85D-36BC-DEA4-01EBCB40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2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717C43-52D3-EE74-4B4D-48A4FD17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B6FEFF-0A93-6D9F-93A5-4EE6F897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D5912C-F94B-DCB7-1B01-267EABBB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7B0A9D-0B44-D049-4C82-A0FA0BF7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056C3BD-B4CB-14C5-DA22-BA42B871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BCEF57-BDE1-E41E-BDE7-D3635BFE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73C327-D32E-C96E-F4AB-CB82558A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983EFDB-DF2A-33C1-F996-AA944960C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B05B8F-41D0-D6DE-B0A9-F0503C0E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FF6BA2-54EB-E469-36F2-392C050B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464999-2962-D66A-E8FC-F370D558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2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295741-0F78-E97D-A761-C67E4E27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6C29D7-AA05-3172-B3AF-420C1BC3A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0ABE0F5-0652-B26C-233E-4BEFC3935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35E8EFB-3891-D86E-22B2-FE2F70A3A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5AD918D-DDF6-F928-9D9D-D4D35091D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E7431A3-8009-CD1A-A836-E54F0FA3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13C54ED-A615-A209-FCE6-E06C23B7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B7C9E55-AF07-5BE5-40C6-95771D11B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55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58F3B0-D5B0-F13C-FACD-8E40C476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D75DEB-273E-3DB3-E9DE-AE84A7EC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6B93137-48B6-EA1B-CA69-4083B45B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613E40-7D36-060E-4D3B-1F1CDE35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47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352DA8F-6819-F4DA-3C34-192D9450D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66AFB5F-82FC-D180-8E0B-A049791F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3DBEFE-68B9-0C3C-1295-3A061AB20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19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87AE92-7EE7-120E-A1CB-89ABC2C5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EDA5D4-0B95-A387-9432-3A27EFEA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6243F6A-E449-864D-DF38-A5BD4E7D6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3A67E8-05CE-0D28-F215-97318696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36BF5A-6EAD-0F79-6C43-656673B7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18AEA1-9C82-CA60-DB1C-D318EA70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5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865F5-7468-E8A9-98FC-312C28D7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9DC43D3-8607-C746-43BF-F08A78139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150307-B4DD-B82D-2CA0-F681E79C3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1603DA1-31A4-B24F-8C70-2163DC01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98D5F3F-46EF-5693-4F28-C8906DCB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710F60-DFE3-CB51-5A88-6D9FEE2B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387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5729926-9A58-9A36-F875-6846ED63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6FE81E-74A7-6494-DE3C-8FDF5899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A26045-5237-6FEA-B89E-F98F48F5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646BF2-4358-4E73-BBCB-479A116C4677}" type="datetimeFigureOut">
              <a:rPr lang="el-GR" smtClean="0"/>
              <a:t>15/3/2025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3548A2-BD27-1D0B-0589-9BFA25DC1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53D679-9387-C8C3-33D3-29817DE8D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178625-4163-4CD5-852B-1A03FA22A2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227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91FD6-D46E-906B-F89A-B822A82B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 Γρηγοριανή μεταρρύθμιση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E40DF5-D619-5A70-3FDD-DB770AF8B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ζήτημα της </a:t>
            </a:r>
            <a:r>
              <a:rPr lang="el-GR" b="1" u="sng" dirty="0"/>
              <a:t>περιβολής (</a:t>
            </a:r>
            <a:r>
              <a:rPr lang="it-IT" b="1" u="sng" dirty="0"/>
              <a:t>investitura):</a:t>
            </a:r>
            <a:endParaRPr lang="el-GR" b="1" u="sng" dirty="0"/>
          </a:p>
          <a:p>
            <a:r>
              <a:rPr lang="el-GR" dirty="0"/>
              <a:t>Ορισμός και εγκατάσταση ενός ιερωμένου σε μια θέση ή ένα βαθμό, με ταυτόχρονη παραχώρηση σε αυτόν ενός φέουδου από τον κοσμικό άρχοντα</a:t>
            </a:r>
          </a:p>
          <a:p>
            <a:r>
              <a:rPr lang="el-GR" dirty="0"/>
              <a:t>Δαχτυλίδι, ποιμαντορική ράβδος: σύμβολο εκκλησιαστικής – πνευματικής εξουσίας</a:t>
            </a:r>
          </a:p>
          <a:p>
            <a:r>
              <a:rPr lang="el-GR" dirty="0"/>
              <a:t>Σκήπτρο: σύμβολο κοσμικής εξουσίας πάνω στο φέουδο</a:t>
            </a:r>
          </a:p>
          <a:p>
            <a:r>
              <a:rPr lang="el-GR" i="1" u="sng" dirty="0"/>
              <a:t>Βασική αιτία σύγκρουσης ανάμεσα στον Πάπα και στον αυτοκράτορα</a:t>
            </a:r>
          </a:p>
        </p:txBody>
      </p:sp>
    </p:spTree>
    <p:extLst>
      <p:ext uri="{BB962C8B-B14F-4D97-AF65-F5344CB8AC3E}">
        <p14:creationId xmlns:p14="http://schemas.microsoft.com/office/powerpoint/2010/main" val="390644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F2EC5-7430-736F-AAB6-C8408811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Ερρίκος Δ` </a:t>
            </a:r>
            <a:r>
              <a:rPr lang="it-IT" b="1" u="sng" dirty="0"/>
              <a:t>vs </a:t>
            </a:r>
            <a:r>
              <a:rPr lang="el-GR" b="1" u="sng" dirty="0"/>
              <a:t>Γρηγόριος Ζ΄(2)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38D23-7A6D-ECB9-6442-E07D71E0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Ο Ερρίκος Δ`:</a:t>
            </a:r>
          </a:p>
          <a:p>
            <a:endParaRPr lang="el-GR" u="sng" dirty="0"/>
          </a:p>
          <a:p>
            <a:r>
              <a:rPr lang="el-GR" dirty="0"/>
              <a:t>Ασταθής, αλαζονικός, ευέλικτος</a:t>
            </a:r>
          </a:p>
          <a:p>
            <a:r>
              <a:rPr lang="el-GR" dirty="0"/>
              <a:t>Προσπαθεί με κάθε τρόπο να κυριαρχήσει στη Γερμανία και στην Ιταλία</a:t>
            </a:r>
          </a:p>
          <a:p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355659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F181C9-6644-45E3-23FF-8D6E189E2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πολιτική του Γρηγόριου Ζ`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133441-A5B1-E124-5196-FC407EF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Στηρίζεται στο «μαύρο» κλήρο (μοναχοί) και σε ένα μέρος του «λευκού» κλήρου (μη μοναχοί κληρικοί)</a:t>
            </a:r>
          </a:p>
          <a:p>
            <a:r>
              <a:rPr lang="el-GR" dirty="0"/>
              <a:t>Τον υποστηρίζουν οι Νορμανδοί και οι ιππότες της Τοσκάνης</a:t>
            </a:r>
          </a:p>
          <a:p>
            <a:r>
              <a:rPr lang="el-GR" dirty="0"/>
              <a:t>Παίρνει με το μέρος του τους </a:t>
            </a:r>
            <a:r>
              <a:rPr lang="el-GR" i="1" dirty="0" err="1"/>
              <a:t>Πατάριους</a:t>
            </a:r>
            <a:r>
              <a:rPr lang="el-GR" i="1" dirty="0"/>
              <a:t> (κατώτερα στρώματα των </a:t>
            </a:r>
            <a:r>
              <a:rPr lang="el-GR" i="1" dirty="0" err="1"/>
              <a:t>λομβαρδικών</a:t>
            </a:r>
            <a:r>
              <a:rPr lang="el-GR" i="1" dirty="0"/>
              <a:t> πόλεων, κυρίως βιοτέχνες και υφαντές)</a:t>
            </a:r>
          </a:p>
          <a:p>
            <a:r>
              <a:rPr lang="el-GR" dirty="0"/>
              <a:t>Οι </a:t>
            </a:r>
            <a:r>
              <a:rPr lang="el-GR" i="1" dirty="0" err="1"/>
              <a:t>Πατάριοι</a:t>
            </a:r>
            <a:r>
              <a:rPr lang="el-GR" i="1" dirty="0"/>
              <a:t> </a:t>
            </a:r>
            <a:r>
              <a:rPr lang="el-GR" dirty="0"/>
              <a:t>ξεσηκώνονται εναντίον των τοπικών επισκόπων – ο Πάπας θέλει να περιορίσει την ανεξαρτησία τους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28780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C86576-0CB5-265B-85DD-B7B7C061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σύγκρουση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144F1C-71C5-14C1-DC51-B431D66F5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Ο αυτοκράτορας αρνείται να δεχτεί το διορισμό των επισκόπων από τον Πάπα</a:t>
            </a:r>
          </a:p>
          <a:p>
            <a:r>
              <a:rPr lang="el-GR" dirty="0"/>
              <a:t>Ο Πάπας αφορίζει τον αυτοκράτορα, ο αυτοκράτορας τον καθαιρεί</a:t>
            </a:r>
          </a:p>
          <a:p>
            <a:r>
              <a:rPr lang="el-GR" dirty="0"/>
              <a:t>Οι Γερμανοί φεουδάρχες εξεγείρονται εναντίον του αυτοκράτορα και αυτός αναγκάζεται να υποστεί τη διαδικασία της μετάνοιας μπροστά στον Πάπα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09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19497-F1C8-B83A-FCE7-9888184A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επεισόδιο της </a:t>
            </a:r>
            <a:r>
              <a:rPr lang="el-GR" b="1" u="sng" dirty="0" err="1"/>
              <a:t>Κανόσσα</a:t>
            </a:r>
            <a:r>
              <a:rPr lang="el-GR" b="1" u="sng" dirty="0"/>
              <a:t> (1077)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4A237B-C35B-B668-8598-BA97F8EEE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Πάπας καταφεύγει στην </a:t>
            </a:r>
            <a:r>
              <a:rPr lang="el-GR" dirty="0" err="1"/>
              <a:t>Κανόσσα</a:t>
            </a:r>
            <a:r>
              <a:rPr lang="el-GR" dirty="0"/>
              <a:t> (πύργος στην Τοσκάνη), επειδή φοβόταν ότι ο αυτοκράτορας θα επιτεθεί στη Ρώμη</a:t>
            </a:r>
          </a:p>
          <a:p>
            <a:r>
              <a:rPr lang="el-GR" dirty="0"/>
              <a:t>Ιανουάριος 1077: ο αυτοκράτορας πηγαίνει στην </a:t>
            </a:r>
            <a:r>
              <a:rPr lang="el-GR" dirty="0" err="1"/>
              <a:t>Κανόσσα</a:t>
            </a:r>
            <a:r>
              <a:rPr lang="el-GR" dirty="0"/>
              <a:t> και εκλιπαρεί επί τρεις μέρες τον Πάπα να άρει τον αφορισμό</a:t>
            </a:r>
          </a:p>
          <a:p>
            <a:r>
              <a:rPr lang="el-GR" dirty="0"/>
              <a:t>Εμφανίζεται μπροστά στον Πάπα και την ακολουθία του με το πουκάμισο του αμαρτωλού, ακάλυπτος και ανυπόδητος</a:t>
            </a:r>
          </a:p>
          <a:p>
            <a:r>
              <a:rPr lang="el-GR" dirty="0"/>
              <a:t>Μετά από αυτή την ταπεινωτική διαδικασία, ο Πάπας αίρει τον αφορισμό</a:t>
            </a:r>
          </a:p>
        </p:txBody>
      </p:sp>
    </p:spTree>
    <p:extLst>
      <p:ext uri="{BB962C8B-B14F-4D97-AF65-F5344CB8AC3E}">
        <p14:creationId xmlns:p14="http://schemas.microsoft.com/office/powerpoint/2010/main" val="84397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A55368-DA99-6E4B-E2ED-5A2920A7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Οι γείτονες και πάλι – πολιτικός χάρτης</a:t>
            </a:r>
          </a:p>
        </p:txBody>
      </p:sp>
      <p:pic>
        <p:nvPicPr>
          <p:cNvPr id="1026" name="Picture 2" descr="Ο χάρτης της Ιταλίας">
            <a:extLst>
              <a:ext uri="{FF2B5EF4-FFF2-40B4-BE49-F238E27FC236}">
                <a16:creationId xmlns:a16="http://schemas.microsoft.com/office/drawing/2014/main" id="{C5F0EF01-2D0D-B97D-C743-009F219541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584" y="1289261"/>
            <a:ext cx="467774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5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3F0F627-A15B-411D-C9C0-922F1466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Κανόσσα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0083E33-5278-A8AC-3380-0A9BE7F11E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902025"/>
            <a:ext cx="6780700" cy="50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2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B9E4B8-CA8A-CDDD-30B3-1CEAE506E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Κονκορδάτο της </a:t>
            </a:r>
            <a:r>
              <a:rPr lang="el-GR" b="1" u="sng" dirty="0" err="1"/>
              <a:t>Βορμς</a:t>
            </a:r>
            <a:r>
              <a:rPr lang="el-GR" b="1" u="sng" dirty="0"/>
              <a:t> (1122)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A46AE4-C507-6DB1-7452-D97BE7EEF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διαμάχη των 2 πλευρών διαρκεί και επί των διαδόχων τους (αυτοκράτορας Ερρίκος Ε`) για 50 περίπου χρόνια</a:t>
            </a:r>
          </a:p>
          <a:p>
            <a:r>
              <a:rPr lang="el-GR" dirty="0"/>
              <a:t>Λήγει με ένα συμβιβασμό (Κονκορδάτο της </a:t>
            </a:r>
            <a:r>
              <a:rPr lang="el-GR" dirty="0" err="1"/>
              <a:t>Βορμς</a:t>
            </a:r>
            <a:r>
              <a:rPr lang="el-GR" dirty="0"/>
              <a:t>): </a:t>
            </a:r>
          </a:p>
          <a:p>
            <a:r>
              <a:rPr lang="el-GR" dirty="0"/>
              <a:t>Η χειροτονία και ο διορισμός των επισκόπων γίνεται από τον Πάπα ή τον αντιπρόσωπό του (</a:t>
            </a:r>
            <a:r>
              <a:rPr lang="it-IT" dirty="0"/>
              <a:t>legatus)</a:t>
            </a:r>
            <a:endParaRPr lang="el-GR" dirty="0"/>
          </a:p>
          <a:p>
            <a:r>
              <a:rPr lang="el-GR" dirty="0"/>
              <a:t>Ο αυτοκράτορας διατηρεί το δικαίωμα να παραχωρεί στον επίσκοπο ή τον ηγούμενο κτήματα ως φέουδα</a:t>
            </a:r>
          </a:p>
          <a:p>
            <a:r>
              <a:rPr lang="el-GR" dirty="0"/>
              <a:t>Στη Γερμανία η χειροτονία έπεται, στην Ιταλία και τη Βουργουνδία προηγείται</a:t>
            </a:r>
          </a:p>
        </p:txBody>
      </p:sp>
    </p:spTree>
    <p:extLst>
      <p:ext uri="{BB962C8B-B14F-4D97-AF65-F5344CB8AC3E}">
        <p14:creationId xmlns:p14="http://schemas.microsoft.com/office/powerpoint/2010/main" val="302007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64EC24-12AB-A942-07A0-B4C0CF28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</a:t>
            </a:r>
            <a:r>
              <a:rPr lang="el-GR" b="1" u="sng" dirty="0" err="1"/>
              <a:t>Βορμς</a:t>
            </a:r>
            <a:endParaRPr lang="el-GR" b="1" u="sng" dirty="0"/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C33C0CB5-A048-19FB-A507-B8E351DCD1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6" y="1825625"/>
            <a:ext cx="404334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Τοποθεσία στον χάρτη της χώρας">
            <a:extLst>
              <a:ext uri="{FF2B5EF4-FFF2-40B4-BE49-F238E27FC236}">
                <a16:creationId xmlns:a16="http://schemas.microsoft.com/office/drawing/2014/main" id="{19C13A58-D2F3-4F5E-E074-B448B6CAF6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92" y="1825625"/>
            <a:ext cx="367201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60F12FE8-073E-F4B0-2ACA-1CB92CA787B3}"/>
                  </a:ext>
                </a:extLst>
              </p14:cNvPr>
              <p14:cNvContentPartPr/>
              <p14:nvPr/>
            </p14:nvContentPartPr>
            <p14:xfrm>
              <a:off x="7758324" y="4913593"/>
              <a:ext cx="360" cy="360"/>
            </p14:xfrm>
          </p:contentPart>
        </mc:Choice>
        <mc:Fallback xmlns=""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60F12FE8-073E-F4B0-2ACA-1CB92CA787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2204" y="49074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3D3807F3-6479-5AEC-8EDE-938622307F30}"/>
                  </a:ext>
                </a:extLst>
              </p14:cNvPr>
              <p14:cNvContentPartPr/>
              <p14:nvPr/>
            </p14:nvContentPartPr>
            <p14:xfrm>
              <a:off x="7720524" y="4848433"/>
              <a:ext cx="96120" cy="135000"/>
            </p14:xfrm>
          </p:contentPart>
        </mc:Choice>
        <mc:Fallback xmlns=""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3D3807F3-6479-5AEC-8EDE-938622307F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4404" y="4842313"/>
                <a:ext cx="108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DA974C7C-8A1E-D007-F2EC-225A1ADBF873}"/>
                  </a:ext>
                </a:extLst>
              </p14:cNvPr>
              <p14:cNvContentPartPr/>
              <p14:nvPr/>
            </p14:nvContentPartPr>
            <p14:xfrm>
              <a:off x="7037964" y="5236873"/>
              <a:ext cx="360" cy="360"/>
            </p14:xfrm>
          </p:contentPart>
        </mc:Choice>
        <mc:Fallback xmlns=""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DA974C7C-8A1E-D007-F2EC-225A1ADBF8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1844" y="523075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62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927213DF-441E-4C17-A377-0634C6B2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Συνέπειες του Κονκορδάτου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6BCAC9C-BD84-8FB3-4E79-6DC7FDF43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αυτοκράτορας χάνει το απεριόριστο δικαίωμά του πάνω στους επισκόπους στη Γερμανία</a:t>
            </a:r>
          </a:p>
          <a:p>
            <a:r>
              <a:rPr lang="el-GR" dirty="0"/>
              <a:t>Χάνει κάθε επιρροή στους εκκλησιαστικούς αξιωματούχους της Ιταλίας</a:t>
            </a:r>
          </a:p>
          <a:p>
            <a:r>
              <a:rPr lang="el-GR" dirty="0"/>
              <a:t>Διαρκείς «εμφύλιοι» (ιδιωτικοί πόλεμοι) ανάμεσα σε φεουδάρχες, εκκλησιαστικούς και κοσμικούς</a:t>
            </a:r>
          </a:p>
          <a:p>
            <a:r>
              <a:rPr lang="el-GR" dirty="0"/>
              <a:t>Αλλάζει ο συσχετισμός δύναμης μεταξύ των τοπικών ηγεμόνων</a:t>
            </a:r>
          </a:p>
          <a:p>
            <a:r>
              <a:rPr lang="el-GR" dirty="0"/>
              <a:t>Δημιουργούνται «εδαφικά δουκάτα» (μικρά </a:t>
            </a:r>
            <a:r>
              <a:rPr lang="el-GR"/>
              <a:t>κράτη – φέουδα)</a:t>
            </a:r>
          </a:p>
        </p:txBody>
      </p:sp>
    </p:spTree>
    <p:extLst>
      <p:ext uri="{BB962C8B-B14F-4D97-AF65-F5344CB8AC3E}">
        <p14:creationId xmlns:p14="http://schemas.microsoft.com/office/powerpoint/2010/main" val="70629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352230-15D0-B1BF-E782-01407B7E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μοναστήρι του </a:t>
            </a:r>
            <a:r>
              <a:rPr lang="el-GR" b="1" u="sng" dirty="0" err="1"/>
              <a:t>Κλυνύ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72E6BB-9428-0234-59EC-A923276A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μεγάλη ενίσχυση του παπισμού</a:t>
            </a:r>
          </a:p>
          <a:p>
            <a:r>
              <a:rPr lang="el-GR" dirty="0"/>
              <a:t>Ο αριθμός των μοναχών στη Δύση αυξάνεται ραγδαία</a:t>
            </a:r>
          </a:p>
          <a:p>
            <a:r>
              <a:rPr lang="el-GR" dirty="0"/>
              <a:t>Μοναχοί: γιοί ιπποτών με μικρά κτήματα/ προσπαθούν να αποκτήσουν γη, ακολουθώντας το μοναχισμό</a:t>
            </a:r>
          </a:p>
          <a:p>
            <a:r>
              <a:rPr lang="el-GR" dirty="0"/>
              <a:t>Ο μοναχισμός της Βόρειας Ιταλίας και της Βουργουνδίας συσπειρώνεται γύρω από το </a:t>
            </a:r>
            <a:r>
              <a:rPr lang="el-GR" dirty="0" err="1"/>
              <a:t>βουργουνδικό</a:t>
            </a:r>
            <a:r>
              <a:rPr lang="el-GR" dirty="0"/>
              <a:t> μοναστήρι του </a:t>
            </a:r>
            <a:r>
              <a:rPr lang="el-GR" dirty="0" err="1"/>
              <a:t>Κλυνύ</a:t>
            </a:r>
            <a:r>
              <a:rPr lang="el-GR" dirty="0"/>
              <a:t> (κίνημα του </a:t>
            </a:r>
            <a:r>
              <a:rPr lang="el-GR" dirty="0" err="1"/>
              <a:t>Κλυνύ</a:t>
            </a:r>
            <a:r>
              <a:rPr lang="el-GR" dirty="0"/>
              <a:t>)</a:t>
            </a:r>
          </a:p>
          <a:p>
            <a:r>
              <a:rPr lang="el-GR" dirty="0"/>
              <a:t>Επιδίωξη: μετατροπή της δυτικής εκκλησίας από κατακερματισμένη φεουδαρχική οργάνωση σε συγκεντρωτική δομή με επικεφαλής τον Πάπα</a:t>
            </a:r>
          </a:p>
        </p:txBody>
      </p:sp>
    </p:spTree>
    <p:extLst>
      <p:ext uri="{BB962C8B-B14F-4D97-AF65-F5344CB8AC3E}">
        <p14:creationId xmlns:p14="http://schemas.microsoft.com/office/powerpoint/2010/main" val="421903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2CA7FA-1BEA-EB54-4519-5B0AD489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700" b="1" u="sng">
                <a:solidFill>
                  <a:schemeClr val="bg1"/>
                </a:solidFill>
              </a:rPr>
              <a:t>Το Αββαείο του Κλυνύ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4E42DE-CD40-8A38-7F7E-7AD7F50BBF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"/>
          <a:stretch/>
        </p:blipFill>
        <p:spPr bwMode="auto"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E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E374800-5C61-9DF1-AA80-ACDC384D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Βουργουνδία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686E31-53A5-6A95-87EB-951676956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4477" y="961812"/>
            <a:ext cx="5136444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5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8D4DC1-C0D6-CE26-FAA2-A7303015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Αξιώσεις του κινήματος του </a:t>
            </a:r>
            <a:r>
              <a:rPr lang="el-GR" b="1" u="sng" dirty="0" err="1"/>
              <a:t>Κλυνύ</a:t>
            </a:r>
            <a:endParaRPr lang="el-GR" b="1" u="sng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48379-B7B4-FD10-7585-5BD0D5C1D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Απαγόρευση </a:t>
            </a:r>
            <a:r>
              <a:rPr lang="el-GR" b="1" u="sng" dirty="0"/>
              <a:t>σιμωνίας </a:t>
            </a:r>
            <a:r>
              <a:rPr lang="el-GR" dirty="0"/>
              <a:t>(εμπορία εκκλησιαστικών αξιωμάτων)</a:t>
            </a:r>
          </a:p>
          <a:p>
            <a:r>
              <a:rPr lang="el-GR" dirty="0"/>
              <a:t>Θέσπιση αγαμίας για τους μη μοναχούς κληρικούς (</a:t>
            </a:r>
            <a:r>
              <a:rPr lang="el-GR" b="1" u="sng" dirty="0" err="1"/>
              <a:t>νικολαϊτισμός</a:t>
            </a:r>
            <a:r>
              <a:rPr lang="el-GR" b="1" u="sng" dirty="0"/>
              <a:t>: </a:t>
            </a:r>
            <a:r>
              <a:rPr lang="el-GR" dirty="0"/>
              <a:t>οι ιερείς παντρεύονταν ή ζούσαν με παλλακίδες/ γενικευμένο φαινόμενο)</a:t>
            </a:r>
          </a:p>
          <a:p>
            <a:r>
              <a:rPr lang="el-GR" dirty="0"/>
              <a:t>Ανεξαρτησία εκκλησιαστικών ιδρυμάτων από την κοσμική εξουσία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18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4E1774-BD72-193C-1AF5-B943A780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σύγκρουση με το Γερμανό αυτοκράτορα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4521B4-8C75-39B4-5CA8-4603D54C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el-GR" dirty="0"/>
              <a:t>Εξέγερση εναντίον του διορισμού και της παύσης επισκόπων και ηγουμένων από τον αυτοκράτορα</a:t>
            </a:r>
          </a:p>
          <a:p>
            <a:r>
              <a:rPr lang="el-GR" dirty="0"/>
              <a:t>Εναντίωση στην παραχώρηση φέουδων στους εκκλησιαστικούς αξιωματούχους</a:t>
            </a:r>
          </a:p>
          <a:p>
            <a:r>
              <a:rPr lang="el-GR" dirty="0"/>
              <a:t>Πάπας: αξιώνει να γίνεται η τοποθέτηση των ιερωμένων από την Αγία Έδρα ή από τους αντιπροσώπους της (</a:t>
            </a:r>
            <a:r>
              <a:rPr lang="it-IT" dirty="0"/>
              <a:t>legati)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03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B21575-849C-433D-A034-0D7272C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θέση του αυτοκράτορα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F778F2-80B0-756B-A2C4-C64DD376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Δεν δέχεται τις θέσεις αυτές, διότι:</a:t>
            </a:r>
          </a:p>
          <a:p>
            <a:r>
              <a:rPr lang="el-GR" dirty="0"/>
              <a:t>Α) θα έχανε όλες τις εξαρτημένες από αυτόν εκκλησιαστικές κτήσεις (το 1/3 του εδαφικού δυναμικού της χώρας)</a:t>
            </a:r>
          </a:p>
          <a:p>
            <a:r>
              <a:rPr lang="el-GR" dirty="0"/>
              <a:t>Β) θα έχανε την υποστήριξη μεγάλου τμήματος των μη μοναχών κληρικών (επισκόπων και λαϊκών ιερέων των χωριών και των πόλεων) που διαφωνούσαν με το κίνημα του </a:t>
            </a:r>
            <a:r>
              <a:rPr lang="el-GR" dirty="0" err="1"/>
              <a:t>Κλυνύ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85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F13251-C62B-6754-9485-6024A579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πραγματικές προθέσεις των 2 πλευρών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8CCE6E-3061-DA3A-2B6C-33499835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Δεν θέλουν να δημιουργήσουν ένα συγκεντρωτικό κράτος, υποτάσσοντας τους φεουδάρχες</a:t>
            </a:r>
          </a:p>
          <a:p>
            <a:r>
              <a:rPr lang="el-GR" u="sng" dirty="0"/>
              <a:t>Αυτοκράτορας:</a:t>
            </a:r>
            <a:r>
              <a:rPr lang="el-GR" dirty="0"/>
              <a:t> επιδιώκει να υποτάξει και να εντάξει στην αυτοκρατορία του περισσότερες περιοχές της </a:t>
            </a:r>
            <a:r>
              <a:rPr lang="el-GR" dirty="0" err="1"/>
              <a:t>Δυτ</a:t>
            </a:r>
            <a:r>
              <a:rPr lang="el-GR" dirty="0"/>
              <a:t>. Ευρώπης</a:t>
            </a:r>
          </a:p>
          <a:p>
            <a:r>
              <a:rPr lang="el-GR" u="sng" dirty="0"/>
              <a:t>Πάπας: </a:t>
            </a:r>
            <a:r>
              <a:rPr lang="el-GR" dirty="0"/>
              <a:t>επιδιώκει να εδραιώσει την κυριαρχία της Εκκλησίας της Ρώμης σε όλη τη </a:t>
            </a:r>
            <a:r>
              <a:rPr lang="el-GR" dirty="0" err="1"/>
              <a:t>Δυτ</a:t>
            </a:r>
            <a:r>
              <a:rPr lang="el-GR" dirty="0"/>
              <a:t>. Ευρώπη</a:t>
            </a:r>
          </a:p>
          <a:p>
            <a:r>
              <a:rPr lang="el-GR" dirty="0"/>
              <a:t>Κοινή επιδίωξη: η αποκλειστική είσπραξη (για κάθε πλευρά) των εισοδημάτων από την εκκλησιαστική γη</a:t>
            </a:r>
          </a:p>
        </p:txBody>
      </p:sp>
    </p:spTree>
    <p:extLst>
      <p:ext uri="{BB962C8B-B14F-4D97-AF65-F5344CB8AC3E}">
        <p14:creationId xmlns:p14="http://schemas.microsoft.com/office/powerpoint/2010/main" val="68611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74C5A1-7DCD-40DF-6AFA-1D8BAF94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Αυτοκράτορας Ερρίκος Δ` </a:t>
            </a:r>
            <a:r>
              <a:rPr lang="en-US" b="1" u="sng" dirty="0"/>
              <a:t>vs</a:t>
            </a:r>
            <a:r>
              <a:rPr lang="el-GR" b="1" u="sng" dirty="0"/>
              <a:t> πάπας</a:t>
            </a:r>
            <a:r>
              <a:rPr lang="en-US" b="1" u="sng" dirty="0"/>
              <a:t> </a:t>
            </a:r>
            <a:r>
              <a:rPr lang="el-GR" b="1" u="sng" dirty="0"/>
              <a:t> Γρηγόριος Ζ`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260C99-BB88-E5BA-7C6B-DD7D683D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/>
              <a:t>Ο Γρηγόριος Ζ`</a:t>
            </a:r>
          </a:p>
          <a:p>
            <a:r>
              <a:rPr lang="el-GR" dirty="0"/>
              <a:t>Μοναχός </a:t>
            </a:r>
            <a:r>
              <a:rPr lang="el-GR" dirty="0" err="1"/>
              <a:t>Χίλντεμπραντ</a:t>
            </a:r>
            <a:r>
              <a:rPr lang="el-GR" dirty="0"/>
              <a:t> στο μοναστήρι του </a:t>
            </a:r>
            <a:r>
              <a:rPr lang="el-GR" dirty="0" err="1"/>
              <a:t>Κλυνύ</a:t>
            </a:r>
            <a:endParaRPr lang="el-GR" dirty="0"/>
          </a:p>
          <a:p>
            <a:r>
              <a:rPr lang="el-GR" dirty="0"/>
              <a:t>Πάπας της Ρώμης στο διάστημα 1073 – 1085</a:t>
            </a:r>
          </a:p>
          <a:p>
            <a:r>
              <a:rPr lang="el-GR" dirty="0"/>
              <a:t>Οπαδός του θεοκρατικού δόγματος: κυριαρχία της εκκλησιαστικής εξουσίας πάνω στην κοσμική</a:t>
            </a:r>
          </a:p>
          <a:p>
            <a:r>
              <a:rPr lang="el-GR" dirty="0"/>
              <a:t>Φανατικός κληρικός, απολυταρχικός και υστερόβουλος πολιτικός</a:t>
            </a:r>
          </a:p>
          <a:p>
            <a:r>
              <a:rPr lang="el-GR" dirty="0"/>
              <a:t>Ικανός στρατιωτικός (στα νιάτα του, είχε επιλεγεί από τον επίσκοπό του ως διοικητής των στρατευμάτων του)</a:t>
            </a:r>
          </a:p>
        </p:txBody>
      </p:sp>
    </p:spTree>
    <p:extLst>
      <p:ext uri="{BB962C8B-B14F-4D97-AF65-F5344CB8AC3E}">
        <p14:creationId xmlns:p14="http://schemas.microsoft.com/office/powerpoint/2010/main" val="26509471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791</Words>
  <Application>Microsoft Office PowerPoint</Application>
  <PresentationFormat>Ευρεία οθόνη</PresentationFormat>
  <Paragraphs>76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Θέμα του Office</vt:lpstr>
      <vt:lpstr>Η  Γρηγοριανή μεταρρύθμιση</vt:lpstr>
      <vt:lpstr>Το μοναστήρι του Κλυνύ</vt:lpstr>
      <vt:lpstr>Το Αββαείο του Κλυνύ</vt:lpstr>
      <vt:lpstr>Η Βουργουνδία</vt:lpstr>
      <vt:lpstr>Αξιώσεις του κινήματος του Κλυνύ</vt:lpstr>
      <vt:lpstr>Η σύγκρουση με το Γερμανό αυτοκράτορα</vt:lpstr>
      <vt:lpstr>Η θέση του αυτοκράτορα</vt:lpstr>
      <vt:lpstr>Οι πραγματικές προθέσεις των 2 πλευρών</vt:lpstr>
      <vt:lpstr>Αυτοκράτορας Ερρίκος Δ` vs πάπας  Γρηγόριος Ζ`</vt:lpstr>
      <vt:lpstr>Ερρίκος Δ` vs Γρηγόριος Ζ΄(2)</vt:lpstr>
      <vt:lpstr>Η πολιτική του Γρηγόριου Ζ`</vt:lpstr>
      <vt:lpstr>Η σύγκρουση</vt:lpstr>
      <vt:lpstr>Το επεισόδιο της Κανόσσα (1077)</vt:lpstr>
      <vt:lpstr>Οι γείτονες και πάλι – πολιτικός χάρτης</vt:lpstr>
      <vt:lpstr>Η Κανόσσα</vt:lpstr>
      <vt:lpstr>Το Κονκορδάτο της Βορμς (1122)</vt:lpstr>
      <vt:lpstr>Η πόλη Βορμς</vt:lpstr>
      <vt:lpstr>Συνέπειες του Κονκορδάτου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81</cp:revision>
  <dcterms:created xsi:type="dcterms:W3CDTF">2024-04-14T11:17:40Z</dcterms:created>
  <dcterms:modified xsi:type="dcterms:W3CDTF">2025-03-15T10:37:00Z</dcterms:modified>
</cp:coreProperties>
</file>