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61" r:id="rId3"/>
    <p:sldId id="258" r:id="rId4"/>
    <p:sldId id="260" r:id="rId5"/>
    <p:sldId id="262" r:id="rId6"/>
    <p:sldId id="283" r:id="rId7"/>
    <p:sldId id="284" r:id="rId8"/>
    <p:sldId id="276" r:id="rId9"/>
    <p:sldId id="285" r:id="rId10"/>
    <p:sldId id="263" r:id="rId11"/>
    <p:sldId id="264" r:id="rId12"/>
    <p:sldId id="265" r:id="rId13"/>
    <p:sldId id="259" r:id="rId14"/>
    <p:sldId id="266" r:id="rId15"/>
    <p:sldId id="268" r:id="rId16"/>
    <p:sldId id="267" r:id="rId17"/>
    <p:sldId id="277" r:id="rId18"/>
    <p:sldId id="278" r:id="rId19"/>
    <p:sldId id="257" r:id="rId20"/>
    <p:sldId id="270" r:id="rId21"/>
    <p:sldId id="271" r:id="rId22"/>
    <p:sldId id="273" r:id="rId23"/>
    <p:sldId id="272" r:id="rId24"/>
    <p:sldId id="274" r:id="rId25"/>
    <p:sldId id="290" r:id="rId26"/>
    <p:sldId id="279" r:id="rId27"/>
    <p:sldId id="281" r:id="rId28"/>
    <p:sldId id="282" r:id="rId29"/>
    <p:sldId id="293" r:id="rId30"/>
    <p:sldId id="288" r:id="rId31"/>
    <p:sldId id="291" r:id="rId32"/>
    <p:sldId id="292" r:id="rId33"/>
    <p:sldId id="287" r:id="rId34"/>
    <p:sldId id="280"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a:xfrm>
            <a:off x="2692397" y="5037663"/>
            <a:ext cx="5214635" cy="279400"/>
          </a:xfrm>
        </p:spPr>
        <p:txBody>
          <a:bodyPr/>
          <a:lstStyle/>
          <a:p>
            <a:endParaRPr lang="el-GR" dirty="0"/>
          </a:p>
        </p:txBody>
      </p:sp>
      <p:sp>
        <p:nvSpPr>
          <p:cNvPr id="6" name="Slide Number Placeholder 5"/>
          <p:cNvSpPr>
            <a:spLocks noGrp="1"/>
          </p:cNvSpPr>
          <p:nvPr>
            <p:ph type="sldNum" sz="quarter" idx="12"/>
          </p:nvPr>
        </p:nvSpPr>
        <p:spPr>
          <a:xfrm>
            <a:off x="8956900" y="5037663"/>
            <a:ext cx="551167" cy="279400"/>
          </a:xfrm>
        </p:spPr>
        <p:txBody>
          <a:bodyPr/>
          <a:lstStyle/>
          <a:p>
            <a:fld id="{D8736116-423A-470F-9E3A-C8D5E02839FA}" type="slidenum">
              <a:rPr lang="el-GR" smtClean="0"/>
              <a:t>‹#›</a:t>
            </a:fld>
            <a:endParaRPr lang="el-GR"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06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8736116-423A-470F-9E3A-C8D5E02839FA}" type="slidenum">
              <a:rPr lang="el-GR" smtClean="0"/>
              <a:t>‹#›</a:t>
            </a:fld>
            <a:endParaRPr lang="el-GR" dirty="0"/>
          </a:p>
        </p:txBody>
      </p:sp>
    </p:spTree>
    <p:extLst>
      <p:ext uri="{BB962C8B-B14F-4D97-AF65-F5344CB8AC3E}">
        <p14:creationId xmlns:p14="http://schemas.microsoft.com/office/powerpoint/2010/main" val="226194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49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619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spTree>
    <p:extLst>
      <p:ext uri="{BB962C8B-B14F-4D97-AF65-F5344CB8AC3E}">
        <p14:creationId xmlns:p14="http://schemas.microsoft.com/office/powerpoint/2010/main" val="191266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526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991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877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00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spTree>
    <p:extLst>
      <p:ext uri="{BB962C8B-B14F-4D97-AF65-F5344CB8AC3E}">
        <p14:creationId xmlns:p14="http://schemas.microsoft.com/office/powerpoint/2010/main" val="422179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736116-423A-470F-9E3A-C8D5E02839FA}" type="slidenum">
              <a:rPr lang="el-GR" smtClean="0"/>
              <a:t>‹#›</a:t>
            </a:fld>
            <a:endParaRPr lang="el-GR"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4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8736116-423A-470F-9E3A-C8D5E02839FA}" type="slidenum">
              <a:rPr lang="el-GR" smtClean="0"/>
              <a:t>‹#›</a:t>
            </a:fld>
            <a:endParaRPr lang="el-GR"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64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8736116-423A-470F-9E3A-C8D5E02839FA}" type="slidenum">
              <a:rPr lang="el-GR" smtClean="0"/>
              <a:t>‹#›</a:t>
            </a:fld>
            <a:endParaRPr lang="el-GR"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48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8736116-423A-470F-9E3A-C8D5E02839FA}" type="slidenum">
              <a:rPr lang="el-GR" smtClean="0"/>
              <a:t>‹#›</a:t>
            </a:fld>
            <a:endParaRPr lang="el-GR"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54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8736116-423A-470F-9E3A-C8D5E02839FA}" type="slidenum">
              <a:rPr lang="el-GR" smtClean="0"/>
              <a:t>‹#›</a:t>
            </a:fld>
            <a:endParaRPr lang="el-GR" dirty="0"/>
          </a:p>
        </p:txBody>
      </p:sp>
    </p:spTree>
    <p:extLst>
      <p:ext uri="{BB962C8B-B14F-4D97-AF65-F5344CB8AC3E}">
        <p14:creationId xmlns:p14="http://schemas.microsoft.com/office/powerpoint/2010/main" val="34215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8736116-423A-470F-9E3A-C8D5E02839FA}" type="slidenum">
              <a:rPr lang="el-GR" smtClean="0"/>
              <a:t>‹#›</a:t>
            </a:fld>
            <a:endParaRPr lang="el-GR"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10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34A6D7E-D4AF-4000-A328-2E9B7B33FC75}" type="datetimeFigureOut">
              <a:rPr lang="el-GR" smtClean="0"/>
              <a:t>28/5/2022</a:t>
            </a:fld>
            <a:endParaRPr lang="el-G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736116-423A-470F-9E3A-C8D5E02839FA}" type="slidenum">
              <a:rPr lang="el-GR" smtClean="0"/>
              <a:t>‹#›</a:t>
            </a:fld>
            <a:endParaRPr lang="el-GR" dirty="0"/>
          </a:p>
        </p:txBody>
      </p:sp>
    </p:spTree>
    <p:extLst>
      <p:ext uri="{BB962C8B-B14F-4D97-AF65-F5344CB8AC3E}">
        <p14:creationId xmlns:p14="http://schemas.microsoft.com/office/powerpoint/2010/main" val="246350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4A6D7E-D4AF-4000-A328-2E9B7B33FC75}" type="datetimeFigureOut">
              <a:rPr lang="el-GR" smtClean="0"/>
              <a:t>28/5/2022</a:t>
            </a:fld>
            <a:endParaRPr lang="el-GR"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736116-423A-470F-9E3A-C8D5E02839FA}" type="slidenum">
              <a:rPr lang="el-GR" smtClean="0"/>
              <a:t>‹#›</a:t>
            </a:fld>
            <a:endParaRPr lang="el-GR" dirty="0"/>
          </a:p>
        </p:txBody>
      </p:sp>
    </p:spTree>
    <p:extLst>
      <p:ext uri="{BB962C8B-B14F-4D97-AF65-F5344CB8AC3E}">
        <p14:creationId xmlns:p14="http://schemas.microsoft.com/office/powerpoint/2010/main" val="387576484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8823" y="2350176"/>
            <a:ext cx="6241816" cy="1371600"/>
          </a:xfrm>
        </p:spPr>
        <p:txBody>
          <a:bodyPr>
            <a:normAutofit fontScale="90000"/>
          </a:bodyPr>
          <a:lstStyle/>
          <a:p>
            <a:r>
              <a:rPr lang="el-GR" sz="3200" b="1" i="1" dirty="0" smtClean="0">
                <a:effectLst>
                  <a:outerShdw blurRad="38100" dist="38100" dir="2700000" algn="tl">
                    <a:srgbClr val="000000">
                      <a:alpha val="43137"/>
                    </a:srgbClr>
                  </a:outerShdw>
                </a:effectLst>
              </a:rPr>
              <a:t>Φορείς διάσωσης αρχειακού υλικού </a:t>
            </a:r>
            <a:r>
              <a:rPr lang="en-US" sz="3200" b="1" i="1" dirty="0" smtClean="0">
                <a:effectLst>
                  <a:outerShdw blurRad="38100" dist="38100" dir="2700000" algn="tl">
                    <a:srgbClr val="000000">
                      <a:alpha val="43137"/>
                    </a:srgbClr>
                  </a:outerShdw>
                </a:effectLst>
              </a:rPr>
              <a:t/>
            </a:r>
            <a:br>
              <a:rPr lang="en-US" sz="3200" b="1" i="1" dirty="0" smtClean="0">
                <a:effectLst>
                  <a:outerShdw blurRad="38100" dist="38100" dir="2700000" algn="tl">
                    <a:srgbClr val="000000">
                      <a:alpha val="43137"/>
                    </a:srgbClr>
                  </a:outerShdw>
                </a:effectLst>
              </a:rPr>
            </a:br>
            <a:r>
              <a:rPr lang="el-GR" sz="3200" b="1" i="1" dirty="0" smtClean="0">
                <a:effectLst>
                  <a:outerShdw blurRad="38100" dist="38100" dir="2700000" algn="tl">
                    <a:srgbClr val="000000">
                      <a:alpha val="43137"/>
                    </a:srgbClr>
                  </a:outerShdw>
                </a:effectLst>
              </a:rPr>
              <a:t>κατά τον 19</a:t>
            </a:r>
            <a:r>
              <a:rPr lang="el-GR" sz="3200" b="1" i="1" baseline="30000" dirty="0" smtClean="0">
                <a:effectLst>
                  <a:outerShdw blurRad="38100" dist="38100" dir="2700000" algn="tl">
                    <a:srgbClr val="000000">
                      <a:alpha val="43137"/>
                    </a:srgbClr>
                  </a:outerShdw>
                </a:effectLst>
              </a:rPr>
              <a:t>ο</a:t>
            </a:r>
            <a:r>
              <a:rPr lang="el-GR" sz="3200" b="1" i="1" dirty="0" smtClean="0">
                <a:effectLst>
                  <a:outerShdw blurRad="38100" dist="38100" dir="2700000" algn="tl">
                    <a:srgbClr val="000000">
                      <a:alpha val="43137"/>
                    </a:srgbClr>
                  </a:outerShdw>
                </a:effectLst>
              </a:rPr>
              <a:t> αιώνα και </a:t>
            </a:r>
            <a:r>
              <a:rPr lang="el-GR" sz="3200" b="1" i="1" dirty="0">
                <a:effectLst>
                  <a:outerShdw blurRad="38100" dist="38100" dir="2700000" algn="tl">
                    <a:srgbClr val="000000">
                      <a:alpha val="43137"/>
                    </a:srgbClr>
                  </a:outerShdw>
                </a:effectLst>
              </a:rPr>
              <a:t>έ</a:t>
            </a:r>
            <a:r>
              <a:rPr lang="el-GR" sz="3200" b="1" i="1" dirty="0" smtClean="0">
                <a:effectLst>
                  <a:outerShdw blurRad="38100" dist="38100" dir="2700000" algn="tl">
                    <a:srgbClr val="000000">
                      <a:alpha val="43137"/>
                    </a:srgbClr>
                  </a:outerShdw>
                </a:effectLst>
              </a:rPr>
              <a:t>ως την </a:t>
            </a:r>
            <a:r>
              <a:rPr lang="el-GR" sz="3200" b="1" i="1" dirty="0">
                <a:effectLst>
                  <a:outerShdw blurRad="38100" dist="38100" dir="2700000" algn="tl">
                    <a:srgbClr val="000000">
                      <a:alpha val="43137"/>
                    </a:srgbClr>
                  </a:outerShdw>
                </a:effectLst>
              </a:rPr>
              <a:t>ί</a:t>
            </a:r>
            <a:r>
              <a:rPr lang="el-GR" sz="3200" b="1" i="1" dirty="0" smtClean="0">
                <a:effectLst>
                  <a:outerShdw blurRad="38100" dist="38100" dir="2700000" algn="tl">
                    <a:srgbClr val="000000">
                      <a:alpha val="43137"/>
                    </a:srgbClr>
                  </a:outerShdw>
                </a:effectLst>
              </a:rPr>
              <a:t>δρυση </a:t>
            </a:r>
            <a:r>
              <a:rPr lang="en-US" sz="3200" b="1" i="1" dirty="0" smtClean="0">
                <a:effectLst>
                  <a:outerShdw blurRad="38100" dist="38100" dir="2700000" algn="tl">
                    <a:srgbClr val="000000">
                      <a:alpha val="43137"/>
                    </a:srgbClr>
                  </a:outerShdw>
                </a:effectLst>
              </a:rPr>
              <a:t/>
            </a:r>
            <a:br>
              <a:rPr lang="en-US" sz="3200" b="1" i="1" dirty="0" smtClean="0">
                <a:effectLst>
                  <a:outerShdw blurRad="38100" dist="38100" dir="2700000" algn="tl">
                    <a:srgbClr val="000000">
                      <a:alpha val="43137"/>
                    </a:srgbClr>
                  </a:outerShdw>
                </a:effectLst>
              </a:rPr>
            </a:br>
            <a:r>
              <a:rPr lang="el-GR" sz="3200" b="1" i="1" dirty="0" smtClean="0">
                <a:effectLst>
                  <a:outerShdw blurRad="38100" dist="38100" dir="2700000" algn="tl">
                    <a:srgbClr val="000000">
                      <a:alpha val="43137"/>
                    </a:srgbClr>
                  </a:outerShdw>
                </a:effectLst>
              </a:rPr>
              <a:t>των Γενικών Αρχείων του Κράτους</a:t>
            </a:r>
            <a:endParaRPr lang="el-GR" sz="3200" b="1" i="1" dirty="0">
              <a:effectLst>
                <a:outerShdw blurRad="38100" dist="38100" dir="2700000" algn="tl">
                  <a:srgbClr val="000000">
                    <a:alpha val="43137"/>
                  </a:srgbClr>
                </a:outerShdw>
              </a:effectLst>
            </a:endParaRPr>
          </a:p>
        </p:txBody>
      </p:sp>
      <p:sp>
        <p:nvSpPr>
          <p:cNvPr id="3" name="Υπότιτλος 2"/>
          <p:cNvSpPr>
            <a:spLocks noGrp="1"/>
          </p:cNvSpPr>
          <p:nvPr>
            <p:ph type="body" sz="half" idx="2"/>
          </p:nvPr>
        </p:nvSpPr>
        <p:spPr>
          <a:xfrm>
            <a:off x="1014985" y="5038344"/>
            <a:ext cx="3950207" cy="676656"/>
          </a:xfrm>
        </p:spPr>
        <p:txBody>
          <a:bodyPr>
            <a:normAutofit/>
          </a:bodyPr>
          <a:lstStyle/>
          <a:p>
            <a:pPr algn="l"/>
            <a:r>
              <a:rPr lang="el-GR" sz="1400" dirty="0"/>
              <a:t>Διδάσκουσα καθηγήτρια: Μαριέττα Μινώτου</a:t>
            </a:r>
          </a:p>
          <a:p>
            <a:pPr algn="l"/>
            <a:r>
              <a:rPr lang="el-GR" sz="1400" dirty="0" smtClean="0"/>
              <a:t>Όνομα </a:t>
            </a:r>
            <a:r>
              <a:rPr lang="el-GR" sz="1400" dirty="0"/>
              <a:t>φοιτήτριας: Αποστολίδου Ευτυχία (B2018041</a:t>
            </a:r>
            <a:r>
              <a:rPr lang="el-GR" sz="1400" dirty="0" smtClean="0"/>
              <a:t>)</a:t>
            </a:r>
            <a:endParaRPr lang="el-GR" sz="14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977" y="685800"/>
            <a:ext cx="1243584" cy="1243584"/>
          </a:xfrm>
          <a:prstGeom prst="rect">
            <a:avLst/>
          </a:prstGeom>
        </p:spPr>
      </p:pic>
      <p:sp>
        <p:nvSpPr>
          <p:cNvPr id="5" name="Ορθογώνιο 4"/>
          <p:cNvSpPr/>
          <p:nvPr/>
        </p:nvSpPr>
        <p:spPr>
          <a:xfrm>
            <a:off x="1986806" y="795612"/>
            <a:ext cx="5867889" cy="841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sz="1200" dirty="0" smtClean="0">
                <a:solidFill>
                  <a:schemeClr val="tx1"/>
                </a:solidFill>
              </a:rPr>
              <a:t>ΙΟΝΙΟ </a:t>
            </a:r>
            <a:r>
              <a:rPr lang="el-GR" sz="1200" dirty="0">
                <a:solidFill>
                  <a:schemeClr val="tx1"/>
                </a:solidFill>
              </a:rPr>
              <a:t>ΠΑΝΕΠΙΣΤΗΜΙΟ</a:t>
            </a:r>
          </a:p>
          <a:p>
            <a:r>
              <a:rPr lang="el-GR" sz="1200" dirty="0">
                <a:solidFill>
                  <a:schemeClr val="tx1"/>
                </a:solidFill>
              </a:rPr>
              <a:t>ΣΧΟΛΗ ΕΠΙΣΤΗΜΗΣ ΤΗΣ ΠΛΗΡΟΦΟΡΙΑΣ ΚΑΙ ΠΛΗΡΟΦΟΡΙΚΗΣ</a:t>
            </a:r>
          </a:p>
          <a:p>
            <a:r>
              <a:rPr lang="el-GR" sz="1200" dirty="0">
                <a:solidFill>
                  <a:schemeClr val="tx1"/>
                </a:solidFill>
              </a:rPr>
              <a:t>ΤΜΗΜΑ ΑΡΧΕΙΟΝΟΜΙΑΣ, ΒΙΒΛΙΟΘΗΚΟΝΟΜΙΑΣ ΚΑΙ ΜΟΥΣΕΙΟΛΟΓΙΑΣ</a:t>
            </a:r>
          </a:p>
        </p:txBody>
      </p:sp>
      <p:pic>
        <p:nvPicPr>
          <p:cNvPr id="21" name="Θέση εικόνας 20"/>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758" r="1758"/>
          <a:stretch>
            <a:fillRect/>
          </a:stretch>
        </p:blipFill>
        <p:spPr/>
      </p:pic>
    </p:spTree>
    <p:extLst>
      <p:ext uri="{BB962C8B-B14F-4D97-AF65-F5344CB8AC3E}">
        <p14:creationId xmlns:p14="http://schemas.microsoft.com/office/powerpoint/2010/main" val="2784123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Θέση κειμένου 11"/>
          <p:cNvSpPr>
            <a:spLocks noGrp="1"/>
          </p:cNvSpPr>
          <p:nvPr>
            <p:ph type="body" sz="half" idx="2"/>
          </p:nvPr>
        </p:nvSpPr>
        <p:spPr>
          <a:xfrm>
            <a:off x="795528" y="2295144"/>
            <a:ext cx="10552176" cy="2011680"/>
          </a:xfrm>
        </p:spPr>
        <p:txBody>
          <a:bodyPr>
            <a:normAutofit/>
          </a:bodyPr>
          <a:lstStyle/>
          <a:p>
            <a:pPr marL="285750" indent="-285750" algn="l">
              <a:buFont typeface="Arial" panose="020B0604020202020204" pitchFamily="34" charset="0"/>
              <a:buChar char="•"/>
            </a:pPr>
            <a:r>
              <a:rPr lang="el-GR" sz="2000" dirty="0" smtClean="0"/>
              <a:t>1836</a:t>
            </a:r>
            <a:r>
              <a:rPr lang="el-GR" sz="2000" dirty="0"/>
              <a:t>: συγκέντρωση όλων των δημοσίων αρχείων στα Αρχεία του Ελεγκτικού Συνεδρίου. </a:t>
            </a:r>
            <a:br>
              <a:rPr lang="el-GR" sz="2000" dirty="0"/>
            </a:br>
            <a:r>
              <a:rPr lang="el-GR" sz="2000" dirty="0"/>
              <a:t>      </a:t>
            </a:r>
            <a:r>
              <a:rPr lang="el-GR" sz="2000" dirty="0" smtClean="0"/>
              <a:t>   </a:t>
            </a:r>
            <a:r>
              <a:rPr lang="el-GR" sz="2000" dirty="0"/>
              <a:t>(συγκέντρωση εγγράφων από Επανάσταση). </a:t>
            </a:r>
            <a:br>
              <a:rPr lang="el-GR" sz="2000" dirty="0"/>
            </a:br>
            <a:r>
              <a:rPr lang="el-GR" sz="2000" dirty="0"/>
              <a:t>     </a:t>
            </a:r>
            <a:r>
              <a:rPr lang="el-GR" sz="2000" dirty="0" smtClean="0"/>
              <a:t>    </a:t>
            </a:r>
            <a:r>
              <a:rPr lang="el-GR" sz="2000" dirty="0"/>
              <a:t>Ο όγκος των αρχείων καθιστά αναγκαίο τον διορισμό Αρχειοφύλακα </a:t>
            </a:r>
            <a:r>
              <a:rPr lang="el-GR" sz="2000" dirty="0" smtClean="0"/>
              <a:t>για οργάνωση </a:t>
            </a:r>
            <a:r>
              <a:rPr lang="el-GR" sz="2000" dirty="0"/>
              <a:t>των αρχείων. </a:t>
            </a:r>
            <a:br>
              <a:rPr lang="el-GR" sz="2000" dirty="0"/>
            </a:br>
            <a:r>
              <a:rPr lang="el-GR" sz="2000" dirty="0"/>
              <a:t>   </a:t>
            </a:r>
            <a:r>
              <a:rPr lang="el-GR" sz="2000" dirty="0" smtClean="0"/>
              <a:t>      </a:t>
            </a:r>
            <a:r>
              <a:rPr lang="el-GR" sz="2000" dirty="0"/>
              <a:t>Παρ’ όλη την οργάνωση όμως υπήρξαν περιπτώσεις που οδήγησαν στην καταστροφή των αρχείων.</a:t>
            </a:r>
          </a:p>
          <a:p>
            <a:pPr marL="285750" indent="-285750" algn="l">
              <a:buFont typeface="Arial" panose="020B0604020202020204" pitchFamily="34" charset="0"/>
              <a:buChar char="•"/>
            </a:pPr>
            <a:r>
              <a:rPr lang="el-GR" sz="2000" dirty="0"/>
              <a:t>1860: σημαντικά μέτρα για διάσωση των αρχείων</a:t>
            </a:r>
          </a:p>
          <a:p>
            <a:pPr marL="285750" indent="-285750" algn="l">
              <a:buFont typeface="Arial" panose="020B0604020202020204" pitchFamily="34" charset="0"/>
              <a:buChar char="•"/>
            </a:pPr>
            <a:endParaRPr lang="el-GR" dirty="0" smtClean="0"/>
          </a:p>
          <a:p>
            <a:pPr marL="285750" indent="-285750" algn="l">
              <a:buFont typeface="Arial" panose="020B0604020202020204" pitchFamily="34" charset="0"/>
              <a:buChar char="•"/>
            </a:pPr>
            <a:endParaRPr lang="el-GR" dirty="0" smtClean="0"/>
          </a:p>
          <a:p>
            <a:pPr algn="l"/>
            <a:endParaRPr lang="el-GR" dirty="0"/>
          </a:p>
        </p:txBody>
      </p:sp>
    </p:spTree>
    <p:extLst>
      <p:ext uri="{BB962C8B-B14F-4D97-AF65-F5344CB8AC3E}">
        <p14:creationId xmlns:p14="http://schemas.microsoft.com/office/powerpoint/2010/main" val="3115454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649224" y="905256"/>
            <a:ext cx="10853928" cy="5166360"/>
          </a:xfrm>
        </p:spPr>
        <p:txBody>
          <a:bodyPr>
            <a:normAutofit fontScale="92500" lnSpcReduction="20000"/>
          </a:bodyPr>
          <a:lstStyle/>
          <a:p>
            <a:pPr marL="342900" indent="-342900">
              <a:buFont typeface="Arial" panose="020B0604020202020204" pitchFamily="34" charset="0"/>
              <a:buChar char="•"/>
            </a:pPr>
            <a:r>
              <a:rPr lang="el-GR" sz="2200" dirty="0"/>
              <a:t>1863: Υπουργείο Παιδείας: </a:t>
            </a:r>
            <a:r>
              <a:rPr lang="el-GR" sz="2200" dirty="0" smtClean="0"/>
              <a:t>εγκύκλιος </a:t>
            </a:r>
            <a:r>
              <a:rPr lang="el-GR" sz="2200" dirty="0"/>
              <a:t>προς εκπαιδευτικούς να εντοπίσουν και να στείλουν στο Υπουργείο          </a:t>
            </a:r>
            <a:br>
              <a:rPr lang="el-GR" sz="2200" dirty="0"/>
            </a:br>
            <a:r>
              <a:rPr lang="el-GR" sz="2200" dirty="0"/>
              <a:t>          έγγραφα με σκοπό να βοηθήσουν τον Γερμανό Carl Hopf στην περισυλλογή πηγών για συγγραφή</a:t>
            </a:r>
            <a:br>
              <a:rPr lang="el-GR" sz="2200" dirty="0"/>
            </a:br>
            <a:r>
              <a:rPr lang="el-GR" sz="2200" dirty="0"/>
              <a:t>          της ιστορίας των Μέσων Χρόνων</a:t>
            </a:r>
            <a:r>
              <a:rPr lang="el-GR" sz="2200" dirty="0" smtClean="0"/>
              <a:t>.</a:t>
            </a:r>
          </a:p>
          <a:p>
            <a:pPr marL="342900" indent="-342900">
              <a:buFont typeface="Arial" panose="020B0604020202020204" pitchFamily="34" charset="0"/>
              <a:buChar char="•"/>
            </a:pPr>
            <a:r>
              <a:rPr lang="el-GR" sz="2200" dirty="0" smtClean="0"/>
              <a:t>1865</a:t>
            </a:r>
            <a:r>
              <a:rPr lang="el-GR" sz="2200" dirty="0"/>
              <a:t>: αποστολές για τον εντοπισμό μεσαιωνικών χειρόγραφων</a:t>
            </a:r>
          </a:p>
          <a:p>
            <a:pPr marL="342900" indent="-342900">
              <a:buFont typeface="Arial" panose="020B0604020202020204" pitchFamily="34" charset="0"/>
              <a:buChar char="•"/>
            </a:pPr>
            <a:r>
              <a:rPr lang="el-GR" sz="2200" dirty="0"/>
              <a:t>1867: συγκρότηση Επιτροπής στο Υπ. Παιδείας, με σκοπό τη συλλογή χειρόγραφων μεσαιωνικής και</a:t>
            </a:r>
            <a:br>
              <a:rPr lang="el-GR" sz="2200" dirty="0"/>
            </a:br>
            <a:r>
              <a:rPr lang="el-GR" sz="2200" dirty="0"/>
              <a:t>          νεότερης ελληνικής ιστορίας. </a:t>
            </a:r>
          </a:p>
          <a:p>
            <a:pPr marL="342900" indent="-342900">
              <a:buFont typeface="Arial" panose="020B0604020202020204" pitchFamily="34" charset="0"/>
              <a:buChar char="•"/>
            </a:pPr>
            <a:r>
              <a:rPr lang="el-GR" sz="2200" dirty="0"/>
              <a:t>1873: αρμοδιότητες Αρχειοφύλακα/Βιβλιοφύλακα και πρόβλεψη για Αρχειοφυλακεία/Βιβλιοθήκες</a:t>
            </a:r>
            <a:r>
              <a:rPr lang="el-GR" sz="2200" dirty="0" smtClean="0"/>
              <a:t>.</a:t>
            </a:r>
          </a:p>
          <a:p>
            <a:r>
              <a:rPr lang="el-GR" sz="2200" dirty="0" smtClean="0"/>
              <a:t/>
            </a:r>
            <a:br>
              <a:rPr lang="el-GR" sz="2200" dirty="0" smtClean="0"/>
            </a:br>
            <a:endParaRPr lang="el-GR" sz="2200" dirty="0"/>
          </a:p>
          <a:p>
            <a:pPr marL="342900" indent="-342900">
              <a:buFont typeface="Wingdings" panose="05000000000000000000" pitchFamily="2" charset="2"/>
              <a:buChar char="Ø"/>
            </a:pPr>
            <a:r>
              <a:rPr lang="el-GR" sz="2200" b="1" dirty="0" smtClean="0"/>
              <a:t>Συμπέρασμα:</a:t>
            </a:r>
            <a:r>
              <a:rPr lang="el-GR" sz="2200" dirty="0" smtClean="0"/>
              <a:t> </a:t>
            </a:r>
            <a:r>
              <a:rPr lang="el-GR" sz="2200" b="1" dirty="0" smtClean="0"/>
              <a:t>Οι πρωτεργάτες της ελληνικής Επανάστασης φρόντισαν για τη λήψη μέτρων έτσι ώστε να διασφαλιστεί το ιστορικό αρχειακό υλικό για συγγραφή της ιστορίας.</a:t>
            </a:r>
          </a:p>
          <a:p>
            <a:pPr marL="342900" indent="-342900">
              <a:buFont typeface="Wingdings" panose="05000000000000000000" pitchFamily="2" charset="2"/>
              <a:buChar char="Ø"/>
            </a:pPr>
            <a:endParaRPr lang="el-GR" sz="2200" b="1" dirty="0" smtClean="0"/>
          </a:p>
          <a:p>
            <a:pPr marL="342900" indent="-342900">
              <a:buFont typeface="Wingdings" panose="05000000000000000000" pitchFamily="2" charset="2"/>
              <a:buChar char="Ø"/>
            </a:pPr>
            <a:r>
              <a:rPr lang="el-GR" sz="2200" dirty="0"/>
              <a:t>Όσο το ελληνικό κράτος καθυστερούσε, νομικά και φυσικά </a:t>
            </a:r>
            <a:r>
              <a:rPr lang="el-GR" sz="2200" dirty="0" smtClean="0"/>
              <a:t>πρόσωπα       πρωτοβουλίες </a:t>
            </a:r>
            <a:r>
              <a:rPr lang="el-GR" sz="2200" dirty="0"/>
              <a:t>για περισυλλογή αρχειακού </a:t>
            </a:r>
            <a:r>
              <a:rPr lang="el-GR" sz="2200" dirty="0" smtClean="0"/>
              <a:t>υλικού.  </a:t>
            </a:r>
          </a:p>
          <a:p>
            <a:pPr marL="342900" indent="-342900">
              <a:buFont typeface="Wingdings" panose="05000000000000000000" pitchFamily="2" charset="2"/>
              <a:buChar char="Ø"/>
            </a:pPr>
            <a:r>
              <a:rPr lang="el-GR" sz="2200" dirty="0" smtClean="0"/>
              <a:t>Σύγχυση </a:t>
            </a:r>
            <a:r>
              <a:rPr lang="el-GR" sz="2200" dirty="0"/>
              <a:t>για το ποιοι φορείς δικαιούνται να συγκεντρώνουν αρχεία. </a:t>
            </a:r>
          </a:p>
          <a:p>
            <a:endParaRPr lang="el-GR" dirty="0"/>
          </a:p>
        </p:txBody>
      </p:sp>
      <p:pic>
        <p:nvPicPr>
          <p:cNvPr id="6" name="Εικόνα 5"/>
          <p:cNvPicPr>
            <a:picLocks noChangeAspect="1"/>
          </p:cNvPicPr>
          <p:nvPr/>
        </p:nvPicPr>
        <p:blipFill>
          <a:blip r:embed="rId2"/>
          <a:stretch>
            <a:fillRect/>
          </a:stretch>
        </p:blipFill>
        <p:spPr>
          <a:xfrm>
            <a:off x="7744961" y="4885933"/>
            <a:ext cx="246902" cy="191000"/>
          </a:xfrm>
          <a:prstGeom prst="rect">
            <a:avLst/>
          </a:prstGeom>
        </p:spPr>
      </p:pic>
    </p:spTree>
    <p:extLst>
      <p:ext uri="{BB962C8B-B14F-4D97-AF65-F5344CB8AC3E}">
        <p14:creationId xmlns:p14="http://schemas.microsoft.com/office/powerpoint/2010/main" val="1271245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3706752" y="917829"/>
            <a:ext cx="4654296" cy="664083"/>
          </a:xfrm>
        </p:spPr>
        <p:txBody>
          <a:bodyPr>
            <a:normAutofit/>
          </a:bodyPr>
          <a:lstStyle/>
          <a:p>
            <a:r>
              <a:rPr lang="el-GR" sz="2800" b="1" u="sng" dirty="0" smtClean="0"/>
              <a:t>Εθνική Βιβλιοθήκη Ελλάδος</a:t>
            </a:r>
            <a:endParaRPr lang="el-GR" sz="2800" b="1" u="sng" dirty="0"/>
          </a:p>
        </p:txBody>
      </p:sp>
      <p:sp>
        <p:nvSpPr>
          <p:cNvPr id="3" name="Θέση περιεχομένου 2"/>
          <p:cNvSpPr>
            <a:spLocks noGrp="1"/>
          </p:cNvSpPr>
          <p:nvPr>
            <p:ph idx="4294967295"/>
          </p:nvPr>
        </p:nvSpPr>
        <p:spPr>
          <a:xfrm>
            <a:off x="637800" y="1962798"/>
            <a:ext cx="6137904" cy="3807066"/>
          </a:xfrm>
        </p:spPr>
        <p:txBody>
          <a:bodyPr>
            <a:normAutofit fontScale="92500" lnSpcReduction="10000"/>
          </a:bodyPr>
          <a:lstStyle/>
          <a:p>
            <a:pPr marL="0" indent="0">
              <a:buNone/>
            </a:pPr>
            <a:r>
              <a:rPr lang="el-GR" sz="2000" dirty="0" smtClean="0"/>
              <a:t>Η </a:t>
            </a:r>
            <a:r>
              <a:rPr lang="el-GR" sz="2000" dirty="0"/>
              <a:t>Ε</a:t>
            </a:r>
            <a:r>
              <a:rPr lang="el-GR" sz="2000" dirty="0" smtClean="0"/>
              <a:t>θνική Βιβλιοθήκη, με Βασιλικό Διάταγμα το 1834 αποκτά νομική κάλυψη για περισυλλογή αρχείων, όχι μόνο από μοναστήρια ή βιβλιοθήκες αλλά και από δωρεές ιδιωτών.</a:t>
            </a:r>
          </a:p>
          <a:p>
            <a:pPr marL="0" indent="0">
              <a:buNone/>
            </a:pPr>
            <a:r>
              <a:rPr lang="el-GR" sz="2000" dirty="0" smtClean="0"/>
              <a:t>1896: ίδρυση «Ιστορικού Αρχείου» όπου συγκεντρώνονται έγγραφα </a:t>
            </a:r>
            <a:r>
              <a:rPr lang="el-GR" sz="2000" i="1" dirty="0" smtClean="0"/>
              <a:t>από την Άλωση της Κωνσταντινούπολης μέχρι και σήμερον</a:t>
            </a:r>
            <a:br>
              <a:rPr lang="el-GR" sz="2000" i="1" dirty="0" smtClean="0"/>
            </a:br>
            <a:endParaRPr lang="el-GR" sz="2000" i="1" dirty="0" smtClean="0"/>
          </a:p>
          <a:p>
            <a:pPr>
              <a:buFont typeface="Wingdings" panose="05000000000000000000" pitchFamily="2" charset="2"/>
              <a:buChar char="Ø"/>
            </a:pPr>
            <a:r>
              <a:rPr lang="el-GR" sz="2000" dirty="0" smtClean="0"/>
              <a:t>Έτσι συγκεντρώνεται στην Εθνική Βιβλιοθήκη πλούσιο αρχειακό υλικό αποτελούμενο από χειρόγραφους (και ξενόγλωσσους) κώδικες, χειρόγραφα βυζαντινής μουσικής, χρυσόβουλα, έγγραφα από την Τουρκοκρατία, μέρος του αρχείου των Αριστείων των Αγωνιστών της Ελληνικής Επανάστασης, αρχείο του Φιλελληνικού Κομιτάτου του Λονδίνου.  </a:t>
            </a:r>
            <a:endParaRPr lang="el-GR" sz="2000"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5704" y="2227975"/>
            <a:ext cx="4425483" cy="3008132"/>
          </a:xfrm>
          <a:prstGeom prst="rect">
            <a:avLst/>
          </a:prstGeom>
        </p:spPr>
      </p:pic>
    </p:spTree>
    <p:extLst>
      <p:ext uri="{BB962C8B-B14F-4D97-AF65-F5344CB8AC3E}">
        <p14:creationId xmlns:p14="http://schemas.microsoft.com/office/powerpoint/2010/main" val="1964519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2441448" y="628351"/>
            <a:ext cx="7135813" cy="701675"/>
          </a:xfrm>
        </p:spPr>
        <p:txBody>
          <a:bodyPr>
            <a:normAutofit/>
          </a:bodyPr>
          <a:lstStyle/>
          <a:p>
            <a:r>
              <a:rPr lang="el-GR" sz="2800" b="1" u="sng" dirty="0"/>
              <a:t>Ιστορική και Εθνολογική Εταιρεία της Ελλάδος</a:t>
            </a:r>
          </a:p>
        </p:txBody>
      </p:sp>
      <p:sp>
        <p:nvSpPr>
          <p:cNvPr id="3" name="Θέση περιεχομένου 2"/>
          <p:cNvSpPr>
            <a:spLocks noGrp="1"/>
          </p:cNvSpPr>
          <p:nvPr>
            <p:ph idx="4294967295"/>
          </p:nvPr>
        </p:nvSpPr>
        <p:spPr>
          <a:xfrm>
            <a:off x="4361688" y="1467187"/>
            <a:ext cx="7031736" cy="3691999"/>
          </a:xfrm>
        </p:spPr>
        <p:txBody>
          <a:bodyPr>
            <a:noAutofit/>
          </a:bodyPr>
          <a:lstStyle/>
          <a:p>
            <a:pPr marL="0" indent="0">
              <a:buNone/>
            </a:pPr>
            <a:r>
              <a:rPr lang="el-GR" sz="1750" dirty="0" smtClean="0"/>
              <a:t>Ίδρυση 1882 και αποστολή: ανεύρεση, διάσωση, οργάνωση και προβολή αρχειακού υλικού</a:t>
            </a:r>
          </a:p>
          <a:p>
            <a:pPr>
              <a:buFont typeface="Arial" panose="020B0604020202020204" pitchFamily="34" charset="0"/>
              <a:buChar char="•"/>
            </a:pPr>
            <a:r>
              <a:rPr lang="el-GR" sz="1750" b="1" dirty="0" smtClean="0"/>
              <a:t>Σύσταση Εθνικού Ιστορικού Μουσείου: 1884</a:t>
            </a:r>
          </a:p>
          <a:p>
            <a:pPr>
              <a:buFont typeface="Arial" panose="020B0604020202020204" pitchFamily="34" charset="0"/>
              <a:buChar char="•"/>
            </a:pPr>
            <a:r>
              <a:rPr lang="el-GR" sz="1750" dirty="0" smtClean="0"/>
              <a:t>Πρώτη επίσημη δημόσια πανελλήνια παρουσία της εταιρείας: 25</a:t>
            </a:r>
            <a:r>
              <a:rPr lang="el-GR" sz="1750" baseline="30000" dirty="0" smtClean="0"/>
              <a:t>η</a:t>
            </a:r>
            <a:r>
              <a:rPr lang="el-GR" sz="1750" dirty="0" smtClean="0"/>
              <a:t> Μαρτίου 1884 με την </a:t>
            </a:r>
            <a:r>
              <a:rPr lang="el-GR" sz="1750" i="1" dirty="0" smtClean="0"/>
              <a:t>«Έκθεση Μνημείων του Ιερού Αγώνα».</a:t>
            </a:r>
          </a:p>
          <a:p>
            <a:pPr>
              <a:buFont typeface="Arial" panose="020B0604020202020204" pitchFamily="34" charset="0"/>
              <a:buChar char="•"/>
            </a:pPr>
            <a:r>
              <a:rPr lang="el-GR" sz="1750" dirty="0" smtClean="0"/>
              <a:t>Στο Αρχείο της Εταιρείας κατατέθηκαν: </a:t>
            </a:r>
          </a:p>
          <a:p>
            <a:pPr marL="457200" indent="-457200">
              <a:buFont typeface="+mj-lt"/>
              <a:buAutoNum type="arabicPeriod"/>
            </a:pPr>
            <a:r>
              <a:rPr lang="el-GR" sz="1750" dirty="0" smtClean="0"/>
              <a:t>σημαντικά έγγραφα όπως καταγράφεται στην έκθεση πεπραγμένων  1885 </a:t>
            </a:r>
            <a:r>
              <a:rPr lang="el-GR" sz="1750" i="1" dirty="0" smtClean="0"/>
              <a:t>‘διαφωτίζοντα την ιστορία του Ιερού Αγώνος ένια δε και την Τουρκοκρατία’. </a:t>
            </a:r>
          </a:p>
          <a:p>
            <a:pPr marL="457200" indent="-457200">
              <a:buFont typeface="+mj-lt"/>
              <a:buAutoNum type="arabicPeriod"/>
            </a:pPr>
            <a:r>
              <a:rPr lang="el-GR" sz="1750" dirty="0" smtClean="0"/>
              <a:t>Ιδιωτικά και δημόσια έγγραφα με σκοπό την προώθηση ιστορικής έρευνας. </a:t>
            </a:r>
          </a:p>
          <a:p>
            <a:r>
              <a:rPr lang="el-GR" sz="1750" dirty="0" smtClean="0"/>
              <a:t>Δημιουργία βιβλιοθήκης με εκδόσεις της περιόδου των ιστορικών εγγράφων</a:t>
            </a:r>
          </a:p>
        </p:txBody>
      </p:sp>
      <p:pic>
        <p:nvPicPr>
          <p:cNvPr id="4" name="Εικόνα 3"/>
          <p:cNvPicPr>
            <a:picLocks noChangeAspect="1"/>
          </p:cNvPicPr>
          <p:nvPr/>
        </p:nvPicPr>
        <p:blipFill>
          <a:blip r:embed="rId2"/>
          <a:stretch>
            <a:fillRect/>
          </a:stretch>
        </p:blipFill>
        <p:spPr>
          <a:xfrm>
            <a:off x="800099" y="2549986"/>
            <a:ext cx="3456433" cy="2301670"/>
          </a:xfrm>
          <a:prstGeom prst="rect">
            <a:avLst/>
          </a:prstGeom>
        </p:spPr>
      </p:pic>
      <p:sp>
        <p:nvSpPr>
          <p:cNvPr id="5" name="Τίτλος 1"/>
          <p:cNvSpPr txBox="1">
            <a:spLocks/>
          </p:cNvSpPr>
          <p:nvPr/>
        </p:nvSpPr>
        <p:spPr>
          <a:xfrm>
            <a:off x="1295400" y="5159186"/>
            <a:ext cx="7135813" cy="70167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l-GR" sz="2800" b="1" u="sng" dirty="0"/>
          </a:p>
        </p:txBody>
      </p:sp>
      <p:sp>
        <p:nvSpPr>
          <p:cNvPr id="6" name="Ορθογώνιο 5"/>
          <p:cNvSpPr/>
          <p:nvPr/>
        </p:nvSpPr>
        <p:spPr>
          <a:xfrm>
            <a:off x="3404616" y="5268951"/>
            <a:ext cx="7988808" cy="646331"/>
          </a:xfrm>
          <a:prstGeom prst="rect">
            <a:avLst/>
          </a:prstGeom>
        </p:spPr>
        <p:txBody>
          <a:bodyPr wrap="square">
            <a:spAutoFit/>
          </a:bodyPr>
          <a:lstStyle/>
          <a:p>
            <a:r>
              <a:rPr lang="el-GR" dirty="0"/>
              <a:t>Συμπέρασμα: </a:t>
            </a:r>
            <a:r>
              <a:rPr lang="el-GR" b="1" dirty="0"/>
              <a:t>Υπάρχει ιστορική τεκμηρίωση </a:t>
            </a:r>
            <a:r>
              <a:rPr lang="el-GR" dirty="0"/>
              <a:t>και αυτή επιτυγχάνεται με την σύσταση του Μουσείου, στο οποίο κατατέθηκαν διάφορα ιστορικά κειμήλια και αρχειακό υλικό. </a:t>
            </a:r>
          </a:p>
        </p:txBody>
      </p:sp>
    </p:spTree>
    <p:extLst>
      <p:ext uri="{BB962C8B-B14F-4D97-AF65-F5344CB8AC3E}">
        <p14:creationId xmlns:p14="http://schemas.microsoft.com/office/powerpoint/2010/main" val="1187053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585216" y="1024128"/>
            <a:ext cx="10972800" cy="4974336"/>
          </a:xfrm>
        </p:spPr>
        <p:txBody>
          <a:bodyPr>
            <a:normAutofit lnSpcReduction="10000"/>
          </a:bodyPr>
          <a:lstStyle/>
          <a:p>
            <a:pPr marL="342900" indent="-342900">
              <a:buFont typeface="Arial" panose="020B0604020202020204" pitchFamily="34" charset="0"/>
              <a:buChar char="•"/>
            </a:pPr>
            <a:r>
              <a:rPr lang="el-GR" dirty="0" smtClean="0"/>
              <a:t>1883: έκδοση επιστημονικού περιοδικού </a:t>
            </a:r>
            <a:r>
              <a:rPr lang="el-GR" i="1" dirty="0" smtClean="0"/>
              <a:t>«Δελτίον της Ιστορικής και Εθνολογικής Εταιρείας».</a:t>
            </a:r>
          </a:p>
          <a:p>
            <a:pPr marL="342900" indent="-342900">
              <a:buFont typeface="Arial" panose="020B0604020202020204" pitchFamily="34" charset="0"/>
              <a:buChar char="•"/>
            </a:pPr>
            <a:r>
              <a:rPr lang="el-GR" dirty="0" smtClean="0"/>
              <a:t>Ιδρυτές, συνεργάτες και μέλη της: Τιμολέων Φιλήμων, Σπυρίδων Λάμπρος, Κωνσταντίνος Παπαρηγόπουλος, Νικόλαος Πολίτης κ.α.</a:t>
            </a:r>
          </a:p>
          <a:p>
            <a:pPr marL="342900" indent="-342900">
              <a:buFont typeface="Arial" panose="020B0604020202020204" pitchFamily="34" charset="0"/>
              <a:buChar char="•"/>
            </a:pPr>
            <a:r>
              <a:rPr lang="el-GR" dirty="0" smtClean="0"/>
              <a:t>1</a:t>
            </a:r>
            <a:r>
              <a:rPr lang="el-GR" baseline="30000" dirty="0" smtClean="0"/>
              <a:t>ος</a:t>
            </a:r>
            <a:r>
              <a:rPr lang="el-GR" dirty="0" smtClean="0"/>
              <a:t> πρόεδρος: Τιμολέων Φιλήμων. 1882 ομιλία: προσπάθεια Εταιρείας για περισυλλογής κειμηλίων του Ιερού Αγώνα. </a:t>
            </a:r>
          </a:p>
          <a:p>
            <a:pPr algn="ctr"/>
            <a:r>
              <a:rPr lang="el-GR" i="1" dirty="0" smtClean="0">
                <a:effectLst>
                  <a:outerShdw blurRad="38100" dist="38100" dir="2700000" algn="tl">
                    <a:srgbClr val="000000">
                      <a:alpha val="43137"/>
                    </a:srgbClr>
                  </a:outerShdw>
                </a:effectLst>
              </a:rPr>
              <a:t>Αυτό αποδεικνύει την αρχειακή συνείδηση της ελληνικής κοινωνίας τον 19</a:t>
            </a:r>
            <a:r>
              <a:rPr lang="el-GR" i="1" baseline="30000" dirty="0" smtClean="0">
                <a:effectLst>
                  <a:outerShdw blurRad="38100" dist="38100" dir="2700000" algn="tl">
                    <a:srgbClr val="000000">
                      <a:alpha val="43137"/>
                    </a:srgbClr>
                  </a:outerShdw>
                </a:effectLst>
              </a:rPr>
              <a:t>ο</a:t>
            </a:r>
            <a:r>
              <a:rPr lang="el-GR" i="1" dirty="0" smtClean="0">
                <a:effectLst>
                  <a:outerShdw blurRad="38100" dist="38100" dir="2700000" algn="tl">
                    <a:srgbClr val="000000">
                      <a:alpha val="43137"/>
                    </a:srgbClr>
                  </a:outerShdw>
                </a:effectLst>
              </a:rPr>
              <a:t> αι.</a:t>
            </a:r>
            <a:br>
              <a:rPr lang="el-GR" i="1" dirty="0" smtClean="0">
                <a:effectLst>
                  <a:outerShdw blurRad="38100" dist="38100" dir="2700000" algn="tl">
                    <a:srgbClr val="000000">
                      <a:alpha val="43137"/>
                    </a:srgbClr>
                  </a:outerShdw>
                </a:effectLst>
              </a:rPr>
            </a:br>
            <a:endParaRPr lang="el-GR" i="1" dirty="0" smtClean="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l-GR" dirty="0" smtClean="0"/>
              <a:t>Την επόμενη δεκαετία στο Αρχείο παραδίδονται ιστορικά έγγραφα της Επανάστασης, τα οποία μέχρι τότε ήταν στο Ελεγκτικό Συνέδριο. </a:t>
            </a:r>
          </a:p>
          <a:p>
            <a:pPr marL="342900" indent="-342900">
              <a:buFont typeface="Arial" panose="020B0604020202020204" pitchFamily="34" charset="0"/>
              <a:buChar char="•"/>
            </a:pPr>
            <a:r>
              <a:rPr lang="el-GR" dirty="0" smtClean="0"/>
              <a:t>Η ΙΕΕΕ υποβάλλει υπόμνημα που αφορά ενέργειες των εκκαθαρίσεων ώστε να μην καταστρέφεται αρχειακό υλικό, αλλά να παραδίδεται στο Αρχείο της Εταιρείας. </a:t>
            </a:r>
            <a:br>
              <a:rPr lang="el-GR" dirty="0" smtClean="0"/>
            </a:br>
            <a:r>
              <a:rPr lang="el-GR" b="1" dirty="0" smtClean="0"/>
              <a:t>Άρα: ευσυνειδησία της ελληνικής αρχειακής κληρονομιάς</a:t>
            </a:r>
            <a:r>
              <a:rPr lang="el-GR" dirty="0" smtClean="0"/>
              <a:t>.</a:t>
            </a:r>
          </a:p>
          <a:p>
            <a:pPr marL="342900" indent="-342900">
              <a:buFont typeface="Arial" panose="020B0604020202020204" pitchFamily="34" charset="0"/>
              <a:buChar char="•"/>
            </a:pPr>
            <a:r>
              <a:rPr lang="el-GR" dirty="0" smtClean="0"/>
              <a:t>Η Εταιρεία έτσι θεωρείται ως ο καταλληλότερος φορέας για την περισυλλογή της γραπτής εθνικής κληρονομιάς.</a:t>
            </a:r>
            <a:endParaRPr lang="el-GR" dirty="0"/>
          </a:p>
        </p:txBody>
      </p:sp>
    </p:spTree>
    <p:extLst>
      <p:ext uri="{BB962C8B-B14F-4D97-AF65-F5344CB8AC3E}">
        <p14:creationId xmlns:p14="http://schemas.microsoft.com/office/powerpoint/2010/main" val="409053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978408" y="1719073"/>
            <a:ext cx="9935805" cy="3227832"/>
          </a:xfrm>
        </p:spPr>
        <p:txBody>
          <a:bodyPr/>
          <a:lstStyle/>
          <a:p>
            <a:r>
              <a:rPr lang="el-GR" b="1" dirty="0" smtClean="0"/>
              <a:t>Συμπερασματικά, τόσο η Εθνική Βιβλιοθήκη όσο και η Ιστορική και Εθνολογική Εταιρεία Ελλάδος κατά τον 19</a:t>
            </a:r>
            <a:r>
              <a:rPr lang="el-GR" b="1" baseline="30000" dirty="0" smtClean="0"/>
              <a:t>ο</a:t>
            </a:r>
            <a:r>
              <a:rPr lang="el-GR" b="1" dirty="0" smtClean="0"/>
              <a:t> αιώνα καταβάλλουν μεγάλες προσπάθειες για:</a:t>
            </a:r>
          </a:p>
          <a:p>
            <a:endParaRPr lang="el-GR" dirty="0" smtClean="0"/>
          </a:p>
          <a:p>
            <a:pPr marL="457200" indent="-457200">
              <a:buFont typeface="+mj-lt"/>
              <a:buAutoNum type="arabicPeriod"/>
            </a:pPr>
            <a:r>
              <a:rPr lang="el-GR" b="1" dirty="0" smtClean="0"/>
              <a:t>την κάλυψη του κενού και απουσίας ενός κρατικού αρχειακού φορέα</a:t>
            </a:r>
          </a:p>
          <a:p>
            <a:pPr marL="457200" indent="-457200">
              <a:buFont typeface="+mj-lt"/>
              <a:buAutoNum type="arabicPeriod"/>
            </a:pPr>
            <a:r>
              <a:rPr lang="el-GR" b="1" dirty="0"/>
              <a:t>τ</a:t>
            </a:r>
            <a:r>
              <a:rPr lang="el-GR" b="1" dirty="0" smtClean="0"/>
              <a:t>ην περισυλλογή αρχειακού υλικού (αποτέλεσμα: μεγάλος όγκος αρχειακού υλικού) </a:t>
            </a:r>
          </a:p>
          <a:p>
            <a:pPr marL="457200" indent="-457200">
              <a:buFont typeface="+mj-lt"/>
              <a:buAutoNum type="arabicPeriod"/>
            </a:pPr>
            <a:r>
              <a:rPr lang="el-GR" b="1" dirty="0"/>
              <a:t>τ</a:t>
            </a:r>
            <a:r>
              <a:rPr lang="el-GR" b="1" dirty="0" smtClean="0"/>
              <a:t>ην προετοιμασία του εδάφους για τη δημιουργία ενός φορέα σε εθνικό επίπεδο που θα αναλάβει αυτόν τον ρόλο.   </a:t>
            </a:r>
            <a:endParaRPr lang="el-GR" b="1" dirty="0"/>
          </a:p>
        </p:txBody>
      </p:sp>
    </p:spTree>
    <p:extLst>
      <p:ext uri="{BB962C8B-B14F-4D97-AF65-F5344CB8AC3E}">
        <p14:creationId xmlns:p14="http://schemas.microsoft.com/office/powerpoint/2010/main" val="3055651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3345751" y="1136841"/>
            <a:ext cx="5472112" cy="646112"/>
          </a:xfrm>
        </p:spPr>
        <p:txBody>
          <a:bodyPr>
            <a:normAutofit/>
          </a:bodyPr>
          <a:lstStyle/>
          <a:p>
            <a:r>
              <a:rPr lang="el-GR" sz="2800" b="1" u="sng" dirty="0" smtClean="0"/>
              <a:t>Βουλή των Ελλήνων</a:t>
            </a:r>
            <a:endParaRPr lang="el-GR" sz="2800" b="1" u="sng" dirty="0"/>
          </a:p>
        </p:txBody>
      </p:sp>
      <p:sp>
        <p:nvSpPr>
          <p:cNvPr id="3" name="Θέση περιεχομένου 2"/>
          <p:cNvSpPr>
            <a:spLocks noGrp="1"/>
          </p:cNvSpPr>
          <p:nvPr>
            <p:ph idx="4294967295"/>
          </p:nvPr>
        </p:nvSpPr>
        <p:spPr>
          <a:xfrm>
            <a:off x="714469" y="2102739"/>
            <a:ext cx="10734675" cy="3484563"/>
          </a:xfrm>
        </p:spPr>
        <p:txBody>
          <a:bodyPr>
            <a:normAutofit/>
          </a:bodyPr>
          <a:lstStyle/>
          <a:p>
            <a:r>
              <a:rPr lang="el-GR" sz="2000" dirty="0" smtClean="0"/>
              <a:t>Έντονη φροντίδα της διατήρησης των εγγράφων του Βουλευτικού Σώματος.</a:t>
            </a:r>
          </a:p>
          <a:p>
            <a:r>
              <a:rPr lang="el-GR" sz="2000" dirty="0" smtClean="0"/>
              <a:t>Κατά την καποδιστριακή περίοδο, το αρχείο της παλαιότερης Βουλής φυλασσόταν στο αρχειοφυλακείο της Κυβερνήσεως. </a:t>
            </a:r>
          </a:p>
          <a:p>
            <a:r>
              <a:rPr lang="el-GR" sz="2000" dirty="0" smtClean="0"/>
              <a:t>Μετά το ψήφισμα ΝΗ/18 Ιανουαρίου 1828, και την ψήφιση της ιδρύσεως «Πανελληνίου», η Βουλή των Ελλήνων αυτοδιαλύθηκε. Το αρχείο της παραδόθηκε σε αντιπροσώπους του Πανελληνίου 30/1/1828. Στον κατάλογο τα έγγραφα είναι ταξινομημένα χρονολογικά.</a:t>
            </a:r>
          </a:p>
          <a:p>
            <a:r>
              <a:rPr lang="el-GR" sz="2000" dirty="0" smtClean="0"/>
              <a:t>Με το διάταγμα της αντιβασιλείας, όσα έγγραφα δεν επιστρέφουν στους φορείς, θα παραδίδονται στο Ελεγκτικό Συνέδριο. </a:t>
            </a:r>
            <a:br>
              <a:rPr lang="el-GR" sz="2000" dirty="0" smtClean="0"/>
            </a:br>
            <a:r>
              <a:rPr lang="el-GR" sz="2000" dirty="0" smtClean="0"/>
              <a:t>Έτσι, αφού δεν υπάρχει η Βουλή, το αρχείο μεταφέρεται στο Ελεγκτικό Συνέδριο.</a:t>
            </a:r>
          </a:p>
          <a:p>
            <a:endParaRPr lang="el-GR" dirty="0" smtClean="0"/>
          </a:p>
          <a:p>
            <a:endParaRPr lang="el-GR" dirty="0" smtClean="0"/>
          </a:p>
          <a:p>
            <a:pPr marL="0" indent="0">
              <a:buNone/>
            </a:pPr>
            <a:endParaRPr lang="el-GR" dirty="0" smtClean="0"/>
          </a:p>
        </p:txBody>
      </p:sp>
    </p:spTree>
    <p:extLst>
      <p:ext uri="{BB962C8B-B14F-4D97-AF65-F5344CB8AC3E}">
        <p14:creationId xmlns:p14="http://schemas.microsoft.com/office/powerpoint/2010/main" val="2208493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777240" y="868680"/>
            <a:ext cx="10607040" cy="5148072"/>
          </a:xfrm>
        </p:spPr>
        <p:txBody>
          <a:bodyPr>
            <a:normAutofit lnSpcReduction="10000"/>
          </a:bodyPr>
          <a:lstStyle/>
          <a:p>
            <a:pPr marL="285750" indent="-285750">
              <a:buFont typeface="Arial" panose="020B0604020202020204" pitchFamily="34" charset="0"/>
              <a:buChar char="•"/>
            </a:pPr>
            <a:r>
              <a:rPr lang="el-GR" dirty="0">
                <a:ln w="3175" cmpd="sng">
                  <a:noFill/>
                </a:ln>
                <a:solidFill>
                  <a:prstClr val="black">
                    <a:lumMod val="85000"/>
                    <a:lumOff val="15000"/>
                  </a:prstClr>
                </a:solidFill>
                <a:ea typeface="+mj-ea"/>
                <a:cs typeface="+mj-cs"/>
              </a:rPr>
              <a:t>Μετά τις εκλογές του 1844 η Βουλή αναπτύσσει έντονες δραστηριότητες σχετικές με το Αρχείο. Θεσμοθετεί μάλιστα και τη θέση εκτάκτου Αρχειοφύλακα-Βιβλιοφύλακα</a:t>
            </a:r>
            <a:r>
              <a:rPr lang="el-GR" dirty="0" smtClean="0">
                <a:ln w="3175" cmpd="sng">
                  <a:noFill/>
                </a:ln>
                <a:solidFill>
                  <a:prstClr val="black">
                    <a:lumMod val="85000"/>
                    <a:lumOff val="15000"/>
                  </a:prstClr>
                </a:solidFill>
                <a:ea typeface="+mj-ea"/>
                <a:cs typeface="+mj-cs"/>
              </a:rPr>
              <a:t>.</a:t>
            </a:r>
          </a:p>
          <a:p>
            <a:pPr marL="342900" indent="-342900">
              <a:buAutoNum type="arabicPeriod"/>
            </a:pPr>
            <a:r>
              <a:rPr lang="el-GR" dirty="0" smtClean="0">
                <a:ln w="3175" cmpd="sng">
                  <a:noFill/>
                </a:ln>
                <a:solidFill>
                  <a:prstClr val="black">
                    <a:lumMod val="85000"/>
                    <a:lumOff val="15000"/>
                  </a:prstClr>
                </a:solidFill>
                <a:ea typeface="+mj-ea"/>
                <a:cs typeface="+mj-cs"/>
              </a:rPr>
              <a:t>5/3/1846 </a:t>
            </a:r>
            <a:r>
              <a:rPr lang="el-GR" dirty="0">
                <a:ln w="3175" cmpd="sng">
                  <a:noFill/>
                </a:ln>
                <a:solidFill>
                  <a:prstClr val="black">
                    <a:lumMod val="85000"/>
                    <a:lumOff val="15000"/>
                  </a:prstClr>
                </a:solidFill>
                <a:ea typeface="+mj-ea"/>
                <a:cs typeface="+mj-cs"/>
              </a:rPr>
              <a:t>ο </a:t>
            </a:r>
            <a:r>
              <a:rPr lang="el-GR" b="1" dirty="0" smtClean="0">
                <a:ln w="3175" cmpd="sng">
                  <a:noFill/>
                </a:ln>
                <a:solidFill>
                  <a:prstClr val="black">
                    <a:lumMod val="85000"/>
                    <a:lumOff val="15000"/>
                  </a:prstClr>
                </a:solidFill>
                <a:ea typeface="+mj-ea"/>
                <a:cs typeface="+mj-cs"/>
              </a:rPr>
              <a:t>Γεώργιος </a:t>
            </a:r>
            <a:r>
              <a:rPr lang="el-GR" b="1" dirty="0">
                <a:ln w="3175" cmpd="sng">
                  <a:noFill/>
                </a:ln>
                <a:solidFill>
                  <a:prstClr val="black">
                    <a:lumMod val="85000"/>
                    <a:lumOff val="15000"/>
                  </a:prstClr>
                </a:solidFill>
                <a:ea typeface="+mj-ea"/>
                <a:cs typeface="+mj-cs"/>
              </a:rPr>
              <a:t>Τερτσέτης </a:t>
            </a:r>
            <a:r>
              <a:rPr lang="el-GR" dirty="0">
                <a:ln w="3175" cmpd="sng">
                  <a:noFill/>
                </a:ln>
                <a:solidFill>
                  <a:prstClr val="black">
                    <a:lumMod val="85000"/>
                    <a:lumOff val="15000"/>
                  </a:prstClr>
                </a:solidFill>
                <a:ea typeface="+mj-ea"/>
                <a:cs typeface="+mj-cs"/>
              </a:rPr>
              <a:t>εκλέχτηκε Αρχειοφύλακας-Βιβλιοφύλακας της Βουλής των Ελλήνων και ξεκινά με την οργάνωση του αρχείου</a:t>
            </a:r>
            <a:r>
              <a:rPr lang="el-GR" dirty="0" smtClean="0">
                <a:ln w="3175" cmpd="sng">
                  <a:noFill/>
                </a:ln>
                <a:solidFill>
                  <a:prstClr val="black">
                    <a:lumMod val="85000"/>
                    <a:lumOff val="15000"/>
                  </a:prstClr>
                </a:solidFill>
                <a:ea typeface="+mj-ea"/>
                <a:cs typeface="+mj-cs"/>
              </a:rPr>
              <a:t>.</a:t>
            </a:r>
          </a:p>
          <a:p>
            <a:pPr marL="342900" indent="-342900">
              <a:buAutoNum type="arabicPeriod"/>
            </a:pPr>
            <a:r>
              <a:rPr lang="el-GR" dirty="0" smtClean="0">
                <a:ln w="3175" cmpd="sng">
                  <a:noFill/>
                </a:ln>
                <a:solidFill>
                  <a:prstClr val="black">
                    <a:lumMod val="85000"/>
                    <a:lumOff val="15000"/>
                  </a:prstClr>
                </a:solidFill>
                <a:ea typeface="+mj-ea"/>
                <a:cs typeface="+mj-cs"/>
              </a:rPr>
              <a:t>31/10/1846 ο </a:t>
            </a:r>
            <a:r>
              <a:rPr lang="el-GR" b="1" dirty="0" smtClean="0">
                <a:ln w="3175" cmpd="sng">
                  <a:noFill/>
                </a:ln>
                <a:solidFill>
                  <a:prstClr val="black">
                    <a:lumMod val="85000"/>
                    <a:lumOff val="15000"/>
                  </a:prstClr>
                </a:solidFill>
                <a:ea typeface="+mj-ea"/>
                <a:cs typeface="+mj-cs"/>
              </a:rPr>
              <a:t>Ρήγας Παλαμήδης </a:t>
            </a:r>
            <a:r>
              <a:rPr lang="el-GR" dirty="0" smtClean="0">
                <a:ln w="3175" cmpd="sng">
                  <a:noFill/>
                </a:ln>
                <a:solidFill>
                  <a:prstClr val="black">
                    <a:lumMod val="85000"/>
                    <a:lumOff val="15000"/>
                  </a:prstClr>
                </a:solidFill>
                <a:ea typeface="+mj-ea"/>
                <a:cs typeface="+mj-cs"/>
              </a:rPr>
              <a:t>(πρόεδρος της Βουλής) αναφέρει σε έκθεσή του τις ενέργειες για απόκτηση αρχείου της Ελληνικής Παλιγγενεσίας. </a:t>
            </a:r>
          </a:p>
          <a:p>
            <a:pPr marL="285750" indent="-285750">
              <a:buFont typeface="Arial" panose="020B0604020202020204" pitchFamily="34" charset="0"/>
              <a:buChar char="•"/>
            </a:pPr>
            <a:r>
              <a:rPr lang="el-GR" dirty="0" smtClean="0">
                <a:ln w="3175" cmpd="sng">
                  <a:noFill/>
                </a:ln>
                <a:solidFill>
                  <a:prstClr val="black">
                    <a:lumMod val="85000"/>
                    <a:lumOff val="15000"/>
                  </a:prstClr>
                </a:solidFill>
                <a:ea typeface="+mj-ea"/>
                <a:cs typeface="+mj-cs"/>
              </a:rPr>
              <a:t>Παράλληλα πραγματοποιούνται προσπάθειες για εύρεση πιο κατάλληλου χώρου για την καλύτερη οργάνωση του αρχείου.  </a:t>
            </a:r>
            <a:br>
              <a:rPr lang="el-GR" dirty="0" smtClean="0">
                <a:ln w="3175" cmpd="sng">
                  <a:noFill/>
                </a:ln>
                <a:solidFill>
                  <a:prstClr val="black">
                    <a:lumMod val="85000"/>
                    <a:lumOff val="15000"/>
                  </a:prstClr>
                </a:solidFill>
                <a:ea typeface="+mj-ea"/>
                <a:cs typeface="+mj-cs"/>
              </a:rPr>
            </a:br>
            <a:r>
              <a:rPr lang="el-GR" dirty="0" smtClean="0">
                <a:ln w="3175" cmpd="sng">
                  <a:noFill/>
                </a:ln>
                <a:solidFill>
                  <a:prstClr val="black">
                    <a:lumMod val="85000"/>
                    <a:lumOff val="15000"/>
                  </a:prstClr>
                </a:solidFill>
                <a:ea typeface="+mj-ea"/>
                <a:cs typeface="+mj-cs"/>
              </a:rPr>
              <a:t>1854: καταστροφές στο αρχείο από την πυρκαγιά, αλλά δι</a:t>
            </a:r>
            <a:r>
              <a:rPr lang="el-GR" dirty="0">
                <a:ln w="3175" cmpd="sng">
                  <a:noFill/>
                </a:ln>
                <a:solidFill>
                  <a:prstClr val="black">
                    <a:lumMod val="85000"/>
                    <a:lumOff val="15000"/>
                  </a:prstClr>
                </a:solidFill>
                <a:ea typeface="+mj-ea"/>
                <a:cs typeface="+mj-cs"/>
              </a:rPr>
              <a:t>ά</a:t>
            </a:r>
            <a:r>
              <a:rPr lang="el-GR" dirty="0" smtClean="0">
                <a:ln w="3175" cmpd="sng">
                  <a:noFill/>
                </a:ln>
                <a:solidFill>
                  <a:prstClr val="black">
                    <a:lumMod val="85000"/>
                    <a:lumOff val="15000"/>
                  </a:prstClr>
                </a:solidFill>
                <a:ea typeface="+mj-ea"/>
                <a:cs typeface="+mj-cs"/>
              </a:rPr>
              <a:t>σωση σημαντικού μέρους του αρχείου</a:t>
            </a:r>
          </a:p>
          <a:p>
            <a:pPr marL="285750" indent="-285750">
              <a:buFont typeface="Arial" panose="020B0604020202020204" pitchFamily="34" charset="0"/>
              <a:buChar char="•"/>
            </a:pPr>
            <a:r>
              <a:rPr lang="el-GR" dirty="0" smtClean="0">
                <a:ln w="3175" cmpd="sng">
                  <a:noFill/>
                </a:ln>
                <a:solidFill>
                  <a:prstClr val="black">
                    <a:lumMod val="85000"/>
                    <a:lumOff val="15000"/>
                  </a:prstClr>
                </a:solidFill>
                <a:ea typeface="+mj-ea"/>
                <a:cs typeface="+mj-cs"/>
              </a:rPr>
              <a:t>Πρόταση Τερτσέτη για έκδοση αρχείων Παλιγγενεσίας. Αρκετοί ιδιώτες αποστέλλουν έγγραφα. Ο αρχειοφύλακας δημοσιεύει, μετά από έγκριση του προέδρου, τα ονόματα των ιδιωτών αυτών.</a:t>
            </a:r>
          </a:p>
          <a:p>
            <a:pPr marL="285750" indent="-285750">
              <a:buFont typeface="Arial" panose="020B0604020202020204" pitchFamily="34" charset="0"/>
              <a:buChar char="•"/>
            </a:pPr>
            <a:r>
              <a:rPr lang="el-GR" dirty="0" smtClean="0">
                <a:ln w="3175" cmpd="sng">
                  <a:noFill/>
                </a:ln>
                <a:solidFill>
                  <a:prstClr val="black">
                    <a:lumMod val="85000"/>
                    <a:lumOff val="15000"/>
                  </a:prstClr>
                </a:solidFill>
                <a:ea typeface="+mj-ea"/>
                <a:cs typeface="+mj-cs"/>
              </a:rPr>
              <a:t>Έτσι το Αρχείο της Βουλής μετατρέπεται σε μια συγκροτημένη υπηρεσία. Το αρχείο πλουτίζεται με διάφορες δωρεές με υλικό πολύτιμο για συγγραφή της ελληνικής ιστορίας.</a:t>
            </a:r>
          </a:p>
          <a:p>
            <a:pPr marL="285750" indent="-285750">
              <a:buFont typeface="Arial" panose="020B0604020202020204" pitchFamily="34" charset="0"/>
              <a:buChar char="•"/>
            </a:pPr>
            <a:r>
              <a:rPr lang="el-GR" dirty="0" smtClean="0">
                <a:ln w="3175" cmpd="sng">
                  <a:noFill/>
                </a:ln>
                <a:solidFill>
                  <a:prstClr val="black">
                    <a:lumMod val="85000"/>
                    <a:lumOff val="15000"/>
                  </a:prstClr>
                </a:solidFill>
                <a:ea typeface="+mj-ea"/>
                <a:cs typeface="+mj-cs"/>
              </a:rPr>
              <a:t>Με τον θάνατο του </a:t>
            </a:r>
            <a:r>
              <a:rPr lang="el-GR" b="1" dirty="0" smtClean="0">
                <a:ln w="3175" cmpd="sng">
                  <a:noFill/>
                </a:ln>
                <a:solidFill>
                  <a:prstClr val="black">
                    <a:lumMod val="85000"/>
                    <a:lumOff val="15000"/>
                  </a:prstClr>
                </a:solidFill>
                <a:ea typeface="+mj-ea"/>
                <a:cs typeface="+mj-cs"/>
              </a:rPr>
              <a:t>Τερτσέτη</a:t>
            </a:r>
            <a:r>
              <a:rPr lang="el-GR" dirty="0" smtClean="0">
                <a:ln w="3175" cmpd="sng">
                  <a:noFill/>
                </a:ln>
                <a:solidFill>
                  <a:prstClr val="black">
                    <a:lumMod val="85000"/>
                    <a:lumOff val="15000"/>
                  </a:prstClr>
                </a:solidFill>
                <a:ea typeface="+mj-ea"/>
                <a:cs typeface="+mj-cs"/>
              </a:rPr>
              <a:t> το 1874, η Βουλή καταργεί τη θέση του Αρχειοφύλακα-Βιβλιοφύλακα με αποτέλεσμα να υποβαθμιστούν και οι υπηρεσίες. </a:t>
            </a:r>
            <a:endParaRPr lang="el-GR" dirty="0">
              <a:ln w="3175" cmpd="sng">
                <a:noFill/>
              </a:ln>
              <a:solidFill>
                <a:prstClr val="black">
                  <a:lumMod val="85000"/>
                  <a:lumOff val="15000"/>
                </a:prstClr>
              </a:solidFill>
              <a:ea typeface="+mj-ea"/>
              <a:cs typeface="+mj-cs"/>
            </a:endParaRPr>
          </a:p>
          <a:p>
            <a:endParaRPr lang="el-GR" sz="1800" dirty="0" smtClean="0">
              <a:ln w="3175" cmpd="sng">
                <a:noFill/>
              </a:ln>
              <a:solidFill>
                <a:prstClr val="black">
                  <a:lumMod val="85000"/>
                  <a:lumOff val="15000"/>
                </a:prstClr>
              </a:solidFill>
              <a:ea typeface="+mj-ea"/>
              <a:cs typeface="+mj-cs"/>
            </a:endParaRPr>
          </a:p>
          <a:p>
            <a:endParaRPr lang="el-GR" sz="1800" dirty="0" smtClean="0">
              <a:ln w="3175" cmpd="sng">
                <a:noFill/>
              </a:ln>
              <a:solidFill>
                <a:prstClr val="black">
                  <a:lumMod val="85000"/>
                  <a:lumOff val="15000"/>
                </a:prstClr>
              </a:solidFill>
              <a:ea typeface="+mj-ea"/>
              <a:cs typeface="+mj-cs"/>
            </a:endParaRPr>
          </a:p>
        </p:txBody>
      </p:sp>
    </p:spTree>
    <p:extLst>
      <p:ext uri="{BB962C8B-B14F-4D97-AF65-F5344CB8AC3E}">
        <p14:creationId xmlns:p14="http://schemas.microsoft.com/office/powerpoint/2010/main" val="388814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1005840" y="1371600"/>
            <a:ext cx="10250424" cy="4462272"/>
          </a:xfrm>
        </p:spPr>
        <p:txBody>
          <a:bodyPr/>
          <a:lstStyle/>
          <a:p>
            <a:pPr marL="342900" indent="-342900">
              <a:buFont typeface="Arial" panose="020B0604020202020204" pitchFamily="34" charset="0"/>
              <a:buChar char="•"/>
            </a:pPr>
            <a:r>
              <a:rPr lang="el-GR" dirty="0" smtClean="0"/>
              <a:t>1875: ρυθμίσεις για το Αρχείο και τη Βιβλιοθήκη της Βουλής που συμπίπτει με τη μεταφορά της Βουλής στο νέο Βουλευτήριο. Αυτό έχει ως αποτέλεσμα να συστεγάζονται το αρχείο και η βιβλιοθήκη σε μια αίθουσα.</a:t>
            </a:r>
          </a:p>
          <a:p>
            <a:pPr marL="342900" indent="-342900">
              <a:buFont typeface="Arial" panose="020B0604020202020204" pitchFamily="34" charset="0"/>
              <a:buChar char="•"/>
            </a:pPr>
            <a:r>
              <a:rPr lang="el-GR" dirty="0" smtClean="0"/>
              <a:t>Οι αρμοδιότητες του Αρχειοφύλακα-Βιβλιοφύλακα περιέχονται στον Έφορο της Βουλής, θέση του οποίου η Βουλή ψηφίζει τον Τιμολέοντα Φιλήμονα, ο οποίος με τη σειρά του πραγματοποιεί σημαντικό έργο. </a:t>
            </a:r>
          </a:p>
          <a:p>
            <a:pPr marL="342900" indent="-342900">
              <a:buFont typeface="Arial" panose="020B0604020202020204" pitchFamily="34" charset="0"/>
              <a:buChar char="•"/>
            </a:pPr>
            <a:r>
              <a:rPr lang="el-GR" dirty="0" smtClean="0"/>
              <a:t>Αρχές του 20</a:t>
            </a:r>
            <a:r>
              <a:rPr lang="el-GR" baseline="30000" dirty="0" smtClean="0"/>
              <a:t>ου</a:t>
            </a:r>
            <a:r>
              <a:rPr lang="el-GR" dirty="0" smtClean="0"/>
              <a:t> αι. ο Σπυρίδων Λάμπρος αναλαμβάνει τη σύνταξη και την έκδοση του καταλόγου των χειρόγραφων κωδίκων της Βιβλιοθήκης της Βουλής.</a:t>
            </a:r>
          </a:p>
          <a:p>
            <a:r>
              <a:rPr lang="el-GR" dirty="0" smtClean="0"/>
              <a:t> </a:t>
            </a:r>
            <a:endParaRPr lang="el-GR" dirty="0"/>
          </a:p>
          <a:p>
            <a:r>
              <a:rPr lang="el-GR" b="1" dirty="0" smtClean="0">
                <a:effectLst>
                  <a:outerShdw blurRad="38100" dist="38100" dir="2700000" algn="tl">
                    <a:srgbClr val="000000">
                      <a:alpha val="43137"/>
                    </a:srgbClr>
                  </a:outerShdw>
                </a:effectLst>
              </a:rPr>
              <a:t>Η </a:t>
            </a:r>
            <a:r>
              <a:rPr lang="el-GR" b="1" dirty="0">
                <a:effectLst>
                  <a:outerShdw blurRad="38100" dist="38100" dir="2700000" algn="tl">
                    <a:srgbClr val="000000">
                      <a:alpha val="43137"/>
                    </a:srgbClr>
                  </a:outerShdw>
                </a:effectLst>
              </a:rPr>
              <a:t>Βουλή των Ελλήνων πρωτοστατεί στη αφύπνιση του ενδιαφέροντος για ιστορικές έρευνες.</a:t>
            </a:r>
          </a:p>
          <a:p>
            <a:endParaRPr lang="el-GR" dirty="0"/>
          </a:p>
        </p:txBody>
      </p:sp>
    </p:spTree>
    <p:extLst>
      <p:ext uri="{BB962C8B-B14F-4D97-AF65-F5344CB8AC3E}">
        <p14:creationId xmlns:p14="http://schemas.microsoft.com/office/powerpoint/2010/main" val="3609016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Πρόσωπα που έπαιξαν καθοριστικό ρόλο</a:t>
            </a:r>
            <a:endParaRPr lang="el-GR" sz="2800" dirty="0"/>
          </a:p>
        </p:txBody>
      </p:sp>
      <p:sp>
        <p:nvSpPr>
          <p:cNvPr id="3" name="Θέση περιεχομένου 2"/>
          <p:cNvSpPr>
            <a:spLocks noGrp="1"/>
          </p:cNvSpPr>
          <p:nvPr>
            <p:ph idx="1"/>
          </p:nvPr>
        </p:nvSpPr>
        <p:spPr>
          <a:xfrm>
            <a:off x="804672" y="2532888"/>
            <a:ext cx="10524744" cy="3465576"/>
          </a:xfrm>
        </p:spPr>
        <p:txBody>
          <a:bodyPr>
            <a:normAutofit/>
          </a:bodyPr>
          <a:lstStyle/>
          <a:p>
            <a:pPr marL="0" indent="0">
              <a:buNone/>
            </a:pPr>
            <a:r>
              <a:rPr lang="el-GR" sz="2000" dirty="0" smtClean="0"/>
              <a:t>Στην περισυλλογή αρχειακού υλικού βοήθησαν αρκετοί. Λίγοι είναι όμως αυτοί που ξεχώρισαν, αφού έπαιξαν καθοριστικό ρόλο, πρωτοστατώντας με τις ενέργειες τους. </a:t>
            </a:r>
          </a:p>
          <a:p>
            <a:pPr marL="0" indent="0">
              <a:buNone/>
            </a:pPr>
            <a:r>
              <a:rPr lang="el-GR" sz="2000" dirty="0" smtClean="0"/>
              <a:t>Τόσο Έλληνες όσο και ξένοι ιστοριοδίφες αναζήτησαν αρχειακό υλικό ώστε να συγγράψουν την ιστορία του Μεσαίωνα, του Ελληνικού Αγώνα και μετέπειτα. </a:t>
            </a:r>
          </a:p>
          <a:p>
            <a:pPr marL="0" indent="0">
              <a:buNone/>
            </a:pPr>
            <a:r>
              <a:rPr lang="el-GR" sz="2000" dirty="0" smtClean="0"/>
              <a:t>Βασικά κίνητρα των προσωπικοτήτων αυτών είναι:</a:t>
            </a:r>
          </a:p>
          <a:p>
            <a:pPr marL="457200" indent="-457200">
              <a:buFont typeface="+mj-lt"/>
              <a:buAutoNum type="arabicPeriod"/>
            </a:pPr>
            <a:r>
              <a:rPr lang="el-GR" sz="2000" dirty="0"/>
              <a:t>π</a:t>
            </a:r>
            <a:r>
              <a:rPr lang="el-GR" sz="2000" dirty="0" smtClean="0"/>
              <a:t>ρόσβαση στις γραπτές πηγές</a:t>
            </a:r>
          </a:p>
          <a:p>
            <a:pPr marL="457200" indent="-457200">
              <a:buFont typeface="+mj-lt"/>
              <a:buAutoNum type="arabicPeriod"/>
            </a:pPr>
            <a:r>
              <a:rPr lang="el-GR" sz="2000" dirty="0"/>
              <a:t>σ</a:t>
            </a:r>
            <a:r>
              <a:rPr lang="el-GR" sz="2000" dirty="0" smtClean="0"/>
              <a:t>υνειδητοποίηση σοβαρότητας για λήψη μέτρων ώστε να διασωθεί η αρχειακή κληρονομιά</a:t>
            </a:r>
          </a:p>
          <a:p>
            <a:pPr marL="0" indent="0">
              <a:buNone/>
            </a:pPr>
            <a:r>
              <a:rPr lang="el-GR" dirty="0" smtClean="0"/>
              <a:t> </a:t>
            </a:r>
          </a:p>
          <a:p>
            <a:endParaRPr lang="el-GR" dirty="0"/>
          </a:p>
        </p:txBody>
      </p:sp>
    </p:spTree>
    <p:extLst>
      <p:ext uri="{BB962C8B-B14F-4D97-AF65-F5344CB8AC3E}">
        <p14:creationId xmlns:p14="http://schemas.microsoft.com/office/powerpoint/2010/main" val="311865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813816" y="1234440"/>
            <a:ext cx="10597896" cy="4453128"/>
          </a:xfrm>
        </p:spPr>
        <p:txBody>
          <a:bodyPr>
            <a:normAutofit/>
          </a:bodyPr>
          <a:lstStyle/>
          <a:p>
            <a:pPr marL="342900" indent="-342900">
              <a:buFont typeface="Wingdings" panose="05000000000000000000" pitchFamily="2" charset="2"/>
              <a:buChar char="v"/>
            </a:pPr>
            <a:r>
              <a:rPr lang="el-GR" dirty="0" smtClean="0"/>
              <a:t>Σύσταση αρχειακής υπηρεσίας στην Ελλάδα: </a:t>
            </a:r>
            <a:r>
              <a:rPr lang="el-GR" b="1" dirty="0" smtClean="0"/>
              <a:t>Γενικά Αρχεία Κράτους </a:t>
            </a:r>
            <a:r>
              <a:rPr lang="el-GR" b="1" dirty="0" smtClean="0">
                <a:effectLst>
                  <a:outerShdw blurRad="38100" dist="38100" dir="2700000" algn="tl">
                    <a:srgbClr val="000000">
                      <a:alpha val="43137"/>
                    </a:srgbClr>
                  </a:outerShdw>
                </a:effectLst>
              </a:rPr>
              <a:t>1914</a:t>
            </a:r>
            <a:r>
              <a:rPr lang="el-GR" dirty="0" smtClean="0"/>
              <a:t> με την επωνυμία </a:t>
            </a:r>
            <a:r>
              <a:rPr lang="el-GR" dirty="0" smtClean="0">
                <a:effectLst>
                  <a:outerShdw blurRad="38100" dist="38100" dir="2700000" algn="tl">
                    <a:srgbClr val="000000">
                      <a:alpha val="43137"/>
                    </a:srgbClr>
                  </a:outerShdw>
                </a:effectLst>
              </a:rPr>
              <a:t>ΓΑΚ</a:t>
            </a:r>
            <a:r>
              <a:rPr lang="el-GR" dirty="0" smtClean="0"/>
              <a:t>.</a:t>
            </a:r>
          </a:p>
          <a:p>
            <a:pPr marL="342900" indent="-342900">
              <a:buFont typeface="Wingdings" panose="05000000000000000000" pitchFamily="2" charset="2"/>
              <a:buChar char="v"/>
            </a:pPr>
            <a:r>
              <a:rPr lang="el-GR" dirty="0" smtClean="0"/>
              <a:t>Συγκριτικά με άλλα κράτη της Ευρώπης που είχαν ήδη οργανωμένες αρχειακές υπηρεσίες, η ίδρυση των ΓΑΚ καθυστέρησε αρκετά. </a:t>
            </a:r>
            <a:r>
              <a:rPr lang="en-US" dirty="0" smtClean="0"/>
              <a:t/>
            </a:r>
            <a:br>
              <a:rPr lang="en-US" dirty="0" smtClean="0"/>
            </a:br>
            <a:endParaRPr lang="el-GR" dirty="0" smtClean="0"/>
          </a:p>
          <a:p>
            <a:pPr marL="342900" indent="-342900">
              <a:buFont typeface="Arial" panose="020B0604020202020204" pitchFamily="34" charset="0"/>
              <a:buChar char="•"/>
            </a:pPr>
            <a:r>
              <a:rPr lang="el-GR" dirty="0" smtClean="0"/>
              <a:t>Που οφειλόταν η μεγάλη αυτή καθυστέρηση;</a:t>
            </a:r>
          </a:p>
          <a:p>
            <a:pPr marL="342900" indent="-342900">
              <a:buFont typeface="Arial" panose="020B0604020202020204" pitchFamily="34" charset="0"/>
              <a:buChar char="•"/>
            </a:pPr>
            <a:r>
              <a:rPr lang="el-GR" dirty="0" smtClean="0"/>
              <a:t>Τι συνέβαινε στον χώρο των αρχείων τη περίοδο από την τουρκοκρατία και έως το 1914;</a:t>
            </a:r>
          </a:p>
          <a:p>
            <a:pPr marL="342900" indent="-342900">
              <a:buFont typeface="Arial" panose="020B0604020202020204" pitchFamily="34" charset="0"/>
              <a:buChar char="•"/>
            </a:pPr>
            <a:r>
              <a:rPr lang="el-GR" dirty="0" smtClean="0"/>
              <a:t>Υπήρχαν οργανωμένα αρχεία; Σε ποιες περιοχές;</a:t>
            </a:r>
          </a:p>
          <a:p>
            <a:pPr marL="342900" indent="-342900">
              <a:buFont typeface="Arial" panose="020B0604020202020204" pitchFamily="34" charset="0"/>
              <a:buChar char="•"/>
            </a:pPr>
            <a:r>
              <a:rPr lang="el-GR" dirty="0" smtClean="0"/>
              <a:t>Που συγκεντρώνονταν το αρχειακό υλικό;</a:t>
            </a:r>
          </a:p>
          <a:p>
            <a:pPr marL="342900" indent="-342900">
              <a:buFont typeface="Arial" panose="020B0604020202020204" pitchFamily="34" charset="0"/>
              <a:buChar char="•"/>
            </a:pPr>
            <a:r>
              <a:rPr lang="el-GR" dirty="0" smtClean="0"/>
              <a:t>Ποιοι φορείς και ποιες προσωπικότητες έπαιξαν καθοριστικό ρόλο στη συγκέντρωση αρχειακού υλικού;</a:t>
            </a:r>
          </a:p>
          <a:p>
            <a:pPr marL="342900" indent="-342900">
              <a:buFont typeface="Arial" panose="020B0604020202020204" pitchFamily="34" charset="0"/>
              <a:buChar char="•"/>
            </a:pPr>
            <a:r>
              <a:rPr lang="el-GR" dirty="0" smtClean="0"/>
              <a:t>Ποια η πολιτική του κράτους απέναντι στο ζήτημα αυτό;</a:t>
            </a:r>
          </a:p>
        </p:txBody>
      </p:sp>
    </p:spTree>
    <p:extLst>
      <p:ext uri="{BB962C8B-B14F-4D97-AF65-F5344CB8AC3E}">
        <p14:creationId xmlns:p14="http://schemas.microsoft.com/office/powerpoint/2010/main" val="3865601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832104" y="886968"/>
            <a:ext cx="7808976" cy="4910328"/>
          </a:xfrm>
        </p:spPr>
        <p:txBody>
          <a:bodyPr/>
          <a:lstStyle/>
          <a:p>
            <a:pPr algn="ctr"/>
            <a:endParaRPr lang="el-GR" b="1" u="sng" dirty="0" smtClean="0">
              <a:effectLst>
                <a:outerShdw blurRad="38100" dist="38100" dir="2700000" algn="tl">
                  <a:srgbClr val="000000">
                    <a:alpha val="43137"/>
                  </a:srgbClr>
                </a:outerShdw>
              </a:effectLst>
            </a:endParaRPr>
          </a:p>
          <a:p>
            <a:pPr algn="ctr"/>
            <a:r>
              <a:rPr lang="el-GR" sz="2400" b="1" u="sng" dirty="0" smtClean="0">
                <a:effectLst>
                  <a:outerShdw blurRad="38100" dist="38100" dir="2700000" algn="tl">
                    <a:srgbClr val="000000">
                      <a:alpha val="43137"/>
                    </a:srgbClr>
                  </a:outerShdw>
                </a:effectLst>
              </a:rPr>
              <a:t>Ανδρέας Μουστοξύδης</a:t>
            </a:r>
          </a:p>
          <a:p>
            <a:pPr algn="ctr"/>
            <a:endParaRPr lang="el-GR" b="1" u="sng" dirty="0" smtClean="0">
              <a:effectLst>
                <a:outerShdw blurRad="38100" dist="38100" dir="2700000" algn="tl">
                  <a:srgbClr val="000000">
                    <a:alpha val="43137"/>
                  </a:srgbClr>
                </a:outerShdw>
              </a:effectLst>
            </a:endParaRPr>
          </a:p>
          <a:p>
            <a:r>
              <a:rPr lang="el-GR" dirty="0" smtClean="0"/>
              <a:t>Πρωταρχική θέση του Ανδρέα Μουστοξύδη με σωστικές ενέργειες του μεταβυζαντινού και προεπαναστατικού αρχειακού υλικού.</a:t>
            </a:r>
          </a:p>
          <a:p>
            <a:pPr marL="342900" indent="-342900">
              <a:buFont typeface="Arial" panose="020B0604020202020204" pitchFamily="34" charset="0"/>
              <a:buChar char="•"/>
            </a:pPr>
            <a:r>
              <a:rPr lang="el-GR" dirty="0" smtClean="0"/>
              <a:t>Έγγραφο </a:t>
            </a:r>
            <a:r>
              <a:rPr lang="el-GR" i="1" dirty="0" smtClean="0"/>
              <a:t>«Περί συλλογής των παλαιών αντιγράφων και μεμβρανών από τα μοναστήρια»</a:t>
            </a:r>
            <a:r>
              <a:rPr lang="el-GR" dirty="0" smtClean="0"/>
              <a:t>: αφορμή για έκδοση εγκυκλίου με την οποία ανατίθεται η αναζήτηση χειρόγραφων σε μοναστήρια, εκκλησίες και ιδιώτες.</a:t>
            </a:r>
          </a:p>
          <a:p>
            <a:pPr marL="342900" indent="-342900">
              <a:buFont typeface="Arial" panose="020B0604020202020204" pitchFamily="34" charset="0"/>
              <a:buChar char="•"/>
            </a:pPr>
            <a:r>
              <a:rPr lang="el-GR" dirty="0" smtClean="0"/>
              <a:t>Διάταγμα 1834: </a:t>
            </a:r>
            <a:r>
              <a:rPr lang="el-GR" i="1" dirty="0" smtClean="0"/>
              <a:t>να κατατίθενται στη Δημόσια Κεντρική Βιβλιοθήκη όλα τα πολύτιμα χειρόγραφα και βιβλία που βρέθηκαν σε μοναστήρια, δημόσιες βιβλιοθήκες ή άλλο δημόσιο κατάστημα.</a:t>
            </a:r>
            <a:br>
              <a:rPr lang="el-GR" i="1" dirty="0" smtClean="0"/>
            </a:br>
            <a:r>
              <a:rPr lang="el-GR" dirty="0" smtClean="0"/>
              <a:t>Σημαντική η βοήθεια στο έργο αυτό των: Τιμολέοντα Φιλήμων, Αναστάσιου Γούδα, Παναγιώτη Χιώτη, Κωνσταντίνου Παπαρηγόπουλος.</a:t>
            </a:r>
          </a:p>
          <a:p>
            <a:pPr marL="342900" indent="-342900">
              <a:buFont typeface="Arial" panose="020B0604020202020204" pitchFamily="34" charset="0"/>
              <a:buChar char="•"/>
            </a:pPr>
            <a:endParaRPr lang="el-GR" i="1" dirty="0" smtClean="0"/>
          </a:p>
          <a:p>
            <a:endParaRPr lang="el-GR" dirty="0" smtClean="0"/>
          </a:p>
        </p:txBody>
      </p:sp>
      <p:pic>
        <p:nvPicPr>
          <p:cNvPr id="3" name="Εικόνα 2"/>
          <p:cNvPicPr>
            <a:picLocks noChangeAspect="1"/>
          </p:cNvPicPr>
          <p:nvPr/>
        </p:nvPicPr>
        <p:blipFill>
          <a:blip r:embed="rId2"/>
          <a:stretch>
            <a:fillRect/>
          </a:stretch>
        </p:blipFill>
        <p:spPr>
          <a:xfrm>
            <a:off x="8787385" y="1349121"/>
            <a:ext cx="2530030" cy="3854616"/>
          </a:xfrm>
          <a:prstGeom prst="rect">
            <a:avLst/>
          </a:prstGeom>
        </p:spPr>
      </p:pic>
    </p:spTree>
    <p:extLst>
      <p:ext uri="{BB962C8B-B14F-4D97-AF65-F5344CB8AC3E}">
        <p14:creationId xmlns:p14="http://schemas.microsoft.com/office/powerpoint/2010/main" val="197277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923544" y="1078992"/>
            <a:ext cx="10506456" cy="4558789"/>
          </a:xfrm>
        </p:spPr>
        <p:txBody>
          <a:bodyPr/>
          <a:lstStyle/>
          <a:p>
            <a:r>
              <a:rPr lang="el-GR" dirty="0" smtClean="0"/>
              <a:t>Στο πλήθος των προσώπων, ξεχώρισαν δυο προσωπικότητες που συνέδεσαν το όνομά τους με τη σύσταση κρατικής αρχειακής υπηρεσίας. </a:t>
            </a:r>
          </a:p>
          <a:p>
            <a:endParaRPr lang="el-GR" dirty="0" smtClean="0"/>
          </a:p>
          <a:p>
            <a:pPr algn="ctr"/>
            <a:endParaRPr lang="el-GR" dirty="0" smtClean="0"/>
          </a:p>
          <a:p>
            <a:pPr algn="ctr"/>
            <a:r>
              <a:rPr lang="el-GR" b="1" dirty="0" smtClean="0"/>
              <a:t>Σπυρίδων Λάμπρος και Γιάννης Βλαχογιάννης</a:t>
            </a:r>
            <a:endParaRPr lang="el-GR" dirty="0" smtClean="0"/>
          </a:p>
          <a:p>
            <a:endParaRPr lang="el-GR" dirty="0" smtClean="0"/>
          </a:p>
          <a:p>
            <a:pPr algn="ctr"/>
            <a:r>
              <a:rPr lang="el-GR" dirty="0" smtClean="0"/>
              <a:t>Πρωταγωνιστούν στον αγώνα για τη διάσωση γραπτών </a:t>
            </a:r>
          </a:p>
          <a:p>
            <a:pPr algn="ctr"/>
            <a:r>
              <a:rPr lang="el-GR" dirty="0"/>
              <a:t>τ</a:t>
            </a:r>
            <a:r>
              <a:rPr lang="el-GR" dirty="0" smtClean="0"/>
              <a:t>εκμηρίων και την ίδρυση ενός</a:t>
            </a:r>
          </a:p>
          <a:p>
            <a:pPr algn="ctr"/>
            <a:r>
              <a:rPr lang="el-GR" dirty="0"/>
              <a:t>κ</a:t>
            </a:r>
            <a:r>
              <a:rPr lang="el-GR" dirty="0" smtClean="0"/>
              <a:t>ρατικού Αρχείου</a:t>
            </a:r>
            <a:endParaRPr lang="el-GR" dirty="0"/>
          </a:p>
        </p:txBody>
      </p:sp>
      <p:sp>
        <p:nvSpPr>
          <p:cNvPr id="6" name="Δεξιό άγκιστρο 5"/>
          <p:cNvSpPr/>
          <p:nvPr/>
        </p:nvSpPr>
        <p:spPr>
          <a:xfrm rot="5400000">
            <a:off x="5817870" y="1680462"/>
            <a:ext cx="534924" cy="33558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Tree>
    <p:extLst>
      <p:ext uri="{BB962C8B-B14F-4D97-AF65-F5344CB8AC3E}">
        <p14:creationId xmlns:p14="http://schemas.microsoft.com/office/powerpoint/2010/main" val="3299750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3300984" y="1280160"/>
            <a:ext cx="8220456" cy="4690872"/>
          </a:xfrm>
        </p:spPr>
        <p:txBody>
          <a:bodyPr>
            <a:normAutofit/>
          </a:bodyPr>
          <a:lstStyle/>
          <a:p>
            <a:pPr lvl="0" algn="ctr">
              <a:buClr>
                <a:srgbClr val="B15E28"/>
              </a:buClr>
            </a:pPr>
            <a:r>
              <a:rPr lang="el-GR" sz="2400" b="1" u="sng" dirty="0">
                <a:solidFill>
                  <a:prstClr val="black"/>
                </a:solidFill>
                <a:effectLst>
                  <a:outerShdw blurRad="38100" dist="38100" dir="2700000" algn="tl">
                    <a:srgbClr val="000000">
                      <a:alpha val="43137"/>
                    </a:srgbClr>
                  </a:outerShdw>
                </a:effectLst>
              </a:rPr>
              <a:t>Σπυρίδων Λάμπρος</a:t>
            </a:r>
          </a:p>
          <a:p>
            <a:pPr lvl="0" algn="ctr">
              <a:buClr>
                <a:srgbClr val="B15E28"/>
              </a:buClr>
            </a:pPr>
            <a:endParaRPr lang="el-GR" b="1" u="sng" dirty="0">
              <a:solidFill>
                <a:prstClr val="black"/>
              </a:solidFill>
              <a:effectLst>
                <a:outerShdw blurRad="38100" dist="38100" dir="2700000" algn="tl">
                  <a:srgbClr val="000000">
                    <a:alpha val="43137"/>
                  </a:srgbClr>
                </a:outerShdw>
              </a:effectLst>
            </a:endParaRPr>
          </a:p>
          <a:p>
            <a:pPr lvl="0">
              <a:buClr>
                <a:srgbClr val="B15E28"/>
              </a:buClr>
            </a:pPr>
            <a:r>
              <a:rPr lang="el-GR" dirty="0">
                <a:solidFill>
                  <a:prstClr val="black"/>
                </a:solidFill>
              </a:rPr>
              <a:t> </a:t>
            </a:r>
            <a:r>
              <a:rPr lang="el-GR" dirty="0" smtClean="0">
                <a:solidFill>
                  <a:prstClr val="black"/>
                </a:solidFill>
              </a:rPr>
              <a:t>1880: προτείνει </a:t>
            </a:r>
            <a:r>
              <a:rPr lang="el-GR" dirty="0">
                <a:solidFill>
                  <a:prstClr val="black"/>
                </a:solidFill>
              </a:rPr>
              <a:t>στον </a:t>
            </a:r>
            <a:r>
              <a:rPr lang="el-GR" b="1" dirty="0">
                <a:solidFill>
                  <a:prstClr val="black"/>
                </a:solidFill>
              </a:rPr>
              <a:t>Χαρίλαο Τρικούπη </a:t>
            </a:r>
            <a:r>
              <a:rPr lang="el-GR" dirty="0">
                <a:solidFill>
                  <a:prstClr val="black"/>
                </a:solidFill>
              </a:rPr>
              <a:t>τη δημιουργία ενός κεντρικού Αρχείου για την κατάθεση των παλαιών εγγράφων. </a:t>
            </a:r>
          </a:p>
          <a:p>
            <a:pPr lvl="0">
              <a:buClr>
                <a:srgbClr val="B15E28"/>
              </a:buClr>
            </a:pPr>
            <a:r>
              <a:rPr lang="el-GR" dirty="0">
                <a:solidFill>
                  <a:prstClr val="black"/>
                </a:solidFill>
              </a:rPr>
              <a:t> </a:t>
            </a:r>
            <a:r>
              <a:rPr lang="el-GR" dirty="0" smtClean="0">
                <a:solidFill>
                  <a:prstClr val="black"/>
                </a:solidFill>
              </a:rPr>
              <a:t>1883: </a:t>
            </a:r>
            <a:r>
              <a:rPr lang="el-GR" dirty="0">
                <a:solidFill>
                  <a:prstClr val="black"/>
                </a:solidFill>
              </a:rPr>
              <a:t>προβαίνει σε συστηματικές ενέργειες για λύση και έτσι υποβάλλει στην κυβέρνηση υπομνήματα για την ίδρυση κεντρικού Αρχείου.</a:t>
            </a:r>
          </a:p>
          <a:p>
            <a:r>
              <a:rPr lang="el-GR" u="sng" dirty="0" smtClean="0"/>
              <a:t>Επιστημονικό περιοδικό</a:t>
            </a:r>
            <a:r>
              <a:rPr lang="el-GR" dirty="0" smtClean="0"/>
              <a:t>: «</a:t>
            </a:r>
            <a:r>
              <a:rPr lang="el-GR" i="1" dirty="0" smtClean="0"/>
              <a:t>Νέος Ελληνομνήμων»</a:t>
            </a:r>
            <a:r>
              <a:rPr lang="el-GR" dirty="0"/>
              <a:t>: εκδιδόταν ανά τρίμηνο και ειδικευόταν στη Βυζαντινή και Μεταβυζαντινή ιστορία, καθώς και σε θέματα παλαιογραφίας. </a:t>
            </a:r>
            <a:r>
              <a:rPr lang="el-GR" dirty="0" smtClean="0"/>
              <a:t>Εκδόθηκαν </a:t>
            </a:r>
            <a:r>
              <a:rPr lang="el-GR" dirty="0"/>
              <a:t>από το 1904 μέχρι το 1917 δεκατρείς </a:t>
            </a:r>
            <a:r>
              <a:rPr lang="el-GR" dirty="0" smtClean="0"/>
              <a:t>τόμοι</a:t>
            </a:r>
            <a:r>
              <a:rPr lang="el-GR" dirty="0"/>
              <a:t>. </a:t>
            </a:r>
            <a:r>
              <a:rPr lang="el-GR" dirty="0" smtClean="0"/>
              <a:t>Από </a:t>
            </a:r>
            <a:r>
              <a:rPr lang="el-GR" dirty="0"/>
              <a:t>το 1921 μέχρι το 1927 </a:t>
            </a:r>
            <a:r>
              <a:rPr lang="el-GR" dirty="0" smtClean="0"/>
              <a:t>εκδόθηκαν άλλοι </a:t>
            </a:r>
            <a:r>
              <a:rPr lang="el-GR" dirty="0"/>
              <a:t>7 τόμοι.</a:t>
            </a:r>
            <a:endParaRPr lang="el-GR" i="1" dirty="0" smtClean="0"/>
          </a:p>
          <a:p>
            <a:endParaRPr lang="el-GR" i="1" dirty="0" smtClean="0"/>
          </a:p>
        </p:txBody>
      </p:sp>
      <p:pic>
        <p:nvPicPr>
          <p:cNvPr id="2" name="Εικόνα 1"/>
          <p:cNvPicPr>
            <a:picLocks noChangeAspect="1"/>
          </p:cNvPicPr>
          <p:nvPr/>
        </p:nvPicPr>
        <p:blipFill>
          <a:blip r:embed="rId2"/>
          <a:stretch>
            <a:fillRect/>
          </a:stretch>
        </p:blipFill>
        <p:spPr>
          <a:xfrm>
            <a:off x="777049" y="1609344"/>
            <a:ext cx="2395919" cy="3630180"/>
          </a:xfrm>
          <a:prstGeom prst="rect">
            <a:avLst/>
          </a:prstGeom>
        </p:spPr>
      </p:pic>
    </p:spTree>
    <p:extLst>
      <p:ext uri="{BB962C8B-B14F-4D97-AF65-F5344CB8AC3E}">
        <p14:creationId xmlns:p14="http://schemas.microsoft.com/office/powerpoint/2010/main" val="3459790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704088" y="1426464"/>
            <a:ext cx="7900416" cy="4211317"/>
          </a:xfrm>
        </p:spPr>
        <p:txBody>
          <a:bodyPr>
            <a:normAutofit/>
          </a:bodyPr>
          <a:lstStyle/>
          <a:p>
            <a:pPr algn="ctr"/>
            <a:r>
              <a:rPr lang="el-GR" b="1" u="sng" dirty="0" smtClean="0">
                <a:effectLst>
                  <a:outerShdw blurRad="38100" dist="38100" dir="2700000" algn="tl">
                    <a:srgbClr val="000000">
                      <a:alpha val="43137"/>
                    </a:srgbClr>
                  </a:outerShdw>
                </a:effectLst>
              </a:rPr>
              <a:t>Γιάννης Βλαχογιάννης</a:t>
            </a:r>
          </a:p>
          <a:p>
            <a:pPr algn="ctr"/>
            <a:endParaRPr lang="el-GR" b="1" u="sng" dirty="0">
              <a:effectLst>
                <a:outerShdw blurRad="38100" dist="38100" dir="2700000" algn="tl">
                  <a:srgbClr val="000000">
                    <a:alpha val="43137"/>
                  </a:srgbClr>
                </a:outerShdw>
              </a:effectLst>
            </a:endParaRPr>
          </a:p>
          <a:p>
            <a:r>
              <a:rPr lang="el-GR" dirty="0" smtClean="0"/>
              <a:t>Έντονο το αίσθημα του δυναμισμού. Αναζητεί και συγκεντρώνει και το παραμικρό τεκμήριο της γραπτής παράδοσης. </a:t>
            </a:r>
          </a:p>
          <a:p>
            <a:r>
              <a:rPr lang="el-GR" dirty="0" smtClean="0"/>
              <a:t>Δεν σταματά απλά στην περισυλλογή, αλλά εκδίδει ως το 1914 από προσωπική συλλογή του, επτά τόμους με τίτλο </a:t>
            </a:r>
            <a:r>
              <a:rPr lang="el-GR" i="1" dirty="0" smtClean="0"/>
              <a:t>«Αρχεία της Νεώτερης Ελληνικής Ιστορίας»</a:t>
            </a:r>
            <a:r>
              <a:rPr lang="el-GR" dirty="0" smtClean="0"/>
              <a:t>. Επίσης εκδίδει ένα μικρό φυλλάδιο/σημείωμα, με τίτλο «</a:t>
            </a:r>
            <a:r>
              <a:rPr lang="el-GR" i="1" dirty="0" smtClean="0"/>
              <a:t>Συλλογή ιστορικών εγγράφων και χειρογράφων καταρτισθείσα υπό τον Ιωάννη Βλαχογιάννη από του έτους 1888 μέχρι του έτους 1913», </a:t>
            </a:r>
            <a:r>
              <a:rPr lang="el-GR" dirty="0" smtClean="0"/>
              <a:t>στο οποίο και περιγράφεται το περιεχόμενο της συλλογής.</a:t>
            </a:r>
          </a:p>
          <a:p>
            <a:r>
              <a:rPr lang="el-GR" dirty="0" smtClean="0"/>
              <a:t>Δημοσιεύει άρθρο «</a:t>
            </a:r>
            <a:r>
              <a:rPr lang="el-GR" i="1" dirty="0" smtClean="0"/>
              <a:t>Ανάγκη ιδρύσεως Κεντρικού Ελληνικού Ιστορικού Αρχείου</a:t>
            </a:r>
            <a:r>
              <a:rPr lang="el-GR" dirty="0" smtClean="0"/>
              <a:t>». </a:t>
            </a:r>
          </a:p>
        </p:txBody>
      </p:sp>
      <p:pic>
        <p:nvPicPr>
          <p:cNvPr id="2" name="Εικόνα 1"/>
          <p:cNvPicPr>
            <a:picLocks noChangeAspect="1"/>
          </p:cNvPicPr>
          <p:nvPr/>
        </p:nvPicPr>
        <p:blipFill>
          <a:blip r:embed="rId2"/>
          <a:stretch>
            <a:fillRect/>
          </a:stretch>
        </p:blipFill>
        <p:spPr>
          <a:xfrm>
            <a:off x="8759951" y="1957554"/>
            <a:ext cx="2492121" cy="3149135"/>
          </a:xfrm>
          <a:prstGeom prst="rect">
            <a:avLst/>
          </a:prstGeom>
        </p:spPr>
      </p:pic>
    </p:spTree>
    <p:extLst>
      <p:ext uri="{BB962C8B-B14F-4D97-AF65-F5344CB8AC3E}">
        <p14:creationId xmlns:p14="http://schemas.microsoft.com/office/powerpoint/2010/main" val="285456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1097280" y="1463040"/>
            <a:ext cx="9807789" cy="4174741"/>
          </a:xfrm>
        </p:spPr>
        <p:txBody>
          <a:bodyPr/>
          <a:lstStyle/>
          <a:p>
            <a:pPr lvl="0">
              <a:buClr>
                <a:srgbClr val="B15E28"/>
              </a:buClr>
            </a:pPr>
            <a:r>
              <a:rPr lang="el-GR" dirty="0">
                <a:solidFill>
                  <a:prstClr val="black"/>
                </a:solidFill>
              </a:rPr>
              <a:t>Έτσι με αφορμή το φυλλάδιο του Βλαχογιάννη, ο βουλευτής </a:t>
            </a:r>
            <a:r>
              <a:rPr lang="el-GR" dirty="0" smtClean="0">
                <a:solidFill>
                  <a:prstClr val="black"/>
                </a:solidFill>
              </a:rPr>
              <a:t>Λουκάς </a:t>
            </a:r>
            <a:r>
              <a:rPr lang="el-GR" dirty="0">
                <a:solidFill>
                  <a:prstClr val="black"/>
                </a:solidFill>
              </a:rPr>
              <a:t>Νάκος </a:t>
            </a:r>
            <a:r>
              <a:rPr lang="el-GR" dirty="0" smtClean="0">
                <a:solidFill>
                  <a:prstClr val="black"/>
                </a:solidFill>
              </a:rPr>
              <a:t>εκθέτει την αρχειακή κατάσταση στον Πρωθυπουργό Ελ. Βενιζέλο. </a:t>
            </a:r>
          </a:p>
          <a:p>
            <a:pPr lvl="0">
              <a:buClr>
                <a:srgbClr val="B15E28"/>
              </a:buClr>
            </a:pPr>
            <a:r>
              <a:rPr lang="el-GR" dirty="0" smtClean="0">
                <a:solidFill>
                  <a:prstClr val="black"/>
                </a:solidFill>
              </a:rPr>
              <a:t>Αφού υιοθέτησε το ζήτημα της ίδρυσης των Γενικών Αρχείων του Κράτους, ανέθεσε τη σύνταξη του Νομοσχεδίου στον Υπ. Ι. Τσιριμώκο, ο οποίος υποβάλλει το σχέδιο νόμου </a:t>
            </a:r>
            <a:r>
              <a:rPr lang="el-GR" i="1" dirty="0" smtClean="0">
                <a:solidFill>
                  <a:prstClr val="black"/>
                </a:solidFill>
              </a:rPr>
              <a:t>«Περί ιδρύσεως υπηρεσίας Γενικών Αρχείων του Κράτους». </a:t>
            </a:r>
          </a:p>
          <a:p>
            <a:pPr lvl="0">
              <a:buClr>
                <a:srgbClr val="B15E28"/>
              </a:buClr>
            </a:pPr>
            <a:endParaRPr lang="el-GR" i="1" dirty="0" smtClean="0">
              <a:solidFill>
                <a:prstClr val="black"/>
              </a:solidFill>
            </a:endParaRPr>
          </a:p>
          <a:p>
            <a:pPr lvl="0">
              <a:buClr>
                <a:srgbClr val="B15E28"/>
              </a:buClr>
            </a:pPr>
            <a:endParaRPr lang="el-GR" i="1" dirty="0">
              <a:solidFill>
                <a:prstClr val="black"/>
              </a:solidFill>
            </a:endParaRPr>
          </a:p>
          <a:p>
            <a:pPr lvl="0">
              <a:buClr>
                <a:srgbClr val="B15E28"/>
              </a:buClr>
            </a:pPr>
            <a:r>
              <a:rPr lang="el-GR" b="1" i="1" dirty="0" smtClean="0">
                <a:solidFill>
                  <a:prstClr val="black"/>
                </a:solidFill>
              </a:rPr>
              <a:t>Η διαδικασία ολοκληρώθηκε με τον Ν. 380/1914, με τον οποίο ιδρύεται η Υπηρεσία των Αρχείων του Κράτους. </a:t>
            </a:r>
            <a:endParaRPr lang="el-GR" b="1" i="1" dirty="0">
              <a:solidFill>
                <a:prstClr val="black"/>
              </a:solidFill>
            </a:endParaRPr>
          </a:p>
          <a:p>
            <a:endParaRPr lang="el-GR" dirty="0"/>
          </a:p>
        </p:txBody>
      </p:sp>
    </p:spTree>
    <p:extLst>
      <p:ext uri="{BB962C8B-B14F-4D97-AF65-F5344CB8AC3E}">
        <p14:creationId xmlns:p14="http://schemas.microsoft.com/office/powerpoint/2010/main" val="3646066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3782569" y="2893717"/>
            <a:ext cx="5489447" cy="745595"/>
          </a:xfrm>
        </p:spPr>
        <p:txBody>
          <a:bodyPr>
            <a:noAutofit/>
          </a:bodyPr>
          <a:lstStyle/>
          <a:p>
            <a:r>
              <a:rPr lang="el-GR" sz="3200" b="1" u="sng" dirty="0" smtClean="0"/>
              <a:t>Φωτογραφική  Ανασκόπηση</a:t>
            </a:r>
            <a:endParaRPr lang="el-GR" sz="3200" b="1" u="sng" dirty="0"/>
          </a:p>
        </p:txBody>
      </p:sp>
    </p:spTree>
    <p:extLst>
      <p:ext uri="{BB962C8B-B14F-4D97-AF65-F5344CB8AC3E}">
        <p14:creationId xmlns:p14="http://schemas.microsoft.com/office/powerpoint/2010/main" val="307220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3810001" y="754021"/>
            <a:ext cx="4767071" cy="398123"/>
          </a:xfrm>
        </p:spPr>
        <p:txBody>
          <a:bodyPr>
            <a:noAutofit/>
          </a:bodyPr>
          <a:lstStyle/>
          <a:p>
            <a:r>
              <a:rPr lang="el-GR" b="1" u="sng" dirty="0" smtClean="0"/>
              <a:t>ΣΗΜΑΝΤΙΚΕΣ  ΠΡΟΣΩΠΙΚΟΤΗΤΕΣ </a:t>
            </a:r>
            <a:endParaRPr lang="el-GR" b="1" u="sng" dirty="0"/>
          </a:p>
        </p:txBody>
      </p:sp>
      <p:pic>
        <p:nvPicPr>
          <p:cNvPr id="19" name="Εικόνα 18"/>
          <p:cNvPicPr>
            <a:picLocks noChangeAspect="1"/>
          </p:cNvPicPr>
          <p:nvPr/>
        </p:nvPicPr>
        <p:blipFill>
          <a:blip r:embed="rId2"/>
          <a:stretch>
            <a:fillRect/>
          </a:stretch>
        </p:blipFill>
        <p:spPr>
          <a:xfrm>
            <a:off x="2165493" y="2296339"/>
            <a:ext cx="2468229" cy="3617816"/>
          </a:xfrm>
          <a:prstGeom prst="rect">
            <a:avLst/>
          </a:prstGeom>
        </p:spPr>
      </p:pic>
      <p:pic>
        <p:nvPicPr>
          <p:cNvPr id="20" name="Εικόνα 19"/>
          <p:cNvPicPr>
            <a:picLocks noChangeAspect="1"/>
          </p:cNvPicPr>
          <p:nvPr/>
        </p:nvPicPr>
        <p:blipFill>
          <a:blip r:embed="rId3"/>
          <a:stretch>
            <a:fillRect/>
          </a:stretch>
        </p:blipFill>
        <p:spPr>
          <a:xfrm>
            <a:off x="7078979" y="2296339"/>
            <a:ext cx="2447943" cy="3617816"/>
          </a:xfrm>
          <a:prstGeom prst="rect">
            <a:avLst/>
          </a:prstGeom>
        </p:spPr>
      </p:pic>
      <p:pic>
        <p:nvPicPr>
          <p:cNvPr id="21" name="Εικόνα 20"/>
          <p:cNvPicPr>
            <a:picLocks noChangeAspect="1"/>
          </p:cNvPicPr>
          <p:nvPr/>
        </p:nvPicPr>
        <p:blipFill>
          <a:blip r:embed="rId4"/>
          <a:stretch>
            <a:fillRect/>
          </a:stretch>
        </p:blipFill>
        <p:spPr>
          <a:xfrm>
            <a:off x="2207735" y="1533720"/>
            <a:ext cx="2383743" cy="499915"/>
          </a:xfrm>
          <a:prstGeom prst="rect">
            <a:avLst/>
          </a:prstGeom>
        </p:spPr>
      </p:pic>
      <p:pic>
        <p:nvPicPr>
          <p:cNvPr id="22" name="Εικόνα 21"/>
          <p:cNvPicPr>
            <a:picLocks noChangeAspect="1"/>
          </p:cNvPicPr>
          <p:nvPr/>
        </p:nvPicPr>
        <p:blipFill>
          <a:blip r:embed="rId5"/>
          <a:stretch>
            <a:fillRect/>
          </a:stretch>
        </p:blipFill>
        <p:spPr>
          <a:xfrm>
            <a:off x="7167566" y="1533720"/>
            <a:ext cx="2359356" cy="499915"/>
          </a:xfrm>
          <a:prstGeom prst="rect">
            <a:avLst/>
          </a:prstGeom>
        </p:spPr>
      </p:pic>
    </p:spTree>
    <p:extLst>
      <p:ext uri="{BB962C8B-B14F-4D97-AF65-F5344CB8AC3E}">
        <p14:creationId xmlns:p14="http://schemas.microsoft.com/office/powerpoint/2010/main" val="1228027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4939327" y="2044984"/>
            <a:ext cx="2423246" cy="3668421"/>
          </a:xfrm>
          <a:prstGeom prst="rect">
            <a:avLst/>
          </a:prstGeom>
        </p:spPr>
      </p:pic>
      <p:sp>
        <p:nvSpPr>
          <p:cNvPr id="5" name="Θέση κειμένου 2"/>
          <p:cNvSpPr txBox="1">
            <a:spLocks/>
          </p:cNvSpPr>
          <p:nvPr/>
        </p:nvSpPr>
        <p:spPr>
          <a:xfrm>
            <a:off x="5009475" y="1348157"/>
            <a:ext cx="2282951" cy="392027"/>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l-GR" sz="1800" b="1" u="sng" dirty="0" smtClean="0"/>
              <a:t>Σπυρίδων Λάμπρος</a:t>
            </a:r>
            <a:endParaRPr lang="el-GR" sz="1800" b="1" u="sng" dirty="0"/>
          </a:p>
        </p:txBody>
      </p:sp>
      <p:pic>
        <p:nvPicPr>
          <p:cNvPr id="6" name="Εικόνα 5"/>
          <p:cNvPicPr>
            <a:picLocks noChangeAspect="1"/>
          </p:cNvPicPr>
          <p:nvPr/>
        </p:nvPicPr>
        <p:blipFill>
          <a:blip r:embed="rId3"/>
          <a:stretch>
            <a:fillRect/>
          </a:stretch>
        </p:blipFill>
        <p:spPr>
          <a:xfrm>
            <a:off x="8565799" y="2185286"/>
            <a:ext cx="2518946" cy="3182242"/>
          </a:xfrm>
          <a:prstGeom prst="rect">
            <a:avLst/>
          </a:prstGeom>
        </p:spPr>
      </p:pic>
      <p:sp>
        <p:nvSpPr>
          <p:cNvPr id="7" name="Θέση κειμένου 2"/>
          <p:cNvSpPr txBox="1">
            <a:spLocks/>
          </p:cNvSpPr>
          <p:nvPr/>
        </p:nvSpPr>
        <p:spPr>
          <a:xfrm>
            <a:off x="8683797" y="1348157"/>
            <a:ext cx="2282951" cy="392027"/>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l-GR" sz="1800" b="1" u="sng" dirty="0" smtClean="0"/>
              <a:t>Γιάννης Βλαχογιάννης</a:t>
            </a:r>
            <a:endParaRPr lang="el-GR" sz="1800" b="1" u="sng" dirty="0"/>
          </a:p>
        </p:txBody>
      </p:sp>
      <p:pic>
        <p:nvPicPr>
          <p:cNvPr id="8" name="Εικόνα 7"/>
          <p:cNvPicPr>
            <a:picLocks noChangeAspect="1"/>
          </p:cNvPicPr>
          <p:nvPr/>
        </p:nvPicPr>
        <p:blipFill>
          <a:blip r:embed="rId4"/>
          <a:stretch>
            <a:fillRect/>
          </a:stretch>
        </p:blipFill>
        <p:spPr>
          <a:xfrm>
            <a:off x="914872" y="2429925"/>
            <a:ext cx="3422841" cy="2510083"/>
          </a:xfrm>
          <a:prstGeom prst="rect">
            <a:avLst/>
          </a:prstGeom>
        </p:spPr>
      </p:pic>
      <p:sp>
        <p:nvSpPr>
          <p:cNvPr id="10" name="Θέση κειμένου 2"/>
          <p:cNvSpPr txBox="1">
            <a:spLocks/>
          </p:cNvSpPr>
          <p:nvPr/>
        </p:nvSpPr>
        <p:spPr>
          <a:xfrm>
            <a:off x="1522563" y="1348157"/>
            <a:ext cx="2282951" cy="392027"/>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l-GR" sz="1800" b="1" u="sng" dirty="0" smtClean="0"/>
              <a:t>Ελευθέριος Βενιζέλος</a:t>
            </a:r>
            <a:endParaRPr lang="el-GR" sz="1800" b="1" u="sng" dirty="0"/>
          </a:p>
        </p:txBody>
      </p:sp>
    </p:spTree>
    <p:extLst>
      <p:ext uri="{BB962C8B-B14F-4D97-AF65-F5344CB8AC3E}">
        <p14:creationId xmlns:p14="http://schemas.microsoft.com/office/powerpoint/2010/main" val="423903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6375945" y="3612406"/>
            <a:ext cx="3238881" cy="438912"/>
          </a:xfrm>
        </p:spPr>
        <p:txBody>
          <a:bodyPr>
            <a:normAutofit/>
          </a:bodyPr>
          <a:lstStyle/>
          <a:p>
            <a:r>
              <a:rPr lang="el-GR" sz="1800" b="1" u="sng" dirty="0" smtClean="0"/>
              <a:t>Κωνσταντίνος Παπαρηγόπουλο</a:t>
            </a:r>
            <a:r>
              <a:rPr lang="el-GR" sz="1800" b="1" u="sng" dirty="0"/>
              <a:t>ς</a:t>
            </a:r>
          </a:p>
        </p:txBody>
      </p:sp>
      <p:pic>
        <p:nvPicPr>
          <p:cNvPr id="4" name="Εικόνα 3"/>
          <p:cNvPicPr>
            <a:picLocks noChangeAspect="1"/>
          </p:cNvPicPr>
          <p:nvPr/>
        </p:nvPicPr>
        <p:blipFill>
          <a:blip r:embed="rId2"/>
          <a:stretch>
            <a:fillRect/>
          </a:stretch>
        </p:blipFill>
        <p:spPr>
          <a:xfrm>
            <a:off x="2679945" y="3435857"/>
            <a:ext cx="1831530" cy="2517309"/>
          </a:xfrm>
          <a:prstGeom prst="rect">
            <a:avLst/>
          </a:prstGeom>
        </p:spPr>
      </p:pic>
      <p:pic>
        <p:nvPicPr>
          <p:cNvPr id="5" name="Εικόνα 4"/>
          <p:cNvPicPr>
            <a:picLocks noChangeAspect="1"/>
          </p:cNvPicPr>
          <p:nvPr/>
        </p:nvPicPr>
        <p:blipFill>
          <a:blip r:embed="rId3"/>
          <a:stretch>
            <a:fillRect/>
          </a:stretch>
        </p:blipFill>
        <p:spPr>
          <a:xfrm>
            <a:off x="762318" y="1280142"/>
            <a:ext cx="1840210" cy="2670900"/>
          </a:xfrm>
          <a:prstGeom prst="rect">
            <a:avLst/>
          </a:prstGeom>
        </p:spPr>
      </p:pic>
      <p:sp>
        <p:nvSpPr>
          <p:cNvPr id="6" name="Θέση κειμένου 2"/>
          <p:cNvSpPr txBox="1">
            <a:spLocks/>
          </p:cNvSpPr>
          <p:nvPr/>
        </p:nvSpPr>
        <p:spPr>
          <a:xfrm>
            <a:off x="762318" y="845442"/>
            <a:ext cx="2110769" cy="37737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l-GR" sz="1800" b="1" u="sng" dirty="0" smtClean="0"/>
              <a:t>Τιμολέων Φιλήμων</a:t>
            </a:r>
            <a:endParaRPr lang="el-GR" sz="1800" b="1" u="sng" dirty="0"/>
          </a:p>
        </p:txBody>
      </p:sp>
      <p:pic>
        <p:nvPicPr>
          <p:cNvPr id="7" name="Εικόνα 6"/>
          <p:cNvPicPr>
            <a:picLocks noChangeAspect="1"/>
          </p:cNvPicPr>
          <p:nvPr/>
        </p:nvPicPr>
        <p:blipFill>
          <a:blip r:embed="rId4"/>
          <a:stretch>
            <a:fillRect/>
          </a:stretch>
        </p:blipFill>
        <p:spPr>
          <a:xfrm>
            <a:off x="6603871" y="4051318"/>
            <a:ext cx="2713864" cy="1991626"/>
          </a:xfrm>
          <a:prstGeom prst="rect">
            <a:avLst/>
          </a:prstGeom>
        </p:spPr>
      </p:pic>
      <p:sp>
        <p:nvSpPr>
          <p:cNvPr id="8" name="Θέση κειμένου 2"/>
          <p:cNvSpPr txBox="1">
            <a:spLocks/>
          </p:cNvSpPr>
          <p:nvPr/>
        </p:nvSpPr>
        <p:spPr>
          <a:xfrm>
            <a:off x="4511475" y="833833"/>
            <a:ext cx="1969007" cy="388979"/>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l-GR" sz="1800" b="1" u="sng" dirty="0" smtClean="0"/>
              <a:t>Παναγιώτης Χιώτης</a:t>
            </a:r>
            <a:endParaRPr lang="el-GR" sz="1800" b="1" u="sng" dirty="0"/>
          </a:p>
        </p:txBody>
      </p:sp>
      <p:pic>
        <p:nvPicPr>
          <p:cNvPr id="9" name="Εικόνα 8"/>
          <p:cNvPicPr>
            <a:picLocks noChangeAspect="1"/>
          </p:cNvPicPr>
          <p:nvPr/>
        </p:nvPicPr>
        <p:blipFill>
          <a:blip r:embed="rId5"/>
          <a:stretch>
            <a:fillRect/>
          </a:stretch>
        </p:blipFill>
        <p:spPr>
          <a:xfrm>
            <a:off x="4616010" y="1240848"/>
            <a:ext cx="1759935" cy="2591014"/>
          </a:xfrm>
          <a:prstGeom prst="rect">
            <a:avLst/>
          </a:prstGeom>
        </p:spPr>
      </p:pic>
      <p:sp>
        <p:nvSpPr>
          <p:cNvPr id="10" name="Θέση κειμένου 2"/>
          <p:cNvSpPr txBox="1">
            <a:spLocks/>
          </p:cNvSpPr>
          <p:nvPr/>
        </p:nvSpPr>
        <p:spPr>
          <a:xfrm>
            <a:off x="2696658" y="3021911"/>
            <a:ext cx="1969007" cy="38897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l-GR" sz="1800" b="1" u="sng" dirty="0" smtClean="0"/>
              <a:t>Νικόλας Πολίτης</a:t>
            </a:r>
            <a:endParaRPr lang="el-GR" sz="1800" b="1" u="sng" dirty="0"/>
          </a:p>
        </p:txBody>
      </p:sp>
      <p:pic>
        <p:nvPicPr>
          <p:cNvPr id="2" name="Εικόνα 1"/>
          <p:cNvPicPr>
            <a:picLocks noChangeAspect="1"/>
          </p:cNvPicPr>
          <p:nvPr/>
        </p:nvPicPr>
        <p:blipFill>
          <a:blip r:embed="rId6"/>
          <a:stretch>
            <a:fillRect/>
          </a:stretch>
        </p:blipFill>
        <p:spPr>
          <a:xfrm>
            <a:off x="9400031" y="1179473"/>
            <a:ext cx="1901953" cy="2432933"/>
          </a:xfrm>
          <a:prstGeom prst="rect">
            <a:avLst/>
          </a:prstGeom>
        </p:spPr>
      </p:pic>
      <p:pic>
        <p:nvPicPr>
          <p:cNvPr id="11" name="Εικόνα 10"/>
          <p:cNvPicPr>
            <a:picLocks noChangeAspect="1"/>
          </p:cNvPicPr>
          <p:nvPr/>
        </p:nvPicPr>
        <p:blipFill>
          <a:blip r:embed="rId7"/>
          <a:stretch>
            <a:fillRect/>
          </a:stretch>
        </p:blipFill>
        <p:spPr>
          <a:xfrm>
            <a:off x="9317735" y="738198"/>
            <a:ext cx="2231239" cy="471550"/>
          </a:xfrm>
          <a:prstGeom prst="rect">
            <a:avLst/>
          </a:prstGeom>
        </p:spPr>
      </p:pic>
    </p:spTree>
    <p:extLst>
      <p:ext uri="{BB962C8B-B14F-4D97-AF65-F5344CB8AC3E}">
        <p14:creationId xmlns:p14="http://schemas.microsoft.com/office/powerpoint/2010/main" val="109553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8757" y="719336"/>
            <a:ext cx="7295051" cy="694944"/>
          </a:xfrm>
        </p:spPr>
        <p:txBody>
          <a:bodyPr/>
          <a:lstStyle/>
          <a:p>
            <a:r>
              <a:rPr lang="el-GR" b="1" u="sng" dirty="0" smtClean="0">
                <a:effectLst>
                  <a:outerShdw blurRad="38100" dist="38100" dir="2700000" algn="tl">
                    <a:srgbClr val="000000">
                      <a:alpha val="43137"/>
                    </a:srgbClr>
                  </a:outerShdw>
                </a:effectLst>
              </a:rPr>
              <a:t>Ιστορική και Εθνολογική Εταιρία Ελλάδος</a:t>
            </a:r>
            <a:endParaRPr lang="el-GR" b="1" u="sng" dirty="0">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a:stretch>
            <a:fillRect/>
          </a:stretch>
        </p:blipFill>
        <p:spPr>
          <a:xfrm>
            <a:off x="1128495" y="1807472"/>
            <a:ext cx="4047009" cy="4047009"/>
          </a:xfrm>
          <a:prstGeom prst="rect">
            <a:avLst/>
          </a:prstGeom>
        </p:spPr>
      </p:pic>
      <p:pic>
        <p:nvPicPr>
          <p:cNvPr id="5" name="Εικόνα 4"/>
          <p:cNvPicPr>
            <a:picLocks noChangeAspect="1"/>
          </p:cNvPicPr>
          <p:nvPr/>
        </p:nvPicPr>
        <p:blipFill>
          <a:blip r:embed="rId3"/>
          <a:stretch>
            <a:fillRect/>
          </a:stretch>
        </p:blipFill>
        <p:spPr>
          <a:xfrm>
            <a:off x="6693249" y="1807472"/>
            <a:ext cx="4047009" cy="4047009"/>
          </a:xfrm>
          <a:prstGeom prst="rect">
            <a:avLst/>
          </a:prstGeom>
        </p:spPr>
      </p:pic>
    </p:spTree>
    <p:extLst>
      <p:ext uri="{BB962C8B-B14F-4D97-AF65-F5344CB8AC3E}">
        <p14:creationId xmlns:p14="http://schemas.microsoft.com/office/powerpoint/2010/main" val="156294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000" dirty="0" smtClean="0"/>
              <a:t>Ιστορικές συγκυρίες και οι επιπτώσεις τους στο αρχείο</a:t>
            </a:r>
            <a:endParaRPr lang="el-GR" sz="3000" dirty="0"/>
          </a:p>
        </p:txBody>
      </p:sp>
      <p:sp>
        <p:nvSpPr>
          <p:cNvPr id="3" name="Θέση περιεχομένου 2"/>
          <p:cNvSpPr>
            <a:spLocks noGrp="1"/>
          </p:cNvSpPr>
          <p:nvPr>
            <p:ph idx="1"/>
          </p:nvPr>
        </p:nvSpPr>
        <p:spPr>
          <a:xfrm>
            <a:off x="694944" y="2496312"/>
            <a:ext cx="10789920" cy="3584448"/>
          </a:xfrm>
        </p:spPr>
        <p:txBody>
          <a:bodyPr>
            <a:normAutofit/>
          </a:bodyPr>
          <a:lstStyle/>
          <a:p>
            <a:pPr>
              <a:buFont typeface="Wingdings" panose="05000000000000000000" pitchFamily="2" charset="2"/>
              <a:buChar char="§"/>
            </a:pPr>
            <a:r>
              <a:rPr lang="el-GR" sz="2000" dirty="0" smtClean="0"/>
              <a:t>Μετά την Άλωση της Κωνσταντινούπολης (1453), παραγωγοί αρχείου εκτός από μοναστήρια (Άθω - Μετέωρα) είναι και οι αρχές διοίκησης. </a:t>
            </a:r>
          </a:p>
          <a:p>
            <a:pPr>
              <a:buFont typeface="Wingdings" panose="05000000000000000000" pitchFamily="2" charset="2"/>
              <a:buChar char="§"/>
            </a:pPr>
            <a:r>
              <a:rPr lang="el-GR" sz="2000" dirty="0" smtClean="0"/>
              <a:t>Σε τουρκοκρατούμενα εδάφη τα αρχεία τα διαχειρίζονταν οι ίδιοι οι δημιουργοί τους (κυρίως όμως τα μοναστήρια/εκκλησίες ή οι Κοινότητες).  </a:t>
            </a:r>
          </a:p>
          <a:p>
            <a:pPr>
              <a:buFont typeface="Wingdings" panose="05000000000000000000" pitchFamily="2" charset="2"/>
              <a:buChar char="§"/>
            </a:pPr>
            <a:r>
              <a:rPr lang="el-GR" sz="2000" dirty="0" smtClean="0"/>
              <a:t>Αρχειακό υλικό παράγουν και οι Ελληνικές Κοινότητες της διασποράς, το οποίο περιέχει στοιχεία για την προετοιμασία της Ελληνικής Επανάστασης.</a:t>
            </a:r>
          </a:p>
          <a:p>
            <a:pPr>
              <a:buFont typeface="Wingdings" panose="05000000000000000000" pitchFamily="2" charset="2"/>
              <a:buChar char="§"/>
            </a:pPr>
            <a:r>
              <a:rPr lang="el-GR" sz="2000" dirty="0" smtClean="0"/>
              <a:t>Αντίθετα στα νησιά, υπήρχαν οργανωμένα αρχεία (Ιόνιο, Αιγαίο, Κρήτη) που ακολουθούσαν τα οθωμανικά ή ευρωπαϊκά πρότυπα. </a:t>
            </a:r>
            <a:endParaRPr lang="el-GR" sz="2000" dirty="0"/>
          </a:p>
        </p:txBody>
      </p:sp>
    </p:spTree>
    <p:extLst>
      <p:ext uri="{BB962C8B-B14F-4D97-AF65-F5344CB8AC3E}">
        <p14:creationId xmlns:p14="http://schemas.microsoft.com/office/powerpoint/2010/main" val="2669299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4848" y="1551432"/>
            <a:ext cx="3755136" cy="375513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28" y="935736"/>
            <a:ext cx="4986528" cy="4986528"/>
          </a:xfrm>
          <a:prstGeom prst="rect">
            <a:avLst/>
          </a:prstGeom>
        </p:spPr>
      </p:pic>
    </p:spTree>
    <p:extLst>
      <p:ext uri="{BB962C8B-B14F-4D97-AF65-F5344CB8AC3E}">
        <p14:creationId xmlns:p14="http://schemas.microsoft.com/office/powerpoint/2010/main" val="142284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 y="868680"/>
            <a:ext cx="5120640" cy="512064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296" y="1011936"/>
            <a:ext cx="4977384" cy="4977384"/>
          </a:xfrm>
          <a:prstGeom prst="rect">
            <a:avLst/>
          </a:prstGeom>
        </p:spPr>
      </p:pic>
    </p:spTree>
    <p:extLst>
      <p:ext uri="{BB962C8B-B14F-4D97-AF65-F5344CB8AC3E}">
        <p14:creationId xmlns:p14="http://schemas.microsoft.com/office/powerpoint/2010/main" val="13269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24" y="1051560"/>
            <a:ext cx="4544568" cy="454456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784" y="1051560"/>
            <a:ext cx="4544568" cy="4544568"/>
          </a:xfrm>
          <a:prstGeom prst="rect">
            <a:avLst/>
          </a:prstGeom>
        </p:spPr>
      </p:pic>
    </p:spTree>
    <p:extLst>
      <p:ext uri="{BB962C8B-B14F-4D97-AF65-F5344CB8AC3E}">
        <p14:creationId xmlns:p14="http://schemas.microsoft.com/office/powerpoint/2010/main" val="1826026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67433" y="704088"/>
            <a:ext cx="7242705" cy="466344"/>
          </a:xfrm>
        </p:spPr>
        <p:txBody>
          <a:bodyPr>
            <a:normAutofit fontScale="90000"/>
          </a:bodyPr>
          <a:lstStyle/>
          <a:p>
            <a:pPr algn="ctr"/>
            <a:r>
              <a:rPr lang="el-GR" smtClean="0"/>
              <a:t> ΓΕΝΙΚΑ </a:t>
            </a:r>
            <a:r>
              <a:rPr lang="el-GR" dirty="0" smtClean="0"/>
              <a:t>ΑΡΧΕΙΑ ΤΟΥ ΚΡΑΤΟΥΣ (ΓΑΚ)</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729" y="1170432"/>
            <a:ext cx="7315283" cy="4874790"/>
          </a:xfrm>
          <a:prstGeom prst="rect">
            <a:avLst/>
          </a:prstGeom>
        </p:spPr>
      </p:pic>
    </p:spTree>
    <p:extLst>
      <p:ext uri="{BB962C8B-B14F-4D97-AF65-F5344CB8AC3E}">
        <p14:creationId xmlns:p14="http://schemas.microsoft.com/office/powerpoint/2010/main" val="227763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0770" y="775693"/>
            <a:ext cx="2362198" cy="541043"/>
          </a:xfrm>
        </p:spPr>
        <p:txBody>
          <a:bodyPr>
            <a:normAutofit fontScale="90000"/>
          </a:bodyPr>
          <a:lstStyle/>
          <a:p>
            <a:r>
              <a:rPr lang="el-GR" u="sng" dirty="0" smtClean="0"/>
              <a:t>Βιβλιογραφία</a:t>
            </a:r>
            <a:endParaRPr lang="el-GR" u="sng" dirty="0"/>
          </a:p>
        </p:txBody>
      </p:sp>
      <p:sp>
        <p:nvSpPr>
          <p:cNvPr id="3" name="Θέση κειμένου 2"/>
          <p:cNvSpPr>
            <a:spLocks noGrp="1"/>
          </p:cNvSpPr>
          <p:nvPr>
            <p:ph type="body" idx="1"/>
          </p:nvPr>
        </p:nvSpPr>
        <p:spPr>
          <a:xfrm>
            <a:off x="810770" y="1655064"/>
            <a:ext cx="10692382" cy="4197096"/>
          </a:xfrm>
        </p:spPr>
        <p:txBody>
          <a:bodyPr/>
          <a:lstStyle/>
          <a:p>
            <a:pPr marL="457200" indent="-457200">
              <a:buFont typeface="+mj-lt"/>
              <a:buAutoNum type="arabicPeriod"/>
            </a:pPr>
            <a:r>
              <a:rPr lang="el-GR" dirty="0" smtClean="0"/>
              <a:t>Ελ. Λυκούρη-Λαζάρου, </a:t>
            </a:r>
            <a:r>
              <a:rPr lang="el-GR" i="1" dirty="0" smtClean="0"/>
              <a:t>Τα αρχεία στο Νεοελληνικό κράτος έως την ίδρυση των Γενικών Αρχείων</a:t>
            </a:r>
            <a:r>
              <a:rPr lang="el-GR" dirty="0" smtClean="0"/>
              <a:t> (1821-1914), Αθήνα, 1998.</a:t>
            </a:r>
          </a:p>
          <a:p>
            <a:pPr marL="457200" indent="-457200">
              <a:buFont typeface="+mj-lt"/>
              <a:buAutoNum type="arabicPeriod"/>
            </a:pPr>
            <a:r>
              <a:rPr lang="el-GR" dirty="0" smtClean="0"/>
              <a:t>Μ. Κολυβά, </a:t>
            </a:r>
            <a:r>
              <a:rPr lang="el-GR" i="1" dirty="0" smtClean="0"/>
              <a:t>Αρχειονομία και φορείς παραγωγής αρχείων. Ιστορική αναδρομή</a:t>
            </a:r>
            <a:r>
              <a:rPr lang="el-GR" dirty="0" smtClean="0"/>
              <a:t>, Αθήνα, 2008.</a:t>
            </a:r>
          </a:p>
          <a:p>
            <a:pPr marL="457200" indent="-457200">
              <a:buFont typeface="+mj-lt"/>
              <a:buAutoNum type="arabicPeriod"/>
            </a:pPr>
            <a:r>
              <a:rPr lang="el-GR" dirty="0" smtClean="0"/>
              <a:t>Ν. Τωμαδάκης, «Περί αρχείων εν Ελλάδι και της αρχειακής υπηρεσίας», περ. </a:t>
            </a:r>
            <a:r>
              <a:rPr lang="el-GR" i="1" dirty="0" smtClean="0"/>
              <a:t>Δελτίον της Ιστορικής και Εθνολογικής Εταιρείας της Ελλάδος, 11 </a:t>
            </a:r>
            <a:r>
              <a:rPr lang="el-GR" dirty="0" smtClean="0"/>
              <a:t>(1956).</a:t>
            </a:r>
          </a:p>
          <a:p>
            <a:pPr marL="457200" indent="-457200">
              <a:buFont typeface="+mj-lt"/>
              <a:buAutoNum type="arabicPeriod"/>
            </a:pPr>
            <a:r>
              <a:rPr lang="el-GR" dirty="0" smtClean="0"/>
              <a:t>Γ. Κουκουλές, </a:t>
            </a:r>
            <a:r>
              <a:rPr lang="el-GR" i="1" dirty="0" smtClean="0"/>
              <a:t>Για μια ιστορία του Ελληνικού συνδικαλιστικού κινήματος</a:t>
            </a:r>
            <a:r>
              <a:rPr lang="el-GR" dirty="0" smtClean="0"/>
              <a:t>, Αθήνα, 1983.</a:t>
            </a:r>
          </a:p>
          <a:p>
            <a:pPr marL="457200" indent="-457200">
              <a:buFont typeface="+mj-lt"/>
              <a:buAutoNum type="arabicPeriod"/>
            </a:pPr>
            <a:r>
              <a:rPr lang="el-GR" i="1" dirty="0" smtClean="0"/>
              <a:t>Θησαυροί της Εθνικής Βιβλιοθήκης,</a:t>
            </a:r>
            <a:r>
              <a:rPr lang="el-GR" dirty="0" smtClean="0"/>
              <a:t> </a:t>
            </a:r>
            <a:r>
              <a:rPr lang="el-GR" i="1" dirty="0" smtClean="0"/>
              <a:t>Κατάλογος Έκθεσης</a:t>
            </a:r>
            <a:r>
              <a:rPr lang="el-GR" dirty="0" smtClean="0"/>
              <a:t>, Αθήνα: Εθνική Βιβλιοθήκη της Ελλάδος, 1999.</a:t>
            </a:r>
          </a:p>
          <a:p>
            <a:pPr marL="457200" indent="-457200">
              <a:buFont typeface="+mj-lt"/>
              <a:buAutoNum type="arabicPeriod"/>
            </a:pPr>
            <a:r>
              <a:rPr lang="el-GR" dirty="0" smtClean="0"/>
              <a:t>Σ. Λάμπρου, «Ανάγκη Ιδρύσεως Κεντρικού Ελληνικού Ιστορικού Αρχείου», περ. </a:t>
            </a:r>
            <a:r>
              <a:rPr lang="el-GR" i="1" dirty="0" smtClean="0"/>
              <a:t>Νέος Ελληνομνήμων</a:t>
            </a:r>
            <a:r>
              <a:rPr lang="el-GR" dirty="0" smtClean="0"/>
              <a:t>, 11 (1914).</a:t>
            </a:r>
            <a:endParaRPr lang="el-GR" dirty="0"/>
          </a:p>
        </p:txBody>
      </p:sp>
    </p:spTree>
    <p:extLst>
      <p:ext uri="{BB962C8B-B14F-4D97-AF65-F5344CB8AC3E}">
        <p14:creationId xmlns:p14="http://schemas.microsoft.com/office/powerpoint/2010/main" val="112905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κειμένου 8"/>
          <p:cNvSpPr>
            <a:spLocks noGrp="1"/>
          </p:cNvSpPr>
          <p:nvPr>
            <p:ph type="body" sz="half" idx="2"/>
          </p:nvPr>
        </p:nvSpPr>
        <p:spPr>
          <a:xfrm>
            <a:off x="630936" y="731520"/>
            <a:ext cx="10927080" cy="5367528"/>
          </a:xfrm>
        </p:spPr>
        <p:txBody>
          <a:bodyPr>
            <a:normAutofit fontScale="92500" lnSpcReduction="10000"/>
          </a:bodyPr>
          <a:lstStyle/>
          <a:p>
            <a:pPr algn="l"/>
            <a:r>
              <a:rPr lang="el-GR" dirty="0"/>
              <a:t>Αρχειακές Υπηρεσίες </a:t>
            </a:r>
            <a:r>
              <a:rPr lang="el-GR" dirty="0" smtClean="0"/>
              <a:t>υπήρχαν:</a:t>
            </a:r>
          </a:p>
          <a:p>
            <a:pPr marL="342900" indent="-342900" algn="l">
              <a:buFont typeface="+mj-lt"/>
              <a:buAutoNum type="arabicPeriod"/>
            </a:pPr>
            <a:r>
              <a:rPr lang="el-GR" dirty="0" smtClean="0"/>
              <a:t>Ιόνιο Κράτος</a:t>
            </a:r>
          </a:p>
          <a:p>
            <a:pPr marL="342900" indent="-342900" algn="l">
              <a:buFont typeface="+mj-lt"/>
              <a:buAutoNum type="arabicPeriod"/>
            </a:pPr>
            <a:r>
              <a:rPr lang="el-GR" dirty="0" smtClean="0"/>
              <a:t>Σαμιακή Πολιτεία</a:t>
            </a:r>
          </a:p>
          <a:p>
            <a:pPr marL="342900" indent="-342900" algn="l">
              <a:buFont typeface="+mj-lt"/>
              <a:buAutoNum type="arabicPeriod"/>
            </a:pPr>
            <a:r>
              <a:rPr lang="el-GR" dirty="0" smtClean="0"/>
              <a:t>Κρητική Πολιτεία</a:t>
            </a:r>
          </a:p>
          <a:p>
            <a:pPr algn="l"/>
            <a:r>
              <a:rPr lang="el-GR" dirty="0" smtClean="0"/>
              <a:t>Και λειτούργησαν τα Αρχειοφυλακεία: </a:t>
            </a:r>
          </a:p>
          <a:p>
            <a:pPr marL="342900" indent="-342900" algn="l">
              <a:buFont typeface="+mj-lt"/>
              <a:buAutoNum type="arabicPeriod"/>
            </a:pPr>
            <a:r>
              <a:rPr lang="el-GR" dirty="0"/>
              <a:t>Κερκύρας: </a:t>
            </a:r>
            <a:r>
              <a:rPr lang="el-GR" dirty="0" smtClean="0"/>
              <a:t>ίδρυση </a:t>
            </a:r>
            <a:r>
              <a:rPr lang="el-GR" dirty="0"/>
              <a:t>1443, έγγραφα από 1500-1864. Ίδρυση Αρχείου Ιονίου Γερουσίας </a:t>
            </a:r>
            <a:r>
              <a:rPr lang="el-GR" dirty="0" smtClean="0"/>
              <a:t>1886. Περιείχε: αρχεία Επτανήσου Πολιτείας (1799-1807), αρχεία Ιονίου Βουλής, αρχεία Ιονίου Γερουσίας (1815-1864). Διαμόρφωση Ιστορικής Σχολής Επτανήσων (εκπρόσωπος ο Α. Μουστοξύδης)</a:t>
            </a:r>
            <a:endParaRPr lang="el-GR" dirty="0"/>
          </a:p>
          <a:p>
            <a:pPr marL="342900" indent="-342900" algn="l">
              <a:buFont typeface="+mj-lt"/>
              <a:buAutoNum type="arabicPeriod"/>
            </a:pPr>
            <a:r>
              <a:rPr lang="el-GR" dirty="0" smtClean="0"/>
              <a:t>Ζακύνθου:  1559, πλούσιο αρχειακό υλικό, το οποίο καταστράφηκε από σεισμούς και την πυρκαγιά το 1953. </a:t>
            </a:r>
          </a:p>
          <a:p>
            <a:pPr marL="342900" indent="-342900" algn="l">
              <a:buFont typeface="+mj-lt"/>
              <a:buAutoNum type="arabicPeriod"/>
            </a:pPr>
            <a:r>
              <a:rPr lang="el-GR" dirty="0" smtClean="0"/>
              <a:t>Ιθάκης</a:t>
            </a:r>
          </a:p>
          <a:p>
            <a:pPr marL="342900" indent="-342900" algn="l">
              <a:buFont typeface="+mj-lt"/>
              <a:buAutoNum type="arabicPeriod"/>
            </a:pPr>
            <a:r>
              <a:rPr lang="el-GR" dirty="0" smtClean="0"/>
              <a:t>Κεφαλληνίας          Αρχειακό υλικό Ενετοκρατίας</a:t>
            </a:r>
          </a:p>
          <a:p>
            <a:pPr marL="342900" indent="-342900" algn="l">
              <a:buFont typeface="+mj-lt"/>
              <a:buAutoNum type="arabicPeriod"/>
            </a:pPr>
            <a:r>
              <a:rPr lang="el-GR" dirty="0" smtClean="0"/>
              <a:t>Κυθήρων               (νοταριακοί κώδικες και άλλες συλλογές ιστορικών εγγράφων)</a:t>
            </a:r>
          </a:p>
          <a:p>
            <a:pPr marL="342900" indent="-342900" algn="l">
              <a:buFont typeface="+mj-lt"/>
              <a:buAutoNum type="arabicPeriod"/>
            </a:pPr>
            <a:r>
              <a:rPr lang="el-GR" dirty="0" smtClean="0"/>
              <a:t>Λευκάδας</a:t>
            </a:r>
          </a:p>
          <a:p>
            <a:pPr marL="342900" indent="-342900" algn="l">
              <a:buFont typeface="+mj-lt"/>
              <a:buAutoNum type="arabicPeriod"/>
            </a:pPr>
            <a:r>
              <a:rPr lang="el-GR" dirty="0" smtClean="0"/>
              <a:t>Παξών</a:t>
            </a:r>
          </a:p>
          <a:p>
            <a:pPr marL="342900" indent="-342900" algn="l">
              <a:buFont typeface="+mj-lt"/>
              <a:buAutoNum type="arabicPeriod"/>
            </a:pPr>
            <a:r>
              <a:rPr lang="el-GR" dirty="0" smtClean="0"/>
              <a:t>Σάμου</a:t>
            </a:r>
          </a:p>
          <a:p>
            <a:pPr algn="l"/>
            <a:endParaRPr lang="el-GR" dirty="0"/>
          </a:p>
          <a:p>
            <a:pPr algn="l"/>
            <a:endParaRPr lang="el-GR" dirty="0"/>
          </a:p>
          <a:p>
            <a:pPr algn="l"/>
            <a:endParaRPr lang="el-GR" dirty="0"/>
          </a:p>
        </p:txBody>
      </p:sp>
      <p:sp>
        <p:nvSpPr>
          <p:cNvPr id="10" name="Δεξιό άγκιστρο 9"/>
          <p:cNvSpPr/>
          <p:nvPr/>
        </p:nvSpPr>
        <p:spPr>
          <a:xfrm>
            <a:off x="2048256" y="3785616"/>
            <a:ext cx="393192" cy="1289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Tree>
    <p:extLst>
      <p:ext uri="{BB962C8B-B14F-4D97-AF65-F5344CB8AC3E}">
        <p14:creationId xmlns:p14="http://schemas.microsoft.com/office/powerpoint/2010/main" val="1855934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40735" y="841416"/>
            <a:ext cx="6644152" cy="365592"/>
          </a:xfrm>
        </p:spPr>
        <p:txBody>
          <a:bodyPr>
            <a:normAutofit fontScale="90000"/>
          </a:bodyPr>
          <a:lstStyle/>
          <a:p>
            <a:r>
              <a:rPr lang="el-GR" sz="3300" u="sng" dirty="0" smtClean="0"/>
              <a:t>Συστηματική</a:t>
            </a:r>
            <a:r>
              <a:rPr lang="el-GR" sz="3000" u="sng" dirty="0" smtClean="0"/>
              <a:t> παραγωγή αρχειακού υλικού</a:t>
            </a:r>
            <a:endParaRPr lang="el-GR" sz="3000" u="sng" dirty="0"/>
          </a:p>
        </p:txBody>
      </p:sp>
      <p:sp>
        <p:nvSpPr>
          <p:cNvPr id="3" name="Θέση περιεχομένου 2"/>
          <p:cNvSpPr>
            <a:spLocks noGrp="1"/>
          </p:cNvSpPr>
          <p:nvPr>
            <p:ph type="body" sz="half" idx="2"/>
          </p:nvPr>
        </p:nvSpPr>
        <p:spPr>
          <a:xfrm>
            <a:off x="694944" y="1536192"/>
            <a:ext cx="10735056" cy="4489704"/>
          </a:xfrm>
        </p:spPr>
        <p:txBody>
          <a:bodyPr>
            <a:normAutofit/>
          </a:bodyPr>
          <a:lstStyle/>
          <a:p>
            <a:pPr marL="285750" indent="-285750" algn="l">
              <a:buFont typeface="Arial" panose="020B0604020202020204" pitchFamily="34" charset="0"/>
              <a:buChar char="•"/>
            </a:pPr>
            <a:r>
              <a:rPr lang="el-GR" sz="2000" dirty="0" smtClean="0"/>
              <a:t>Παραγωγή αρχειακού υλικού με την </a:t>
            </a:r>
            <a:r>
              <a:rPr lang="el-GR" sz="2000" dirty="0"/>
              <a:t>κ</a:t>
            </a:r>
            <a:r>
              <a:rPr lang="el-GR" sz="2000" dirty="0" smtClean="0"/>
              <a:t>ήρυξη της Επανάσταση του 1821, όπου δημιουργούνται και οι πρώτες κρατικές δομές.</a:t>
            </a:r>
            <a:br>
              <a:rPr lang="el-GR" sz="2000" dirty="0" smtClean="0"/>
            </a:br>
            <a:endParaRPr lang="el-GR" sz="2000" dirty="0" smtClean="0"/>
          </a:p>
          <a:p>
            <a:pPr marL="0" indent="0" algn="l">
              <a:buNone/>
            </a:pPr>
            <a:r>
              <a:rPr lang="el-GR" sz="2000" dirty="0" smtClean="0"/>
              <a:t>Έναρξη Αγώνα: διαμόρφωση τριών περιφερειακών αρχών:</a:t>
            </a:r>
          </a:p>
          <a:p>
            <a:pPr marL="457200" indent="-457200" algn="l">
              <a:buFont typeface="+mj-lt"/>
              <a:buAutoNum type="arabicPeriod"/>
            </a:pPr>
            <a:r>
              <a:rPr lang="el-GR" sz="2000" dirty="0" smtClean="0"/>
              <a:t>Γερουσία της Δυτικής Χέρσου Ελλάδος</a:t>
            </a:r>
          </a:p>
          <a:p>
            <a:pPr marL="457200" indent="-457200" algn="l">
              <a:buFont typeface="+mj-lt"/>
              <a:buAutoNum type="arabicPeriod"/>
            </a:pPr>
            <a:r>
              <a:rPr lang="el-GR" sz="2000" dirty="0" smtClean="0"/>
              <a:t>Άρειος Πάγος</a:t>
            </a:r>
          </a:p>
          <a:p>
            <a:pPr marL="457200" indent="-457200" algn="l">
              <a:buFont typeface="+mj-lt"/>
              <a:buAutoNum type="arabicPeriod"/>
            </a:pPr>
            <a:r>
              <a:rPr lang="el-GR" sz="2000" dirty="0" smtClean="0"/>
              <a:t>Πελοποννησιακή Γερουσία</a:t>
            </a:r>
            <a:br>
              <a:rPr lang="el-GR" sz="2000" dirty="0" smtClean="0"/>
            </a:br>
            <a:endParaRPr lang="el-GR" sz="2000" dirty="0" smtClean="0"/>
          </a:p>
          <a:p>
            <a:pPr marL="0" indent="0" algn="l">
              <a:buNone/>
            </a:pPr>
            <a:r>
              <a:rPr lang="el-GR" sz="2000" dirty="0" smtClean="0"/>
              <a:t>Όλα τα συλλογικά όργανα επιβάλλουν την τήρηση αρχείου </a:t>
            </a:r>
            <a:br>
              <a:rPr lang="el-GR" sz="2000" dirty="0" smtClean="0"/>
            </a:br>
            <a:r>
              <a:rPr lang="el-GR" sz="2000" dirty="0" smtClean="0"/>
              <a:t>(Χαρτοφυλάκιον, Χαρτοφύλαξ, Υπούργημα Χαρτοφυλακίας, Αρχίβιον, Αρχιβίστας, Αρχιβιοφύλακας). </a:t>
            </a:r>
          </a:p>
          <a:p>
            <a:pPr marL="0" indent="0">
              <a:buNone/>
            </a:pPr>
            <a:endParaRPr lang="el-GR" dirty="0"/>
          </a:p>
        </p:txBody>
      </p:sp>
    </p:spTree>
    <p:extLst>
      <p:ext uri="{BB962C8B-B14F-4D97-AF65-F5344CB8AC3E}">
        <p14:creationId xmlns:p14="http://schemas.microsoft.com/office/powerpoint/2010/main" val="393128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704088" y="1792224"/>
            <a:ext cx="10771632" cy="2911246"/>
          </a:xfrm>
          <a:prstGeom prst="rect">
            <a:avLst/>
          </a:prstGeom>
        </p:spPr>
        <p:txBody>
          <a:bodyPr wrap="square">
            <a:spAutoFit/>
          </a:bodyPr>
          <a:lstStyle/>
          <a:p>
            <a:pPr>
              <a:lnSpc>
                <a:spcPct val="150000"/>
              </a:lnSpc>
            </a:pPr>
            <a:r>
              <a:rPr lang="el-GR" sz="2400" u="sng" dirty="0"/>
              <a:t>Τα αρχεία αυτά φυλάσσονται σήμερα </a:t>
            </a:r>
            <a:r>
              <a:rPr lang="el-GR" sz="2400" u="sng" dirty="0" smtClean="0"/>
              <a:t>κυρίως</a:t>
            </a:r>
            <a:r>
              <a:rPr lang="el-GR" sz="2400" u="sng" dirty="0" smtClean="0"/>
              <a:t>:</a:t>
            </a:r>
            <a:endParaRPr lang="el-GR" sz="2000" u="sng" dirty="0" smtClean="0"/>
          </a:p>
          <a:p>
            <a:pPr marL="457200" indent="-457200">
              <a:lnSpc>
                <a:spcPct val="150000"/>
              </a:lnSpc>
              <a:buFont typeface="+mj-lt"/>
              <a:buAutoNum type="arabicPeriod"/>
            </a:pPr>
            <a:r>
              <a:rPr lang="el-GR" sz="2000" b="1" dirty="0" smtClean="0"/>
              <a:t>στα ΓΑΚ</a:t>
            </a:r>
          </a:p>
          <a:p>
            <a:pPr marL="457200" indent="-457200">
              <a:lnSpc>
                <a:spcPct val="150000"/>
              </a:lnSpc>
              <a:buFont typeface="+mj-lt"/>
              <a:buAutoNum type="arabicPeriod"/>
            </a:pPr>
            <a:r>
              <a:rPr lang="el-GR" sz="2000" b="1" dirty="0" smtClean="0"/>
              <a:t>στην </a:t>
            </a:r>
            <a:r>
              <a:rPr lang="el-GR" sz="2000" b="1" dirty="0"/>
              <a:t>Εθνική Βιβλιοθήκη </a:t>
            </a:r>
            <a:r>
              <a:rPr lang="el-GR" sz="2000" i="1" dirty="0"/>
              <a:t>(τμήμα αρχείων, χειρόγραφων και ομοιότυπων</a:t>
            </a:r>
            <a:r>
              <a:rPr lang="el-GR" sz="2000" i="1" dirty="0" smtClean="0"/>
              <a:t>)</a:t>
            </a:r>
          </a:p>
          <a:p>
            <a:pPr marL="457200" indent="-457200">
              <a:lnSpc>
                <a:spcPct val="150000"/>
              </a:lnSpc>
              <a:buFont typeface="+mj-lt"/>
              <a:buAutoNum type="arabicPeriod"/>
            </a:pPr>
            <a:r>
              <a:rPr lang="el-GR" sz="2000" b="1" dirty="0" smtClean="0"/>
              <a:t>στην </a:t>
            </a:r>
            <a:r>
              <a:rPr lang="el-GR" sz="2000" b="1" dirty="0"/>
              <a:t>Ιστορική και Εθνολογική </a:t>
            </a:r>
            <a:r>
              <a:rPr lang="el-GR" sz="2000" b="1" dirty="0" smtClean="0"/>
              <a:t>Εταιρεία – Εθνικό Ιστορικό Μουσείο</a:t>
            </a:r>
          </a:p>
          <a:p>
            <a:pPr marL="457200" indent="-457200">
              <a:lnSpc>
                <a:spcPct val="150000"/>
              </a:lnSpc>
              <a:buFont typeface="+mj-lt"/>
              <a:buAutoNum type="arabicPeriod"/>
            </a:pPr>
            <a:r>
              <a:rPr lang="el-GR" sz="2000" b="1" dirty="0" smtClean="0"/>
              <a:t>στη </a:t>
            </a:r>
            <a:r>
              <a:rPr lang="el-GR" sz="2000" b="1" dirty="0"/>
              <a:t>βιβλιοθήκη της Βουλής </a:t>
            </a:r>
            <a:r>
              <a:rPr lang="el-GR" sz="2000" i="1" dirty="0"/>
              <a:t>(τμήμα αρχείων και χειρόγραφων</a:t>
            </a:r>
            <a:r>
              <a:rPr lang="el-GR" sz="2000" i="1" dirty="0" smtClean="0"/>
              <a:t>) </a:t>
            </a:r>
          </a:p>
          <a:p>
            <a:pPr marL="457200" indent="-457200">
              <a:lnSpc>
                <a:spcPct val="150000"/>
              </a:lnSpc>
              <a:buFont typeface="+mj-lt"/>
              <a:buAutoNum type="arabicPeriod"/>
            </a:pPr>
            <a:r>
              <a:rPr lang="el-GR" sz="2000" b="1" dirty="0"/>
              <a:t>σ</a:t>
            </a:r>
            <a:r>
              <a:rPr lang="el-GR" sz="2000" b="1" dirty="0" smtClean="0"/>
              <a:t>το Μουσείο </a:t>
            </a:r>
            <a:r>
              <a:rPr lang="el-GR" sz="2000" b="1" dirty="0"/>
              <a:t>Μπενάκη </a:t>
            </a:r>
            <a:r>
              <a:rPr lang="el-GR" sz="2000" i="1" dirty="0"/>
              <a:t>(τμήμα αρχείων και χειρόγραφων</a:t>
            </a:r>
            <a:r>
              <a:rPr lang="el-GR" sz="2000" i="1" dirty="0" smtClean="0"/>
              <a:t>)</a:t>
            </a:r>
            <a:endParaRPr lang="el-GR" sz="2000" i="1" dirty="0"/>
          </a:p>
        </p:txBody>
      </p:sp>
    </p:spTree>
    <p:extLst>
      <p:ext uri="{BB962C8B-B14F-4D97-AF65-F5344CB8AC3E}">
        <p14:creationId xmlns:p14="http://schemas.microsoft.com/office/powerpoint/2010/main" val="409184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252728" y="2267712"/>
            <a:ext cx="9564624" cy="1702197"/>
          </a:xfrm>
          <a:prstGeom prst="rect">
            <a:avLst/>
          </a:prstGeom>
        </p:spPr>
        <p:txBody>
          <a:bodyPr wrap="square">
            <a:spAutoFit/>
          </a:bodyPr>
          <a:lstStyle/>
          <a:p>
            <a:pPr algn="ctr">
              <a:lnSpc>
                <a:spcPct val="150000"/>
              </a:lnSpc>
            </a:pPr>
            <a:r>
              <a:rPr lang="el-GR" sz="2400" b="1" dirty="0"/>
              <a:t>Ήδη από τα πρώτα χρόνια της Επανάστασης λήφθηκαν ειδικά νομοθετικά μέτρα σε κάθε βαθμίδα της διοίκησης, τα οποία αφορούν την ασφάλεια των αρχείων που συγκέντρωναν, ακόμα και σε συνθήκες πολέμου. </a:t>
            </a:r>
          </a:p>
        </p:txBody>
      </p:sp>
    </p:spTree>
    <p:extLst>
      <p:ext uri="{BB962C8B-B14F-4D97-AF65-F5344CB8AC3E}">
        <p14:creationId xmlns:p14="http://schemas.microsoft.com/office/powerpoint/2010/main" val="378735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960120" y="1280160"/>
            <a:ext cx="10250424" cy="2935224"/>
          </a:xfrm>
        </p:spPr>
        <p:txBody>
          <a:bodyPr>
            <a:normAutofit/>
          </a:bodyPr>
          <a:lstStyle/>
          <a:p>
            <a:pPr marL="285750" indent="-285750" algn="l">
              <a:buFont typeface="Arial" panose="020B0604020202020204" pitchFamily="34" charset="0"/>
              <a:buChar char="•"/>
            </a:pPr>
            <a:endParaRPr lang="el-GR" sz="2000" dirty="0" smtClean="0"/>
          </a:p>
          <a:p>
            <a:pPr marL="285750" indent="-285750" algn="l">
              <a:buFont typeface="Arial" panose="020B0604020202020204" pitchFamily="34" charset="0"/>
              <a:buChar char="•"/>
            </a:pPr>
            <a:r>
              <a:rPr lang="el-GR" sz="2000" dirty="0" smtClean="0"/>
              <a:t>Η </a:t>
            </a:r>
            <a:r>
              <a:rPr lang="el-GR" sz="2000" dirty="0"/>
              <a:t>σημασία που έδιναν για το αρχειακό υλικό διαφαίνεται και μέσα από την περιγραφή κατά την επιδρομή του Δράμαλη: </a:t>
            </a:r>
            <a:r>
              <a:rPr lang="el-GR" sz="2000" b="1" i="1" dirty="0">
                <a:effectLst>
                  <a:outerShdw blurRad="38100" dist="38100" dir="2700000" algn="tl">
                    <a:srgbClr val="000000">
                      <a:alpha val="43137"/>
                    </a:srgbClr>
                  </a:outerShdw>
                </a:effectLst>
              </a:rPr>
              <a:t>«…ας χαθούν οι Έλληνες, τα αρχεία να γλιτώσουν</a:t>
            </a:r>
            <a:r>
              <a:rPr lang="el-GR" sz="2000" b="1" i="1" dirty="0" smtClean="0">
                <a:effectLst>
                  <a:outerShdw blurRad="38100" dist="38100" dir="2700000" algn="tl">
                    <a:srgbClr val="000000">
                      <a:alpha val="43137"/>
                    </a:srgbClr>
                  </a:outerShdw>
                </a:effectLst>
              </a:rPr>
              <a:t>…»</a:t>
            </a:r>
          </a:p>
          <a:p>
            <a:pPr marL="285750" indent="-285750" algn="l">
              <a:buFont typeface="Arial" panose="020B0604020202020204" pitchFamily="34" charset="0"/>
              <a:buChar char="•"/>
            </a:pPr>
            <a:r>
              <a:rPr lang="el-GR" sz="2000" dirty="0"/>
              <a:t>1821 – 1825: μέτρα για την οργάνωση του κυβερνητικού αρχείου</a:t>
            </a:r>
          </a:p>
          <a:p>
            <a:pPr marL="285750" indent="-285750" algn="l">
              <a:buFont typeface="Arial" panose="020B0604020202020204" pitchFamily="34" charset="0"/>
              <a:buChar char="•"/>
            </a:pPr>
            <a:r>
              <a:rPr lang="el-GR" sz="2000" dirty="0"/>
              <a:t>1826: διορισμός Χαρτοφύλακα και Υποχαρτοφύλακα. Ως Εθνικός Αρχειοφύλαξ ο Δ. Νικολαΐδης, ρύθμιση ζητημάτων για αρχείο στο Ναύπλιο και μετέπειτα Αίγινα.</a:t>
            </a:r>
          </a:p>
          <a:p>
            <a:pPr marL="285750" indent="-285750" algn="l">
              <a:buFont typeface="Arial" panose="020B0604020202020204" pitchFamily="34" charset="0"/>
              <a:buChar char="•"/>
            </a:pPr>
            <a:endParaRPr lang="el-GR" dirty="0"/>
          </a:p>
          <a:p>
            <a:pPr algn="l"/>
            <a:endParaRPr lang="el-GR" dirty="0"/>
          </a:p>
        </p:txBody>
      </p:sp>
    </p:spTree>
    <p:extLst>
      <p:ext uri="{BB962C8B-B14F-4D97-AF65-F5344CB8AC3E}">
        <p14:creationId xmlns:p14="http://schemas.microsoft.com/office/powerpoint/2010/main" val="1833671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749808" y="1618488"/>
            <a:ext cx="10735056" cy="3785652"/>
          </a:xfrm>
          <a:prstGeom prst="rect">
            <a:avLst/>
          </a:prstGeom>
        </p:spPr>
        <p:txBody>
          <a:bodyPr wrap="square">
            <a:spAutoFit/>
          </a:bodyPr>
          <a:lstStyle/>
          <a:p>
            <a:pPr marL="285750" indent="-285750">
              <a:lnSpc>
                <a:spcPct val="150000"/>
              </a:lnSpc>
              <a:buFont typeface="Arial" panose="020B0604020202020204" pitchFamily="34" charset="0"/>
              <a:buChar char="•"/>
            </a:pPr>
            <a:r>
              <a:rPr lang="el-GR" sz="2000" dirty="0"/>
              <a:t>Στην ουσία μέτρα για την αρχειακή οργάνωση θεσπίζονται κατά την περίοδο </a:t>
            </a:r>
            <a:r>
              <a:rPr lang="el-GR" sz="2000" b="1" dirty="0"/>
              <a:t>διακυβέρνησης του Ιωάννη Καποδίστρια</a:t>
            </a:r>
            <a:r>
              <a:rPr lang="el-GR" sz="2000" dirty="0"/>
              <a:t>, ο οποίος το 1829 μεταφέρει τα αρχεία από την Αίγινα στο Ναύπλιο.</a:t>
            </a:r>
            <a:br>
              <a:rPr lang="el-GR" sz="2000" dirty="0"/>
            </a:br>
            <a:r>
              <a:rPr lang="el-GR" sz="2000" dirty="0"/>
              <a:t>Καποδιστριακή πολιτική: προτεραιότητα η παιδεία και η διαμόρφωση της αρχειακής πολιτικής που είχε πρότυπο αυτή που εφαρμόζονταν στα Επτάνησα. </a:t>
            </a:r>
            <a:r>
              <a:rPr lang="el-GR" sz="2000" b="1" dirty="0"/>
              <a:t>Καθοριστικός </a:t>
            </a:r>
            <a:r>
              <a:rPr lang="el-GR" sz="2000" b="1" dirty="0" smtClean="0"/>
              <a:t>ο ρόλος </a:t>
            </a:r>
            <a:r>
              <a:rPr lang="el-GR" sz="2000" b="1" dirty="0"/>
              <a:t>του Ανδρέα </a:t>
            </a:r>
            <a:r>
              <a:rPr lang="el-GR" sz="2000" b="1" dirty="0" smtClean="0"/>
              <a:t>Μουστοξύδη.</a:t>
            </a:r>
            <a:br>
              <a:rPr lang="el-GR" sz="2000" b="1" dirty="0" smtClean="0"/>
            </a:br>
            <a:endParaRPr lang="el-GR" sz="2000" b="1" dirty="0" smtClean="0"/>
          </a:p>
          <a:p>
            <a:pPr marL="285750" indent="-285750">
              <a:lnSpc>
                <a:spcPct val="150000"/>
              </a:lnSpc>
              <a:buFont typeface="Arial" panose="020B0604020202020204" pitchFamily="34" charset="0"/>
              <a:buChar char="•"/>
            </a:pPr>
            <a:r>
              <a:rPr lang="el-GR" sz="2000" b="1" dirty="0" smtClean="0">
                <a:solidFill>
                  <a:prstClr val="black"/>
                </a:solidFill>
              </a:rPr>
              <a:t>Έλευση </a:t>
            </a:r>
            <a:r>
              <a:rPr lang="el-GR" sz="2000" b="1" dirty="0">
                <a:solidFill>
                  <a:prstClr val="black"/>
                </a:solidFill>
              </a:rPr>
              <a:t>του βασιλιά Όθωνα: κατάργηση Αρχειοφυλακείου. Τα Υπουργεία αναλαμβάνουν τη διαχείριση των αρχείων και τα οργανώνουν σύμφωνα με τα νέα βασιλικά διατάγματα. </a:t>
            </a:r>
          </a:p>
          <a:p>
            <a:pPr marL="285750" indent="-285750">
              <a:lnSpc>
                <a:spcPct val="150000"/>
              </a:lnSpc>
              <a:buFont typeface="Arial" panose="020B0604020202020204" pitchFamily="34" charset="0"/>
              <a:buChar char="•"/>
            </a:pPr>
            <a:endParaRPr lang="el-GR" sz="2000" b="1" dirty="0"/>
          </a:p>
        </p:txBody>
      </p:sp>
    </p:spTree>
    <p:extLst>
      <p:ext uri="{BB962C8B-B14F-4D97-AF65-F5344CB8AC3E}">
        <p14:creationId xmlns:p14="http://schemas.microsoft.com/office/powerpoint/2010/main" val="1573418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2575</TotalTime>
  <Words>1654</Words>
  <Application>Microsoft Office PowerPoint</Application>
  <PresentationFormat>Ευρεία οθόνη</PresentationFormat>
  <Paragraphs>162</Paragraphs>
  <Slides>34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34</vt:i4>
      </vt:variant>
    </vt:vector>
  </HeadingPairs>
  <TitlesOfParts>
    <vt:vector size="38" baseType="lpstr">
      <vt:lpstr>Arial</vt:lpstr>
      <vt:lpstr>Garamond</vt:lpstr>
      <vt:lpstr>Wingdings</vt:lpstr>
      <vt:lpstr>Οργανικό</vt:lpstr>
      <vt:lpstr>Φορείς διάσωσης αρχειακού υλικού  κατά τον 19ο αιώνα και έως την ίδρυση  των Γενικών Αρχείων του Κράτους</vt:lpstr>
      <vt:lpstr>Παρουσίαση του PowerPoint</vt:lpstr>
      <vt:lpstr>Ιστορικές συγκυρίες και οι επιπτώσεις τους στο αρχείο</vt:lpstr>
      <vt:lpstr>Παρουσίαση του PowerPoint</vt:lpstr>
      <vt:lpstr>Συστηματική παραγωγή αρχειακού υλικού</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Εθνική Βιβλιοθήκη Ελλάδος</vt:lpstr>
      <vt:lpstr>Ιστορική και Εθνολογική Εταιρεία της Ελλάδος</vt:lpstr>
      <vt:lpstr>Παρουσίαση του PowerPoint</vt:lpstr>
      <vt:lpstr>Παρουσίαση του PowerPoint</vt:lpstr>
      <vt:lpstr>Βουλή των Ελλήνων</vt:lpstr>
      <vt:lpstr>Παρουσίαση του PowerPoint</vt:lpstr>
      <vt:lpstr>Παρουσίαση του PowerPoint</vt:lpstr>
      <vt:lpstr>Πρόσωπα που έπαιξαν καθοριστικό ρόλο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Ιστορική και Εθνολογική Εταιρία Ελλάδος</vt:lpstr>
      <vt:lpstr>Παρουσίαση του PowerPoint</vt:lpstr>
      <vt:lpstr>Παρουσίαση του PowerPoint</vt:lpstr>
      <vt:lpstr>Παρουσίαση του PowerPoint</vt:lpstr>
      <vt:lpstr> ΓΕΝΙΚΑ ΑΡΧΕΙΑ ΤΟΥ ΚΡΑΤΟΥΣ (ΓΑΚ)</vt:lpstr>
      <vt:lpstr>Βιβλιογραφία</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HP User</dc:creator>
  <cp:lastModifiedBy>HP User</cp:lastModifiedBy>
  <cp:revision>179</cp:revision>
  <dcterms:created xsi:type="dcterms:W3CDTF">2022-03-04T15:18:29Z</dcterms:created>
  <dcterms:modified xsi:type="dcterms:W3CDTF">2022-05-28T20:32:21Z</dcterms:modified>
</cp:coreProperties>
</file>