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455628-5102-4374-AAB8-8EE65AE870DF}" type="datetimeFigureOut">
              <a:rPr lang="el-GR" smtClean="0"/>
              <a:pPr/>
              <a:t>2/3/2022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F97602-D393-4D97-958A-8D056BC2B1C4}"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096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096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4DB9216-9B89-456E-AFD0-720B8F8BDBE0}" type="slidenum">
              <a:rPr lang="el-GR" smtClean="0"/>
              <a:pPr/>
              <a:t>6</a:t>
            </a:fld>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2/3/2022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2/3/2022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p:txBody>
          <a:bodyPr/>
          <a:lstStyle/>
          <a:p>
            <a:pPr eaLnBrk="1" hangingPunct="1"/>
            <a:r>
              <a:rPr lang="el-GR" dirty="0" smtClean="0"/>
              <a:t>Βιώσιμη Ανάπτυξη – Εισαγωγικές Έννοιες</a:t>
            </a:r>
          </a:p>
        </p:txBody>
      </p:sp>
      <p:sp>
        <p:nvSpPr>
          <p:cNvPr id="2051" name="2 - Υπότιτλος"/>
          <p:cNvSpPr>
            <a:spLocks noGrp="1"/>
          </p:cNvSpPr>
          <p:nvPr>
            <p:ph type="subTitle" idx="1"/>
          </p:nvPr>
        </p:nvSpPr>
        <p:spPr/>
        <p:txBody>
          <a:bodyPr/>
          <a:lstStyle/>
          <a:p>
            <a:pPr eaLnBrk="1" hangingPunct="1"/>
            <a:r>
              <a:rPr lang="el-GR" smtClean="0"/>
              <a:t>Η έννοια της Βιώσιμης Ανάπτυξης</a:t>
            </a:r>
          </a:p>
        </p:txBody>
      </p:sp>
      <p:sp>
        <p:nvSpPr>
          <p:cNvPr id="5" name="4 - Θέση αριθμού διαφάνειας"/>
          <p:cNvSpPr>
            <a:spLocks noGrp="1"/>
          </p:cNvSpPr>
          <p:nvPr>
            <p:ph type="sldNum" sz="quarter" idx="12"/>
          </p:nvPr>
        </p:nvSpPr>
        <p:spPr/>
        <p:txBody>
          <a:bodyPr/>
          <a:lstStyle/>
          <a:p>
            <a:pPr>
              <a:defRPr/>
            </a:pPr>
            <a:fld id="{B8C7AFD2-356E-42A4-AC6B-56922B04BD7C}" type="slidenum">
              <a:rPr lang="el-GR" smtClean="0"/>
              <a:pPr>
                <a:defRPr/>
              </a:pPr>
              <a:t>1</a:t>
            </a:fld>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a:xfrm>
            <a:off x="457200" y="228600"/>
            <a:ext cx="8229600" cy="1295400"/>
          </a:xfrm>
        </p:spPr>
        <p:txBody>
          <a:bodyPr/>
          <a:lstStyle/>
          <a:p>
            <a:pPr eaLnBrk="1" hangingPunct="1"/>
            <a:r>
              <a:rPr lang="el-GR" sz="3600" smtClean="0"/>
              <a:t>Η έννοια της ανάπτυξης</a:t>
            </a:r>
          </a:p>
        </p:txBody>
      </p:sp>
      <p:sp>
        <p:nvSpPr>
          <p:cNvPr id="11267" name="2 - Θέση περιεχομένου"/>
          <p:cNvSpPr>
            <a:spLocks noGrp="1"/>
          </p:cNvSpPr>
          <p:nvPr>
            <p:ph idx="1"/>
          </p:nvPr>
        </p:nvSpPr>
        <p:spPr/>
        <p:txBody>
          <a:bodyPr/>
          <a:lstStyle/>
          <a:p>
            <a:pPr eaLnBrk="1" hangingPunct="1"/>
            <a:r>
              <a:rPr lang="el-GR" smtClean="0"/>
              <a:t>Υπάρχουν όμως όρια στην «οικονομική ανάπτυξη»;</a:t>
            </a:r>
          </a:p>
        </p:txBody>
      </p:sp>
      <p:sp>
        <p:nvSpPr>
          <p:cNvPr id="5" name="4 - Θέση αριθμού διαφάνειας"/>
          <p:cNvSpPr>
            <a:spLocks noGrp="1"/>
          </p:cNvSpPr>
          <p:nvPr>
            <p:ph type="sldNum" sz="quarter" idx="12"/>
          </p:nvPr>
        </p:nvSpPr>
        <p:spPr/>
        <p:txBody>
          <a:bodyPr/>
          <a:lstStyle/>
          <a:p>
            <a:pPr>
              <a:defRPr/>
            </a:pPr>
            <a:fld id="{D1E18C69-A190-44E5-94B8-C3A6FE2740B6}" type="slidenum">
              <a:rPr lang="el-GR" smtClean="0"/>
              <a:pPr>
                <a:defRPr/>
              </a:pPr>
              <a:t>10</a:t>
            </a:fld>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2291" name="2 - Θέση περιεχομένου"/>
          <p:cNvSpPr>
            <a:spLocks noGrp="1"/>
          </p:cNvSpPr>
          <p:nvPr>
            <p:ph idx="1"/>
          </p:nvPr>
        </p:nvSpPr>
        <p:spPr/>
        <p:txBody>
          <a:bodyPr/>
          <a:lstStyle/>
          <a:p>
            <a:pPr eaLnBrk="1" hangingPunct="1"/>
            <a:r>
              <a:rPr lang="el-GR" sz="2800" smtClean="0"/>
              <a:t>Η έννοια των ορίων στην οικονομική δραστηριότητα, όρια τα οποία καθορίζονται από την αντοχή του φυσικού περιβάλλοντος, υποστηρίζεται από την άποψη πως όσο μεγαλύτερη είναι η εκμετάλλευση των φυσικών πόρων από τον άνθρωπο, τόσο μεγαλύτερη θα είναι η απόρριψη των υποπροϊόντων της επεξεργασίας τους πίσω σε αυτό, με πιθανότητα να τεθεί σε κίνδυνο η φέρουσα ικανότητα της φύσης.</a:t>
            </a:r>
          </a:p>
        </p:txBody>
      </p:sp>
      <p:sp>
        <p:nvSpPr>
          <p:cNvPr id="5" name="4 - Θέση αριθμού διαφάνειας"/>
          <p:cNvSpPr>
            <a:spLocks noGrp="1"/>
          </p:cNvSpPr>
          <p:nvPr>
            <p:ph type="sldNum" sz="quarter" idx="12"/>
          </p:nvPr>
        </p:nvSpPr>
        <p:spPr/>
        <p:txBody>
          <a:bodyPr/>
          <a:lstStyle/>
          <a:p>
            <a:pPr>
              <a:defRPr/>
            </a:pPr>
            <a:fld id="{97635036-5BDD-4EA5-B331-2B9C0B34859E}" type="slidenum">
              <a:rPr lang="el-GR" smtClean="0"/>
              <a:pPr>
                <a:defRPr/>
              </a:pPr>
              <a:t>11</a:t>
            </a:fld>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3315" name="2 - Θέση περιεχομένου"/>
          <p:cNvSpPr>
            <a:spLocks noGrp="1"/>
          </p:cNvSpPr>
          <p:nvPr>
            <p:ph idx="1"/>
          </p:nvPr>
        </p:nvSpPr>
        <p:spPr/>
        <p:txBody>
          <a:bodyPr/>
          <a:lstStyle/>
          <a:p>
            <a:pPr eaLnBrk="1" hangingPunct="1"/>
            <a:r>
              <a:rPr lang="el-GR" smtClean="0"/>
              <a:t>Ο Malthus</a:t>
            </a:r>
            <a:r>
              <a:rPr lang="en-US" smtClean="0"/>
              <a:t> T.</a:t>
            </a:r>
            <a:r>
              <a:rPr lang="el-GR" smtClean="0"/>
              <a:t> (1798), και ο Ricardo </a:t>
            </a:r>
            <a:r>
              <a:rPr lang="en-US" smtClean="0"/>
              <a:t>D. </a:t>
            </a:r>
            <a:r>
              <a:rPr lang="el-GR" smtClean="0"/>
              <a:t>(1817), εργάστηκαν πάνω στην έννοια των  οικολογικών ορίων και ο Marx </a:t>
            </a:r>
            <a:r>
              <a:rPr lang="en-US" smtClean="0"/>
              <a:t>K. </a:t>
            </a:r>
            <a:r>
              <a:rPr lang="el-GR" smtClean="0"/>
              <a:t>(1867), εργάστηκε πάνω στην έννοια των κοινωνικών ορίων.</a:t>
            </a:r>
          </a:p>
        </p:txBody>
      </p:sp>
      <p:sp>
        <p:nvSpPr>
          <p:cNvPr id="5" name="4 - Θέση αριθμού διαφάνειας"/>
          <p:cNvSpPr>
            <a:spLocks noGrp="1"/>
          </p:cNvSpPr>
          <p:nvPr>
            <p:ph type="sldNum" sz="quarter" idx="12"/>
          </p:nvPr>
        </p:nvSpPr>
        <p:spPr/>
        <p:txBody>
          <a:bodyPr/>
          <a:lstStyle/>
          <a:p>
            <a:pPr>
              <a:defRPr/>
            </a:pPr>
            <a:fld id="{E050E5B3-52EB-42AC-AEFA-D3713E7259D9}" type="slidenum">
              <a:rPr lang="el-GR" smtClean="0"/>
              <a:pPr>
                <a:defRPr/>
              </a:pPr>
              <a:t>12</a:t>
            </a:fld>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4339" name="2 - Θέση περιεχομένου"/>
          <p:cNvSpPr>
            <a:spLocks noGrp="1"/>
          </p:cNvSpPr>
          <p:nvPr>
            <p:ph idx="1"/>
          </p:nvPr>
        </p:nvSpPr>
        <p:spPr/>
        <p:txBody>
          <a:bodyPr/>
          <a:lstStyle/>
          <a:p>
            <a:pPr eaLnBrk="1" hangingPunct="1"/>
            <a:r>
              <a:rPr lang="el-GR" sz="2800" smtClean="0"/>
              <a:t>Ο Malthus Τ.  αναφέρθηκε σε «απόλυτα όρια» (absolute limits) και τη δημιουργία μια “στατικής μορφής οικονομικής ανάπτυξης” (stationary state, steady-state economy), καθώς η αύξηση του παγκόσμιου πληθυσμού και η συνεπακόλουθη οικονομική ανάπτυξη θα υποσκέλιζε τη δυνατότητα παραγωγής φυσικών πόρων και αφομοίωσης αποβλήτων.</a:t>
            </a:r>
          </a:p>
        </p:txBody>
      </p:sp>
      <p:sp>
        <p:nvSpPr>
          <p:cNvPr id="5" name="4 - Θέση αριθμού διαφάνειας"/>
          <p:cNvSpPr>
            <a:spLocks noGrp="1"/>
          </p:cNvSpPr>
          <p:nvPr>
            <p:ph type="sldNum" sz="quarter" idx="12"/>
          </p:nvPr>
        </p:nvSpPr>
        <p:spPr/>
        <p:txBody>
          <a:bodyPr/>
          <a:lstStyle/>
          <a:p>
            <a:pPr>
              <a:defRPr/>
            </a:pPr>
            <a:fld id="{67F98B20-A726-46FD-BC6F-9DBD33236D0B}" type="slidenum">
              <a:rPr lang="el-GR" smtClean="0"/>
              <a:pPr>
                <a:defRPr/>
              </a:pPr>
              <a:t>13</a:t>
            </a:fld>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5363" name="2 - Θέση περιεχομένου"/>
          <p:cNvSpPr>
            <a:spLocks noGrp="1"/>
          </p:cNvSpPr>
          <p:nvPr>
            <p:ph idx="1"/>
          </p:nvPr>
        </p:nvSpPr>
        <p:spPr/>
        <p:txBody>
          <a:bodyPr/>
          <a:lstStyle/>
          <a:p>
            <a:pPr eaLnBrk="1" hangingPunct="1"/>
            <a:r>
              <a:rPr lang="el-GR" smtClean="0"/>
              <a:t>Ο Ricardo </a:t>
            </a:r>
            <a:r>
              <a:rPr lang="en-US" smtClean="0"/>
              <a:t>D. </a:t>
            </a:r>
            <a:r>
              <a:rPr lang="el-GR" smtClean="0"/>
              <a:t>υιοθέτησε μια πιο αισιόδοξη άποψη, σύμφωνα με την οποία η πραγματική απειλή για την Οικονομία είναι τα “σχετικά όρια” (relative limits). Υποστήριξε πως η σπανιότητα/ έλλειψη φυσικών πόρων, εξαρτάται από τα αυξανόμενα κόστη άντλησής τους.</a:t>
            </a:r>
          </a:p>
        </p:txBody>
      </p:sp>
      <p:sp>
        <p:nvSpPr>
          <p:cNvPr id="5" name="4 - Θέση αριθμού διαφάνειας"/>
          <p:cNvSpPr>
            <a:spLocks noGrp="1"/>
          </p:cNvSpPr>
          <p:nvPr>
            <p:ph type="sldNum" sz="quarter" idx="12"/>
          </p:nvPr>
        </p:nvSpPr>
        <p:spPr/>
        <p:txBody>
          <a:bodyPr/>
          <a:lstStyle/>
          <a:p>
            <a:pPr>
              <a:defRPr/>
            </a:pPr>
            <a:fld id="{D949E33D-8D78-48B9-A951-4270525791C2}" type="slidenum">
              <a:rPr lang="el-GR" smtClean="0"/>
              <a:pPr>
                <a:defRPr/>
              </a:pPr>
              <a:t>14</a:t>
            </a:fld>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6387" name="2 - Θέση περιεχομένου"/>
          <p:cNvSpPr>
            <a:spLocks noGrp="1"/>
          </p:cNvSpPr>
          <p:nvPr>
            <p:ph idx="1"/>
          </p:nvPr>
        </p:nvSpPr>
        <p:spPr/>
        <p:txBody>
          <a:bodyPr/>
          <a:lstStyle/>
          <a:p>
            <a:pPr eaLnBrk="1" hangingPunct="1"/>
            <a:r>
              <a:rPr lang="el-GR" sz="2800" dirty="0" smtClean="0"/>
              <a:t>Καθώς η εξάντληση των πιο οικονομικά εκμεταλλεύσιμων πόρων θα γίνεται αισθητή, η προσοχή θα στραφεί στη χρήση των πόρων, η άντληση / εκμετάλλευση των οποίων δεν θεωρείται οικονομική. </a:t>
            </a:r>
            <a:r>
              <a:rPr lang="el-GR" sz="2800" smtClean="0"/>
              <a:t>Το αποτέλεσμα θα είναι η αύξηση του κόστους εκμετάλλευσης / άντλησης κι έτσι θα προκύψει ο περιορισμός της οικονομικής δραστηριότητας που στηρίζεται σε αυτούς τους </a:t>
            </a:r>
            <a:r>
              <a:rPr lang="el-GR" sz="2800" smtClean="0"/>
              <a:t>πόρους.</a:t>
            </a:r>
            <a:endParaRPr lang="el-GR" sz="2800" smtClean="0"/>
          </a:p>
        </p:txBody>
      </p:sp>
      <p:sp>
        <p:nvSpPr>
          <p:cNvPr id="5" name="4 - Θέση αριθμού διαφάνειας"/>
          <p:cNvSpPr>
            <a:spLocks noGrp="1"/>
          </p:cNvSpPr>
          <p:nvPr>
            <p:ph type="sldNum" sz="quarter" idx="12"/>
          </p:nvPr>
        </p:nvSpPr>
        <p:spPr/>
        <p:txBody>
          <a:bodyPr/>
          <a:lstStyle/>
          <a:p>
            <a:pPr>
              <a:defRPr/>
            </a:pPr>
            <a:fld id="{64A2EE82-5E9D-4424-8B2D-01ED2CC9E4D6}" type="slidenum">
              <a:rPr lang="el-GR" smtClean="0"/>
              <a:pPr>
                <a:defRPr/>
              </a:pPr>
              <a:t>15</a:t>
            </a:fld>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pPr eaLnBrk="1" hangingPunct="1"/>
            <a:r>
              <a:rPr lang="el-GR" smtClean="0"/>
              <a:t>Η έννοια των ορίων στην ανάπτυξη</a:t>
            </a:r>
          </a:p>
        </p:txBody>
      </p:sp>
      <p:sp>
        <p:nvSpPr>
          <p:cNvPr id="17411" name="2 - Θέση περιεχομένου"/>
          <p:cNvSpPr>
            <a:spLocks noGrp="1"/>
          </p:cNvSpPr>
          <p:nvPr>
            <p:ph idx="1"/>
          </p:nvPr>
        </p:nvSpPr>
        <p:spPr/>
        <p:txBody>
          <a:bodyPr/>
          <a:lstStyle/>
          <a:p>
            <a:pPr eaLnBrk="1" hangingPunct="1"/>
            <a:r>
              <a:rPr lang="en-US" smtClean="0"/>
              <a:t>O Marx K., </a:t>
            </a:r>
            <a:r>
              <a:rPr lang="el-GR" smtClean="0"/>
              <a:t>τον 19</a:t>
            </a:r>
            <a:r>
              <a:rPr lang="el-GR" baseline="30000" smtClean="0"/>
              <a:t>ο</a:t>
            </a:r>
            <a:r>
              <a:rPr lang="en-US" smtClean="0"/>
              <a:t> </a:t>
            </a:r>
            <a:r>
              <a:rPr lang="el-GR" smtClean="0"/>
              <a:t>αιώνα, υποστήριξε ότι η ανάπτυξη περιορίζεται από κοινωνικές και πολιτικές συνθήκες</a:t>
            </a:r>
            <a:r>
              <a:rPr lang="en-US" smtClean="0"/>
              <a:t> </a:t>
            </a:r>
            <a:r>
              <a:rPr lang="el-GR" smtClean="0"/>
              <a:t>μέσα στην εθνική οικονομία και κοινωνία, αναπτύσσοντας έτσι την έννοια των</a:t>
            </a:r>
            <a:r>
              <a:rPr lang="en-US" smtClean="0"/>
              <a:t> </a:t>
            </a:r>
            <a:r>
              <a:rPr lang="el-GR" smtClean="0"/>
              <a:t>κοινωνικών ορίων (</a:t>
            </a:r>
            <a:r>
              <a:rPr lang="en-US" smtClean="0"/>
              <a:t>social limits).</a:t>
            </a:r>
            <a:endParaRPr lang="el-GR" smtClean="0"/>
          </a:p>
        </p:txBody>
      </p:sp>
      <p:sp>
        <p:nvSpPr>
          <p:cNvPr id="5" name="4 - Θέση αριθμού διαφάνειας"/>
          <p:cNvSpPr>
            <a:spLocks noGrp="1"/>
          </p:cNvSpPr>
          <p:nvPr>
            <p:ph type="sldNum" sz="quarter" idx="12"/>
          </p:nvPr>
        </p:nvSpPr>
        <p:spPr/>
        <p:txBody>
          <a:bodyPr/>
          <a:lstStyle/>
          <a:p>
            <a:pPr>
              <a:defRPr/>
            </a:pPr>
            <a:fld id="{EE76281E-1DB1-4854-8F88-6A36AC04D7A6}" type="slidenum">
              <a:rPr lang="el-GR" smtClean="0"/>
              <a:pPr>
                <a:defRPr/>
              </a:pPr>
              <a:t>16</a:t>
            </a:fld>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normAutofit fontScale="90000"/>
          </a:bodyPr>
          <a:lstStyle/>
          <a:p>
            <a:pPr eaLnBrk="1" hangingPunct="1"/>
            <a:r>
              <a:rPr lang="el-GR" smtClean="0"/>
              <a:t>Ολοκληρωμένη ανάπτυξη </a:t>
            </a:r>
            <a:r>
              <a:rPr lang="en-US" smtClean="0"/>
              <a:t>Vs </a:t>
            </a:r>
            <a:r>
              <a:rPr lang="el-GR" smtClean="0"/>
              <a:t>Τομεακή ή Κλαδική Ανάπτυξη</a:t>
            </a:r>
          </a:p>
        </p:txBody>
      </p:sp>
      <p:sp>
        <p:nvSpPr>
          <p:cNvPr id="18435" name="2 - Θέση περιεχομένου"/>
          <p:cNvSpPr>
            <a:spLocks noGrp="1"/>
          </p:cNvSpPr>
          <p:nvPr>
            <p:ph idx="1"/>
          </p:nvPr>
        </p:nvSpPr>
        <p:spPr/>
        <p:txBody>
          <a:bodyPr>
            <a:normAutofit lnSpcReduction="10000"/>
          </a:bodyPr>
          <a:lstStyle/>
          <a:p>
            <a:pPr eaLnBrk="1" hangingPunct="1"/>
            <a:r>
              <a:rPr lang="el-GR" dirty="0" smtClean="0"/>
              <a:t>Στο πλαίσιο της εξέλιξης</a:t>
            </a:r>
            <a:r>
              <a:rPr lang="en-US" dirty="0" smtClean="0"/>
              <a:t> </a:t>
            </a:r>
            <a:r>
              <a:rPr lang="el-GR" dirty="0" smtClean="0"/>
              <a:t>της έννοιας της ανάπτυξης, εμφανίστηκε πριν από τέσσερις δεκαετίες περίπου, στη</a:t>
            </a:r>
            <a:r>
              <a:rPr lang="en-US" dirty="0" smtClean="0"/>
              <a:t> </a:t>
            </a:r>
            <a:r>
              <a:rPr lang="el-GR" dirty="0" smtClean="0"/>
              <a:t>διεθνή βιβλιογραφία, ο όρος «ολοκληρωμένη ανάπτυξη» (</a:t>
            </a:r>
            <a:r>
              <a:rPr lang="el-GR" dirty="0" err="1" smtClean="0"/>
              <a:t>integrated</a:t>
            </a:r>
            <a:r>
              <a:rPr lang="el-GR" dirty="0" smtClean="0"/>
              <a:t> </a:t>
            </a:r>
            <a:r>
              <a:rPr lang="el-GR" dirty="0" err="1" smtClean="0"/>
              <a:t>development</a:t>
            </a:r>
            <a:r>
              <a:rPr lang="el-GR" dirty="0" smtClean="0"/>
              <a:t>),</a:t>
            </a:r>
            <a:r>
              <a:rPr lang="en-US" dirty="0" smtClean="0"/>
              <a:t> </a:t>
            </a:r>
            <a:r>
              <a:rPr lang="el-GR" dirty="0" smtClean="0"/>
              <a:t>κυρίως ως απάντηση στην αδυναμία και στα προβλήματα που εμφάνιζε η επικρατέστερη</a:t>
            </a:r>
            <a:r>
              <a:rPr lang="en-US" dirty="0" smtClean="0"/>
              <a:t> </a:t>
            </a:r>
            <a:r>
              <a:rPr lang="el-GR" dirty="0" smtClean="0"/>
              <a:t>έως τότε θεωρία της τομεακής ή και κατά πολλούς κλαδικής ανάπτυξης (</a:t>
            </a:r>
            <a:r>
              <a:rPr lang="el-GR" dirty="0" err="1" smtClean="0"/>
              <a:t>sectorial</a:t>
            </a:r>
            <a:r>
              <a:rPr lang="en-US" dirty="0" smtClean="0"/>
              <a:t> development).</a:t>
            </a:r>
            <a:endParaRPr lang="el-GR" dirty="0" smtClean="0"/>
          </a:p>
        </p:txBody>
      </p:sp>
      <p:sp>
        <p:nvSpPr>
          <p:cNvPr id="5" name="4 - Θέση αριθμού διαφάνειας"/>
          <p:cNvSpPr>
            <a:spLocks noGrp="1"/>
          </p:cNvSpPr>
          <p:nvPr>
            <p:ph type="sldNum" sz="quarter" idx="12"/>
          </p:nvPr>
        </p:nvSpPr>
        <p:spPr/>
        <p:txBody>
          <a:bodyPr/>
          <a:lstStyle/>
          <a:p>
            <a:pPr>
              <a:defRPr/>
            </a:pPr>
            <a:fld id="{DDCFE880-D2EC-4F0C-A7E1-3D3257111ACE}" type="slidenum">
              <a:rPr lang="el-GR" smtClean="0"/>
              <a:pPr>
                <a:defRPr/>
              </a:pPr>
              <a:t>17</a:t>
            </a:fld>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normAutofit fontScale="90000"/>
          </a:bodyPr>
          <a:lstStyle/>
          <a:p>
            <a:pPr eaLnBrk="1" hangingPunct="1"/>
            <a:r>
              <a:rPr lang="el-GR" smtClean="0"/>
              <a:t>Ολοκληρωμένη ανάπτυξη </a:t>
            </a:r>
            <a:r>
              <a:rPr lang="en-US" smtClean="0"/>
              <a:t>Vs </a:t>
            </a:r>
            <a:r>
              <a:rPr lang="el-GR" smtClean="0"/>
              <a:t>Τομεακή ή Κλαδική Ανάπτυξη</a:t>
            </a:r>
          </a:p>
        </p:txBody>
      </p:sp>
      <p:sp>
        <p:nvSpPr>
          <p:cNvPr id="19459" name="2 - Θέση περιεχομένου"/>
          <p:cNvSpPr>
            <a:spLocks noGrp="1"/>
          </p:cNvSpPr>
          <p:nvPr>
            <p:ph idx="1"/>
          </p:nvPr>
        </p:nvSpPr>
        <p:spPr/>
        <p:txBody>
          <a:bodyPr/>
          <a:lstStyle/>
          <a:p>
            <a:pPr eaLnBrk="1" hangingPunct="1"/>
            <a:r>
              <a:rPr lang="el-GR" smtClean="0"/>
              <a:t>Όσον αφορά στην τομεακή ανάπτυξη, δινόταν έμφαση στην κάθετη ανάπτυξη του χώρου. Δηλαδή, ένας ή περισσότεροι τομείς της οικονομίας γινόταν αποδέκτες παρεμβάσεων ώστε να αποτελέσουν το μοχλό ανάπτυξης και των άλλων τομέων.</a:t>
            </a:r>
          </a:p>
        </p:txBody>
      </p:sp>
      <p:sp>
        <p:nvSpPr>
          <p:cNvPr id="5" name="4 - Θέση αριθμού διαφάνειας"/>
          <p:cNvSpPr>
            <a:spLocks noGrp="1"/>
          </p:cNvSpPr>
          <p:nvPr>
            <p:ph type="sldNum" sz="quarter" idx="12"/>
          </p:nvPr>
        </p:nvSpPr>
        <p:spPr/>
        <p:txBody>
          <a:bodyPr/>
          <a:lstStyle/>
          <a:p>
            <a:pPr>
              <a:defRPr/>
            </a:pPr>
            <a:fld id="{8A4E740D-9D01-4FB0-9436-E3516BA285F5}" type="slidenum">
              <a:rPr lang="el-GR" smtClean="0"/>
              <a:pPr>
                <a:defRPr/>
              </a:pPr>
              <a:t>18</a:t>
            </a:fld>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normAutofit fontScale="90000"/>
          </a:bodyPr>
          <a:lstStyle/>
          <a:p>
            <a:pPr eaLnBrk="1" hangingPunct="1"/>
            <a:r>
              <a:rPr lang="el-GR" smtClean="0"/>
              <a:t>Ολοκληρωμένη ανάπτυξη </a:t>
            </a:r>
            <a:r>
              <a:rPr lang="en-US" smtClean="0"/>
              <a:t>Vs </a:t>
            </a:r>
            <a:r>
              <a:rPr lang="el-GR" smtClean="0"/>
              <a:t>Τομεακή ή Κλαδική Ανάπτυξη</a:t>
            </a:r>
          </a:p>
        </p:txBody>
      </p:sp>
      <p:sp>
        <p:nvSpPr>
          <p:cNvPr id="20483" name="2 - Θέση περιεχομένου"/>
          <p:cNvSpPr>
            <a:spLocks noGrp="1"/>
          </p:cNvSpPr>
          <p:nvPr>
            <p:ph idx="1"/>
          </p:nvPr>
        </p:nvSpPr>
        <p:spPr/>
        <p:txBody>
          <a:bodyPr/>
          <a:lstStyle/>
          <a:p>
            <a:pPr eaLnBrk="1" hangingPunct="1"/>
            <a:r>
              <a:rPr lang="el-GR" smtClean="0"/>
              <a:t>Η προσέγγιση της ολοκληρωμένης ανάπτυξης δίνει προτεραιότητα στην οριζόντια ανάπτυξη του χώρου, με στόχο τη διασύνδεση και το συντονισμό των κλάδων της οικονομίας, έτσι ώστε η ανάπτυξη ενός από αυτούς, να αποδίδει θετικά πολλαπλασιαστικά αποτελέσματα και σε άλλους κλάδους της οικονομίας</a:t>
            </a:r>
            <a:r>
              <a:rPr lang="en-US" smtClean="0"/>
              <a:t>.</a:t>
            </a:r>
            <a:endParaRPr lang="el-GR" smtClean="0"/>
          </a:p>
        </p:txBody>
      </p:sp>
      <p:sp>
        <p:nvSpPr>
          <p:cNvPr id="5" name="4 - Θέση αριθμού διαφάνειας"/>
          <p:cNvSpPr>
            <a:spLocks noGrp="1"/>
          </p:cNvSpPr>
          <p:nvPr>
            <p:ph type="sldNum" sz="quarter" idx="12"/>
          </p:nvPr>
        </p:nvSpPr>
        <p:spPr/>
        <p:txBody>
          <a:bodyPr/>
          <a:lstStyle/>
          <a:p>
            <a:pPr>
              <a:defRPr/>
            </a:pPr>
            <a:fld id="{239C3972-BDFD-4E49-A68A-AA0D9D158A81}" type="slidenum">
              <a:rPr lang="el-GR" smtClean="0"/>
              <a:pPr>
                <a:defRPr/>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title"/>
          </p:nvPr>
        </p:nvSpPr>
        <p:spPr/>
        <p:txBody>
          <a:bodyPr>
            <a:normAutofit fontScale="90000"/>
          </a:bodyPr>
          <a:lstStyle/>
          <a:p>
            <a:r>
              <a:rPr lang="el-GR" dirty="0" smtClean="0"/>
              <a:t>Βιώσιμη Ανάπτυξη – Εισαγωγικές Έννοιες</a:t>
            </a:r>
          </a:p>
        </p:txBody>
      </p:sp>
      <p:sp>
        <p:nvSpPr>
          <p:cNvPr id="3075" name="2 - Θέση περιεχομένου"/>
          <p:cNvSpPr>
            <a:spLocks noGrp="1"/>
          </p:cNvSpPr>
          <p:nvPr>
            <p:ph idx="1"/>
          </p:nvPr>
        </p:nvSpPr>
        <p:spPr/>
        <p:txBody>
          <a:bodyPr/>
          <a:lstStyle/>
          <a:p>
            <a:pPr eaLnBrk="1" hangingPunct="1"/>
            <a:r>
              <a:rPr lang="el-GR" sz="2800" b="1" dirty="0" smtClean="0"/>
              <a:t>Η έννοια της Βιώσιμης Ανάπτυξης (Εννοιολογικές Προσεγγίσεις της Βιώσιμης Ανάπτυξης)</a:t>
            </a:r>
          </a:p>
          <a:p>
            <a:pPr eaLnBrk="1" hangingPunct="1"/>
            <a:r>
              <a:rPr lang="el-GR" sz="2800" b="1" i="1" dirty="0" smtClean="0"/>
              <a:t>ΤΟ ΠΑΓΚΟΣΜΙΟ ΘΕΣΜΙΚΟ ΠΛΑΙΣΙΟ ΓΙΑ ΤΗ ΒΙΩΣΙΜΗ ΑΝΑΠΤΥΞΗ (Από τη Στοκχόλμη στο Παρίσι)</a:t>
            </a:r>
          </a:p>
          <a:p>
            <a:pPr eaLnBrk="1" hangingPunct="1"/>
            <a:r>
              <a:rPr lang="el-GR" sz="2800" b="1" i="1" dirty="0" smtClean="0"/>
              <a:t>ΕΥΡΩΠΑΪΚΗ ΈΝΩΣΗ ΚΑΙ Ο ΣΤΟΧΟΣ ΤΗΣ ΒΙΩΣΙΜΗΣ </a:t>
            </a:r>
            <a:r>
              <a:rPr lang="el-GR" sz="2800" b="1" i="1" dirty="0" smtClean="0"/>
              <a:t>ΑΝΑΠΤΥΞΗΣ</a:t>
            </a:r>
          </a:p>
          <a:p>
            <a:pPr eaLnBrk="1" hangingPunct="1"/>
            <a:endParaRPr lang="el-GR" sz="2800" b="1" i="1" dirty="0" smtClean="0"/>
          </a:p>
        </p:txBody>
      </p:sp>
      <p:sp>
        <p:nvSpPr>
          <p:cNvPr id="5" name="4 - Θέση αριθμού διαφάνειας"/>
          <p:cNvSpPr>
            <a:spLocks noGrp="1"/>
          </p:cNvSpPr>
          <p:nvPr>
            <p:ph type="sldNum" sz="quarter" idx="12"/>
          </p:nvPr>
        </p:nvSpPr>
        <p:spPr/>
        <p:txBody>
          <a:bodyPr/>
          <a:lstStyle/>
          <a:p>
            <a:pPr>
              <a:defRPr/>
            </a:pPr>
            <a:fld id="{BB352E49-C0BD-452B-84DD-4570F3214094}" type="slidenum">
              <a:rPr lang="el-GR" smtClean="0"/>
              <a:pPr>
                <a:defRPr/>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pPr eaLnBrk="1" hangingPunct="1"/>
            <a:r>
              <a:rPr lang="el-GR" smtClean="0"/>
              <a:t>Τοπική Ανάπτυξη</a:t>
            </a:r>
          </a:p>
        </p:txBody>
      </p:sp>
      <p:sp>
        <p:nvSpPr>
          <p:cNvPr id="21507" name="2 - Θέση περιεχομένου"/>
          <p:cNvSpPr>
            <a:spLocks noGrp="1"/>
          </p:cNvSpPr>
          <p:nvPr>
            <p:ph idx="1"/>
          </p:nvPr>
        </p:nvSpPr>
        <p:spPr/>
        <p:txBody>
          <a:bodyPr/>
          <a:lstStyle/>
          <a:p>
            <a:pPr eaLnBrk="1" hangingPunct="1"/>
            <a:r>
              <a:rPr lang="el-GR" smtClean="0"/>
              <a:t>Μια άλλη διάσταση της ανάπτυξης είναι η λεγόμενη «τοπική ανάπτυξη» (local development). Αυτή ορίζεται ως διαδικασία οικονομικής ανάπτυξης και διαρθρωτικών αλλαγών, που οδηγεί σε βελτίωση του επιπέδου ζωής τοπικών πληθυσμών.</a:t>
            </a:r>
          </a:p>
        </p:txBody>
      </p:sp>
      <p:sp>
        <p:nvSpPr>
          <p:cNvPr id="5" name="4 - Θέση αριθμού διαφάνειας"/>
          <p:cNvSpPr>
            <a:spLocks noGrp="1"/>
          </p:cNvSpPr>
          <p:nvPr>
            <p:ph type="sldNum" sz="quarter" idx="12"/>
          </p:nvPr>
        </p:nvSpPr>
        <p:spPr/>
        <p:txBody>
          <a:bodyPr/>
          <a:lstStyle/>
          <a:p>
            <a:pPr>
              <a:defRPr/>
            </a:pPr>
            <a:fld id="{F9E21667-9D6E-48F0-A521-BA4F4074C7B0}" type="slidenum">
              <a:rPr lang="el-GR" smtClean="0"/>
              <a:pPr>
                <a:defRPr/>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normAutofit fontScale="90000"/>
          </a:bodyPr>
          <a:lstStyle/>
          <a:p>
            <a:pPr eaLnBrk="1" hangingPunct="1"/>
            <a:r>
              <a:rPr lang="el-GR" smtClean="0"/>
              <a:t>Από «τα πάνω προς τα κάτω ανάπτυξη»</a:t>
            </a:r>
          </a:p>
        </p:txBody>
      </p:sp>
      <p:sp>
        <p:nvSpPr>
          <p:cNvPr id="22531" name="2 - Θέση περιεχομένου"/>
          <p:cNvSpPr>
            <a:spLocks noGrp="1"/>
          </p:cNvSpPr>
          <p:nvPr>
            <p:ph idx="1"/>
          </p:nvPr>
        </p:nvSpPr>
        <p:spPr/>
        <p:txBody>
          <a:bodyPr/>
          <a:lstStyle/>
          <a:p>
            <a:pPr eaLnBrk="1" hangingPunct="1"/>
            <a:r>
              <a:rPr lang="el-GR" sz="2800" smtClean="0"/>
              <a:t>Πρέπει να αναφερθεί ότι μέχρι τη δεκαετία του ’70, στην αναπτυξιακή διαδικασία εφαρμοζόταν το μοντέλο της «από τα πάνω προς τα κάτω» (top – down) ανάπτυξης σε τοπικό επίπεδο και στις περιοχές – δέκτες των αναπτυξιακών ενεργειών</a:t>
            </a:r>
            <a:r>
              <a:rPr lang="en-US" sz="2800" smtClean="0"/>
              <a:t>,</a:t>
            </a:r>
            <a:r>
              <a:rPr lang="el-GR" sz="2800" smtClean="0"/>
              <a:t> κυριαρχούσαν οι εξωτερικά κατευθυνόμενες οικονομικές δυνάμεις («εξωγενές μοντέλο» - exogenous</a:t>
            </a:r>
            <a:r>
              <a:rPr lang="en-US" sz="2800" smtClean="0"/>
              <a:t> </a:t>
            </a:r>
            <a:r>
              <a:rPr lang="el-GR" sz="2800" smtClean="0"/>
              <a:t>model), χωρίς να λαμβάνουν υπόψη το ενδογενές δυναμικό των περιοχών.</a:t>
            </a:r>
          </a:p>
        </p:txBody>
      </p:sp>
      <p:sp>
        <p:nvSpPr>
          <p:cNvPr id="5" name="4 - Θέση αριθμού διαφάνειας"/>
          <p:cNvSpPr>
            <a:spLocks noGrp="1"/>
          </p:cNvSpPr>
          <p:nvPr>
            <p:ph type="sldNum" sz="quarter" idx="12"/>
          </p:nvPr>
        </p:nvSpPr>
        <p:spPr/>
        <p:txBody>
          <a:bodyPr/>
          <a:lstStyle/>
          <a:p>
            <a:pPr>
              <a:defRPr/>
            </a:pPr>
            <a:fld id="{D39C5276-70A9-4894-A4B3-4E68695C1505}" type="slidenum">
              <a:rPr lang="el-GR" smtClean="0"/>
              <a:pPr>
                <a:defRPr/>
              </a:pPr>
              <a:t>21</a:t>
            </a:fld>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normAutofit fontScale="90000"/>
          </a:bodyPr>
          <a:lstStyle/>
          <a:p>
            <a:pPr eaLnBrk="1" hangingPunct="1"/>
            <a:r>
              <a:rPr lang="el-GR" smtClean="0"/>
              <a:t>Η Από κάτω προς τα πάνω Ανάπτυξη</a:t>
            </a:r>
          </a:p>
        </p:txBody>
      </p:sp>
      <p:sp>
        <p:nvSpPr>
          <p:cNvPr id="23555" name="2 - Θέση περιεχομένου"/>
          <p:cNvSpPr>
            <a:spLocks noGrp="1"/>
          </p:cNvSpPr>
          <p:nvPr>
            <p:ph idx="1"/>
          </p:nvPr>
        </p:nvSpPr>
        <p:spPr/>
        <p:txBody>
          <a:bodyPr/>
          <a:lstStyle/>
          <a:p>
            <a:pPr eaLnBrk="1" hangingPunct="1"/>
            <a:r>
              <a:rPr lang="el-GR" sz="2800" smtClean="0"/>
              <a:t>Κατά τη διάρκεια της δεκαετίας του ’80, οι θέσεις των ερευνητών και οι υποθέσεις, που ενίσχυαν τις μέχρι τότε στρατηγικές ανάπτυξης, άρχισαν σταδιακά να αναθεωρούνται και να μεταβάλλονται. Την περίοδο αυτή αναγνωρίζεται πλέον, ότι οι τοπικοί ανθρώπινοι, πολιτισμικοί και περιβαλλοντικοί πόροι, παραμένουν αναξιοποίητοι και ότι μέσω αυτών μπορεί να επιτευχθεί η οικονομική ανάπτυξη.</a:t>
            </a:r>
          </a:p>
        </p:txBody>
      </p:sp>
      <p:sp>
        <p:nvSpPr>
          <p:cNvPr id="5" name="4 - Θέση αριθμού διαφάνειας"/>
          <p:cNvSpPr>
            <a:spLocks noGrp="1"/>
          </p:cNvSpPr>
          <p:nvPr>
            <p:ph type="sldNum" sz="quarter" idx="12"/>
          </p:nvPr>
        </p:nvSpPr>
        <p:spPr/>
        <p:txBody>
          <a:bodyPr/>
          <a:lstStyle/>
          <a:p>
            <a:pPr>
              <a:defRPr/>
            </a:pPr>
            <a:fld id="{8CCC8CAB-8B59-417B-AC94-57CC7E81FE5A}" type="slidenum">
              <a:rPr lang="el-GR" smtClean="0"/>
              <a:pPr>
                <a:defRPr/>
              </a:pPr>
              <a:t>22</a:t>
            </a:fld>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normAutofit fontScale="90000"/>
          </a:bodyPr>
          <a:lstStyle/>
          <a:p>
            <a:pPr eaLnBrk="1" hangingPunct="1"/>
            <a:r>
              <a:rPr lang="el-GR" smtClean="0"/>
              <a:t>Η Από κάτω προς τα πάνω Ανάπτυξη</a:t>
            </a:r>
          </a:p>
        </p:txBody>
      </p:sp>
      <p:sp>
        <p:nvSpPr>
          <p:cNvPr id="24579" name="2 - Θέση περιεχομένου"/>
          <p:cNvSpPr>
            <a:spLocks noGrp="1"/>
          </p:cNvSpPr>
          <p:nvPr>
            <p:ph idx="1"/>
          </p:nvPr>
        </p:nvSpPr>
        <p:spPr/>
        <p:txBody>
          <a:bodyPr/>
          <a:lstStyle/>
          <a:p>
            <a:pPr eaLnBrk="1" hangingPunct="1"/>
            <a:r>
              <a:rPr lang="el-GR" smtClean="0"/>
              <a:t>Ως αποτέλεσμα των προηγούμενων, είναι η σταδιακή αντικατάσταση του μοντέλου της «από τα πάνω προς τα κάτω» ανάπτυξης, από εκείνο, το οποίο ενισχύει την ανάπτυξη, που προέρχεται από τη βάση (“</a:t>
            </a:r>
            <a:r>
              <a:rPr lang="en-US" smtClean="0"/>
              <a:t>bottom up”) («</a:t>
            </a:r>
            <a:r>
              <a:rPr lang="el-GR" smtClean="0"/>
              <a:t>ενδογενές μοντέλο» - </a:t>
            </a:r>
            <a:r>
              <a:rPr lang="en-US" smtClean="0"/>
              <a:t>endogenous model)</a:t>
            </a:r>
            <a:r>
              <a:rPr lang="el-GR" smtClean="0"/>
              <a:t>.</a:t>
            </a:r>
          </a:p>
          <a:p>
            <a:pPr eaLnBrk="1" hangingPunct="1"/>
            <a:endParaRPr lang="el-GR" smtClean="0"/>
          </a:p>
        </p:txBody>
      </p:sp>
      <p:sp>
        <p:nvSpPr>
          <p:cNvPr id="5" name="4 - Θέση αριθμού διαφάνειας"/>
          <p:cNvSpPr>
            <a:spLocks noGrp="1"/>
          </p:cNvSpPr>
          <p:nvPr>
            <p:ph type="sldNum" sz="quarter" idx="12"/>
          </p:nvPr>
        </p:nvSpPr>
        <p:spPr/>
        <p:txBody>
          <a:bodyPr/>
          <a:lstStyle/>
          <a:p>
            <a:pPr>
              <a:defRPr/>
            </a:pPr>
            <a:fld id="{8B69D061-0F29-488E-A8E1-65DC3627703F}" type="slidenum">
              <a:rPr lang="el-GR" smtClean="0"/>
              <a:pPr>
                <a:defRPr/>
              </a:pPr>
              <a:t>23</a:t>
            </a:fld>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3 - Τίτλος"/>
          <p:cNvSpPr>
            <a:spLocks noGrp="1"/>
          </p:cNvSpPr>
          <p:nvPr>
            <p:ph type="title"/>
          </p:nvPr>
        </p:nvSpPr>
        <p:spPr/>
        <p:txBody>
          <a:bodyPr>
            <a:normAutofit fontScale="90000"/>
          </a:bodyPr>
          <a:lstStyle/>
          <a:p>
            <a:pPr eaLnBrk="1" hangingPunct="1"/>
            <a:r>
              <a:rPr lang="el-GR" smtClean="0"/>
              <a:t>Η Από κάτω προς τα πάνω Ανάπτυξη</a:t>
            </a:r>
          </a:p>
        </p:txBody>
      </p:sp>
      <p:sp>
        <p:nvSpPr>
          <p:cNvPr id="25603" name="2 - Θέση περιεχομένου"/>
          <p:cNvSpPr>
            <a:spLocks noGrp="1"/>
          </p:cNvSpPr>
          <p:nvPr>
            <p:ph sz="half" idx="1"/>
          </p:nvPr>
        </p:nvSpPr>
        <p:spPr/>
        <p:txBody>
          <a:bodyPr/>
          <a:lstStyle/>
          <a:p>
            <a:pPr eaLnBrk="1" hangingPunct="1"/>
            <a:r>
              <a:rPr lang="el-GR" smtClean="0"/>
              <a:t>Η ενδογενής ή αυτόνομη ή από τα κάτω προς τα πάνω ανάπτυξη (bottom-up development) εμφανίζει ορισμένα χαρακτηριστικά, όπως:</a:t>
            </a:r>
          </a:p>
          <a:p>
            <a:pPr eaLnBrk="1" hangingPunct="1">
              <a:buFontTx/>
              <a:buNone/>
            </a:pPr>
            <a:r>
              <a:rPr lang="el-GR" smtClean="0"/>
              <a:t> </a:t>
            </a:r>
          </a:p>
        </p:txBody>
      </p:sp>
      <p:sp>
        <p:nvSpPr>
          <p:cNvPr id="25604" name="4 - Θέση περιεχομένου"/>
          <p:cNvSpPr>
            <a:spLocks noGrp="1"/>
          </p:cNvSpPr>
          <p:nvPr>
            <p:ph sz="half" idx="2"/>
          </p:nvPr>
        </p:nvSpPr>
        <p:spPr/>
        <p:txBody>
          <a:bodyPr/>
          <a:lstStyle/>
          <a:p>
            <a:pPr eaLnBrk="1" hangingPunct="1"/>
            <a:r>
              <a:rPr lang="el-GR" smtClean="0"/>
              <a:t>Το σχεδιασμό, τη διαχείριση και την υλοποίηση των διαδικασιών ανάπτυξης έχουν οι τοπικές παραγωγικές δυνάμεις (δημόσιοι, ιδιωτικοί και εθελοντικοί φορείς), δηλαδή το ενδογενές δυναμικό της περιοχής.</a:t>
            </a:r>
          </a:p>
          <a:p>
            <a:pPr eaLnBrk="1" hangingPunct="1"/>
            <a:endParaRPr lang="el-GR" smtClean="0"/>
          </a:p>
        </p:txBody>
      </p:sp>
      <p:sp>
        <p:nvSpPr>
          <p:cNvPr id="6" name="5 - Θέση αριθμού διαφάνειας"/>
          <p:cNvSpPr>
            <a:spLocks noGrp="1"/>
          </p:cNvSpPr>
          <p:nvPr>
            <p:ph type="sldNum" sz="quarter" idx="12"/>
          </p:nvPr>
        </p:nvSpPr>
        <p:spPr/>
        <p:txBody>
          <a:bodyPr/>
          <a:lstStyle/>
          <a:p>
            <a:pPr>
              <a:defRPr/>
            </a:pPr>
            <a:fld id="{5B32FDFC-76E0-4B01-A9C4-1169D7F3877A}" type="slidenum">
              <a:rPr lang="el-GR" smtClean="0"/>
              <a:pPr>
                <a:defRPr/>
              </a:pPr>
              <a:t>24</a:t>
            </a:fld>
            <a:endParaRPr 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normAutofit fontScale="90000"/>
          </a:bodyPr>
          <a:lstStyle/>
          <a:p>
            <a:pPr eaLnBrk="1" hangingPunct="1"/>
            <a:r>
              <a:rPr lang="el-GR" smtClean="0"/>
              <a:t>Η Από κάτω προς τα πάνω Ανάπτυξη</a:t>
            </a:r>
          </a:p>
        </p:txBody>
      </p:sp>
      <p:sp>
        <p:nvSpPr>
          <p:cNvPr id="26627" name="2 - Θέση περιεχομένου"/>
          <p:cNvSpPr>
            <a:spLocks noGrp="1"/>
          </p:cNvSpPr>
          <p:nvPr>
            <p:ph sz="half" idx="1"/>
          </p:nvPr>
        </p:nvSpPr>
        <p:spPr/>
        <p:txBody>
          <a:bodyPr/>
          <a:lstStyle/>
          <a:p>
            <a:pPr eaLnBrk="1" hangingPunct="1"/>
            <a:r>
              <a:rPr lang="el-GR" smtClean="0"/>
              <a:t> Τα οφέλη, που προκύπτουν από την αναπτυξιακή διαδικασία παραμένουν στην περιοχή.</a:t>
            </a:r>
          </a:p>
          <a:p>
            <a:pPr eaLnBrk="1" hangingPunct="1"/>
            <a:endParaRPr lang="el-GR" smtClean="0"/>
          </a:p>
        </p:txBody>
      </p:sp>
      <p:sp>
        <p:nvSpPr>
          <p:cNvPr id="26628" name="3 - Θέση περιεχομένου"/>
          <p:cNvSpPr>
            <a:spLocks noGrp="1"/>
          </p:cNvSpPr>
          <p:nvPr>
            <p:ph sz="half" idx="2"/>
          </p:nvPr>
        </p:nvSpPr>
        <p:spPr/>
        <p:txBody>
          <a:bodyPr/>
          <a:lstStyle/>
          <a:p>
            <a:pPr eaLnBrk="1" hangingPunct="1"/>
            <a:r>
              <a:rPr lang="el-GR" smtClean="0"/>
              <a:t>Η αναπτυξιακή αυτή προσέγγιση σέβεται και προασπίζεται τις τοπικές ιδιαιτερότητες και αξίες, λαμβάνοντας υπόψη τις ανάγκες και τις απόψεις του τοπικού πληθυσμού.</a:t>
            </a:r>
          </a:p>
          <a:p>
            <a:pPr eaLnBrk="1" hangingPunct="1"/>
            <a:endParaRPr lang="el-GR" smtClean="0"/>
          </a:p>
        </p:txBody>
      </p:sp>
      <p:sp>
        <p:nvSpPr>
          <p:cNvPr id="6" name="5 - Θέση αριθμού διαφάνειας"/>
          <p:cNvSpPr>
            <a:spLocks noGrp="1"/>
          </p:cNvSpPr>
          <p:nvPr>
            <p:ph type="sldNum" sz="quarter" idx="12"/>
          </p:nvPr>
        </p:nvSpPr>
        <p:spPr/>
        <p:txBody>
          <a:bodyPr/>
          <a:lstStyle/>
          <a:p>
            <a:pPr>
              <a:defRPr/>
            </a:pPr>
            <a:fld id="{ECB2E628-CBB2-44B0-9C21-C5E718BA948F}" type="slidenum">
              <a:rPr lang="el-GR" smtClean="0"/>
              <a:pPr>
                <a:defRPr/>
              </a:pPr>
              <a:t>25</a:t>
            </a:fld>
            <a:endParaRPr 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4 - Τίτλος"/>
          <p:cNvSpPr>
            <a:spLocks noGrp="1"/>
          </p:cNvSpPr>
          <p:nvPr>
            <p:ph type="title"/>
          </p:nvPr>
        </p:nvSpPr>
        <p:spPr/>
        <p:txBody>
          <a:bodyPr>
            <a:normAutofit fontScale="90000"/>
          </a:bodyPr>
          <a:lstStyle/>
          <a:p>
            <a:pPr eaLnBrk="1" hangingPunct="1"/>
            <a:r>
              <a:rPr lang="el-GR" smtClean="0"/>
              <a:t>Η Από κάτω προς τα πάνω Ανάπτυξη</a:t>
            </a:r>
          </a:p>
        </p:txBody>
      </p:sp>
      <p:sp>
        <p:nvSpPr>
          <p:cNvPr id="27651" name="5 - Θέση περιεχομένου"/>
          <p:cNvSpPr>
            <a:spLocks noGrp="1"/>
          </p:cNvSpPr>
          <p:nvPr>
            <p:ph idx="1"/>
          </p:nvPr>
        </p:nvSpPr>
        <p:spPr/>
        <p:txBody>
          <a:bodyPr/>
          <a:lstStyle/>
          <a:p>
            <a:pPr eaLnBrk="1" hangingPunct="1"/>
            <a:r>
              <a:rPr lang="el-GR" smtClean="0"/>
              <a:t>Αξιοποιούνται και κατά συνέπεια διασφαλίζονται και προστατεύονται οι τοπικά διαθέσιμοι πόροι – ανθρώπινοι και φυσικοί.</a:t>
            </a:r>
          </a:p>
        </p:txBody>
      </p:sp>
      <p:sp>
        <p:nvSpPr>
          <p:cNvPr id="5" name="4 - Θέση αριθμού διαφάνειας"/>
          <p:cNvSpPr>
            <a:spLocks noGrp="1"/>
          </p:cNvSpPr>
          <p:nvPr>
            <p:ph type="sldNum" sz="quarter" idx="12"/>
          </p:nvPr>
        </p:nvSpPr>
        <p:spPr/>
        <p:txBody>
          <a:bodyPr/>
          <a:lstStyle/>
          <a:p>
            <a:pPr>
              <a:defRPr/>
            </a:pPr>
            <a:fld id="{42C248CC-A46F-41EC-9410-8A5BACB85EA1}" type="slidenum">
              <a:rPr lang="el-GR" smtClean="0"/>
              <a:pPr>
                <a:defRPr/>
              </a:pPr>
              <a:t>26</a:t>
            </a:fld>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smtClean="0"/>
              <a:t>Η έννοια της Βιώσιμης ανάπτυξης</a:t>
            </a:r>
          </a:p>
        </p:txBody>
      </p:sp>
      <p:sp>
        <p:nvSpPr>
          <p:cNvPr id="28675" name="2 - Θέση περιεχομένου"/>
          <p:cNvSpPr>
            <a:spLocks noGrp="1"/>
          </p:cNvSpPr>
          <p:nvPr>
            <p:ph idx="1"/>
          </p:nvPr>
        </p:nvSpPr>
        <p:spPr/>
        <p:txBody>
          <a:bodyPr/>
          <a:lstStyle/>
          <a:p>
            <a:r>
              <a:rPr lang="el-GR" smtClean="0"/>
              <a:t>Παρατηρείται λοιπόν ότι η έννοια της οικονομικής ανάπτυξης όσο και οι τελευταίες θεωρίες για στρατηγικές ανάπτυξης </a:t>
            </a:r>
            <a:r>
              <a:rPr lang="el-GR" smtClean="0">
                <a:sym typeface="Wingdings" pitchFamily="2" charset="2"/>
              </a:rPr>
              <a:t> στην προστασία των φυσικών πόρων.</a:t>
            </a:r>
            <a:endParaRPr lang="el-GR" smtClean="0"/>
          </a:p>
        </p:txBody>
      </p:sp>
      <p:sp>
        <p:nvSpPr>
          <p:cNvPr id="4" name="3 - Θέση αριθμού διαφάνειας"/>
          <p:cNvSpPr>
            <a:spLocks noGrp="1"/>
          </p:cNvSpPr>
          <p:nvPr>
            <p:ph type="sldNum" sz="quarter" idx="12"/>
          </p:nvPr>
        </p:nvSpPr>
        <p:spPr/>
        <p:txBody>
          <a:bodyPr/>
          <a:lstStyle/>
          <a:p>
            <a:pPr>
              <a:defRPr/>
            </a:pPr>
            <a:fld id="{071E3FB1-4D68-48A1-845D-C3B679358950}" type="slidenum">
              <a:rPr lang="el-GR" smtClean="0"/>
              <a:pPr>
                <a:defRPr/>
              </a:pPr>
              <a:t>27</a:t>
            </a:fld>
            <a:endParaRPr 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a:xfrm>
            <a:off x="457200" y="228600"/>
            <a:ext cx="8229600" cy="1143000"/>
          </a:xfrm>
        </p:spPr>
        <p:txBody>
          <a:bodyPr/>
          <a:lstStyle/>
          <a:p>
            <a:pPr eaLnBrk="1" hangingPunct="1"/>
            <a:r>
              <a:rPr lang="el-GR" smtClean="0"/>
              <a:t>Η έννοια της Βιώσιμης ανάπτυξης</a:t>
            </a:r>
          </a:p>
        </p:txBody>
      </p:sp>
      <p:sp>
        <p:nvSpPr>
          <p:cNvPr id="29699" name="2 - Θέση περιεχομένου"/>
          <p:cNvSpPr>
            <a:spLocks noGrp="1"/>
          </p:cNvSpPr>
          <p:nvPr>
            <p:ph idx="1"/>
          </p:nvPr>
        </p:nvSpPr>
        <p:spPr/>
        <p:txBody>
          <a:bodyPr/>
          <a:lstStyle/>
          <a:p>
            <a:pPr eaLnBrk="1" hangingPunct="1"/>
            <a:r>
              <a:rPr lang="el-GR" sz="2800" smtClean="0"/>
              <a:t>Ήδη από τη δεκαετία του ’60, είχαν διαφανεί τα πρώτα αδιέξοδα στα θέματα της ποιότητας ζωής του ανθρώπου, που συνδέονταν με την κατασπατάληση των φυσικών πόρων του πλανήτη και γενικότερα τη μη ορθολογική διαχείριση του περιβάλλοντος. Κατά τη δεκαετία του ’70, η έννοια των οικολογικών ορίων επεκτάθηκε, λοιπόν, για να συμπεριλάβει ηθικούς παράγοντες, όπως τα δικαιώματα των μελλοντικών γενεών για τη χρήση των φυσικών πόρων.</a:t>
            </a:r>
          </a:p>
        </p:txBody>
      </p:sp>
      <p:sp>
        <p:nvSpPr>
          <p:cNvPr id="5" name="4 - Θέση αριθμού διαφάνειας"/>
          <p:cNvSpPr>
            <a:spLocks noGrp="1"/>
          </p:cNvSpPr>
          <p:nvPr>
            <p:ph type="sldNum" sz="quarter" idx="12"/>
          </p:nvPr>
        </p:nvSpPr>
        <p:spPr/>
        <p:txBody>
          <a:bodyPr/>
          <a:lstStyle/>
          <a:p>
            <a:pPr>
              <a:defRPr/>
            </a:pPr>
            <a:fld id="{F263DE84-ADEB-4A96-9B5D-18BCBD53EA79}" type="slidenum">
              <a:rPr lang="el-GR" smtClean="0"/>
              <a:pPr>
                <a:defRPr/>
              </a:pPr>
              <a:t>28</a:t>
            </a:fld>
            <a:endParaRPr 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0723" name="2 - Θέση περιεχομένου"/>
          <p:cNvSpPr>
            <a:spLocks noGrp="1"/>
          </p:cNvSpPr>
          <p:nvPr>
            <p:ph idx="1"/>
          </p:nvPr>
        </p:nvSpPr>
        <p:spPr/>
        <p:txBody>
          <a:bodyPr/>
          <a:lstStyle/>
          <a:p>
            <a:pPr eaLnBrk="1" hangingPunct="1"/>
            <a:r>
              <a:rPr lang="el-GR" sz="2800" smtClean="0"/>
              <a:t>Διαπιστώνεται  ότι η ταύτισή της  έννοια της ανάπτυξης πολλές φορές με απόλυτα οικονομικές προτεραιότητες και συναφείς όρους και γενικά με διαδικασίες οικονομικής μεγέθυνσης, δεν μπορεί να αντιμετωπίσει τις σύγχρονες ανάγκες και να προσφέρει τις απαραίτητες λύσεις.</a:t>
            </a:r>
          </a:p>
        </p:txBody>
      </p:sp>
      <p:sp>
        <p:nvSpPr>
          <p:cNvPr id="5" name="4 - Θέση αριθμού διαφάνειας"/>
          <p:cNvSpPr>
            <a:spLocks noGrp="1"/>
          </p:cNvSpPr>
          <p:nvPr>
            <p:ph type="sldNum" sz="quarter" idx="12"/>
          </p:nvPr>
        </p:nvSpPr>
        <p:spPr/>
        <p:txBody>
          <a:bodyPr/>
          <a:lstStyle/>
          <a:p>
            <a:pPr>
              <a:defRPr/>
            </a:pPr>
            <a:fld id="{97F0910C-E1F3-49A1-82D7-8993C3165B62}" type="slidenum">
              <a:rPr lang="el-GR" smtClean="0"/>
              <a:pPr>
                <a:defRPr/>
              </a:pPr>
              <a:t>29</a:t>
            </a:fld>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Τίτλος"/>
          <p:cNvSpPr>
            <a:spLocks noGrp="1"/>
          </p:cNvSpPr>
          <p:nvPr>
            <p:ph type="title"/>
          </p:nvPr>
        </p:nvSpPr>
        <p:spPr/>
        <p:txBody>
          <a:bodyPr/>
          <a:lstStyle/>
          <a:p>
            <a:r>
              <a:rPr lang="el-GR" smtClean="0"/>
              <a:t>Θεματικές Ενότητες (1)</a:t>
            </a:r>
          </a:p>
        </p:txBody>
      </p:sp>
      <p:sp>
        <p:nvSpPr>
          <p:cNvPr id="4099" name="2 - Θέση περιεχομένου"/>
          <p:cNvSpPr>
            <a:spLocks noGrp="1"/>
          </p:cNvSpPr>
          <p:nvPr>
            <p:ph idx="1"/>
          </p:nvPr>
        </p:nvSpPr>
        <p:spPr/>
        <p:txBody>
          <a:bodyPr/>
          <a:lstStyle/>
          <a:p>
            <a:r>
              <a:rPr lang="el-GR" smtClean="0"/>
              <a:t>Η έννοια της ανάπτυξης και ειδικότερα της οικονομικής ανάπτυξης.</a:t>
            </a:r>
          </a:p>
          <a:p>
            <a:r>
              <a:rPr lang="el-GR" smtClean="0"/>
              <a:t>Τα όρια στην οικονομική ανάπτυξη.</a:t>
            </a:r>
          </a:p>
          <a:p>
            <a:r>
              <a:rPr lang="el-GR" smtClean="0"/>
              <a:t>Στρατηγικές Ανάπτυξης: Ολοκληρωμένη </a:t>
            </a:r>
            <a:r>
              <a:rPr lang="en-US" smtClean="0"/>
              <a:t>Vs </a:t>
            </a:r>
            <a:r>
              <a:rPr lang="el-GR" smtClean="0"/>
              <a:t>Τομεακή ή Κλαδική Ανάπτυξη.</a:t>
            </a:r>
          </a:p>
        </p:txBody>
      </p:sp>
      <p:sp>
        <p:nvSpPr>
          <p:cNvPr id="4" name="3 - Θέση αριθμού διαφάνειας"/>
          <p:cNvSpPr>
            <a:spLocks noGrp="1"/>
          </p:cNvSpPr>
          <p:nvPr>
            <p:ph type="sldNum" sz="quarter" idx="12"/>
          </p:nvPr>
        </p:nvSpPr>
        <p:spPr/>
        <p:txBody>
          <a:bodyPr/>
          <a:lstStyle/>
          <a:p>
            <a:pPr>
              <a:defRPr/>
            </a:pPr>
            <a:fld id="{5C4432CE-E3DD-4174-8159-628453A90C6A}" type="slidenum">
              <a:rPr lang="el-GR" smtClean="0"/>
              <a:pPr>
                <a:defRPr/>
              </a:pPr>
              <a:t>3</a:t>
            </a:fld>
            <a:endParaRPr 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1747" name="2 - Θέση περιεχομένου"/>
          <p:cNvSpPr>
            <a:spLocks noGrp="1"/>
          </p:cNvSpPr>
          <p:nvPr>
            <p:ph idx="1"/>
          </p:nvPr>
        </p:nvSpPr>
        <p:spPr/>
        <p:txBody>
          <a:bodyPr/>
          <a:lstStyle/>
          <a:p>
            <a:pPr eaLnBrk="1" hangingPunct="1"/>
            <a:r>
              <a:rPr lang="el-GR" smtClean="0"/>
              <a:t>Υπό το πρίσμα των παραπάνω, αναφέρεται ότι στη διάσκεψη της Στοκχόλμης, η οποία οργανώθηκε από τα Ηνωμένα Έθνη το 1972, δόθηκε το πρώτο στίγμα για τη σοβαρή απειλή που δέχεται το περιβάλλον και την ανάγκη προστασίας του.</a:t>
            </a:r>
          </a:p>
        </p:txBody>
      </p:sp>
      <p:sp>
        <p:nvSpPr>
          <p:cNvPr id="5" name="4 - Θέση αριθμού διαφάνειας"/>
          <p:cNvSpPr>
            <a:spLocks noGrp="1"/>
          </p:cNvSpPr>
          <p:nvPr>
            <p:ph type="sldNum" sz="quarter" idx="12"/>
          </p:nvPr>
        </p:nvSpPr>
        <p:spPr/>
        <p:txBody>
          <a:bodyPr/>
          <a:lstStyle/>
          <a:p>
            <a:pPr>
              <a:defRPr/>
            </a:pPr>
            <a:fld id="{2C401DDA-A7E1-4C91-843D-295123CEA725}" type="slidenum">
              <a:rPr lang="el-GR" smtClean="0"/>
              <a:pPr>
                <a:defRPr/>
              </a:pPr>
              <a:t>30</a:t>
            </a:fld>
            <a:endParaRPr 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2771" name="2 - Θέση περιεχομένου"/>
          <p:cNvSpPr>
            <a:spLocks noGrp="1"/>
          </p:cNvSpPr>
          <p:nvPr>
            <p:ph idx="1"/>
          </p:nvPr>
        </p:nvSpPr>
        <p:spPr/>
        <p:txBody>
          <a:bodyPr/>
          <a:lstStyle/>
          <a:p>
            <a:pPr eaLnBrk="1" hangingPunct="1"/>
            <a:r>
              <a:rPr lang="el-GR" smtClean="0"/>
              <a:t>Με αυτό το σκεπτικό, διατυπώθηκε για πρώτη φορά το 1987 από την Παγκόσμια Επιτροπή για το Περιβάλλον και την Ανάπτυξη του Ο.Η.Ε. (World Commission on Environment and Development - WCED), ο ορισμός της “βιώσιμης ανάπτυξης” </a:t>
            </a:r>
            <a:r>
              <a:rPr lang="en-US" smtClean="0"/>
              <a:t>(Sustainable development).</a:t>
            </a:r>
            <a:endParaRPr lang="el-GR" smtClean="0"/>
          </a:p>
        </p:txBody>
      </p:sp>
      <p:sp>
        <p:nvSpPr>
          <p:cNvPr id="5" name="4 - Θέση αριθμού διαφάνειας"/>
          <p:cNvSpPr>
            <a:spLocks noGrp="1"/>
          </p:cNvSpPr>
          <p:nvPr>
            <p:ph type="sldNum" sz="quarter" idx="12"/>
          </p:nvPr>
        </p:nvSpPr>
        <p:spPr/>
        <p:txBody>
          <a:bodyPr/>
          <a:lstStyle/>
          <a:p>
            <a:pPr>
              <a:defRPr/>
            </a:pPr>
            <a:fld id="{FC898380-87F1-42D6-9ADD-099DCE0CEEC7}" type="slidenum">
              <a:rPr lang="el-GR" smtClean="0"/>
              <a:pPr>
                <a:defRPr/>
              </a:pPr>
              <a:t>31</a:t>
            </a:fld>
            <a:endParaRPr 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3795" name="2 - Θέση περιεχομένου"/>
          <p:cNvSpPr>
            <a:spLocks noGrp="1"/>
          </p:cNvSpPr>
          <p:nvPr>
            <p:ph idx="1"/>
          </p:nvPr>
        </p:nvSpPr>
        <p:spPr/>
        <p:txBody>
          <a:bodyPr/>
          <a:lstStyle/>
          <a:p>
            <a:pPr eaLnBrk="1" hangingPunct="1"/>
            <a:r>
              <a:rPr lang="el-GR" smtClean="0"/>
              <a:t>Η αρχή της Βιώσιμης ανάπτυξης εμπεριέχεται στο κείμενο “Our Common </a:t>
            </a:r>
            <a:r>
              <a:rPr lang="en-US" smtClean="0"/>
              <a:t>Future”, </a:t>
            </a:r>
            <a:r>
              <a:rPr lang="el-GR" smtClean="0"/>
              <a:t>γνωστό και ως «</a:t>
            </a:r>
            <a:r>
              <a:rPr lang="en-US" smtClean="0"/>
              <a:t>Brundtland Report” (</a:t>
            </a:r>
            <a:r>
              <a:rPr lang="el-GR" smtClean="0"/>
              <a:t>Έκθεση </a:t>
            </a:r>
            <a:r>
              <a:rPr lang="en-US" smtClean="0"/>
              <a:t>Brundtland), </a:t>
            </a:r>
            <a:r>
              <a:rPr lang="el-GR" smtClean="0"/>
              <a:t>καθώς</a:t>
            </a:r>
          </a:p>
          <a:p>
            <a:pPr eaLnBrk="1" hangingPunct="1"/>
            <a:r>
              <a:rPr lang="el-GR" smtClean="0"/>
              <a:t>παρουσιάστηκε από την τότε Πρωθυπουργό της Νορβηγίας και πρόεδρο της Επιτροπής Gro Harlem Brundtland. </a:t>
            </a:r>
          </a:p>
        </p:txBody>
      </p:sp>
      <p:sp>
        <p:nvSpPr>
          <p:cNvPr id="5" name="4 - Θέση αριθμού διαφάνειας"/>
          <p:cNvSpPr>
            <a:spLocks noGrp="1"/>
          </p:cNvSpPr>
          <p:nvPr>
            <p:ph type="sldNum" sz="quarter" idx="12"/>
          </p:nvPr>
        </p:nvSpPr>
        <p:spPr/>
        <p:txBody>
          <a:bodyPr/>
          <a:lstStyle/>
          <a:p>
            <a:pPr>
              <a:defRPr/>
            </a:pPr>
            <a:fld id="{27EBBB91-00F9-457A-B226-55970DD248E7}" type="slidenum">
              <a:rPr lang="el-GR" smtClean="0"/>
              <a:pPr>
                <a:defRPr/>
              </a:pPr>
              <a:t>32</a:t>
            </a:fld>
            <a:endParaRPr 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4819" name="2 - Θέση περιεχομένου"/>
          <p:cNvSpPr>
            <a:spLocks noGrp="1"/>
          </p:cNvSpPr>
          <p:nvPr>
            <p:ph idx="1"/>
          </p:nvPr>
        </p:nvSpPr>
        <p:spPr/>
        <p:txBody>
          <a:bodyPr/>
          <a:lstStyle/>
          <a:p>
            <a:pPr eaLnBrk="1" hangingPunct="1"/>
            <a:r>
              <a:rPr lang="el-GR" smtClean="0"/>
              <a:t>Σύμφωνα με την Έκθεση αυτή, «βιώσιμη ανάπτυξη είναι η ανάπτυξη η οποία ικανοποιεί τις ανάγκες του παρόντος χωρίς να υποθηκεύει την ικανότητα των μελλοντικών γενεών να ικανοποιήσουν τις δικές τους ανάγκες».</a:t>
            </a:r>
          </a:p>
          <a:p>
            <a:pPr eaLnBrk="1" hangingPunct="1"/>
            <a:endParaRPr lang="el-GR" smtClean="0"/>
          </a:p>
        </p:txBody>
      </p:sp>
      <p:sp>
        <p:nvSpPr>
          <p:cNvPr id="5" name="4 - Θέση αριθμού διαφάνειας"/>
          <p:cNvSpPr>
            <a:spLocks noGrp="1"/>
          </p:cNvSpPr>
          <p:nvPr>
            <p:ph type="sldNum" sz="quarter" idx="12"/>
          </p:nvPr>
        </p:nvSpPr>
        <p:spPr/>
        <p:txBody>
          <a:bodyPr/>
          <a:lstStyle/>
          <a:p>
            <a:pPr>
              <a:defRPr/>
            </a:pPr>
            <a:fld id="{A861BAA8-DB24-423D-ADB5-5CB51AD032A8}" type="slidenum">
              <a:rPr lang="el-GR" smtClean="0"/>
              <a:pPr>
                <a:defRPr/>
              </a:pPr>
              <a:t>33</a:t>
            </a:fld>
            <a:endParaRPr 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5843" name="2 - Θέση περιεχομένου"/>
          <p:cNvSpPr>
            <a:spLocks noGrp="1"/>
          </p:cNvSpPr>
          <p:nvPr>
            <p:ph idx="1"/>
          </p:nvPr>
        </p:nvSpPr>
        <p:spPr/>
        <p:txBody>
          <a:bodyPr>
            <a:normAutofit/>
          </a:bodyPr>
          <a:lstStyle/>
          <a:p>
            <a:pPr eaLnBrk="1" hangingPunct="1"/>
            <a:r>
              <a:rPr lang="el-GR" dirty="0" smtClean="0"/>
              <a:t>Η στρατηγική για τη βιώσιμη ανάπτυξη, σύμφωνα με τις κατευθυντήριες γραμμές της Επιτροπής, εστιάζεται στον ισόρροπο συνδυασμό τριών επί μέρους κυρίαρχων επιδιώξεων: </a:t>
            </a:r>
          </a:p>
          <a:p>
            <a:pPr eaLnBrk="1" hangingPunct="1"/>
            <a:r>
              <a:rPr lang="el-GR" dirty="0" smtClean="0"/>
              <a:t>της αποτελεσματικότητας της οικονομίας, </a:t>
            </a:r>
          </a:p>
          <a:p>
            <a:pPr eaLnBrk="1" hangingPunct="1"/>
            <a:r>
              <a:rPr lang="el-GR" dirty="0" smtClean="0"/>
              <a:t>της κοινωνικής ισότητας και δικαιοσύνης και</a:t>
            </a:r>
          </a:p>
          <a:p>
            <a:pPr eaLnBrk="1" hangingPunct="1"/>
            <a:r>
              <a:rPr lang="el-GR" dirty="0" smtClean="0"/>
              <a:t>της προστασίας του περιβάλλοντος. </a:t>
            </a:r>
          </a:p>
        </p:txBody>
      </p:sp>
      <p:sp>
        <p:nvSpPr>
          <p:cNvPr id="5" name="4 - Θέση αριθμού διαφάνειας"/>
          <p:cNvSpPr>
            <a:spLocks noGrp="1"/>
          </p:cNvSpPr>
          <p:nvPr>
            <p:ph type="sldNum" sz="quarter" idx="12"/>
          </p:nvPr>
        </p:nvSpPr>
        <p:spPr/>
        <p:txBody>
          <a:bodyPr/>
          <a:lstStyle/>
          <a:p>
            <a:pPr>
              <a:defRPr/>
            </a:pPr>
            <a:fld id="{2F827CBB-3322-43DF-89B8-F3F9E8C82F70}" type="slidenum">
              <a:rPr lang="el-GR" smtClean="0"/>
              <a:pPr>
                <a:defRPr/>
              </a:pPr>
              <a:t>34</a:t>
            </a:fld>
            <a:endParaRPr 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6867" name="2 - Θέση περιεχομένου"/>
          <p:cNvSpPr>
            <a:spLocks noGrp="1"/>
          </p:cNvSpPr>
          <p:nvPr>
            <p:ph idx="1"/>
          </p:nvPr>
        </p:nvSpPr>
        <p:spPr/>
        <p:txBody>
          <a:bodyPr/>
          <a:lstStyle/>
          <a:p>
            <a:pPr eaLnBrk="1" hangingPunct="1"/>
            <a:r>
              <a:rPr lang="el-GR" smtClean="0"/>
              <a:t>Γενικά, προάγει την αντίληψη ότι για να επιτευχθεί η βιώσιμη ανάπτυξη, απαιτείται συνεργασία και συντονισμένες δράσεις σε διεθνές, εθνικό, περιφερειακό και τοπικό επίπεδο, συνέργεια του δημοσίου και ιδιωτικού τομέα αλλά και όλων των πολιτών.</a:t>
            </a:r>
          </a:p>
        </p:txBody>
      </p:sp>
      <p:sp>
        <p:nvSpPr>
          <p:cNvPr id="5" name="4 - Θέση αριθμού διαφάνειας"/>
          <p:cNvSpPr>
            <a:spLocks noGrp="1"/>
          </p:cNvSpPr>
          <p:nvPr>
            <p:ph type="sldNum" sz="quarter" idx="12"/>
          </p:nvPr>
        </p:nvSpPr>
        <p:spPr/>
        <p:txBody>
          <a:bodyPr/>
          <a:lstStyle/>
          <a:p>
            <a:pPr>
              <a:defRPr/>
            </a:pPr>
            <a:fld id="{BC548C32-9ACE-4CA6-A4D7-DB0C869A1712}" type="slidenum">
              <a:rPr lang="el-GR" smtClean="0"/>
              <a:pPr>
                <a:defRPr/>
              </a:pPr>
              <a:t>35</a:t>
            </a:fld>
            <a:endParaRPr 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7891" name="2 - Θέση περιεχομένου"/>
          <p:cNvSpPr>
            <a:spLocks noGrp="1"/>
          </p:cNvSpPr>
          <p:nvPr>
            <p:ph sz="half" idx="1"/>
          </p:nvPr>
        </p:nvSpPr>
        <p:spPr/>
        <p:txBody>
          <a:bodyPr/>
          <a:lstStyle/>
          <a:p>
            <a:pPr eaLnBrk="1" hangingPunct="1"/>
            <a:r>
              <a:rPr lang="el-GR" sz="2400" smtClean="0"/>
              <a:t>Ως προϋπόθεση για την κοινωνική ισότητα, τέθηκε η διαφύλαξη των φυσικών πόρων, όπως το καθαρό νερό, ο καθαρός αέρας, ο ορυκτός πλούτος, το έδαφος κ.ά., από τα οποία εξαρτάται η οικονομική ευημερία των πολιτών αλλά και η αναβάθμιση της ποιότητας της ζωής τους.</a:t>
            </a:r>
          </a:p>
        </p:txBody>
      </p:sp>
      <p:sp>
        <p:nvSpPr>
          <p:cNvPr id="37892" name="3 - Θέση περιεχομένου"/>
          <p:cNvSpPr>
            <a:spLocks noGrp="1"/>
          </p:cNvSpPr>
          <p:nvPr>
            <p:ph sz="half" idx="2"/>
          </p:nvPr>
        </p:nvSpPr>
        <p:spPr/>
        <p:txBody>
          <a:bodyPr/>
          <a:lstStyle/>
          <a:p>
            <a:pPr eaLnBrk="1" hangingPunct="1"/>
            <a:r>
              <a:rPr lang="el-GR" smtClean="0"/>
              <a:t>Το σημαντικό μήνυμα που προέβαλε η παγκόσμια κοινότητα, ήταν η ισότητα ανάμεσα στους πολίτες της κοινωνίας αλλά και μεταξύ των γενεών. </a:t>
            </a:r>
          </a:p>
          <a:p>
            <a:pPr eaLnBrk="1" hangingPunct="1"/>
            <a:endParaRPr lang="el-GR" smtClean="0"/>
          </a:p>
        </p:txBody>
      </p:sp>
      <p:sp>
        <p:nvSpPr>
          <p:cNvPr id="6" name="5 - Θέση αριθμού διαφάνειας"/>
          <p:cNvSpPr>
            <a:spLocks noGrp="1"/>
          </p:cNvSpPr>
          <p:nvPr>
            <p:ph type="sldNum" sz="quarter" idx="12"/>
          </p:nvPr>
        </p:nvSpPr>
        <p:spPr/>
        <p:txBody>
          <a:bodyPr/>
          <a:lstStyle/>
          <a:p>
            <a:pPr>
              <a:defRPr/>
            </a:pPr>
            <a:fld id="{E535E272-7172-46D7-8151-73A9B235968D}" type="slidenum">
              <a:rPr lang="el-GR" smtClean="0"/>
              <a:pPr>
                <a:defRPr/>
              </a:pPr>
              <a:t>36</a:t>
            </a:fld>
            <a:endParaRPr 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pPr eaLnBrk="1" hangingPunct="1"/>
            <a:r>
              <a:rPr lang="el-GR" smtClean="0"/>
              <a:t>Η έννοια της Βιώσιμης ανάπτυξης</a:t>
            </a:r>
          </a:p>
        </p:txBody>
      </p:sp>
      <p:sp>
        <p:nvSpPr>
          <p:cNvPr id="38915" name="2 - Θέση περιεχομένου"/>
          <p:cNvSpPr>
            <a:spLocks noGrp="1"/>
          </p:cNvSpPr>
          <p:nvPr>
            <p:ph idx="1"/>
          </p:nvPr>
        </p:nvSpPr>
        <p:spPr/>
        <p:txBody>
          <a:bodyPr/>
          <a:lstStyle/>
          <a:p>
            <a:pPr eaLnBrk="1" hangingPunct="1"/>
            <a:r>
              <a:rPr lang="el-GR" smtClean="0"/>
              <a:t>Με την πάροδο των χρόνων, συνδέθηκαν δύο φαινομενικά ανόμοιες έννοιες, εκείνη της οικονομικής ανάπτυξης με την περιβαλλοντική προστασία.</a:t>
            </a:r>
          </a:p>
          <a:p>
            <a:pPr eaLnBrk="1" hangingPunct="1"/>
            <a:endParaRPr lang="el-GR" smtClean="0"/>
          </a:p>
        </p:txBody>
      </p:sp>
      <p:sp>
        <p:nvSpPr>
          <p:cNvPr id="5" name="4 - Θέση αριθμού διαφάνειας"/>
          <p:cNvSpPr>
            <a:spLocks noGrp="1"/>
          </p:cNvSpPr>
          <p:nvPr>
            <p:ph type="sldNum" sz="quarter" idx="12"/>
          </p:nvPr>
        </p:nvSpPr>
        <p:spPr/>
        <p:txBody>
          <a:bodyPr/>
          <a:lstStyle/>
          <a:p>
            <a:pPr>
              <a:defRPr/>
            </a:pPr>
            <a:fld id="{F0876326-023E-4790-9315-AA8DA7A2EDF8}" type="slidenum">
              <a:rPr lang="el-GR" smtClean="0"/>
              <a:pPr>
                <a:defRPr/>
              </a:pPr>
              <a:t>37</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nvPr>
        </p:nvSpPr>
        <p:spPr/>
        <p:txBody>
          <a:bodyPr/>
          <a:lstStyle/>
          <a:p>
            <a:r>
              <a:rPr lang="el-GR" smtClean="0"/>
              <a:t>Θεματικές Ενότητες (2)</a:t>
            </a:r>
          </a:p>
        </p:txBody>
      </p:sp>
      <p:sp>
        <p:nvSpPr>
          <p:cNvPr id="5123" name="2 - Θέση περιεχομένου"/>
          <p:cNvSpPr>
            <a:spLocks noGrp="1"/>
          </p:cNvSpPr>
          <p:nvPr>
            <p:ph idx="1"/>
          </p:nvPr>
        </p:nvSpPr>
        <p:spPr/>
        <p:txBody>
          <a:bodyPr/>
          <a:lstStyle/>
          <a:p>
            <a:r>
              <a:rPr lang="el-GR" smtClean="0"/>
              <a:t>Τοπική Ανάπτυξη: Εξωγενές μοντέλο ανάπτυξης </a:t>
            </a:r>
            <a:r>
              <a:rPr lang="en-US" smtClean="0"/>
              <a:t>Vs </a:t>
            </a:r>
            <a:r>
              <a:rPr lang="el-GR" smtClean="0"/>
              <a:t>Ενδογενές μοντέλο ανάπτυξης.</a:t>
            </a:r>
          </a:p>
          <a:p>
            <a:r>
              <a:rPr lang="el-GR" smtClean="0"/>
              <a:t>Η έννοια της Βιώσιμης Ανάπτυξης.</a:t>
            </a:r>
          </a:p>
          <a:p>
            <a:r>
              <a:rPr lang="el-GR" smtClean="0"/>
              <a:t>Οι τρείς πυλώνες της Βιώσιμης Ανάπτυξης.</a:t>
            </a:r>
          </a:p>
          <a:p>
            <a:r>
              <a:rPr lang="el-GR" smtClean="0"/>
              <a:t>Σύνδεση της Οικονομικής Ανάπτυξης με την προστασία του περιβάλλοντος.</a:t>
            </a:r>
          </a:p>
        </p:txBody>
      </p:sp>
      <p:sp>
        <p:nvSpPr>
          <p:cNvPr id="4" name="3 - Θέση αριθμού διαφάνειας"/>
          <p:cNvSpPr>
            <a:spLocks noGrp="1"/>
          </p:cNvSpPr>
          <p:nvPr>
            <p:ph type="sldNum" sz="quarter" idx="12"/>
          </p:nvPr>
        </p:nvSpPr>
        <p:spPr/>
        <p:txBody>
          <a:bodyPr/>
          <a:lstStyle/>
          <a:p>
            <a:pPr>
              <a:defRPr/>
            </a:pPr>
            <a:fld id="{3E0869F8-746E-42D5-AA17-E0398F13AEA1}" type="slidenum">
              <a:rPr lang="el-GR" smtClean="0"/>
              <a:pPr>
                <a:defRPr/>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p:txBody>
          <a:bodyPr/>
          <a:lstStyle/>
          <a:p>
            <a:pPr eaLnBrk="1" hangingPunct="1"/>
            <a:r>
              <a:rPr lang="el-GR" smtClean="0"/>
              <a:t>Η έννοια της ανάπτυξης</a:t>
            </a:r>
          </a:p>
        </p:txBody>
      </p:sp>
      <p:sp>
        <p:nvSpPr>
          <p:cNvPr id="6147" name="2 - Θέση περιεχομένου"/>
          <p:cNvSpPr>
            <a:spLocks noGrp="1"/>
          </p:cNvSpPr>
          <p:nvPr>
            <p:ph idx="1"/>
          </p:nvPr>
        </p:nvSpPr>
        <p:spPr/>
        <p:txBody>
          <a:bodyPr/>
          <a:lstStyle/>
          <a:p>
            <a:pPr eaLnBrk="1" hangingPunct="1"/>
            <a:r>
              <a:rPr lang="el-GR" sz="2800" dirty="0" smtClean="0"/>
              <a:t>Η ανάπτυξη, στην οικονομική επιστήμη συνδέθηκε ιστορικά με απόλυτα ποσοτικά μεγέθη, όπως με τη μεγέθυνση της οικονομίας και την αύξηση του Ακαθάριστου Εγχώριου Προϊόντος (Α.Ε.Π.) κατά κεφαλή πληθυσμού (μέτρηση σε χρηματικές μονάδες του συνόλου των τελικών προϊόντων και υπηρεσιών που παράγονται σε ετήσια βάση σε μια οικονομία και τα οποία διακινούνται μέσω της αγοράς και η αναγωγή του σε ατομικό επίπεδο).</a:t>
            </a:r>
          </a:p>
        </p:txBody>
      </p:sp>
      <p:sp>
        <p:nvSpPr>
          <p:cNvPr id="5" name="4 - Θέση αριθμού διαφάνειας"/>
          <p:cNvSpPr>
            <a:spLocks noGrp="1"/>
          </p:cNvSpPr>
          <p:nvPr>
            <p:ph type="sldNum" sz="quarter" idx="12"/>
          </p:nvPr>
        </p:nvSpPr>
        <p:spPr/>
        <p:txBody>
          <a:bodyPr/>
          <a:lstStyle/>
          <a:p>
            <a:pPr>
              <a:defRPr/>
            </a:pPr>
            <a:fld id="{0AA6ADBA-5DD9-43C9-8485-5C9036A439C7}" type="slidenum">
              <a:rPr lang="el-GR" smtClean="0"/>
              <a:pPr>
                <a:defRPr/>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pPr eaLnBrk="1" hangingPunct="1"/>
            <a:r>
              <a:rPr lang="el-GR" smtClean="0"/>
              <a:t>Η έννοια της ανάπτυξης</a:t>
            </a:r>
          </a:p>
        </p:txBody>
      </p:sp>
      <p:sp>
        <p:nvSpPr>
          <p:cNvPr id="7171" name="2 - Θέση περιεχομένου"/>
          <p:cNvSpPr>
            <a:spLocks noGrp="1"/>
          </p:cNvSpPr>
          <p:nvPr>
            <p:ph idx="1"/>
          </p:nvPr>
        </p:nvSpPr>
        <p:spPr/>
        <p:txBody>
          <a:bodyPr/>
          <a:lstStyle/>
          <a:p>
            <a:pPr eaLnBrk="1" hangingPunct="1"/>
            <a:r>
              <a:rPr lang="el-GR" sz="2800" smtClean="0"/>
              <a:t>Το Α.Ε.Π. κατά κεφαλή, έχει καθιερωθεί ως ένας παγκόσμιος δείκτης που χρησιμοποιείται για τη μέτρηση του επιπέδου ανάπτυξης μιας χώρας. Παραταύτα, δεν μπορεί και δεν αντικατοπτρίζει το πλήρες εννοιολογικό περιεχόμενο του όρου της ολοκληρωμένης οικονομικής ανάπτυξης. Γιατί υπάρχουν σημαντικοί παράγοντες που δεν λαμβάνει υπόψη. Π.χ πολλές φορές υποεκτιμά τον παραγωγικό δυναμικό μιας χώρας (π.χ. μη μέτρηση ιδιοκατανάλωσης προϊόντων και υπηρεσιών).</a:t>
            </a:r>
          </a:p>
        </p:txBody>
      </p:sp>
      <p:sp>
        <p:nvSpPr>
          <p:cNvPr id="5" name="4 - Θέση αριθμού διαφάνειας"/>
          <p:cNvSpPr>
            <a:spLocks noGrp="1"/>
          </p:cNvSpPr>
          <p:nvPr>
            <p:ph type="sldNum" sz="quarter" idx="12"/>
          </p:nvPr>
        </p:nvSpPr>
        <p:spPr/>
        <p:txBody>
          <a:bodyPr/>
          <a:lstStyle/>
          <a:p>
            <a:pPr>
              <a:defRPr/>
            </a:pPr>
            <a:fld id="{3C197473-3EFB-419C-94FD-6E27D111343A}" type="slidenum">
              <a:rPr lang="el-GR" smtClean="0"/>
              <a:pPr>
                <a:defRPr/>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lstStyle/>
          <a:p>
            <a:pPr eaLnBrk="1" hangingPunct="1"/>
            <a:r>
              <a:rPr lang="el-GR" smtClean="0"/>
              <a:t>Η έννοια της ανάπτυξης</a:t>
            </a:r>
          </a:p>
        </p:txBody>
      </p:sp>
      <p:sp>
        <p:nvSpPr>
          <p:cNvPr id="8195" name="2 - Θέση περιεχομένου"/>
          <p:cNvSpPr>
            <a:spLocks noGrp="1"/>
          </p:cNvSpPr>
          <p:nvPr>
            <p:ph idx="1"/>
          </p:nvPr>
        </p:nvSpPr>
        <p:spPr/>
        <p:txBody>
          <a:bodyPr/>
          <a:lstStyle/>
          <a:p>
            <a:pPr eaLnBrk="1" hangingPunct="1"/>
            <a:r>
              <a:rPr lang="el-GR" sz="2800" smtClean="0"/>
              <a:t>Ακόμη, η  έκρηξη της οικονομικής ανάπτυξης συνδέθηκε με την εκβιομηχάνιση, δηλαδή την ανάπτυξη του δευτερογενή τομέα της οικονομίας. </a:t>
            </a:r>
          </a:p>
          <a:p>
            <a:pPr eaLnBrk="1" hangingPunct="1"/>
            <a:r>
              <a:rPr lang="el-GR" sz="2800" smtClean="0"/>
              <a:t>Πέρασαν πολλά χρόνια για να στραφεί το ενδιαφέρον στην κατανομή του Α.Ε.Π. και στις ποιοτικές παραμέτρους της ανθρώπινης ζωής, όπως θέματα ελεύθερου χρόνου, διακοπών κ.ά. Θεσμικής, κοινωνικής και πολιτιστικής χροιάς, που ξεπερνούν τα στενά οικονομικά όρια.</a:t>
            </a:r>
          </a:p>
        </p:txBody>
      </p:sp>
      <p:sp>
        <p:nvSpPr>
          <p:cNvPr id="5" name="4 - Θέση αριθμού διαφάνειας"/>
          <p:cNvSpPr>
            <a:spLocks noGrp="1"/>
          </p:cNvSpPr>
          <p:nvPr>
            <p:ph type="sldNum" sz="quarter" idx="12"/>
          </p:nvPr>
        </p:nvSpPr>
        <p:spPr/>
        <p:txBody>
          <a:bodyPr/>
          <a:lstStyle/>
          <a:p>
            <a:pPr>
              <a:defRPr/>
            </a:pPr>
            <a:fld id="{24A052DD-DF10-4F1C-BE75-1A776296DB4F}" type="slidenum">
              <a:rPr lang="el-GR" smtClean="0"/>
              <a:pPr>
                <a:defRPr/>
              </a:pPr>
              <a:t>7</a:t>
            </a:fld>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pPr eaLnBrk="1" hangingPunct="1"/>
            <a:r>
              <a:rPr lang="el-GR" smtClean="0"/>
              <a:t>Η έννοια της ανάπτυξης</a:t>
            </a:r>
          </a:p>
        </p:txBody>
      </p:sp>
      <p:sp>
        <p:nvSpPr>
          <p:cNvPr id="9219" name="2 - Θέση περιεχομένου"/>
          <p:cNvSpPr>
            <a:spLocks noGrp="1"/>
          </p:cNvSpPr>
          <p:nvPr>
            <p:ph idx="1"/>
          </p:nvPr>
        </p:nvSpPr>
        <p:spPr/>
        <p:txBody>
          <a:bodyPr/>
          <a:lstStyle/>
          <a:p>
            <a:pPr eaLnBrk="1" hangingPunct="1"/>
            <a:r>
              <a:rPr lang="el-GR" sz="2800" smtClean="0"/>
              <a:t>Στην οικονομική ορολογία λοιπόν, οι έννοιες:</a:t>
            </a:r>
          </a:p>
          <a:p>
            <a:pPr eaLnBrk="1" hangingPunct="1"/>
            <a:r>
              <a:rPr lang="el-GR" sz="2800" smtClean="0"/>
              <a:t>«ανάπτυξη» (development) και</a:t>
            </a:r>
          </a:p>
          <a:p>
            <a:pPr eaLnBrk="1" hangingPunct="1"/>
            <a:r>
              <a:rPr lang="el-GR" sz="2800" smtClean="0"/>
              <a:t>«μεγέθυνση» (growth) πολλές φορές χρησιμοποιούνται ως συνώνυμες και συνδέονται με την παραγωγική διαδικασία και την απόδοση των τριών τομέων της οικονομίας:</a:t>
            </a:r>
          </a:p>
          <a:p>
            <a:pPr eaLnBrk="1" hangingPunct="1"/>
            <a:r>
              <a:rPr lang="el-GR" sz="2800" smtClean="0"/>
              <a:t>πρωτογενή, </a:t>
            </a:r>
          </a:p>
          <a:p>
            <a:pPr eaLnBrk="1" hangingPunct="1"/>
            <a:r>
              <a:rPr lang="el-GR" sz="2800" smtClean="0"/>
              <a:t>δευτερογενή και </a:t>
            </a:r>
          </a:p>
          <a:p>
            <a:pPr eaLnBrk="1" hangingPunct="1"/>
            <a:r>
              <a:rPr lang="el-GR" sz="2800" smtClean="0"/>
              <a:t>τριτογενή.</a:t>
            </a:r>
          </a:p>
        </p:txBody>
      </p:sp>
      <p:sp>
        <p:nvSpPr>
          <p:cNvPr id="5" name="4 - Θέση αριθμού διαφάνειας"/>
          <p:cNvSpPr>
            <a:spLocks noGrp="1"/>
          </p:cNvSpPr>
          <p:nvPr>
            <p:ph type="sldNum" sz="quarter" idx="12"/>
          </p:nvPr>
        </p:nvSpPr>
        <p:spPr/>
        <p:txBody>
          <a:bodyPr/>
          <a:lstStyle/>
          <a:p>
            <a:pPr>
              <a:defRPr/>
            </a:pPr>
            <a:fld id="{7A3E673D-3096-4445-BEEF-218C57DA5777}" type="slidenum">
              <a:rPr lang="el-GR" smtClean="0"/>
              <a:pPr>
                <a:defRPr/>
              </a:pPr>
              <a:t>8</a:t>
            </a:fld>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pPr eaLnBrk="1" hangingPunct="1"/>
            <a:r>
              <a:rPr lang="el-GR" smtClean="0"/>
              <a:t>Η έννοια της ανάπτυξης</a:t>
            </a:r>
          </a:p>
        </p:txBody>
      </p:sp>
      <p:sp>
        <p:nvSpPr>
          <p:cNvPr id="10243" name="2 - Θέση περιεχομένου"/>
          <p:cNvSpPr>
            <a:spLocks noGrp="1"/>
          </p:cNvSpPr>
          <p:nvPr>
            <p:ph idx="1"/>
          </p:nvPr>
        </p:nvSpPr>
        <p:spPr/>
        <p:txBody>
          <a:bodyPr/>
          <a:lstStyle/>
          <a:p>
            <a:pPr eaLnBrk="1" hangingPunct="1"/>
            <a:r>
              <a:rPr lang="el-GR" sz="2800" dirty="0" smtClean="0"/>
              <a:t>Όμως, ο όρος ανάπτυξη είναι ευρύτερος του όρου μεγέθυνση και παραπέμπει εκτός από την παραγωγή περισσότερου προϊόντος  (αγαθών και υπηρεσιών) και σε διαρθρωτικές αλλαγές (μεταβολές θεσμικές και τεχνολογικές), όπως και σε ποιοτικές διαφοροποιήσεις. </a:t>
            </a:r>
            <a:endParaRPr lang="el-GR" sz="2800" dirty="0" smtClean="0"/>
          </a:p>
          <a:p>
            <a:pPr eaLnBrk="1" hangingPunct="1"/>
            <a:r>
              <a:rPr lang="el-GR" sz="2800" dirty="0" smtClean="0"/>
              <a:t>Ο </a:t>
            </a:r>
            <a:r>
              <a:rPr lang="el-GR" sz="2800" dirty="0" smtClean="0"/>
              <a:t>όρος «μεγέθυνση» έχει στενότερη έννοια και συνδέεται με την παραγωγή περισσότερου προϊόντος ή και μεγαλύτερης παραγωγικότητας (αύξηση του προϊόντος ανά μονάδα εισροών).</a:t>
            </a:r>
          </a:p>
        </p:txBody>
      </p:sp>
      <p:sp>
        <p:nvSpPr>
          <p:cNvPr id="5" name="4 - Θέση αριθμού διαφάνειας"/>
          <p:cNvSpPr>
            <a:spLocks noGrp="1"/>
          </p:cNvSpPr>
          <p:nvPr>
            <p:ph type="sldNum" sz="quarter" idx="12"/>
          </p:nvPr>
        </p:nvSpPr>
        <p:spPr/>
        <p:txBody>
          <a:bodyPr/>
          <a:lstStyle/>
          <a:p>
            <a:pPr>
              <a:defRPr/>
            </a:pPr>
            <a:fld id="{8895A901-EBF2-4F5F-B137-59715EE01861}" type="slidenum">
              <a:rPr lang="el-GR" smtClean="0"/>
              <a:pPr>
                <a:defRPr/>
              </a:pPr>
              <a:t>9</a:t>
            </a:fld>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1884</Words>
  <Application>Microsoft Office PowerPoint</Application>
  <PresentationFormat>Προβολή στην οθόνη (4:3)</PresentationFormat>
  <Paragraphs>134</Paragraphs>
  <Slides>37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Θέμα του Office</vt:lpstr>
      <vt:lpstr>Βιώσιμη Ανάπτυξη – Εισαγωγικές Έννοιες</vt:lpstr>
      <vt:lpstr>Βιώσιμη Ανάπτυξη – Εισαγωγικές Έννοιες</vt:lpstr>
      <vt:lpstr>Θεματικές Ενότητες (1)</vt:lpstr>
      <vt:lpstr>Θεματικές Ενότητες (2)</vt:lpstr>
      <vt:lpstr>Η έννοια της ανάπτυξης</vt:lpstr>
      <vt:lpstr>Η έννοια της ανάπτυξης</vt:lpstr>
      <vt:lpstr>Η έννοια της ανάπτυξης</vt:lpstr>
      <vt:lpstr>Η έννοια της ανάπτυξης</vt:lpstr>
      <vt:lpstr>Η έννοια της ανάπτυξης</vt:lpstr>
      <vt:lpstr>Η έννοια της ανάπτυξης</vt:lpstr>
      <vt:lpstr>Η έννοια των ορίων στην ανάπτυξη</vt:lpstr>
      <vt:lpstr>Η έννοια των ορίων στην ανάπτυξη</vt:lpstr>
      <vt:lpstr>Η έννοια των ορίων στην ανάπτυξη</vt:lpstr>
      <vt:lpstr>Η έννοια των ορίων στην ανάπτυξη</vt:lpstr>
      <vt:lpstr>Η έννοια των ορίων στην ανάπτυξη</vt:lpstr>
      <vt:lpstr>Η έννοια των ορίων στην ανάπτυξη</vt:lpstr>
      <vt:lpstr>Ολοκληρωμένη ανάπτυξη Vs Τομεακή ή Κλαδική Ανάπτυξη</vt:lpstr>
      <vt:lpstr>Ολοκληρωμένη ανάπτυξη Vs Τομεακή ή Κλαδική Ανάπτυξη</vt:lpstr>
      <vt:lpstr>Ολοκληρωμένη ανάπτυξη Vs Τομεακή ή Κλαδική Ανάπτυξη</vt:lpstr>
      <vt:lpstr>Τοπική Ανάπτυξη</vt:lpstr>
      <vt:lpstr>Από «τα πάνω προς τα κάτω ανάπτυξη»</vt:lpstr>
      <vt:lpstr>Η Από κάτω προς τα πάνω Ανάπτυξη</vt:lpstr>
      <vt:lpstr>Η Από κάτω προς τα πάνω Ανάπτυξη</vt:lpstr>
      <vt:lpstr>Η Από κάτω προς τα πάνω Ανάπτυξη</vt:lpstr>
      <vt:lpstr>Η Από κάτω προς τα πάνω Ανάπτυξη</vt:lpstr>
      <vt:lpstr>Η Από κάτω προς τα πάνω Ανάπτυξη</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lpstr>Η έννοια της Βιώσιμης ανάπτυξης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Βιώσιμη Ανάπτυξη – Εισαγωγικές Έννοιες</dc:title>
  <dc:creator>Astara</dc:creator>
  <cp:lastModifiedBy>Astara</cp:lastModifiedBy>
  <cp:revision>21</cp:revision>
  <dcterms:created xsi:type="dcterms:W3CDTF">2022-02-27T14:44:15Z</dcterms:created>
  <dcterms:modified xsi:type="dcterms:W3CDTF">2022-03-02T09:00:27Z</dcterms:modified>
</cp:coreProperties>
</file>