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345" r:id="rId2"/>
    <p:sldId id="391" r:id="rId3"/>
    <p:sldId id="257" r:id="rId4"/>
    <p:sldId id="426" r:id="rId5"/>
    <p:sldId id="461" r:id="rId6"/>
    <p:sldId id="460" r:id="rId7"/>
    <p:sldId id="462" r:id="rId8"/>
    <p:sldId id="463" r:id="rId9"/>
    <p:sldId id="464" r:id="rId10"/>
    <p:sldId id="429" r:id="rId11"/>
    <p:sldId id="465" r:id="rId12"/>
    <p:sldId id="305" r:id="rId13"/>
    <p:sldId id="428" r:id="rId14"/>
    <p:sldId id="431" r:id="rId15"/>
    <p:sldId id="432" r:id="rId16"/>
    <p:sldId id="434" r:id="rId17"/>
    <p:sldId id="435" r:id="rId18"/>
    <p:sldId id="437" r:id="rId19"/>
    <p:sldId id="438" r:id="rId20"/>
    <p:sldId id="440" r:id="rId21"/>
    <p:sldId id="443" r:id="rId22"/>
    <p:sldId id="256" r:id="rId23"/>
    <p:sldId id="454" r:id="rId24"/>
    <p:sldId id="455" r:id="rId25"/>
    <p:sldId id="456" r:id="rId26"/>
    <p:sldId id="457" r:id="rId27"/>
    <p:sldId id="458" r:id="rId28"/>
    <p:sldId id="459" r:id="rId29"/>
    <p:sldId id="452" r:id="rId30"/>
    <p:sldId id="444" r:id="rId31"/>
    <p:sldId id="446" r:id="rId32"/>
    <p:sldId id="447" r:id="rId33"/>
    <p:sldId id="449" r:id="rId34"/>
    <p:sldId id="450" r:id="rId35"/>
    <p:sldId id="423" r:id="rId36"/>
  </p:sldIdLst>
  <p:sldSz cx="12192000" cy="6858000"/>
  <p:notesSz cx="6858000" cy="9144000"/>
  <p:defaultTextStyle>
    <a:defPPr>
      <a:defRPr lang="e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ABCA6-2522-4819-B15E-0935ABC6D4AC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34129-A63B-43CC-881E-AEF6E9C98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09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>
          <a:extLst>
            <a:ext uri="{FF2B5EF4-FFF2-40B4-BE49-F238E27FC236}">
              <a16:creationId xmlns:a16="http://schemas.microsoft.com/office/drawing/2014/main" id="{17704C79-8553-B8C9-35CA-EE4ABC72D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Google Shape;142;g33e13d9a7e_0_10:notes">
            <a:extLst>
              <a:ext uri="{FF2B5EF4-FFF2-40B4-BE49-F238E27FC236}">
                <a16:creationId xmlns:a16="http://schemas.microsoft.com/office/drawing/2014/main" id="{343E52F6-47C6-DECF-B9A7-BAB5B4DA30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20" name="Google Shape;143;g33e13d9a7e_0_10:notes">
            <a:extLst>
              <a:ext uri="{FF2B5EF4-FFF2-40B4-BE49-F238E27FC236}">
                <a16:creationId xmlns:a16="http://schemas.microsoft.com/office/drawing/2014/main" id="{CAFFFEC2-FA1C-0AC9-759A-3AAB58EAC9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3C4043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47916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3" name="Google Shape;573;g5465e7bc0b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64" name="Google Shape;574;g5465e7bc0b_1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3054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2">
          <a:extLst>
            <a:ext uri="{FF2B5EF4-FFF2-40B4-BE49-F238E27FC236}">
              <a16:creationId xmlns:a16="http://schemas.microsoft.com/office/drawing/2014/main" id="{D5DF3BB4-CD5D-81C4-7237-0C2A41F54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3" name="Google Shape;573;g5465e7bc0b_1_49:notes">
            <a:extLst>
              <a:ext uri="{FF2B5EF4-FFF2-40B4-BE49-F238E27FC236}">
                <a16:creationId xmlns:a16="http://schemas.microsoft.com/office/drawing/2014/main" id="{2B8A0890-ED58-BE1E-D769-21DC3E9738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64" name="Google Shape;574;g5465e7bc0b_1_49:notes">
            <a:extLst>
              <a:ext uri="{FF2B5EF4-FFF2-40B4-BE49-F238E27FC236}">
                <a16:creationId xmlns:a16="http://schemas.microsoft.com/office/drawing/2014/main" id="{603049BC-141D-8C52-F36F-2624C5D0A8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38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6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02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0861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9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8621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21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707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258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6">
  <p:cSld name="Title + text 6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1" name="Google Shape;106;p19"/>
          <p:cNvSpPr txBox="1">
            <a:spLocks noGrp="1"/>
          </p:cNvSpPr>
          <p:nvPr>
            <p:ph type="ctrTitle"/>
          </p:nvPr>
        </p:nvSpPr>
        <p:spPr>
          <a:xfrm>
            <a:off x="1108267" y="501997"/>
            <a:ext cx="5156400" cy="27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48852" name="Google Shape;107;p19"/>
          <p:cNvSpPr txBox="1">
            <a:spLocks noGrp="1"/>
          </p:cNvSpPr>
          <p:nvPr>
            <p:ph type="subTitle" idx="1"/>
          </p:nvPr>
        </p:nvSpPr>
        <p:spPr>
          <a:xfrm>
            <a:off x="1108267" y="3085633"/>
            <a:ext cx="4108800" cy="23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599708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Google Shape;12;p3"/>
          <p:cNvSpPr txBox="1">
            <a:spLocks noGrp="1"/>
          </p:cNvSpPr>
          <p:nvPr>
            <p:ph type="ctrTitle"/>
          </p:nvPr>
        </p:nvSpPr>
        <p:spPr>
          <a:xfrm>
            <a:off x="4565203" y="516631"/>
            <a:ext cx="3002400" cy="77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048587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565200" y="1070028"/>
            <a:ext cx="2542000" cy="7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48588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2697343" y="872151"/>
            <a:ext cx="23188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048589" name="Google Shape;15;p3"/>
          <p:cNvSpPr txBox="1">
            <a:spLocks noGrp="1"/>
          </p:cNvSpPr>
          <p:nvPr>
            <p:ph type="ctrTitle" idx="3"/>
          </p:nvPr>
        </p:nvSpPr>
        <p:spPr>
          <a:xfrm>
            <a:off x="4567019" y="1632381"/>
            <a:ext cx="3002400" cy="77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048590" name="Google Shape;16;p3"/>
          <p:cNvSpPr txBox="1">
            <a:spLocks noGrp="1"/>
          </p:cNvSpPr>
          <p:nvPr>
            <p:ph type="subTitle" idx="4"/>
          </p:nvPr>
        </p:nvSpPr>
        <p:spPr>
          <a:xfrm>
            <a:off x="4567012" y="2185145"/>
            <a:ext cx="2635600" cy="7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48591" name="Google Shape;17;p3"/>
          <p:cNvSpPr txBox="1">
            <a:spLocks noGrp="1"/>
          </p:cNvSpPr>
          <p:nvPr>
            <p:ph type="title" idx="5" hasCustomPrompt="1"/>
          </p:nvPr>
        </p:nvSpPr>
        <p:spPr>
          <a:xfrm>
            <a:off x="2697343" y="1985051"/>
            <a:ext cx="21536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048592" name="Google Shape;18;p3"/>
          <p:cNvSpPr txBox="1">
            <a:spLocks noGrp="1"/>
          </p:cNvSpPr>
          <p:nvPr>
            <p:ph type="ctrTitle" idx="6"/>
          </p:nvPr>
        </p:nvSpPr>
        <p:spPr>
          <a:xfrm>
            <a:off x="4570665" y="2748131"/>
            <a:ext cx="3002400" cy="77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048593" name="Google Shape;19;p3"/>
          <p:cNvSpPr txBox="1">
            <a:spLocks noGrp="1"/>
          </p:cNvSpPr>
          <p:nvPr>
            <p:ph type="subTitle" idx="7"/>
          </p:nvPr>
        </p:nvSpPr>
        <p:spPr>
          <a:xfrm>
            <a:off x="4570663" y="3300263"/>
            <a:ext cx="2542000" cy="7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48594" name="Google Shape;20;p3"/>
          <p:cNvSpPr txBox="1">
            <a:spLocks noGrp="1"/>
          </p:cNvSpPr>
          <p:nvPr>
            <p:ph type="title" idx="8" hasCustomPrompt="1"/>
          </p:nvPr>
        </p:nvSpPr>
        <p:spPr>
          <a:xfrm>
            <a:off x="2697343" y="3097951"/>
            <a:ext cx="20980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048595" name="Google Shape;21;p3"/>
          <p:cNvSpPr txBox="1">
            <a:spLocks noGrp="1"/>
          </p:cNvSpPr>
          <p:nvPr>
            <p:ph type="ctrTitle" idx="9"/>
          </p:nvPr>
        </p:nvSpPr>
        <p:spPr>
          <a:xfrm rot="5400000">
            <a:off x="8802172" y="2195027"/>
            <a:ext cx="3884400" cy="65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1048596" name="Google Shape;22;p3"/>
          <p:cNvSpPr txBox="1">
            <a:spLocks noGrp="1"/>
          </p:cNvSpPr>
          <p:nvPr>
            <p:ph type="ctrTitle" idx="13"/>
          </p:nvPr>
        </p:nvSpPr>
        <p:spPr>
          <a:xfrm>
            <a:off x="4570665" y="3863881"/>
            <a:ext cx="3002400" cy="77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048597" name="Google Shape;23;p3"/>
          <p:cNvSpPr txBox="1">
            <a:spLocks noGrp="1"/>
          </p:cNvSpPr>
          <p:nvPr>
            <p:ph type="subTitle" idx="14"/>
          </p:nvPr>
        </p:nvSpPr>
        <p:spPr>
          <a:xfrm>
            <a:off x="4570663" y="4415379"/>
            <a:ext cx="2542000" cy="7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48598" name="Google Shape;24;p3"/>
          <p:cNvSpPr txBox="1">
            <a:spLocks noGrp="1"/>
          </p:cNvSpPr>
          <p:nvPr>
            <p:ph type="title" idx="15" hasCustomPrompt="1"/>
          </p:nvPr>
        </p:nvSpPr>
        <p:spPr>
          <a:xfrm>
            <a:off x="2697343" y="4210851"/>
            <a:ext cx="20980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048599" name="Google Shape;25;p3"/>
          <p:cNvSpPr txBox="1">
            <a:spLocks noGrp="1"/>
          </p:cNvSpPr>
          <p:nvPr>
            <p:ph type="ctrTitle" idx="16"/>
          </p:nvPr>
        </p:nvSpPr>
        <p:spPr>
          <a:xfrm>
            <a:off x="4570665" y="4979631"/>
            <a:ext cx="3002400" cy="77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048600" name="Google Shape;26;p3"/>
          <p:cNvSpPr txBox="1">
            <a:spLocks noGrp="1"/>
          </p:cNvSpPr>
          <p:nvPr>
            <p:ph type="subTitle" idx="17"/>
          </p:nvPr>
        </p:nvSpPr>
        <p:spPr>
          <a:xfrm>
            <a:off x="4570663" y="5530496"/>
            <a:ext cx="2542000" cy="7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48601" name="Google Shape;27;p3"/>
          <p:cNvSpPr txBox="1">
            <a:spLocks noGrp="1"/>
          </p:cNvSpPr>
          <p:nvPr>
            <p:ph type="title" idx="18" hasCustomPrompt="1"/>
          </p:nvPr>
        </p:nvSpPr>
        <p:spPr>
          <a:xfrm>
            <a:off x="2697343" y="5323751"/>
            <a:ext cx="20980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64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09211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500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44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183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21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57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818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350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3D419-7B4A-4E32-9203-CF610A4C2340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BB288C3-A61B-4F2C-863E-7746D9667F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3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80" r:id="rId17"/>
    <p:sldLayoutId id="214748368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C107C-3805-AB5A-45CC-A54991AC5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974" y="2038350"/>
            <a:ext cx="9172575" cy="3209925"/>
          </a:xfrm>
        </p:spPr>
        <p:txBody>
          <a:bodyPr>
            <a:normAutofit fontScale="90000"/>
          </a:bodyPr>
          <a:lstStyle/>
          <a:p>
            <a:pPr algn="ctr"/>
            <a:br>
              <a:rPr lang="el" b="1" dirty="0">
                <a:solidFill>
                  <a:srgbClr val="0070C0"/>
                </a:solidFill>
                <a:latin typeface="+mn-lt"/>
              </a:rPr>
            </a:br>
            <a:r>
              <a:rPr lang="el-GR" sz="5300" b="1" dirty="0">
                <a:solidFill>
                  <a:srgbClr val="92D050"/>
                </a:solidFill>
                <a:latin typeface="+mn-lt"/>
              </a:rPr>
              <a:t>Διαχείριση κρίσεων</a:t>
            </a:r>
            <a:br>
              <a:rPr lang="el-GR" sz="5300" b="1" dirty="0">
                <a:solidFill>
                  <a:srgbClr val="92D050"/>
                </a:solidFill>
                <a:latin typeface="+mn-lt"/>
              </a:rPr>
            </a:br>
            <a:r>
              <a:rPr lang="el-GR" sz="5300" b="1" dirty="0">
                <a:solidFill>
                  <a:srgbClr val="92D050"/>
                </a:solidFill>
                <a:latin typeface="+mn-lt"/>
              </a:rPr>
              <a:t>Βασικές έννοιες</a:t>
            </a:r>
            <a:br>
              <a:rPr lang="en-GB" sz="5300" b="1" dirty="0">
                <a:solidFill>
                  <a:srgbClr val="0070C0"/>
                </a:solidFill>
                <a:latin typeface="+mn-lt"/>
              </a:rPr>
            </a:br>
            <a:r>
              <a:rPr lang="el" sz="4400" b="1" dirty="0">
                <a:solidFill>
                  <a:srgbClr val="0070C0"/>
                </a:solidFill>
                <a:latin typeface="+mn-lt"/>
              </a:rPr>
              <a:t> </a:t>
            </a:r>
            <a:br>
              <a:rPr lang="en-GB" sz="4400" b="1" dirty="0">
                <a:solidFill>
                  <a:srgbClr val="0070C0"/>
                </a:solidFill>
                <a:latin typeface="+mn-lt"/>
              </a:rPr>
            </a:br>
            <a:r>
              <a:rPr lang="el-GR" sz="4400" dirty="0">
                <a:solidFill>
                  <a:srgbClr val="0070C0"/>
                </a:solidFill>
                <a:latin typeface="+mn-lt"/>
              </a:rPr>
              <a:t>Σημειώσεις μαθήματος</a:t>
            </a:r>
            <a:endParaRPr lang="el" sz="4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848E1C-558E-3880-CA3B-39D138595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991099"/>
            <a:ext cx="7766936" cy="1266826"/>
          </a:xfrm>
        </p:spPr>
        <p:txBody>
          <a:bodyPr>
            <a:normAutofit/>
          </a:bodyPr>
          <a:lstStyle/>
          <a:p>
            <a:endParaRPr lang="en-GB" sz="3200" dirty="0"/>
          </a:p>
          <a:p>
            <a:r>
              <a:rPr lang="el-GR" sz="3200" b="1" dirty="0"/>
              <a:t>Κατερίνα Χρυσανθοπούλου</a:t>
            </a:r>
            <a:endParaRPr lang="el" sz="32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0444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44351-4AD2-58C9-BF63-93BCBB52F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A4357-7A98-538F-ADAF-4E9B8BF76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Σύγκρουση 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78BFF-AF97-0B95-7CD4-E8669B0E3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Διαχείριση μιας σύγκρουσης</a:t>
            </a:r>
            <a:endParaRPr lang="en-GB" dirty="0"/>
          </a:p>
          <a:p>
            <a:pPr lvl="0"/>
            <a:r>
              <a:rPr lang="el-GR" dirty="0"/>
              <a:t>Εξάλειψη του ελλείμματος που προκαλεί τη σύγκρουση.</a:t>
            </a:r>
            <a:endParaRPr lang="en-GB" dirty="0"/>
          </a:p>
          <a:p>
            <a:pPr lvl="0"/>
            <a:r>
              <a:rPr lang="el-GR" dirty="0"/>
              <a:t>Αλλαγή τρόπου σκέψης ή ενεργειών.</a:t>
            </a:r>
            <a:endParaRPr lang="en-GB" dirty="0"/>
          </a:p>
          <a:p>
            <a:pPr lvl="0"/>
            <a:r>
              <a:rPr lang="el-GR" dirty="0"/>
              <a:t>Χρησιμοποίηση κατάλληλων μέσων επιρροής (πληροφορίες, πιέσεις, ανταμοιβές).</a:t>
            </a:r>
          </a:p>
          <a:p>
            <a:pPr marL="0" indent="0">
              <a:buNone/>
            </a:pPr>
            <a:r>
              <a:rPr lang="en-GB" b="1" dirty="0" err="1"/>
              <a:t>Δι</a:t>
            </a:r>
            <a:r>
              <a:rPr lang="en-GB" b="1" dirty="0"/>
              <a:t>απραγμάτευση ως Μέσο Χειρισμού Συγκρούσεων</a:t>
            </a:r>
            <a:endParaRPr lang="en-GB" dirty="0"/>
          </a:p>
          <a:p>
            <a:pPr lvl="0"/>
            <a:r>
              <a:rPr lang="el-GR" dirty="0"/>
              <a:t>Άμεση ή έμμεση (εικονική) διαπραγμάτευση.</a:t>
            </a:r>
            <a:endParaRPr lang="en-GB" dirty="0"/>
          </a:p>
          <a:p>
            <a:pPr lvl="0"/>
            <a:r>
              <a:rPr lang="el-GR" dirty="0"/>
              <a:t>Συνδυασμοί ενεργειών οδηγούν σε «μείγματα χειρισμού».</a:t>
            </a:r>
            <a:endParaRPr lang="en-GB" dirty="0"/>
          </a:p>
          <a:p>
            <a:pPr lvl="0"/>
            <a:r>
              <a:rPr lang="el-GR" dirty="0"/>
              <a:t>Κρίσιμα: διαφάνεια, στάση, εμπιστοσύνη, συναισθηματική διαχείριση.</a:t>
            </a:r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907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06571-CA8A-20CB-1437-C168F4371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C14D3-9A2C-C402-ADFE-A44469F3A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Ομάδα διαχείρισης κρίσεων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307F1-4739-5B5F-BF27-7D983AB0C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Συγκροτείται για να καθοδηγήσει τον οργανισμό σε συνθήκες έντασης ή απειλής.</a:t>
            </a:r>
          </a:p>
          <a:p>
            <a:r>
              <a:rPr lang="el-GR" dirty="0"/>
              <a:t>Ο </a:t>
            </a:r>
            <a:r>
              <a:rPr lang="el-GR" b="1" dirty="0"/>
              <a:t>διαχειριστής </a:t>
            </a:r>
            <a:r>
              <a:rPr lang="el-GR" dirty="0"/>
              <a:t>ή </a:t>
            </a:r>
            <a:r>
              <a:rPr lang="el-GR" b="1" dirty="0"/>
              <a:t>επικεφαλής </a:t>
            </a:r>
            <a:r>
              <a:rPr lang="el-GR" dirty="0"/>
              <a:t>ευθύνεται για τον συντονισμό όλων των ενεργειών Πρέπει να διαθέτει </a:t>
            </a:r>
            <a:r>
              <a:rPr lang="el-GR" b="1" dirty="0"/>
              <a:t>ηγετικές ικανότητες</a:t>
            </a:r>
            <a:r>
              <a:rPr lang="el-GR" dirty="0"/>
              <a:t>, </a:t>
            </a:r>
            <a:r>
              <a:rPr lang="el-GR" b="1" dirty="0"/>
              <a:t>εμπειρία σε καταστάσεις υψηλής πίεσης</a:t>
            </a:r>
            <a:r>
              <a:rPr lang="el-GR" dirty="0"/>
              <a:t> και ικανότητα </a:t>
            </a:r>
            <a:r>
              <a:rPr lang="el-GR" b="1" dirty="0"/>
              <a:t>λήψης αποφάσεων υπό αβεβαιότητα</a:t>
            </a:r>
            <a:r>
              <a:rPr lang="el-GR" dirty="0"/>
              <a:t>. Συνδυάζει </a:t>
            </a:r>
            <a:r>
              <a:rPr lang="el-GR" b="1" dirty="0"/>
              <a:t>στρατηγική σκέψη</a:t>
            </a:r>
            <a:r>
              <a:rPr lang="el-GR" dirty="0"/>
              <a:t>, </a:t>
            </a:r>
            <a:r>
              <a:rPr lang="el-GR" b="1" dirty="0"/>
              <a:t>συναισθηματική σταθερότητα</a:t>
            </a:r>
            <a:r>
              <a:rPr lang="el-GR" dirty="0"/>
              <a:t> και </a:t>
            </a:r>
            <a:r>
              <a:rPr lang="el-GR" b="1" dirty="0"/>
              <a:t>ικανότητα συντονισμού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Βασικές </a:t>
            </a:r>
            <a:r>
              <a:rPr lang="el-GR" b="1" dirty="0"/>
              <a:t>αρμοδιότητες</a:t>
            </a:r>
            <a:r>
              <a:rPr lang="el-GR" dirty="0"/>
              <a:t> ομάδας:</a:t>
            </a:r>
          </a:p>
          <a:p>
            <a:pPr lvl="1"/>
            <a:r>
              <a:rPr lang="el-GR" b="1" dirty="0"/>
              <a:t>Αξιολόγηση κινδύνων</a:t>
            </a:r>
            <a:r>
              <a:rPr lang="el-GR" dirty="0"/>
              <a:t> και εκτίμηση των επιπτώσεών τους στον οργανισμό.</a:t>
            </a:r>
          </a:p>
          <a:p>
            <a:pPr lvl="1"/>
            <a:r>
              <a:rPr lang="el-GR" b="1" dirty="0"/>
              <a:t>Κατάρτιση στρατηγικού σχεδίου</a:t>
            </a:r>
            <a:r>
              <a:rPr lang="el-GR" dirty="0"/>
              <a:t> αντιμετώπισης κρίσεων (προτεραιότητα ασφάλεια &amp; ευημερία προσωπικού)</a:t>
            </a:r>
          </a:p>
          <a:p>
            <a:pPr lvl="1"/>
            <a:r>
              <a:rPr lang="el-GR" b="1" dirty="0"/>
              <a:t>Καθορισμός προτεραιοτήτων απόκρισης</a:t>
            </a:r>
            <a:r>
              <a:rPr lang="el-GR" dirty="0"/>
              <a:t> βάσει του πιθανού αντίκτυπου στην επιχειρησιακή συνέχεια.</a:t>
            </a:r>
          </a:p>
          <a:p>
            <a:pPr lvl="1"/>
            <a:r>
              <a:rPr lang="el-GR" b="1" dirty="0"/>
              <a:t>Παρακολούθηση και αναπροσαρμογή</a:t>
            </a:r>
            <a:r>
              <a:rPr lang="el-GR" dirty="0"/>
              <a:t> του σχεδίου, ανάλογα με την αποτελεσματικότητα των μέτρων.</a:t>
            </a:r>
          </a:p>
          <a:p>
            <a:pPr marL="0" indent="0">
              <a:buNone/>
            </a:pPr>
            <a:r>
              <a:rPr lang="el-GR" dirty="0"/>
              <a:t>Η </a:t>
            </a:r>
            <a:r>
              <a:rPr lang="el-GR" b="1" dirty="0"/>
              <a:t>συνεργασία</a:t>
            </a:r>
            <a:r>
              <a:rPr lang="el-GR" dirty="0"/>
              <a:t> με τα μέλη της ομάδας, τα ενδιαφερόμενα μέρη και τη διοίκηση είναι απαραίτητη για την ολοκληρωμένη διαχείριση κρίσεων.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7879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3" name="Google Shape;577;p51"/>
          <p:cNvSpPr/>
          <p:nvPr/>
        </p:nvSpPr>
        <p:spPr>
          <a:xfrm rot="5400000">
            <a:off x="2924984" y="-1334552"/>
            <a:ext cx="5307963" cy="9527103"/>
          </a:xfrm>
          <a:prstGeom prst="rect">
            <a:avLst/>
          </a:prstGeom>
          <a:solidFill>
            <a:schemeClr val="accent1">
              <a:alpha val="61799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en-US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7CCC13-4F47-48CE-9C36-DE34D7A4C967}"/>
              </a:ext>
            </a:extLst>
          </p:cNvPr>
          <p:cNvSpPr txBox="1"/>
          <p:nvPr/>
        </p:nvSpPr>
        <p:spPr>
          <a:xfrm>
            <a:off x="1938528" y="3054506"/>
            <a:ext cx="7228379" cy="140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267" b="1" dirty="0">
                <a:solidFill>
                  <a:schemeClr val="accent4">
                    <a:lumMod val="50000"/>
                  </a:schemeClr>
                </a:solidFill>
              </a:rPr>
              <a:t>Γ</a:t>
            </a:r>
            <a:r>
              <a:rPr lang="el" sz="4267" b="1" dirty="0">
                <a:solidFill>
                  <a:schemeClr val="accent4">
                    <a:lumMod val="50000"/>
                  </a:schemeClr>
                </a:solidFill>
              </a:rPr>
              <a:t>ενικό μοντέλο σύγκρουσης</a:t>
            </a:r>
          </a:p>
        </p:txBody>
      </p:sp>
      <p:sp>
        <p:nvSpPr>
          <p:cNvPr id="27" name="Google Shape;211;p32">
            <a:extLst>
              <a:ext uri="{FF2B5EF4-FFF2-40B4-BE49-F238E27FC236}">
                <a16:creationId xmlns:a16="http://schemas.microsoft.com/office/drawing/2014/main" id="{C897AAA8-0628-4BE5-8B1A-425CA93FA623}"/>
              </a:ext>
            </a:extLst>
          </p:cNvPr>
          <p:cNvSpPr/>
          <p:nvPr/>
        </p:nvSpPr>
        <p:spPr>
          <a:xfrm rot="-5400000">
            <a:off x="13547" y="2397224"/>
            <a:ext cx="2038112" cy="2063552"/>
          </a:xfrm>
          <a:prstGeom prst="rect">
            <a:avLst/>
          </a:prstGeom>
          <a:gradFill>
            <a:gsLst>
              <a:gs pos="0">
                <a:srgbClr val="A9B9D3">
                  <a:alpha val="30980"/>
                </a:srgbClr>
              </a:gs>
              <a:gs pos="100000">
                <a:schemeClr val="accent1"/>
              </a:gs>
            </a:gsLst>
            <a:lin ang="18900044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9A040C-ED1E-9929-2098-006F2FB228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3472" y="5432496"/>
            <a:ext cx="1203291" cy="60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928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F98D0-0049-9CA5-AC8E-E7AABFE0A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0EECB-B302-DEA8-EB40-F0C6F053B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/>
              <a:t>Γενικό</a:t>
            </a:r>
            <a:r>
              <a:rPr lang="en-GB" b="1" dirty="0"/>
              <a:t> </a:t>
            </a:r>
            <a:r>
              <a:rPr lang="el-GR" b="1" dirty="0"/>
              <a:t>μ</a:t>
            </a:r>
            <a:r>
              <a:rPr lang="en-GB" b="1" dirty="0" err="1"/>
              <a:t>οντέλο</a:t>
            </a:r>
            <a:r>
              <a:rPr lang="en-GB" b="1" dirty="0"/>
              <a:t> </a:t>
            </a:r>
            <a:r>
              <a:rPr lang="el-GR" b="1" dirty="0"/>
              <a:t>σ</a:t>
            </a:r>
            <a:r>
              <a:rPr lang="en-GB" b="1" dirty="0" err="1"/>
              <a:t>ύγκρουσης</a:t>
            </a: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C9C7C-64D6-2551-3126-A56847301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Το μοντέλο περιγράφει </a:t>
            </a:r>
            <a:r>
              <a:rPr lang="el-GR" b="1" dirty="0"/>
              <a:t>πώς ένας άνθρωπος ή οργανισμός αντιδρά σε μια σύγκρουση</a:t>
            </a:r>
            <a:r>
              <a:rPr lang="el-GR" dirty="0"/>
              <a:t>, πώς κατανέμει δυνάμεις και πώς σχεδιάζει τη διαπραγμάτευση και την διαπραγματευτική συμπεριφορά.</a:t>
            </a:r>
          </a:p>
          <a:p>
            <a:pPr marL="0" indent="0">
              <a:buNone/>
            </a:pPr>
            <a:r>
              <a:rPr lang="el-GR" dirty="0"/>
              <a:t>Λογική ροή του μοντέλου: </a:t>
            </a:r>
            <a:r>
              <a:rPr lang="el-GR" b="1" dirty="0"/>
              <a:t>Αντίληψη ελλείμματος → Εκτίμηση συνθηκών → Προϋπολογισμός δυνάμεων → Επιλογή συμπεριφοράς → Εφαρμογή στρατηγικής → Αποτελέσματα → Ανατροφοδότηση και μάθηση</a:t>
            </a:r>
            <a:endParaRPr lang="en-GB" dirty="0"/>
          </a:p>
          <a:p>
            <a:pPr lvl="0"/>
            <a:r>
              <a:rPr lang="en-GB" dirty="0" err="1"/>
              <a:t>Στάδι</a:t>
            </a:r>
            <a:r>
              <a:rPr lang="en-GB" dirty="0"/>
              <a:t>α:</a:t>
            </a:r>
          </a:p>
          <a:p>
            <a:pPr lvl="1"/>
            <a:r>
              <a:rPr lang="en-GB" dirty="0"/>
              <a:t>Απ</a:t>
            </a:r>
            <a:r>
              <a:rPr lang="en-GB" dirty="0" err="1"/>
              <a:t>όφ</a:t>
            </a:r>
            <a:r>
              <a:rPr lang="en-GB" dirty="0"/>
              <a:t>αση αν θα αντιδράσουμε.</a:t>
            </a:r>
          </a:p>
          <a:p>
            <a:pPr lvl="1"/>
            <a:r>
              <a:rPr lang="en-GB" dirty="0"/>
              <a:t>Επ</a:t>
            </a:r>
            <a:r>
              <a:rPr lang="en-GB" dirty="0" err="1"/>
              <a:t>ιλογή</a:t>
            </a:r>
            <a:r>
              <a:rPr lang="en-GB" dirty="0"/>
              <a:t> </a:t>
            </a:r>
            <a:r>
              <a:rPr lang="en-GB" dirty="0" err="1"/>
              <a:t>μέσων</a:t>
            </a:r>
            <a:r>
              <a:rPr lang="en-GB" dirty="0"/>
              <a:t> και </a:t>
            </a:r>
            <a:r>
              <a:rPr lang="en-GB" dirty="0" err="1"/>
              <a:t>χρόνου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Πρό</a:t>
            </a:r>
            <a:r>
              <a:rPr lang="en-GB" dirty="0"/>
              <a:t>βλεψη αντίδρασης άλλης πλευράς.</a:t>
            </a:r>
            <a:endParaRPr lang="el-GR" dirty="0"/>
          </a:p>
          <a:p>
            <a:pPr marL="457200" lvl="1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6797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0BF3A-B1A3-96CF-4C92-E847760D6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AACD-7055-9BE7-F8A4-E13CB78CA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/>
              <a:t>Γενικό</a:t>
            </a:r>
            <a:r>
              <a:rPr lang="en-GB" b="1" dirty="0"/>
              <a:t> </a:t>
            </a:r>
            <a:r>
              <a:rPr lang="en-GB" b="1" dirty="0" err="1"/>
              <a:t>Μοντέλο</a:t>
            </a:r>
            <a:r>
              <a:rPr lang="en-GB" b="1" dirty="0"/>
              <a:t> </a:t>
            </a:r>
            <a:r>
              <a:rPr lang="en-GB" b="1" dirty="0" err="1"/>
              <a:t>Σύγκρουσης</a:t>
            </a: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1D6D6-354C-BBFF-F244-BED7565E6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Βασικές </a:t>
            </a:r>
            <a:r>
              <a:rPr lang="en-GB" b="1" dirty="0" err="1"/>
              <a:t>Αρχές</a:t>
            </a:r>
            <a:r>
              <a:rPr lang="en-GB" b="1" dirty="0"/>
              <a:t> </a:t>
            </a:r>
            <a:r>
              <a:rPr lang="en-GB" b="1" dirty="0" err="1"/>
              <a:t>Μοντέλου</a:t>
            </a:r>
            <a:endParaRPr lang="en-GB" dirty="0"/>
          </a:p>
          <a:p>
            <a:pPr lvl="0"/>
            <a:r>
              <a:rPr lang="el-GR" b="1" dirty="0"/>
              <a:t>Στενότητα δυνάμεων</a:t>
            </a:r>
            <a:r>
              <a:rPr lang="el-GR" dirty="0"/>
              <a:t> – ορθολογική κατανομή τους.</a:t>
            </a:r>
            <a:endParaRPr lang="en-GB" dirty="0"/>
          </a:p>
          <a:p>
            <a:pPr lvl="0"/>
            <a:r>
              <a:rPr lang="el-GR" b="1" dirty="0"/>
              <a:t>Παράλληλες συγκρούσεις</a:t>
            </a:r>
            <a:r>
              <a:rPr lang="el-GR" dirty="0"/>
              <a:t> – οι σχέσεις συνδέονται έμμεσα.</a:t>
            </a:r>
            <a:endParaRPr lang="en-GB" dirty="0"/>
          </a:p>
          <a:p>
            <a:pPr lvl="0"/>
            <a:r>
              <a:rPr lang="el-GR" b="1" dirty="0"/>
              <a:t>Σχεδιασμός πριν την αντίδραση</a:t>
            </a:r>
            <a:r>
              <a:rPr lang="el-GR" dirty="0"/>
              <a:t> – αποφυγή </a:t>
            </a:r>
            <a:r>
              <a:rPr lang="el-GR" dirty="0" err="1"/>
              <a:t>παρορμητισμού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n-GB" b="1" dirty="0"/>
              <a:t>Πα</a:t>
            </a:r>
            <a:r>
              <a:rPr lang="en-GB" b="1" dirty="0" err="1"/>
              <a:t>ράλληλες</a:t>
            </a:r>
            <a:r>
              <a:rPr lang="en-GB" b="1" dirty="0"/>
              <a:t> </a:t>
            </a:r>
            <a:r>
              <a:rPr lang="en-GB" b="1" dirty="0" err="1"/>
              <a:t>Συγκρούσεις</a:t>
            </a:r>
            <a:endParaRPr lang="en-GB" dirty="0"/>
          </a:p>
          <a:p>
            <a:pPr lvl="0"/>
            <a:r>
              <a:rPr lang="el-GR" dirty="0"/>
              <a:t>Καμία σύγκρουση δεν είναι απομονωμένη.</a:t>
            </a:r>
            <a:endParaRPr lang="en-GB" dirty="0"/>
          </a:p>
          <a:p>
            <a:pPr lvl="0"/>
            <a:r>
              <a:rPr lang="el-GR" dirty="0"/>
              <a:t>Οι εξελίξεις σε ένα πεδίο επηρεάζουν τα άλλα.</a:t>
            </a:r>
            <a:endParaRPr lang="en-GB" dirty="0"/>
          </a:p>
          <a:p>
            <a:pPr lvl="0"/>
            <a:r>
              <a:rPr lang="el-GR" dirty="0"/>
              <a:t>Σωστή κατανομή δυνάμεων =&gt; συνολική ικανότητα.</a:t>
            </a:r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5819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30956-3C24-FBA3-B874-E35434B41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13AFA-A6F9-1DF7-E3A6-644A3F010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/>
              <a:t>Γενικό</a:t>
            </a:r>
            <a:r>
              <a:rPr lang="en-GB" b="1" dirty="0"/>
              <a:t> </a:t>
            </a:r>
            <a:r>
              <a:rPr lang="en-GB" b="1" dirty="0" err="1"/>
              <a:t>Μοντέλο</a:t>
            </a:r>
            <a:r>
              <a:rPr lang="en-GB" b="1" dirty="0"/>
              <a:t> </a:t>
            </a:r>
            <a:r>
              <a:rPr lang="en-GB" b="1" dirty="0" err="1"/>
              <a:t>Σύγκρουσης</a:t>
            </a: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E0921-C5A3-FAFE-49AA-C3D237306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err="1"/>
              <a:t>Σχεδι</a:t>
            </a:r>
            <a:r>
              <a:rPr lang="en-GB" b="1" dirty="0"/>
              <a:t>ασμός Διαπραγματεύσεων</a:t>
            </a:r>
            <a:endParaRPr lang="en-GB" dirty="0"/>
          </a:p>
          <a:p>
            <a:pPr lvl="0"/>
            <a:r>
              <a:rPr lang="el-GR" dirty="0"/>
              <a:t>Πότε να δράσουμε και με ποια μέσα.</a:t>
            </a:r>
            <a:endParaRPr lang="en-GB" dirty="0"/>
          </a:p>
          <a:p>
            <a:pPr lvl="0"/>
            <a:r>
              <a:rPr lang="el-GR" dirty="0"/>
              <a:t>Ποια ανταλλάγματα μπορούμε να προσφέρουμε.</a:t>
            </a:r>
            <a:endParaRPr lang="en-GB" dirty="0"/>
          </a:p>
          <a:p>
            <a:pPr lvl="0"/>
            <a:r>
              <a:rPr lang="el-GR" dirty="0"/>
              <a:t>Τι θέλει ο αντίπαλος και πώς επηρεάζεται η συμπεριφορά του.</a:t>
            </a:r>
            <a:endParaRPr lang="en-GB" dirty="0"/>
          </a:p>
          <a:p>
            <a:pPr lvl="0"/>
            <a:r>
              <a:rPr lang="en-GB" dirty="0" err="1"/>
              <a:t>Προετοιμ</a:t>
            </a:r>
            <a:r>
              <a:rPr lang="en-GB" dirty="0"/>
              <a:t>ασία εναλλακτικών σεναρίων.</a:t>
            </a:r>
            <a:endParaRPr lang="el-GR" dirty="0"/>
          </a:p>
          <a:p>
            <a:pPr marL="0" indent="0">
              <a:buNone/>
            </a:pPr>
            <a:r>
              <a:rPr lang="en-GB" b="1" dirty="0" err="1"/>
              <a:t>Δι</a:t>
            </a:r>
            <a:r>
              <a:rPr lang="en-GB" b="1" dirty="0"/>
              <a:t>αχείριση Σχέσεων στη Διαπραγμάτευση</a:t>
            </a:r>
            <a:endParaRPr lang="en-GB" dirty="0"/>
          </a:p>
          <a:p>
            <a:pPr lvl="0"/>
            <a:r>
              <a:rPr lang="el-GR" dirty="0"/>
              <a:t>Δημιουργία κατάλληλου κλίματος: γλώσσα σώματος, απόσταση, ντύσιμο.</a:t>
            </a:r>
            <a:endParaRPr lang="en-GB" dirty="0"/>
          </a:p>
          <a:p>
            <a:pPr lvl="0"/>
            <a:r>
              <a:rPr lang="el-GR" dirty="0"/>
              <a:t>Έκφραση φιλικότητας ή δυσαρέσκειας με σεβασμό.</a:t>
            </a:r>
            <a:endParaRPr lang="en-GB" dirty="0"/>
          </a:p>
          <a:p>
            <a:pPr lvl="0"/>
            <a:r>
              <a:rPr lang="en-GB" dirty="0"/>
              <a:t>Κα</a:t>
            </a:r>
            <a:r>
              <a:rPr lang="en-GB" dirty="0" err="1"/>
              <a:t>λλιέργει</a:t>
            </a:r>
            <a:r>
              <a:rPr lang="en-GB" dirty="0"/>
              <a:t>α εμπιστοσύνης.</a:t>
            </a:r>
            <a:endParaRPr lang="el-GR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7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419D6-DCE0-5A41-249E-EC82AD2F8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21B6B-1B75-BDA5-E714-7104D5F09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/>
              <a:t>Στάδι</a:t>
            </a:r>
            <a:r>
              <a:rPr lang="en-GB" b="1" dirty="0"/>
              <a:t>α Διαπραγματευτικού Μοντέλου</a:t>
            </a: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C1E6B-5330-2137-4037-8BBB9217A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err="1"/>
              <a:t>Στάδι</a:t>
            </a:r>
            <a:r>
              <a:rPr lang="en-GB" b="1" dirty="0"/>
              <a:t>α Διαπραγματευτικού Μοντέλου</a:t>
            </a:r>
            <a:endParaRPr lang="en-GB" dirty="0"/>
          </a:p>
          <a:p>
            <a:pPr lvl="0"/>
            <a:r>
              <a:rPr lang="en-GB" dirty="0" err="1"/>
              <a:t>Δι</a:t>
            </a:r>
            <a:r>
              <a:rPr lang="en-GB" dirty="0"/>
              <a:t>αμόρφωση αρχικής συμπεριφοράς.</a:t>
            </a:r>
          </a:p>
          <a:p>
            <a:pPr lvl="0"/>
            <a:r>
              <a:rPr lang="en-GB" dirty="0" err="1"/>
              <a:t>Προϋ</a:t>
            </a:r>
            <a:r>
              <a:rPr lang="en-GB" dirty="0"/>
              <a:t>πολογισμός δυνάμεων.</a:t>
            </a:r>
          </a:p>
          <a:p>
            <a:pPr lvl="0"/>
            <a:r>
              <a:rPr lang="en-GB" dirty="0" err="1"/>
              <a:t>Πρ</a:t>
            </a:r>
            <a:r>
              <a:rPr lang="en-GB" dirty="0"/>
              <a:t>αγματοποίηση και αξιολόγηση.</a:t>
            </a:r>
          </a:p>
          <a:p>
            <a:pPr lvl="0"/>
            <a:r>
              <a:rPr lang="en-GB" dirty="0"/>
              <a:t>Επ</a:t>
            </a:r>
            <a:r>
              <a:rPr lang="en-GB" dirty="0" err="1"/>
              <a:t>ιλογή</a:t>
            </a:r>
            <a:r>
              <a:rPr lang="en-GB" dirty="0"/>
              <a:t> </a:t>
            </a:r>
            <a:r>
              <a:rPr lang="en-GB" dirty="0" err="1"/>
              <a:t>δι</a:t>
            </a:r>
            <a:r>
              <a:rPr lang="en-GB" dirty="0"/>
              <a:t>απραγματευτικής στρατηγικής.</a:t>
            </a:r>
          </a:p>
        </p:txBody>
      </p:sp>
    </p:spTree>
    <p:extLst>
      <p:ext uri="{BB962C8B-B14F-4D97-AF65-F5344CB8AC3E}">
        <p14:creationId xmlns:p14="http://schemas.microsoft.com/office/powerpoint/2010/main" val="154261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9947C-3D6A-6D58-85E5-183DC17C3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DA2E3-5354-1499-FA0D-CB1AC31E1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/>
              <a:t>Στάδι</a:t>
            </a:r>
            <a:r>
              <a:rPr lang="en-GB" b="1" dirty="0"/>
              <a:t>α Διαπραγματευτικού Μοντέλου</a:t>
            </a: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1349D-4273-29DC-F988-F795E4EE5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b="1" dirty="0"/>
              <a:t>Εμφάνιση σύγκρουσης</a:t>
            </a:r>
            <a:endParaRPr lang="en-GB" dirty="0"/>
          </a:p>
          <a:p>
            <a:pPr lvl="0"/>
            <a:r>
              <a:rPr lang="el-GR" dirty="0"/>
              <a:t>Αντίδραση στην εμφάνιση της σύγκρουσης.</a:t>
            </a:r>
            <a:endParaRPr lang="en-GB" dirty="0"/>
          </a:p>
          <a:p>
            <a:pPr lvl="0"/>
            <a:r>
              <a:rPr lang="el-GR" dirty="0"/>
              <a:t>Προσαρμογή στα δεδομένα και πρόβλεψη κινήσεων της άλλης πλευράς.</a:t>
            </a:r>
            <a:endParaRPr lang="en-GB" dirty="0"/>
          </a:p>
          <a:p>
            <a:pPr lvl="0"/>
            <a:r>
              <a:rPr lang="el-GR" dirty="0"/>
              <a:t>Ανάπτυξη στρατηγικών επίδρασης από τα πρώτα στάδια.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Δι</a:t>
            </a:r>
            <a:r>
              <a:rPr lang="en-GB" b="1" dirty="0"/>
              <a:t>αμόρφωση Συμπεριφοράς</a:t>
            </a:r>
            <a:endParaRPr lang="en-GB" dirty="0"/>
          </a:p>
          <a:p>
            <a:pPr lvl="0"/>
            <a:r>
              <a:rPr lang="en-GB" b="1" dirty="0"/>
              <a:t>Απ</a:t>
            </a:r>
            <a:r>
              <a:rPr lang="en-GB" b="1" dirty="0" err="1"/>
              <a:t>όσ</a:t>
            </a:r>
            <a:r>
              <a:rPr lang="en-GB" b="1" dirty="0"/>
              <a:t>βεση</a:t>
            </a:r>
            <a:r>
              <a:rPr lang="en-GB" dirty="0"/>
              <a:t>: αποφυγή αντίδρασης.</a:t>
            </a:r>
          </a:p>
          <a:p>
            <a:pPr lvl="0"/>
            <a:r>
              <a:rPr lang="el-GR" b="1" dirty="0"/>
              <a:t>Ενεργοποίηση</a:t>
            </a:r>
            <a:r>
              <a:rPr lang="el-GR" dirty="0"/>
              <a:t>: άμεση δράση για άρση του ελλείμματος.</a:t>
            </a:r>
            <a:endParaRPr lang="en-GB" dirty="0"/>
          </a:p>
          <a:p>
            <a:pPr lvl="0"/>
            <a:r>
              <a:rPr lang="el-GR" b="1" dirty="0"/>
              <a:t>Συσσώρευση</a:t>
            </a:r>
            <a:r>
              <a:rPr lang="el-GR" dirty="0"/>
              <a:t>: προσωρινή αναβολή αντίδρασης – οδηγεί σε μελλοντική ενεργοποίηση.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Στοιχεί</a:t>
            </a:r>
            <a:r>
              <a:rPr lang="en-GB" b="1" dirty="0"/>
              <a:t>α Συμπεριφοράς</a:t>
            </a:r>
            <a:endParaRPr lang="en-GB" dirty="0"/>
          </a:p>
          <a:p>
            <a:pPr lvl="0"/>
            <a:r>
              <a:rPr lang="el-GR" b="1" dirty="0"/>
              <a:t>Διάρθρωση σχέσεων</a:t>
            </a:r>
            <a:r>
              <a:rPr lang="el-GR" dirty="0"/>
              <a:t>: εκτεταμένες ή περιορισμένες.</a:t>
            </a:r>
            <a:endParaRPr lang="en-GB" dirty="0"/>
          </a:p>
          <a:p>
            <a:pPr lvl="0"/>
            <a:r>
              <a:rPr lang="el-GR" b="1" dirty="0"/>
              <a:t>Μέγεθος σύγκρουσης</a:t>
            </a:r>
            <a:r>
              <a:rPr lang="el-GR" dirty="0"/>
              <a:t>: ένταση και σημασία.</a:t>
            </a:r>
            <a:endParaRPr lang="en-GB" dirty="0"/>
          </a:p>
          <a:p>
            <a:pPr lvl="0"/>
            <a:r>
              <a:rPr lang="en-GB" b="1" dirty="0" err="1"/>
              <a:t>Συγκρουσι</a:t>
            </a:r>
            <a:r>
              <a:rPr lang="en-GB" b="1" dirty="0"/>
              <a:t>ακή ικανότητα</a:t>
            </a:r>
            <a:r>
              <a:rPr lang="en-GB" dirty="0"/>
              <a:t>: αυτοπεποίθηση διαχείρισης.</a:t>
            </a:r>
          </a:p>
        </p:txBody>
      </p:sp>
    </p:spTree>
    <p:extLst>
      <p:ext uri="{BB962C8B-B14F-4D97-AF65-F5344CB8AC3E}">
        <p14:creationId xmlns:p14="http://schemas.microsoft.com/office/powerpoint/2010/main" val="2683129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4CA26-C3BE-3983-CF8E-0D471DE4E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8C77C-E23F-E1BD-6D2A-6723D7E34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/>
              <a:t>Στάδι</a:t>
            </a:r>
            <a:r>
              <a:rPr lang="en-GB" b="1" dirty="0"/>
              <a:t>α Διαπραγματευτικού Μοντέλου</a:t>
            </a: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EF4E1-4AE2-6D9A-E706-B1570A8C3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/>
              <a:t>Προϋ</a:t>
            </a:r>
            <a:r>
              <a:rPr lang="en-GB" b="1" dirty="0"/>
              <a:t>πολογισμός Δυνάμεων</a:t>
            </a:r>
            <a:endParaRPr lang="en-GB" dirty="0"/>
          </a:p>
          <a:p>
            <a:pPr lvl="0"/>
            <a:r>
              <a:rPr lang="en-GB" dirty="0" err="1"/>
              <a:t>Εκτίμηση</a:t>
            </a:r>
            <a:r>
              <a:rPr lang="en-GB" dirty="0"/>
              <a:t> </a:t>
            </a:r>
            <a:r>
              <a:rPr lang="en-GB" dirty="0" err="1"/>
              <a:t>των</a:t>
            </a:r>
            <a:r>
              <a:rPr lang="en-GB" dirty="0"/>
              <a:t> </a:t>
            </a:r>
            <a:r>
              <a:rPr lang="en-GB" dirty="0" err="1"/>
              <a:t>δι</a:t>
            </a:r>
            <a:r>
              <a:rPr lang="en-GB" dirty="0"/>
              <a:t>αθέσιμων δυνάμεων</a:t>
            </a:r>
            <a:r>
              <a:rPr lang="el-GR" dirty="0"/>
              <a:t> (γνώση, χρήμα, υποστήριξη κ.λπ.).</a:t>
            </a:r>
            <a:endParaRPr lang="en-GB" dirty="0"/>
          </a:p>
          <a:p>
            <a:pPr lvl="0"/>
            <a:r>
              <a:rPr lang="en-GB" dirty="0"/>
              <a:t>Κατα</a:t>
            </a:r>
            <a:r>
              <a:rPr lang="en-GB" dirty="0" err="1"/>
              <a:t>νομή</a:t>
            </a:r>
            <a:r>
              <a:rPr lang="en-GB" dirty="0"/>
              <a:t> α</a:t>
            </a:r>
            <a:r>
              <a:rPr lang="en-GB" dirty="0" err="1"/>
              <a:t>νά</a:t>
            </a:r>
            <a:r>
              <a:rPr lang="en-GB" dirty="0"/>
              <a:t> π</a:t>
            </a:r>
            <a:r>
              <a:rPr lang="en-GB" dirty="0" err="1"/>
              <a:t>εδίο</a:t>
            </a:r>
            <a:r>
              <a:rPr lang="en-GB" dirty="0"/>
              <a:t> </a:t>
            </a:r>
            <a:r>
              <a:rPr lang="en-GB" dirty="0" err="1"/>
              <a:t>σχέσεων</a:t>
            </a:r>
            <a:r>
              <a:rPr lang="en-GB" dirty="0"/>
              <a:t>.</a:t>
            </a:r>
          </a:p>
          <a:p>
            <a:pPr lvl="0"/>
            <a:r>
              <a:rPr lang="el-GR" dirty="0"/>
              <a:t>Πρόβλεψη δυνάμεων και κινήσεων του αντιπάλου.</a:t>
            </a:r>
          </a:p>
          <a:p>
            <a:pPr marL="0" indent="0">
              <a:buNone/>
            </a:pPr>
            <a:r>
              <a:rPr lang="en-GB" b="1" dirty="0" err="1"/>
              <a:t>Συγκρουσι</a:t>
            </a:r>
            <a:r>
              <a:rPr lang="en-GB" b="1" dirty="0"/>
              <a:t>ακή Ένταση</a:t>
            </a:r>
            <a:endParaRPr lang="en-GB" dirty="0"/>
          </a:p>
          <a:p>
            <a:pPr lvl="0"/>
            <a:r>
              <a:rPr lang="en-GB" dirty="0"/>
              <a:t>Υπ</a:t>
            </a:r>
            <a:r>
              <a:rPr lang="en-GB" dirty="0" err="1"/>
              <a:t>ολογίζετ</a:t>
            </a:r>
            <a:r>
              <a:rPr lang="en-GB" dirty="0"/>
              <a:t>αι από:</a:t>
            </a:r>
          </a:p>
          <a:p>
            <a:pPr lvl="1"/>
            <a:r>
              <a:rPr lang="en-GB" b="1" dirty="0" err="1"/>
              <a:t>Μέγεθος</a:t>
            </a:r>
            <a:r>
              <a:rPr lang="en-GB" b="1" dirty="0"/>
              <a:t> </a:t>
            </a:r>
            <a:r>
              <a:rPr lang="en-GB" b="1" dirty="0" err="1"/>
              <a:t>ελλείμμ</a:t>
            </a:r>
            <a:r>
              <a:rPr lang="en-GB" b="1" dirty="0"/>
              <a:t>ατος × Σημαντικότητα ελλείμματος.</a:t>
            </a:r>
            <a:endParaRPr lang="en-GB" dirty="0"/>
          </a:p>
          <a:p>
            <a:pPr lvl="0"/>
            <a:r>
              <a:rPr lang="en-GB" dirty="0"/>
              <a:t>Η α</a:t>
            </a:r>
            <a:r>
              <a:rPr lang="en-GB" dirty="0" err="1"/>
              <a:t>ντίληψη</a:t>
            </a:r>
            <a:r>
              <a:rPr lang="en-GB" dirty="0"/>
              <a:t> </a:t>
            </a:r>
            <a:r>
              <a:rPr lang="en-GB" dirty="0" err="1"/>
              <a:t>είν</a:t>
            </a:r>
            <a:r>
              <a:rPr lang="en-GB" dirty="0"/>
              <a:t>αι υποκειμενική.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843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DC1C5-A884-0743-EC3C-CED9203E6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22690-799C-E990-A1FF-D2AAC2E43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/>
              <a:t>Στάδι</a:t>
            </a:r>
            <a:r>
              <a:rPr lang="en-GB" b="1" dirty="0"/>
              <a:t>α Διαπραγματευτικού Μοντέλου</a:t>
            </a: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3D49D-FA0C-52FD-7A09-EDB8D393A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err="1"/>
              <a:t>Δι</a:t>
            </a:r>
            <a:r>
              <a:rPr lang="en-GB" b="1" dirty="0"/>
              <a:t>απραγματευτικές Τακτικές</a:t>
            </a:r>
            <a:endParaRPr lang="en-GB" dirty="0"/>
          </a:p>
          <a:p>
            <a:pPr lvl="0"/>
            <a:r>
              <a:rPr lang="en-GB" dirty="0" err="1"/>
              <a:t>Ενίσχυση</a:t>
            </a:r>
            <a:r>
              <a:rPr lang="en-GB" dirty="0"/>
              <a:t> </a:t>
            </a:r>
            <a:r>
              <a:rPr lang="en-GB" dirty="0" err="1"/>
              <a:t>συνεργ</a:t>
            </a:r>
            <a:r>
              <a:rPr lang="en-GB" dirty="0"/>
              <a:t>ασιών, περιορισμός συγκρούσεων.</a:t>
            </a:r>
          </a:p>
          <a:p>
            <a:pPr lvl="0"/>
            <a:r>
              <a:rPr lang="el-GR" dirty="0"/>
              <a:t>Χρήση συναισθηματικών δεδομένων (μπλόφες, συμβολισμοί).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Σχέσεις</a:t>
            </a:r>
            <a:r>
              <a:rPr lang="en-GB" b="1" dirty="0"/>
              <a:t> </a:t>
            </a:r>
            <a:r>
              <a:rPr lang="en-GB" b="1" dirty="0" err="1"/>
              <a:t>μετ</a:t>
            </a:r>
            <a:r>
              <a:rPr lang="en-GB" b="1" dirty="0"/>
              <a:t>αξύ Πεδίων</a:t>
            </a:r>
            <a:endParaRPr lang="en-GB" dirty="0"/>
          </a:p>
          <a:p>
            <a:pPr lvl="0"/>
            <a:r>
              <a:rPr lang="el-GR" dirty="0"/>
              <a:t>Οι συγκρούσεις διακρίνονται σε </a:t>
            </a:r>
            <a:r>
              <a:rPr lang="el-GR" b="1" dirty="0"/>
              <a:t>σημαντικές</a:t>
            </a:r>
            <a:r>
              <a:rPr lang="el-GR" dirty="0"/>
              <a:t> και </a:t>
            </a:r>
            <a:r>
              <a:rPr lang="el-GR" b="1" dirty="0"/>
              <a:t>ασήμαντες</a:t>
            </a:r>
            <a:r>
              <a:rPr lang="el-GR" dirty="0"/>
              <a:t>.</a:t>
            </a:r>
          </a:p>
          <a:p>
            <a:r>
              <a:rPr lang="el-GR" dirty="0"/>
              <a:t>Απαιτείται αξιολόγηση σημαντικότητας και ωφελειών ανά πεδίο.</a:t>
            </a:r>
            <a:endParaRPr lang="en-GB" dirty="0"/>
          </a:p>
          <a:p>
            <a:pPr lvl="0"/>
            <a:r>
              <a:rPr lang="el-GR" dirty="0"/>
              <a:t>Όσο πιο σημαντικό το πεδίο, τόσο περισσότερες δυνάμεις δεσμεύονται.</a:t>
            </a:r>
          </a:p>
          <a:p>
            <a:pPr marL="0" indent="0">
              <a:buNone/>
            </a:pPr>
            <a:r>
              <a:rPr lang="en-GB" b="1" dirty="0" err="1"/>
              <a:t>Μείγμ</a:t>
            </a:r>
            <a:r>
              <a:rPr lang="en-GB" b="1" dirty="0"/>
              <a:t>ατα Συμπεριφοράς</a:t>
            </a:r>
            <a:endParaRPr lang="en-GB" dirty="0"/>
          </a:p>
          <a:p>
            <a:pPr lvl="0"/>
            <a:r>
              <a:rPr lang="el-GR" dirty="0"/>
              <a:t>Συνδυασμοί σχέσεων, μεγέθους σύγκρουσης και ικανότητας οδηγούν σε:</a:t>
            </a:r>
            <a:endParaRPr lang="en-GB" dirty="0"/>
          </a:p>
          <a:p>
            <a:pPr lvl="1"/>
            <a:r>
              <a:rPr lang="en-GB" b="1" dirty="0"/>
              <a:t>Απ</a:t>
            </a:r>
            <a:r>
              <a:rPr lang="en-GB" b="1" dirty="0" err="1"/>
              <a:t>όσ</a:t>
            </a:r>
            <a:r>
              <a:rPr lang="en-GB" b="1" dirty="0"/>
              <a:t>βεση</a:t>
            </a:r>
            <a:r>
              <a:rPr lang="en-GB" dirty="0"/>
              <a:t>, </a:t>
            </a:r>
            <a:r>
              <a:rPr lang="en-GB" b="1" dirty="0"/>
              <a:t>Συσσώρευση</a:t>
            </a:r>
            <a:r>
              <a:rPr lang="en-GB" dirty="0"/>
              <a:t> ή </a:t>
            </a:r>
            <a:r>
              <a:rPr lang="en-GB" b="1" dirty="0"/>
              <a:t>Ενεργοποίηση</a:t>
            </a:r>
            <a:r>
              <a:rPr lang="en-GB" dirty="0"/>
              <a:t>.</a:t>
            </a:r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55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>
          <a:extLst>
            <a:ext uri="{FF2B5EF4-FFF2-40B4-BE49-F238E27FC236}">
              <a16:creationId xmlns:a16="http://schemas.microsoft.com/office/drawing/2014/main" id="{77D995EA-8B7E-096F-5EF5-6BB161183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Google Shape;146;p28">
            <a:extLst>
              <a:ext uri="{FF2B5EF4-FFF2-40B4-BE49-F238E27FC236}">
                <a16:creationId xmlns:a16="http://schemas.microsoft.com/office/drawing/2014/main" id="{4A7664B1-C238-7368-16C4-F8027ECE7FDD}"/>
              </a:ext>
            </a:extLst>
          </p:cNvPr>
          <p:cNvSpPr/>
          <p:nvPr/>
        </p:nvSpPr>
        <p:spPr>
          <a:xfrm rot="-5400000" flipH="1">
            <a:off x="-1277133" y="1277200"/>
            <a:ext cx="6854400" cy="430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048607" name="Google Shape;150;p28">
            <a:extLst>
              <a:ext uri="{FF2B5EF4-FFF2-40B4-BE49-F238E27FC236}">
                <a16:creationId xmlns:a16="http://schemas.microsoft.com/office/drawing/2014/main" id="{1BACDB34-3F1F-DC3F-75B6-4AE8D8FB720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565202" y="516631"/>
            <a:ext cx="3627915" cy="77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l" sz="2400" dirty="0">
                <a:latin typeface="Arial Nova" panose="020B0504020202020204" pitchFamily="34" charset="0"/>
              </a:rPr>
              <a:t>ΔΙΑΠΡΑΓΜΑΤΕΥΣΗ</a:t>
            </a:r>
            <a:endParaRPr sz="2400" dirty="0">
              <a:latin typeface="Arial Nova" panose="020B0504020202020204" pitchFamily="34" charset="0"/>
            </a:endParaRPr>
          </a:p>
        </p:txBody>
      </p:sp>
      <p:sp>
        <p:nvSpPr>
          <p:cNvPr id="1048608" name="Google Shape;151;p28">
            <a:extLst>
              <a:ext uri="{FF2B5EF4-FFF2-40B4-BE49-F238E27FC236}">
                <a16:creationId xmlns:a16="http://schemas.microsoft.com/office/drawing/2014/main" id="{D297876A-33C6-B031-B546-8D91F37ED46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565200" y="1070028"/>
            <a:ext cx="3966152" cy="76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l-GR" sz="1600" dirty="0">
                <a:latin typeface="Arial Nova" panose="020B0504020202020204" pitchFamily="34" charset="0"/>
              </a:rPr>
              <a:t>Ορισμοί </a:t>
            </a:r>
          </a:p>
          <a:p>
            <a:pPr marL="0" indent="0"/>
            <a:r>
              <a:rPr lang="el-GR" sz="1600" dirty="0">
                <a:latin typeface="Arial Nova" panose="020B0504020202020204" pitchFamily="34" charset="0"/>
              </a:rPr>
              <a:t>Έννοιες</a:t>
            </a:r>
          </a:p>
          <a:p>
            <a:pPr marL="0" indent="0"/>
            <a:r>
              <a:rPr lang="el-GR" sz="1600" dirty="0">
                <a:latin typeface="Arial Nova" panose="020B0504020202020204" pitchFamily="34" charset="0"/>
              </a:rPr>
              <a:t>Διαστάσεις</a:t>
            </a:r>
            <a:endParaRPr lang="el" sz="1600" dirty="0">
              <a:latin typeface="Arial Nova" panose="020B0504020202020204" pitchFamily="34" charset="0"/>
            </a:endParaRPr>
          </a:p>
          <a:p>
            <a:pPr marL="0" indent="0"/>
            <a:endParaRPr sz="1600" dirty="0">
              <a:latin typeface="Arial Nova" panose="020B0504020202020204" pitchFamily="34" charset="0"/>
            </a:endParaRPr>
          </a:p>
        </p:txBody>
      </p:sp>
      <p:sp>
        <p:nvSpPr>
          <p:cNvPr id="1048609" name="Google Shape;152;p28">
            <a:extLst>
              <a:ext uri="{FF2B5EF4-FFF2-40B4-BE49-F238E27FC236}">
                <a16:creationId xmlns:a16="http://schemas.microsoft.com/office/drawing/2014/main" id="{AF29AAEA-E480-F352-603E-7EAD1EBD2245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2697343" y="872151"/>
            <a:ext cx="1405639" cy="77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l">
                <a:solidFill>
                  <a:schemeClr val="lt1"/>
                </a:solidFill>
              </a:rPr>
              <a:t>01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48610" name="Google Shape;153;p28">
            <a:extLst>
              <a:ext uri="{FF2B5EF4-FFF2-40B4-BE49-F238E27FC236}">
                <a16:creationId xmlns:a16="http://schemas.microsoft.com/office/drawing/2014/main" id="{7D5E3AC6-2975-5B2C-642C-52B286B2203C}"/>
              </a:ext>
            </a:extLst>
          </p:cNvPr>
          <p:cNvSpPr txBox="1">
            <a:spLocks noGrp="1"/>
          </p:cNvSpPr>
          <p:nvPr>
            <p:ph type="ctrTitle" idx="3"/>
          </p:nvPr>
        </p:nvSpPr>
        <p:spPr>
          <a:xfrm>
            <a:off x="4567018" y="1890367"/>
            <a:ext cx="5427374" cy="57402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l" sz="2400" dirty="0">
                <a:latin typeface="Arial Nova"/>
              </a:rPr>
              <a:t>ΣΥΓΚΡΟΥΣΕΙΣ</a:t>
            </a:r>
            <a:endParaRPr lang="en-US" sz="2400" dirty="0">
              <a:latin typeface="Arial Nova" panose="020B0504020202020204" pitchFamily="34" charset="0"/>
            </a:endParaRPr>
          </a:p>
        </p:txBody>
      </p:sp>
      <p:sp>
        <p:nvSpPr>
          <p:cNvPr id="1048611" name="Google Shape;154;p28">
            <a:extLst>
              <a:ext uri="{FF2B5EF4-FFF2-40B4-BE49-F238E27FC236}">
                <a16:creationId xmlns:a16="http://schemas.microsoft.com/office/drawing/2014/main" id="{EE2145E9-6885-EEC7-1918-7DC6113B1CF1}"/>
              </a:ext>
            </a:extLst>
          </p:cNvPr>
          <p:cNvSpPr txBox="1">
            <a:spLocks noGrp="1"/>
          </p:cNvSpPr>
          <p:nvPr>
            <p:ph type="subTitle" idx="4"/>
          </p:nvPr>
        </p:nvSpPr>
        <p:spPr>
          <a:xfrm>
            <a:off x="4576017" y="2328287"/>
            <a:ext cx="4147220" cy="61622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l-GR" sz="1600" dirty="0">
                <a:latin typeface="Arial Nova" panose="020B0504020202020204" pitchFamily="34" charset="0"/>
              </a:rPr>
              <a:t>Δ</a:t>
            </a:r>
            <a:r>
              <a:rPr lang="el" sz="1600" dirty="0">
                <a:latin typeface="Arial Nova" panose="020B0504020202020204" pitchFamily="34" charset="0"/>
              </a:rPr>
              <a:t>ιαχείριση </a:t>
            </a:r>
          </a:p>
          <a:p>
            <a:pPr marL="0" indent="0"/>
            <a:r>
              <a:rPr lang="el-GR" sz="1600" dirty="0">
                <a:latin typeface="Arial Nova" panose="020B0504020202020204" pitchFamily="34" charset="0"/>
              </a:rPr>
              <a:t>Γ</a:t>
            </a:r>
            <a:r>
              <a:rPr lang="el" sz="1600" dirty="0">
                <a:latin typeface="Arial Nova" panose="020B0504020202020204" pitchFamily="34" charset="0"/>
              </a:rPr>
              <a:t>ενικό μοντέλο</a:t>
            </a:r>
            <a:endParaRPr lang="el-GR" sz="1600" dirty="0">
              <a:latin typeface="Arial Nova" panose="020B0504020202020204" pitchFamily="34" charset="0"/>
            </a:endParaRPr>
          </a:p>
        </p:txBody>
      </p:sp>
      <p:sp>
        <p:nvSpPr>
          <p:cNvPr id="1048612" name="Google Shape;155;p28">
            <a:extLst>
              <a:ext uri="{FF2B5EF4-FFF2-40B4-BE49-F238E27FC236}">
                <a16:creationId xmlns:a16="http://schemas.microsoft.com/office/drawing/2014/main" id="{BAE4F296-9EEC-A65B-7F9F-B31442013C6C}"/>
              </a:ext>
            </a:extLst>
          </p:cNvPr>
          <p:cNvSpPr txBox="1">
            <a:spLocks noGrp="1"/>
          </p:cNvSpPr>
          <p:nvPr>
            <p:ph type="title" idx="5"/>
          </p:nvPr>
        </p:nvSpPr>
        <p:spPr>
          <a:xfrm>
            <a:off x="2697343" y="1985051"/>
            <a:ext cx="1286423" cy="77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l">
                <a:solidFill>
                  <a:schemeClr val="lt1"/>
                </a:solidFill>
              </a:rPr>
              <a:t>02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48605" name="Google Shape;148;p28">
            <a:extLst>
              <a:ext uri="{FF2B5EF4-FFF2-40B4-BE49-F238E27FC236}">
                <a16:creationId xmlns:a16="http://schemas.microsoft.com/office/drawing/2014/main" id="{7E52CAC1-B7DF-822E-64B1-2E164861602E}"/>
              </a:ext>
            </a:extLst>
          </p:cNvPr>
          <p:cNvSpPr txBox="1">
            <a:spLocks noGrp="1"/>
          </p:cNvSpPr>
          <p:nvPr>
            <p:ph type="ctrTitle" idx="6"/>
          </p:nvPr>
        </p:nvSpPr>
        <p:spPr>
          <a:xfrm>
            <a:off x="4570665" y="2748131"/>
            <a:ext cx="5146578" cy="77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l-GR" sz="2400" dirty="0">
                <a:latin typeface="Arial Nova" panose="020B0504020202020204" pitchFamily="34" charset="0"/>
              </a:rPr>
              <a:t>ΔΙΑΠΡΑΓΜΑΤΕΥΤΙΚΟ ΜΟΝΤΕΛΟ</a:t>
            </a:r>
            <a:endParaRPr sz="2400" dirty="0">
              <a:latin typeface="Arial Nova" panose="020B0504020202020204" pitchFamily="34" charset="0"/>
            </a:endParaRPr>
          </a:p>
        </p:txBody>
      </p:sp>
      <p:sp>
        <p:nvSpPr>
          <p:cNvPr id="1048604" name="Google Shape;147;p28">
            <a:extLst>
              <a:ext uri="{FF2B5EF4-FFF2-40B4-BE49-F238E27FC236}">
                <a16:creationId xmlns:a16="http://schemas.microsoft.com/office/drawing/2014/main" id="{842DAAEF-B46C-2219-19BC-66349DA3FF6D}"/>
              </a:ext>
            </a:extLst>
          </p:cNvPr>
          <p:cNvSpPr txBox="1">
            <a:spLocks noGrp="1"/>
          </p:cNvSpPr>
          <p:nvPr>
            <p:ph type="subTitle" idx="7"/>
          </p:nvPr>
        </p:nvSpPr>
        <p:spPr>
          <a:xfrm>
            <a:off x="4570662" y="3300263"/>
            <a:ext cx="3860105" cy="76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en-GB" dirty="0" err="1"/>
              <a:t>Δι</a:t>
            </a:r>
            <a:r>
              <a:rPr lang="en-GB" dirty="0"/>
              <a:t>αμόρφωση συμπεριφοράς</a:t>
            </a:r>
          </a:p>
          <a:p>
            <a:pPr lvl="0"/>
            <a:r>
              <a:rPr lang="en-GB" dirty="0" err="1"/>
              <a:t>Προϋ</a:t>
            </a:r>
            <a:r>
              <a:rPr lang="en-GB" dirty="0"/>
              <a:t>πολογισμός δυνάμεων</a:t>
            </a:r>
          </a:p>
          <a:p>
            <a:pPr lvl="0"/>
            <a:r>
              <a:rPr lang="en-GB" dirty="0" err="1"/>
              <a:t>Πρ</a:t>
            </a:r>
            <a:r>
              <a:rPr lang="en-GB" dirty="0"/>
              <a:t>αγματοποίηση και αξιολόγηση</a:t>
            </a:r>
          </a:p>
          <a:p>
            <a:pPr lvl="0"/>
            <a:r>
              <a:rPr lang="en-GB" dirty="0"/>
              <a:t>Επ</a:t>
            </a:r>
            <a:r>
              <a:rPr lang="en-GB" dirty="0" err="1"/>
              <a:t>ιλογή</a:t>
            </a:r>
            <a:r>
              <a:rPr lang="en-GB" dirty="0"/>
              <a:t> </a:t>
            </a:r>
            <a:r>
              <a:rPr lang="en-GB" dirty="0" err="1"/>
              <a:t>δι</a:t>
            </a:r>
            <a:r>
              <a:rPr lang="en-GB" dirty="0"/>
              <a:t>απραγματευτικής στρατηγικής</a:t>
            </a:r>
          </a:p>
          <a:p>
            <a:pPr marL="0" indent="0"/>
            <a:r>
              <a:rPr lang="el" sz="1600" dirty="0">
                <a:latin typeface="Arial Nova" panose="020B0504020202020204" pitchFamily="34" charset="0"/>
              </a:rPr>
              <a:t> </a:t>
            </a:r>
            <a:endParaRPr sz="1600" dirty="0">
              <a:latin typeface="Arial Nova" panose="020B0504020202020204" pitchFamily="34" charset="0"/>
            </a:endParaRPr>
          </a:p>
        </p:txBody>
      </p:sp>
      <p:sp>
        <p:nvSpPr>
          <p:cNvPr id="1048606" name="Google Shape;149;p28">
            <a:extLst>
              <a:ext uri="{FF2B5EF4-FFF2-40B4-BE49-F238E27FC236}">
                <a16:creationId xmlns:a16="http://schemas.microsoft.com/office/drawing/2014/main" id="{10841C00-0994-4E69-7426-5F1D6FF6AF91}"/>
              </a:ext>
            </a:extLst>
          </p:cNvPr>
          <p:cNvSpPr txBox="1">
            <a:spLocks noGrp="1"/>
          </p:cNvSpPr>
          <p:nvPr>
            <p:ph type="title" idx="8"/>
          </p:nvPr>
        </p:nvSpPr>
        <p:spPr>
          <a:xfrm>
            <a:off x="2697343" y="3097951"/>
            <a:ext cx="1405639" cy="77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l">
                <a:solidFill>
                  <a:schemeClr val="lt1"/>
                </a:solidFill>
              </a:rPr>
              <a:t>03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ACB866-9FF2-E87D-33D1-910F083B6542}"/>
              </a:ext>
            </a:extLst>
          </p:cNvPr>
          <p:cNvSpPr>
            <a:spLocks noGrp="1"/>
          </p:cNvSpPr>
          <p:nvPr>
            <p:ph type="ctrTitle" idx="9"/>
          </p:nvPr>
        </p:nvSpPr>
        <p:spPr/>
        <p:txBody>
          <a:bodyPr/>
          <a:lstStyle/>
          <a:p>
            <a:r>
              <a:rPr lang="el" dirty="0"/>
              <a:t>Περιεχόμενα</a:t>
            </a:r>
          </a:p>
        </p:txBody>
      </p:sp>
      <p:sp>
        <p:nvSpPr>
          <p:cNvPr id="1048613" name="Google Shape;156;p28">
            <a:extLst>
              <a:ext uri="{FF2B5EF4-FFF2-40B4-BE49-F238E27FC236}">
                <a16:creationId xmlns:a16="http://schemas.microsoft.com/office/drawing/2014/main" id="{D8ABE814-B398-0C18-90F9-49F76E4389A7}"/>
              </a:ext>
            </a:extLst>
          </p:cNvPr>
          <p:cNvSpPr txBox="1">
            <a:spLocks noGrp="1"/>
          </p:cNvSpPr>
          <p:nvPr>
            <p:ph type="ctrTitle" idx="13"/>
          </p:nvPr>
        </p:nvSpPr>
        <p:spPr>
          <a:xfrm>
            <a:off x="4570664" y="3863881"/>
            <a:ext cx="3611637" cy="104002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l" sz="2400" dirty="0">
                <a:latin typeface="Arial Nova" panose="020B0504020202020204" pitchFamily="34" charset="0"/>
              </a:rPr>
              <a:t>ΣΥΝΘΗΚΕΣ</a:t>
            </a:r>
            <a:endParaRPr sz="2400" dirty="0">
              <a:latin typeface="Arial Nova" panose="020B0504020202020204" pitchFamily="34" charset="0"/>
            </a:endParaRPr>
          </a:p>
        </p:txBody>
      </p:sp>
      <p:sp>
        <p:nvSpPr>
          <p:cNvPr id="1048614" name="Google Shape;157;p28">
            <a:extLst>
              <a:ext uri="{FF2B5EF4-FFF2-40B4-BE49-F238E27FC236}">
                <a16:creationId xmlns:a16="http://schemas.microsoft.com/office/drawing/2014/main" id="{3151A3A7-2DEF-9086-F77B-CF98DBA8C3EA}"/>
              </a:ext>
            </a:extLst>
          </p:cNvPr>
          <p:cNvSpPr txBox="1">
            <a:spLocks noGrp="1"/>
          </p:cNvSpPr>
          <p:nvPr>
            <p:ph type="subTitle" idx="14"/>
          </p:nvPr>
        </p:nvSpPr>
        <p:spPr>
          <a:xfrm>
            <a:off x="4570663" y="4659277"/>
            <a:ext cx="3960688" cy="91778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/>
            <a:r>
              <a:rPr lang="el-GR" sz="1600" dirty="0">
                <a:latin typeface="Arial Nova" panose="020B0504020202020204" pitchFamily="34" charset="0"/>
              </a:rPr>
              <a:t>Τύποι</a:t>
            </a:r>
          </a:p>
          <a:p>
            <a:pPr marL="0" indent="0"/>
            <a:r>
              <a:rPr lang="el-GR" sz="1600" dirty="0">
                <a:latin typeface="Arial Nova" panose="020B0504020202020204" pitchFamily="34" charset="0"/>
              </a:rPr>
              <a:t>Εκτίμηση </a:t>
            </a:r>
            <a:endParaRPr sz="1600" dirty="0">
              <a:latin typeface="Arial Nova" panose="020B0504020202020204" pitchFamily="34" charset="0"/>
            </a:endParaRPr>
          </a:p>
        </p:txBody>
      </p:sp>
      <p:sp>
        <p:nvSpPr>
          <p:cNvPr id="1048615" name="Google Shape;158;p28">
            <a:extLst>
              <a:ext uri="{FF2B5EF4-FFF2-40B4-BE49-F238E27FC236}">
                <a16:creationId xmlns:a16="http://schemas.microsoft.com/office/drawing/2014/main" id="{50AD62EA-5732-87D1-8082-7874760E53F7}"/>
              </a:ext>
            </a:extLst>
          </p:cNvPr>
          <p:cNvSpPr txBox="1">
            <a:spLocks noGrp="1"/>
          </p:cNvSpPr>
          <p:nvPr>
            <p:ph type="title" idx="15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l" dirty="0">
                <a:solidFill>
                  <a:schemeClr val="lt1"/>
                </a:solidFill>
              </a:rPr>
              <a:t>04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048616" name="Google Shape;159;p28">
            <a:extLst>
              <a:ext uri="{FF2B5EF4-FFF2-40B4-BE49-F238E27FC236}">
                <a16:creationId xmlns:a16="http://schemas.microsoft.com/office/drawing/2014/main" id="{DC01513D-CD7E-054B-737D-5394C20DC653}"/>
              </a:ext>
            </a:extLst>
          </p:cNvPr>
          <p:cNvSpPr txBox="1">
            <a:spLocks noGrp="1"/>
          </p:cNvSpPr>
          <p:nvPr>
            <p:ph type="ctrTitle" idx="16"/>
          </p:nvPr>
        </p:nvSpPr>
        <p:spPr>
          <a:xfrm>
            <a:off x="4576017" y="5389193"/>
            <a:ext cx="3436086" cy="6059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l-GR" sz="2400" dirty="0">
                <a:latin typeface="Arial Nova" panose="020B0504020202020204" pitchFamily="34" charset="0"/>
              </a:rPr>
              <a:t>ΠΙΝΑΚΕΣ</a:t>
            </a:r>
            <a:endParaRPr sz="2400" dirty="0">
              <a:latin typeface="Arial Nova" panose="020B0504020202020204" pitchFamily="34" charset="0"/>
            </a:endParaRPr>
          </a:p>
        </p:txBody>
      </p:sp>
      <p:sp>
        <p:nvSpPr>
          <p:cNvPr id="1048618" name="Google Shape;161;p28">
            <a:extLst>
              <a:ext uri="{FF2B5EF4-FFF2-40B4-BE49-F238E27FC236}">
                <a16:creationId xmlns:a16="http://schemas.microsoft.com/office/drawing/2014/main" id="{49A3F05F-3B97-361B-C44D-AAB48CCE841A}"/>
              </a:ext>
            </a:extLst>
          </p:cNvPr>
          <p:cNvSpPr txBox="1">
            <a:spLocks noGrp="1"/>
          </p:cNvSpPr>
          <p:nvPr>
            <p:ph type="title" idx="18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l" dirty="0">
                <a:solidFill>
                  <a:schemeClr val="lt1"/>
                </a:solidFill>
              </a:rPr>
              <a:t>05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9" name="Google Shape;157;p28">
            <a:extLst>
              <a:ext uri="{FF2B5EF4-FFF2-40B4-BE49-F238E27FC236}">
                <a16:creationId xmlns:a16="http://schemas.microsoft.com/office/drawing/2014/main" id="{A09FDA44-1E22-C35A-0B3D-874787D7C08C}"/>
              </a:ext>
            </a:extLst>
          </p:cNvPr>
          <p:cNvSpPr txBox="1">
            <a:spLocks/>
          </p:cNvSpPr>
          <p:nvPr/>
        </p:nvSpPr>
        <p:spPr>
          <a:xfrm>
            <a:off x="4576017" y="5809037"/>
            <a:ext cx="3617101" cy="605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tamaran Light"/>
              <a:buNone/>
              <a:defRPr sz="10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tamaran Light"/>
              <a:buNone/>
              <a:defRPr sz="10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tamaran Light"/>
              <a:buNone/>
              <a:defRPr sz="10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tamaran Light"/>
              <a:buNone/>
              <a:defRPr sz="10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tamaran Light"/>
              <a:buNone/>
              <a:defRPr sz="10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tamaran Light"/>
              <a:buNone/>
              <a:defRPr sz="10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tamaran Light"/>
              <a:buNone/>
              <a:defRPr sz="10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tamaran Light"/>
              <a:buNone/>
              <a:defRPr sz="10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tamaran Light"/>
              <a:buNone/>
              <a:defRPr sz="10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9pPr>
          </a:lstStyle>
          <a:p>
            <a:pPr marL="0" indent="0"/>
            <a:r>
              <a:rPr lang="el-GR" sz="1600" dirty="0">
                <a:latin typeface="Arial Nova" panose="020B0504020202020204" pitchFamily="34" charset="0"/>
              </a:rPr>
              <a:t>Σ</a:t>
            </a:r>
            <a:r>
              <a:rPr lang="el" sz="1600" dirty="0">
                <a:latin typeface="Arial Nova" panose="020B0504020202020204" pitchFamily="34" charset="0"/>
              </a:rPr>
              <a:t>ύνοψη μοντέλου</a:t>
            </a:r>
            <a:endParaRPr lang="en-US" sz="1600" dirty="0">
              <a:latin typeface="Arial Nova" panose="020B05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7B913AA-D161-4716-6F6C-2F98E15EA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9372" y="5708951"/>
            <a:ext cx="1203291" cy="60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309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1F87A-BAD3-4381-2BC3-A2B88B804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C6B16-48A1-62CE-86D7-F4A08186D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/>
              <a:t>Συνθήκες</a:t>
            </a:r>
            <a:r>
              <a:rPr lang="en-GB" b="1" dirty="0"/>
              <a:t> </a:t>
            </a:r>
            <a:r>
              <a:rPr lang="el-GR" b="1" dirty="0"/>
              <a:t>στα πεδία συγκρούσεων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96175-49B9-0A58-0046-8EB4D5288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37945"/>
            <a:ext cx="8596668" cy="4203418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GB" b="1" dirty="0" err="1"/>
              <a:t>Τύ</a:t>
            </a:r>
            <a:r>
              <a:rPr lang="en-GB" b="1" dirty="0"/>
              <a:t>ποι Συνθηκών</a:t>
            </a:r>
            <a:endParaRPr lang="en-GB" dirty="0"/>
          </a:p>
          <a:p>
            <a:pPr lvl="0"/>
            <a:r>
              <a:rPr lang="en-GB" b="1" dirty="0" err="1"/>
              <a:t>Οικονομικές</a:t>
            </a:r>
            <a:r>
              <a:rPr lang="en-GB" dirty="0"/>
              <a:t> – α</a:t>
            </a:r>
            <a:r>
              <a:rPr lang="en-GB" dirty="0" err="1"/>
              <a:t>νάγκες</a:t>
            </a:r>
            <a:r>
              <a:rPr lang="en-GB" dirty="0"/>
              <a:t>, π</a:t>
            </a:r>
            <a:r>
              <a:rPr lang="en-GB" dirty="0" err="1"/>
              <a:t>όροι</a:t>
            </a:r>
            <a:r>
              <a:rPr lang="en-GB" dirty="0"/>
              <a:t>, </a:t>
            </a:r>
            <a:r>
              <a:rPr lang="en-GB" dirty="0" err="1"/>
              <a:t>εξ</a:t>
            </a:r>
            <a:r>
              <a:rPr lang="en-GB" dirty="0"/>
              <a:t>αρτήσεις.</a:t>
            </a:r>
          </a:p>
          <a:p>
            <a:pPr lvl="0"/>
            <a:r>
              <a:rPr lang="el-GR" b="1" dirty="0"/>
              <a:t>Πολιτικές</a:t>
            </a:r>
            <a:r>
              <a:rPr lang="el-GR" dirty="0"/>
              <a:t> – συμμαχίες, δεσμεύσεις, ταχύτητα αποφάσεων.</a:t>
            </a:r>
            <a:endParaRPr lang="en-GB" dirty="0"/>
          </a:p>
          <a:p>
            <a:pPr lvl="0"/>
            <a:r>
              <a:rPr lang="el-GR" b="1" dirty="0"/>
              <a:t>Χρονικές</a:t>
            </a:r>
            <a:r>
              <a:rPr lang="el-GR" dirty="0"/>
              <a:t> – πότε και για πόσο δρούμε.</a:t>
            </a:r>
            <a:endParaRPr lang="en-GB" dirty="0"/>
          </a:p>
          <a:p>
            <a:pPr lvl="0"/>
            <a:r>
              <a:rPr lang="el-GR" b="1" dirty="0"/>
              <a:t>Πολιτισμικές</a:t>
            </a:r>
            <a:r>
              <a:rPr lang="el-GR" dirty="0"/>
              <a:t> – αξίες, ήθος, τρόπος επικοινωνίας.</a:t>
            </a:r>
            <a:endParaRPr lang="en-GB" dirty="0"/>
          </a:p>
          <a:p>
            <a:pPr lvl="0"/>
            <a:r>
              <a:rPr lang="el-GR" b="1" dirty="0"/>
              <a:t>Νομικές</a:t>
            </a:r>
            <a:r>
              <a:rPr lang="el-GR" dirty="0"/>
              <a:t> – θεσμικά πλαίσια, αποφάσεις τρίτων.</a:t>
            </a:r>
            <a:endParaRPr lang="en-GB" dirty="0"/>
          </a:p>
          <a:p>
            <a:pPr lvl="0"/>
            <a:r>
              <a:rPr lang="el-GR" b="1" dirty="0"/>
              <a:t>Τεχνολογικές &amp; Συμπληρωματικές</a:t>
            </a:r>
            <a:r>
              <a:rPr lang="el-GR" dirty="0"/>
              <a:t> – πληροφορίες, τεχνική υπεροχή.</a:t>
            </a:r>
          </a:p>
          <a:p>
            <a:pPr marL="0" indent="0">
              <a:buNone/>
            </a:pPr>
            <a:r>
              <a:rPr lang="en-GB" b="1" dirty="0" err="1"/>
              <a:t>Εκτίμηση</a:t>
            </a:r>
            <a:r>
              <a:rPr lang="en-GB" b="1" dirty="0"/>
              <a:t> </a:t>
            </a:r>
            <a:r>
              <a:rPr lang="en-GB" b="1" dirty="0" err="1"/>
              <a:t>Συνθηκών</a:t>
            </a:r>
            <a:endParaRPr lang="en-GB" dirty="0"/>
          </a:p>
          <a:p>
            <a:pPr lvl="0"/>
            <a:r>
              <a:rPr lang="el-GR" dirty="0"/>
              <a:t>Οι ευνοϊκές συνθήκες μειώνουν τα εμπόδια χρήσης δυνάμεων.</a:t>
            </a:r>
            <a:endParaRPr lang="en-GB" dirty="0"/>
          </a:p>
          <a:p>
            <a:pPr lvl="0"/>
            <a:r>
              <a:rPr lang="el-GR" dirty="0"/>
              <a:t>Πρέπει να αξιολογούνται τόσο για εμάς όσο και για τον αντίπαλο.</a:t>
            </a:r>
            <a:endParaRPr lang="en-GB" dirty="0"/>
          </a:p>
          <a:p>
            <a:pPr lvl="0"/>
            <a:r>
              <a:rPr lang="el-GR" dirty="0"/>
              <a:t>Κρίσιμο ερώτημα: </a:t>
            </a:r>
            <a:r>
              <a:rPr lang="el-GR" i="1" dirty="0"/>
              <a:t>Πόσο αποτελεσματικοί είμαστε με δεδομένες τις συνθήκες;</a:t>
            </a:r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7633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55DDF-E78B-14AB-D8FF-26CDCB1AF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CCBED-D630-649A-58EA-66DB9D130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/>
              <a:t>Συνθήκες</a:t>
            </a:r>
            <a:r>
              <a:rPr lang="en-GB" b="1" dirty="0"/>
              <a:t> Απ</a:t>
            </a:r>
            <a:r>
              <a:rPr lang="en-GB" b="1" dirty="0" err="1"/>
              <a:t>οτελεσμ</a:t>
            </a:r>
            <a:r>
              <a:rPr lang="en-GB" b="1" dirty="0"/>
              <a:t>ατικότητας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55775-2AB9-F297-47D7-78DD109D0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err="1"/>
              <a:t>Προσδιορισμός</a:t>
            </a:r>
            <a:r>
              <a:rPr lang="en-GB" b="1" dirty="0"/>
              <a:t> </a:t>
            </a:r>
            <a:r>
              <a:rPr lang="en-GB" b="1" dirty="0" err="1"/>
              <a:t>Συνε</a:t>
            </a:r>
            <a:r>
              <a:rPr lang="en-GB" b="1" dirty="0"/>
              <a:t>πειών</a:t>
            </a:r>
            <a:endParaRPr lang="en-GB" dirty="0"/>
          </a:p>
          <a:p>
            <a:pPr lvl="0"/>
            <a:r>
              <a:rPr lang="el-GR" dirty="0"/>
              <a:t>Εκτίμηση κόστους και ζημιών σε:</a:t>
            </a:r>
            <a:endParaRPr lang="en-GB" dirty="0"/>
          </a:p>
          <a:p>
            <a:pPr lvl="1"/>
            <a:r>
              <a:rPr lang="en-GB" dirty="0" err="1"/>
              <a:t>Δυνάμεις</a:t>
            </a:r>
            <a:r>
              <a:rPr lang="en-GB" dirty="0"/>
              <a:t>, </a:t>
            </a:r>
            <a:r>
              <a:rPr lang="en-GB" dirty="0" err="1"/>
              <a:t>συμ</a:t>
            </a:r>
            <a:r>
              <a:rPr lang="en-GB" dirty="0"/>
              <a:t>περιφορά, προϋπολογισμό, συνθήκες.</a:t>
            </a:r>
          </a:p>
          <a:p>
            <a:pPr lvl="0"/>
            <a:r>
              <a:rPr lang="el-GR" dirty="0"/>
              <a:t>Ανάλυση επιπτώσεων και για την άλλη πλευρά.</a:t>
            </a:r>
            <a:endParaRPr lang="en-GB" dirty="0"/>
          </a:p>
          <a:p>
            <a:pPr lvl="0"/>
            <a:r>
              <a:rPr lang="el-GR" dirty="0"/>
              <a:t>Επανεξέταση αν οι συνέπειες δεν είναι ικανοποιητικές.</a:t>
            </a:r>
          </a:p>
          <a:p>
            <a:pPr marL="0" indent="0">
              <a:buNone/>
            </a:pPr>
            <a:r>
              <a:rPr lang="el-GR" b="1" dirty="0"/>
              <a:t>«Κερδίζω» &lt;&gt; «Χάνω»</a:t>
            </a:r>
            <a:endParaRPr lang="en-GB" dirty="0"/>
          </a:p>
          <a:p>
            <a:pPr lvl="0"/>
            <a:r>
              <a:rPr lang="en-GB" dirty="0" err="1"/>
              <a:t>Κριτήρι</a:t>
            </a:r>
            <a:r>
              <a:rPr lang="en-GB" dirty="0"/>
              <a:t>α αξιολόγησης:</a:t>
            </a:r>
          </a:p>
          <a:p>
            <a:pPr lvl="1"/>
            <a:r>
              <a:rPr lang="en-GB" dirty="0"/>
              <a:t>Επ</a:t>
            </a:r>
            <a:r>
              <a:rPr lang="en-GB" dirty="0" err="1"/>
              <a:t>ίτευξη</a:t>
            </a:r>
            <a:r>
              <a:rPr lang="en-GB" dirty="0"/>
              <a:t> </a:t>
            </a:r>
            <a:r>
              <a:rPr lang="en-GB" dirty="0" err="1"/>
              <a:t>στόχων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Απ</a:t>
            </a:r>
            <a:r>
              <a:rPr lang="en-GB" dirty="0" err="1"/>
              <a:t>όστ</a:t>
            </a:r>
            <a:r>
              <a:rPr lang="en-GB" dirty="0"/>
              <a:t>αση από τη ΒΑΤΝΑ (Best Alternative To a Negotiated Agreement).</a:t>
            </a:r>
          </a:p>
          <a:p>
            <a:pPr lvl="0"/>
            <a:r>
              <a:rPr lang="el-GR" dirty="0"/>
              <a:t>Στόχος: βελτίωση ικανοτήτων και αποφυγή μετα-συγκρούσεων.</a:t>
            </a:r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716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867" y="3712634"/>
            <a:ext cx="7766936" cy="1646302"/>
          </a:xfrm>
        </p:spPr>
        <p:txBody>
          <a:bodyPr/>
          <a:lstStyle/>
          <a:p>
            <a:r>
              <a:rPr lang="el-GR" sz="4400" b="1" dirty="0"/>
              <a:t>Σύνοψη του γενικού μοντέλου</a:t>
            </a:r>
            <a:endParaRPr sz="44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A3A9C-946B-AB00-3A5E-5A38EC4FC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88825-5C8C-8D06-1CD6-46A928A30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Σύνοψη του μοντέλου σύγκρουσης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7E0D7-DD0A-3D09-BE78-8EF52A0CF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47089"/>
            <a:ext cx="8596668" cy="4401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Θεμελιώδης Αρχή του Μοντέλου</a:t>
            </a:r>
            <a:endParaRPr lang="en-GB" dirty="0"/>
          </a:p>
          <a:p>
            <a:r>
              <a:rPr lang="el-GR" dirty="0"/>
              <a:t>Η σύγκρουση δεν είναι αναγκαστικά αρνητικό φαινόμενο.</a:t>
            </a:r>
          </a:p>
          <a:p>
            <a:r>
              <a:rPr lang="el-GR" dirty="0"/>
              <a:t>Αποτελεί μια φυσική διαδικασία </a:t>
            </a:r>
            <a:r>
              <a:rPr lang="el-GR" b="1" dirty="0"/>
              <a:t>επικοινωνίας, διαπραγμάτευσης και μεταβολής ισορροπιών ισχύος</a:t>
            </a:r>
            <a:r>
              <a:rPr lang="el-GR" dirty="0"/>
              <a:t>.</a:t>
            </a:r>
          </a:p>
          <a:p>
            <a:r>
              <a:rPr lang="el-GR" dirty="0"/>
              <a:t>Κάθε σύγκρουση πηγάζει από την </a:t>
            </a:r>
            <a:r>
              <a:rPr lang="el-GR" b="1" dirty="0"/>
              <a:t>αντίληψη ενός ελλείμματος</a:t>
            </a:r>
            <a:r>
              <a:rPr lang="el-GR" dirty="0"/>
              <a:t> ή μιας </a:t>
            </a:r>
            <a:r>
              <a:rPr lang="el-GR" b="1" dirty="0"/>
              <a:t>απειλής</a:t>
            </a:r>
            <a:r>
              <a:rPr lang="el-GR" dirty="0"/>
              <a:t> που βιώνει ένα άτομο ή ένας οργανισμός.</a:t>
            </a:r>
          </a:p>
          <a:p>
            <a:r>
              <a:rPr lang="el-GR" dirty="0"/>
              <a:t>Η αποτελεσματική διαχείριση της σύγκρουσης εξαρτάται από :</a:t>
            </a:r>
          </a:p>
          <a:p>
            <a:pPr lvl="1"/>
            <a:r>
              <a:rPr lang="el-GR" b="1" dirty="0"/>
              <a:t>Συνειδητοποίηση</a:t>
            </a:r>
            <a:r>
              <a:rPr lang="el-GR" dirty="0"/>
              <a:t> της ύπαρξης του προβλήματος.</a:t>
            </a:r>
          </a:p>
          <a:p>
            <a:pPr lvl="1"/>
            <a:r>
              <a:rPr lang="el-GR" b="1" dirty="0"/>
              <a:t>Εκτίμηση</a:t>
            </a:r>
            <a:r>
              <a:rPr lang="el-GR" dirty="0"/>
              <a:t> των συνθηκών και των διαθέσιμων μέσων.</a:t>
            </a:r>
          </a:p>
          <a:p>
            <a:pPr lvl="1"/>
            <a:r>
              <a:rPr lang="el-GR" b="1" dirty="0"/>
              <a:t>Απόφαση και αντίδραση</a:t>
            </a:r>
            <a:r>
              <a:rPr lang="el-GR" dirty="0"/>
              <a:t>, δηλαδή επιλογή τρόπου δράσης.</a:t>
            </a:r>
          </a:p>
          <a:p>
            <a:pPr marL="0" indent="0">
              <a:buNone/>
            </a:pPr>
            <a:r>
              <a:rPr lang="el-GR" dirty="0"/>
              <a:t>Το μοντέλο λειτουργεί </a:t>
            </a:r>
            <a:r>
              <a:rPr lang="el-GR" b="1" dirty="0"/>
              <a:t>κυκλικά</a:t>
            </a:r>
            <a:r>
              <a:rPr lang="el-GR" dirty="0"/>
              <a:t>: μετά τις συνέπειες, επέρχεται </a:t>
            </a:r>
            <a:r>
              <a:rPr lang="el-GR" b="1" dirty="0"/>
              <a:t>ανατροφοδότηση</a:t>
            </a:r>
            <a:r>
              <a:rPr lang="el-GR" dirty="0"/>
              <a:t> (μάθηση) και προσαρμογή της στρατηγικής.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71738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32B44-FD2E-14F4-D8D9-9E018B5BE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2ED3-16D8-16D2-55C2-A4015B853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Λογική ροή του μοντέλου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15610-B904-3DD7-7D30-188FD7473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C225EFF-CD15-0AE3-2A2D-1B47DCEE6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495184"/>
              </p:ext>
            </p:extLst>
          </p:nvPr>
        </p:nvGraphicFramePr>
        <p:xfrm>
          <a:off x="677863" y="1783080"/>
          <a:ext cx="8596311" cy="4131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3001">
                  <a:extLst>
                    <a:ext uri="{9D8B030D-6E8A-4147-A177-3AD203B41FA5}">
                      <a16:colId xmlns:a16="http://schemas.microsoft.com/office/drawing/2014/main" val="1265042599"/>
                    </a:ext>
                  </a:extLst>
                </a:gridCol>
                <a:gridCol w="3465576">
                  <a:extLst>
                    <a:ext uri="{9D8B030D-6E8A-4147-A177-3AD203B41FA5}">
                      <a16:colId xmlns:a16="http://schemas.microsoft.com/office/drawing/2014/main" val="2571679459"/>
                    </a:ext>
                  </a:extLst>
                </a:gridCol>
                <a:gridCol w="3467734">
                  <a:extLst>
                    <a:ext uri="{9D8B030D-6E8A-4147-A177-3AD203B41FA5}">
                      <a16:colId xmlns:a16="http://schemas.microsoft.com/office/drawing/2014/main" val="2712861545"/>
                    </a:ext>
                  </a:extLst>
                </a:gridCol>
              </a:tblGrid>
              <a:tr h="4565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Φάση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Περιγραφή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 err="1">
                          <a:effectLst/>
                        </a:rPr>
                        <a:t>Έξοδος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51368483"/>
                  </a:ext>
                </a:extLst>
              </a:tr>
              <a:tr h="4565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1. Εντοπισμός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Αντίληψη προβλήματος ή απειλής.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Διατύπωση «ελλείμματος».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86774459"/>
                  </a:ext>
                </a:extLst>
              </a:tr>
              <a:tr h="4565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2. Ερμηνεία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Ανάλυση αιτιών και εμπλεκομένων.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Κατανόηση δομής σύγκρουσης.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90437577"/>
                  </a:ext>
                </a:extLst>
              </a:tr>
              <a:tr h="4565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3. Εκτίμηση Ισχύος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Ποσοτική και ποιοτική αποτίμηση δυνάμεων.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Προϋπολογισμός ισχύος.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59954312"/>
                  </a:ext>
                </a:extLst>
              </a:tr>
              <a:tr h="888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4. Επιλογή Τακτικής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Απόφαση για στάση (απόσβεση, συσσώρευση, ενεργοποίηση).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Επιλεγμένη στρατηγική.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85967776"/>
                  </a:ext>
                </a:extLst>
              </a:tr>
              <a:tr h="888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5. Εφαρμογή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Πραγματοποίηση ενεργειών, διαπραγμάτευση.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Παραγωγή αποτελέσματος.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65409040"/>
                  </a:ext>
                </a:extLst>
              </a:tr>
              <a:tr h="4565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6. Αξιολόγηση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Έλεγχος συνεπειών – μάθηση.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 err="1">
                          <a:effectLst/>
                        </a:rPr>
                        <a:t>Νέ</a:t>
                      </a:r>
                      <a:r>
                        <a:rPr lang="en-GB" sz="1600" kern="100" dirty="0">
                          <a:effectLst/>
                        </a:rPr>
                        <a:t>α δεδομένα και αναπροσαρμογή.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13298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0414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4333F-A4CA-0C2E-8D69-1D1E592E0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086A5-18AF-4778-ED36-80EAA4369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Διαστάσεις της σύγκρουσης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3DD9A-CC0C-F0FA-2F15-95F1B3670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Η σύγκρουση πρέπει να αναλύεται σε τρία επίπεδα:</a:t>
            </a:r>
          </a:p>
          <a:p>
            <a:r>
              <a:rPr lang="el-GR" b="1" dirty="0"/>
              <a:t>Αντικειμενική διάσταση</a:t>
            </a:r>
            <a:r>
              <a:rPr lang="el-GR" dirty="0"/>
              <a:t>: αφορά τα πραγματικά γεγονότα, τα συμφέροντα και τα ελλείμματα.</a:t>
            </a:r>
          </a:p>
          <a:p>
            <a:r>
              <a:rPr lang="el-GR" b="1" dirty="0"/>
              <a:t>Υποκειμενική διάσταση</a:t>
            </a:r>
            <a:r>
              <a:rPr lang="el-GR" dirty="0"/>
              <a:t>: σχετίζεται με τις αντιλήψεις, τα συναισθήματα και τη νοηματοδότηση της κατάστασης.</a:t>
            </a:r>
          </a:p>
          <a:p>
            <a:r>
              <a:rPr lang="el-GR" b="1" dirty="0"/>
              <a:t>Διαπροσωπική ή οργανωτική διάσταση</a:t>
            </a:r>
            <a:r>
              <a:rPr lang="el-GR" dirty="0"/>
              <a:t>: αναφέρεται στη σχέση των εμπλεκομένων, στον τρόπο επικοινωνίας και στην αλληλεπίδραση.</a:t>
            </a:r>
          </a:p>
          <a:p>
            <a:pPr marL="0" indent="0">
              <a:buNone/>
            </a:pPr>
            <a:r>
              <a:rPr lang="el-GR" dirty="0"/>
              <a:t>Η επιτυχής διαχείριση προϋποθέτει συνδυασμό κατανόησης και των τριών διαστάσεων.</a:t>
            </a:r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76039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C5E70-E481-0E0C-833F-C8B33E604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F8AF0-91A6-C94E-0A64-B454DD046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Τυπολογία Συγκρούσεων</a:t>
            </a:r>
            <a:br>
              <a:rPr lang="el-GR" b="1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EB1A8-C448-2827-4720-C12891CB6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Οι συγκρούσεις ταξινομούνται ανάλογα με το επίπεδο στο οποίο εκδηλώνονται:</a:t>
            </a:r>
          </a:p>
          <a:p>
            <a:r>
              <a:rPr lang="el-GR" b="1" dirty="0"/>
              <a:t>Εσωτερικές (</a:t>
            </a:r>
            <a:r>
              <a:rPr lang="el-GR" b="1" dirty="0" err="1"/>
              <a:t>ενδοπροσωπικές</a:t>
            </a:r>
            <a:r>
              <a:rPr lang="el-GR" b="1" dirty="0"/>
              <a:t>)</a:t>
            </a:r>
            <a:r>
              <a:rPr lang="el-GR" dirty="0"/>
              <a:t>: αξιών, ρόλων ή στόχων μέσα στο ίδιο άτομο.</a:t>
            </a:r>
          </a:p>
          <a:p>
            <a:r>
              <a:rPr lang="el-GR" b="1" dirty="0"/>
              <a:t>Διαπροσωπικές</a:t>
            </a:r>
            <a:r>
              <a:rPr lang="el-GR" dirty="0"/>
              <a:t>: ανάμεσα σε μέρη με διαφορετικά συμφέροντα ή αντιλήψεις.</a:t>
            </a:r>
          </a:p>
          <a:p>
            <a:r>
              <a:rPr lang="el-GR" b="1" dirty="0" err="1"/>
              <a:t>Ενδοομαδικές</a:t>
            </a:r>
            <a:r>
              <a:rPr lang="el-GR" dirty="0"/>
              <a:t>: μέσα σε μια ομάδα ή οργανωτική μονάδα.</a:t>
            </a:r>
          </a:p>
          <a:p>
            <a:r>
              <a:rPr lang="el-GR" b="1" dirty="0" err="1"/>
              <a:t>Διαομαδικές</a:t>
            </a:r>
            <a:r>
              <a:rPr lang="el-GR" dirty="0"/>
              <a:t>: μεταξύ διαφορετικών ομάδων, οργανισμών ή κοινωνικών φορέων.</a:t>
            </a:r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66938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ECCA9-AD5B-3232-F22B-DEA8A1229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6A30C-3332-A648-D9B3-1EACE4B70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Παράγοντες Κατανομής Δυνάμεων</a:t>
            </a:r>
            <a:br>
              <a:rPr lang="el-GR" b="1" dirty="0"/>
            </a:br>
            <a:br>
              <a:rPr lang="el-GR" b="1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5BE32-440A-6EF7-BE7D-9DA98C5E1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Η ισχύς μέσα στη σύγκρουση καθορίζεται από διάφορες μορφές δύναμης:</a:t>
            </a:r>
          </a:p>
          <a:p>
            <a:r>
              <a:rPr lang="el-GR" b="1" dirty="0"/>
              <a:t>Πληροφοριακή δύναμη</a:t>
            </a:r>
            <a:r>
              <a:rPr lang="el-GR" dirty="0"/>
              <a:t>: πρόσβαση σε γνώση και δεδομένα.</a:t>
            </a:r>
          </a:p>
          <a:p>
            <a:r>
              <a:rPr lang="el-GR" b="1" dirty="0"/>
              <a:t>Οικονομική δύναμη</a:t>
            </a:r>
            <a:r>
              <a:rPr lang="el-GR" dirty="0"/>
              <a:t>: διαθέσιμοι πόροι και μέσα επιρροής.</a:t>
            </a:r>
          </a:p>
          <a:p>
            <a:r>
              <a:rPr lang="el-GR" b="1" dirty="0"/>
              <a:t>Νομική / Θεσμική δύναμη</a:t>
            </a:r>
            <a:r>
              <a:rPr lang="el-GR" dirty="0"/>
              <a:t>: εξουσία βάσει νόμων, κανόνων ή θέσης.</a:t>
            </a:r>
          </a:p>
          <a:p>
            <a:r>
              <a:rPr lang="el-GR" b="1" dirty="0"/>
              <a:t>Κοινωνική / Πολιτισμική δύναμη</a:t>
            </a:r>
            <a:r>
              <a:rPr lang="el-GR" dirty="0"/>
              <a:t>: κύρος, αποδοχή, κοινωνικά πρότυπα.</a:t>
            </a:r>
          </a:p>
          <a:p>
            <a:r>
              <a:rPr lang="el-GR" b="1" dirty="0"/>
              <a:t>Συμβολική δύναμη</a:t>
            </a:r>
            <a:r>
              <a:rPr lang="el-GR" dirty="0"/>
              <a:t>: επιρροή μέσω εικόνας, λόγου ή συναισθημάτων.</a:t>
            </a:r>
          </a:p>
          <a:p>
            <a:r>
              <a:rPr lang="el-GR" dirty="0"/>
              <a:t>Η αποτελεσματική διαχείριση απαιτεί ορθολογική κατανομή και αξιοποίηση αυτών των μορφών ισχύος.</a:t>
            </a:r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31730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63BE5-7AB3-63E4-6990-F6EDDE148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B4DBB-D5F2-E3F1-F909-F81B9019C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Ανατροφοδότηση  </a:t>
            </a: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0BE84-6C60-0A76-7BE7-77977ACED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Η τελευταία φάση αφορά τη μάθηση από την εμπειρία της σύγκρουσης:</a:t>
            </a:r>
          </a:p>
          <a:p>
            <a:r>
              <a:rPr lang="el-GR" b="1" dirty="0"/>
              <a:t>Σε ατομικό επίπεδο</a:t>
            </a:r>
            <a:r>
              <a:rPr lang="el-GR" dirty="0"/>
              <a:t>: το άτομο επανεξετάζει στάσεις, ενισχύει την αυτογνωσία και τη δεξιότητα διαχείρισης.</a:t>
            </a:r>
          </a:p>
          <a:p>
            <a:r>
              <a:rPr lang="el-GR" b="1" dirty="0"/>
              <a:t>Σε ομαδικό επίπεδο</a:t>
            </a:r>
            <a:r>
              <a:rPr lang="el-GR" dirty="0"/>
              <a:t>: η ομάδα βελτιώνει τους μηχανισμούς επικοινωνίας και συνεργασίας.</a:t>
            </a:r>
          </a:p>
          <a:p>
            <a:r>
              <a:rPr lang="el-GR" b="1" dirty="0"/>
              <a:t>Σε </a:t>
            </a:r>
            <a:r>
              <a:rPr lang="el-GR" b="1" dirty="0" err="1"/>
              <a:t>οργανωσιακό</a:t>
            </a:r>
            <a:r>
              <a:rPr lang="el-GR" b="1" dirty="0"/>
              <a:t> επίπεδο</a:t>
            </a:r>
            <a:r>
              <a:rPr lang="el-GR" dirty="0"/>
              <a:t>: ο οργανισμός ενσωματώνει νέα πολιτικές ή διαδικασίες, μειώνοντας μελλοντικές συγκρούσεις.</a:t>
            </a:r>
          </a:p>
          <a:p>
            <a:pPr marL="0" indent="0">
              <a:buNone/>
            </a:pPr>
            <a:r>
              <a:rPr lang="el-GR" dirty="0"/>
              <a:t>Η μάθηση αποτελεί την προϋπόθεση για τη συνεχή βελτίωση και τη διαμόρφωση νέων στρατηγικών</a:t>
            </a:r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19039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5">
          <a:extLst>
            <a:ext uri="{FF2B5EF4-FFF2-40B4-BE49-F238E27FC236}">
              <a16:creationId xmlns:a16="http://schemas.microsoft.com/office/drawing/2014/main" id="{2C151841-ABC9-0F9F-FB69-7DCF152BA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3" name="Google Shape;577;p51">
            <a:extLst>
              <a:ext uri="{FF2B5EF4-FFF2-40B4-BE49-F238E27FC236}">
                <a16:creationId xmlns:a16="http://schemas.microsoft.com/office/drawing/2014/main" id="{E7ACD5FB-17B5-9AD9-D842-F77027E96E1F}"/>
              </a:ext>
            </a:extLst>
          </p:cNvPr>
          <p:cNvSpPr/>
          <p:nvPr/>
        </p:nvSpPr>
        <p:spPr>
          <a:xfrm rot="5400000">
            <a:off x="2924984" y="-1334552"/>
            <a:ext cx="5307963" cy="9527103"/>
          </a:xfrm>
          <a:prstGeom prst="rect">
            <a:avLst/>
          </a:prstGeom>
          <a:solidFill>
            <a:schemeClr val="accent1">
              <a:alpha val="61799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en-US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CE1549-AAF2-3AB2-76E6-4C2F4D18F186}"/>
              </a:ext>
            </a:extLst>
          </p:cNvPr>
          <p:cNvSpPr txBox="1"/>
          <p:nvPr/>
        </p:nvSpPr>
        <p:spPr>
          <a:xfrm>
            <a:off x="1631106" y="3054506"/>
            <a:ext cx="7535801" cy="140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267" b="1" dirty="0">
                <a:solidFill>
                  <a:schemeClr val="accent4">
                    <a:lumMod val="50000"/>
                  </a:schemeClr>
                </a:solidFill>
              </a:rPr>
              <a:t>Συνοπτικοί πίνακες περιγραφής του μοντέλου</a:t>
            </a:r>
            <a:endParaRPr lang="el" sz="4267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7" name="Google Shape;211;p32">
            <a:extLst>
              <a:ext uri="{FF2B5EF4-FFF2-40B4-BE49-F238E27FC236}">
                <a16:creationId xmlns:a16="http://schemas.microsoft.com/office/drawing/2014/main" id="{E14467D5-6305-964E-B170-7A4F0D3C996D}"/>
              </a:ext>
            </a:extLst>
          </p:cNvPr>
          <p:cNvSpPr/>
          <p:nvPr/>
        </p:nvSpPr>
        <p:spPr>
          <a:xfrm rot="-5400000">
            <a:off x="13547" y="2397224"/>
            <a:ext cx="2038112" cy="2063552"/>
          </a:xfrm>
          <a:prstGeom prst="rect">
            <a:avLst/>
          </a:prstGeom>
          <a:gradFill>
            <a:gsLst>
              <a:gs pos="0">
                <a:srgbClr val="A9B9D3">
                  <a:alpha val="30980"/>
                </a:srgbClr>
              </a:gs>
              <a:gs pos="100000">
                <a:schemeClr val="accent1"/>
              </a:gs>
            </a:gsLst>
            <a:lin ang="18900044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903187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Δι</a:t>
            </a:r>
            <a:r>
              <a:rPr lang="en-GB" b="1" dirty="0"/>
              <a:t>απραγμάτευση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Κάθε σχέση αλληλεπίδρασης με στόχο την εξασφάλιση συμφερόντων.</a:t>
            </a:r>
            <a:endParaRPr lang="en-GB" dirty="0"/>
          </a:p>
          <a:p>
            <a:pPr lvl="0"/>
            <a:r>
              <a:rPr lang="el-GR" dirty="0"/>
              <a:t>Είναι μέθοδος λήψης αποφάσεων όπου καμία πλευρά δεν έχει δικαίωμα επιβολής.</a:t>
            </a:r>
            <a:endParaRPr lang="en-GB" dirty="0"/>
          </a:p>
          <a:p>
            <a:pPr lvl="0"/>
            <a:r>
              <a:rPr lang="el-GR" dirty="0"/>
              <a:t>Προϋποθέτει ταυτόχρονη αποδοχή όλων των μερών.</a:t>
            </a:r>
            <a:endParaRPr lang="en-GB" dirty="0"/>
          </a:p>
          <a:p>
            <a:pPr lvl="0"/>
            <a:r>
              <a:rPr lang="el-GR" dirty="0"/>
              <a:t>Επίκτητη ικανότητα – μέρος της καθημερινότητας.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3865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8859E-09D0-0AB8-B466-E7672E6B5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8CFEE-326B-A6E0-CD46-430B098AD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Στοιχεία του μοντέλου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D6D3-2CD4-5F21-629B-AC81011A5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2BEDECB-9DAD-65C5-F4C7-70D1418E3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113740"/>
              </p:ext>
            </p:extLst>
          </p:nvPr>
        </p:nvGraphicFramePr>
        <p:xfrm>
          <a:off x="677863" y="2029967"/>
          <a:ext cx="8596311" cy="3969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7825">
                  <a:extLst>
                    <a:ext uri="{9D8B030D-6E8A-4147-A177-3AD203B41FA5}">
                      <a16:colId xmlns:a16="http://schemas.microsoft.com/office/drawing/2014/main" val="3631698543"/>
                    </a:ext>
                  </a:extLst>
                </a:gridCol>
                <a:gridCol w="3648456">
                  <a:extLst>
                    <a:ext uri="{9D8B030D-6E8A-4147-A177-3AD203B41FA5}">
                      <a16:colId xmlns:a16="http://schemas.microsoft.com/office/drawing/2014/main" val="3896844597"/>
                    </a:ext>
                  </a:extLst>
                </a:gridCol>
                <a:gridCol w="3550030">
                  <a:extLst>
                    <a:ext uri="{9D8B030D-6E8A-4147-A177-3AD203B41FA5}">
                      <a16:colId xmlns:a16="http://schemas.microsoft.com/office/drawing/2014/main" val="722844598"/>
                    </a:ext>
                  </a:extLst>
                </a:gridCol>
              </a:tblGrid>
              <a:tr h="4389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Στοιχείο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 err="1">
                          <a:effectLst/>
                        </a:rPr>
                        <a:t>Περιγρ</a:t>
                      </a:r>
                      <a:r>
                        <a:rPr lang="en-GB" sz="1600" kern="100" dirty="0">
                          <a:effectLst/>
                        </a:rPr>
                        <a:t>αφή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Παραδείγματα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94016765"/>
                  </a:ext>
                </a:extLst>
              </a:tr>
              <a:tr h="854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Δυνάμεις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Τα μέσα που διαθέτουμε για να επηρεάσουμε την άλλη πλευρά.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Γνώση, κύρος, χρήμα, υποστήριξη, πίεση.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96671261"/>
                  </a:ext>
                </a:extLst>
              </a:tr>
              <a:tr h="854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Σχέσεις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Οι σύνδεσμοι ή πεδία όπου εκδηλώνονται οι συγκρούσεις.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Οικονομικές, πολιτικές, κοινωνικές σχέσεις.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74587473"/>
                  </a:ext>
                </a:extLst>
              </a:tr>
              <a:tr h="854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Συνθήκες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Οι εξωτερικοί παράγοντες που επηρεάζουν τη δράση.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Νομικές, χρονικές, τεχνολογικές, πολιτισμικές.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51206219"/>
                  </a:ext>
                </a:extLst>
              </a:tr>
              <a:tr h="4389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 err="1">
                          <a:effectLst/>
                        </a:rPr>
                        <a:t>Συμ</a:t>
                      </a:r>
                      <a:r>
                        <a:rPr lang="en-GB" sz="1600" b="1" kern="100" dirty="0">
                          <a:effectLst/>
                        </a:rPr>
                        <a:t>περιφορά</a:t>
                      </a:r>
                      <a:endParaRPr lang="en-GB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kern="100" dirty="0">
                          <a:effectLst/>
                        </a:rPr>
                        <a:t>Τρόπος έκφρασης της στάση μας.</a:t>
                      </a:r>
                      <a:endParaRPr lang="en-GB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>
                          <a:effectLst/>
                        </a:rPr>
                        <a:t>Απ</a:t>
                      </a:r>
                      <a:r>
                        <a:rPr lang="en-GB" sz="1600" b="1" kern="100" dirty="0" err="1">
                          <a:effectLst/>
                        </a:rPr>
                        <a:t>όσ</a:t>
                      </a:r>
                      <a:r>
                        <a:rPr lang="en-GB" sz="1600" b="1" kern="100" dirty="0">
                          <a:effectLst/>
                        </a:rPr>
                        <a:t>βεση, Συσσώρευση, Ενεργοποίηση.</a:t>
                      </a:r>
                      <a:endParaRPr lang="en-GB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91667191"/>
                  </a:ext>
                </a:extLst>
              </a:tr>
              <a:tr h="4389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Συνέπειες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Τα αποτελέσματα κάθε ενέργειας.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 err="1">
                          <a:effectLst/>
                        </a:rPr>
                        <a:t>Κέρδος</a:t>
                      </a:r>
                      <a:r>
                        <a:rPr lang="en-GB" sz="1600" kern="100" dirty="0">
                          <a:effectLst/>
                        </a:rPr>
                        <a:t>, απ</a:t>
                      </a:r>
                      <a:r>
                        <a:rPr lang="en-GB" sz="1600" kern="100" dirty="0" err="1">
                          <a:effectLst/>
                        </a:rPr>
                        <a:t>ώλει</a:t>
                      </a:r>
                      <a:r>
                        <a:rPr lang="en-GB" sz="1600" kern="100" dirty="0">
                          <a:effectLst/>
                        </a:rPr>
                        <a:t>α, αλλαγή σχέσεων.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52444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4836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6C359-66E6-A660-3BCC-C861284E5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5076-5E0E-92B8-8F25-1892E8B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Τύποι αντίδρασης &gt; Συμπεριφορά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C2EF4-59DE-F72B-C437-60A54A799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8930CB-9977-0F9D-4A62-43CF9821F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394855"/>
              </p:ext>
            </p:extLst>
          </p:nvPr>
        </p:nvGraphicFramePr>
        <p:xfrm>
          <a:off x="677863" y="1655064"/>
          <a:ext cx="8596312" cy="3880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1709634244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2865063769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1123468315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3091674757"/>
                    </a:ext>
                  </a:extLst>
                </a:gridCol>
              </a:tblGrid>
              <a:tr h="567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 err="1">
                          <a:effectLst/>
                        </a:rPr>
                        <a:t>Είδος</a:t>
                      </a:r>
                      <a:r>
                        <a:rPr lang="en-GB" sz="1600" b="1" kern="100" dirty="0">
                          <a:effectLst/>
                        </a:rPr>
                        <a:t> </a:t>
                      </a:r>
                      <a:r>
                        <a:rPr lang="en-GB" sz="1600" b="1" kern="100" dirty="0" err="1">
                          <a:effectLst/>
                        </a:rPr>
                        <a:t>Αντίδρ</a:t>
                      </a:r>
                      <a:r>
                        <a:rPr lang="en-GB" sz="1600" b="1" kern="100" dirty="0">
                          <a:effectLst/>
                        </a:rPr>
                        <a:t>ασης</a:t>
                      </a:r>
                      <a:endParaRPr lang="en-GB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>
                          <a:effectLst/>
                        </a:rPr>
                        <a:t>Τι Σημαίνει</a:t>
                      </a:r>
                      <a:endParaRPr lang="en-GB" sz="16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>
                          <a:effectLst/>
                        </a:rPr>
                        <a:t>Πότε Επιλέγεται</a:t>
                      </a:r>
                      <a:endParaRPr lang="en-GB" sz="16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>
                          <a:effectLst/>
                        </a:rPr>
                        <a:t>Στόχος</a:t>
                      </a:r>
                      <a:endParaRPr lang="en-GB" sz="16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30271"/>
                  </a:ext>
                </a:extLst>
              </a:tr>
              <a:tr h="1104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>
                          <a:effectLst/>
                        </a:rPr>
                        <a:t>Απόσβεση</a:t>
                      </a:r>
                      <a:endParaRPr lang="en-GB" sz="16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kern="100" dirty="0">
                          <a:effectLst/>
                        </a:rPr>
                        <a:t>Αποφυγή ή περιορισμός της αντίδρασης.</a:t>
                      </a:r>
                      <a:endParaRPr lang="en-GB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kern="100">
                          <a:effectLst/>
                        </a:rPr>
                        <a:t>Όταν η σύγκρουση είναι μικρή ή ασήμαντη.</a:t>
                      </a:r>
                      <a:endParaRPr lang="en-GB" sz="16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kern="100">
                          <a:effectLst/>
                        </a:rPr>
                        <a:t>Διατήρηση σταθερότητας και εξοικονόμηση δυνάμεων.</a:t>
                      </a:r>
                      <a:endParaRPr lang="en-GB" sz="16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632060"/>
                  </a:ext>
                </a:extLst>
              </a:tr>
              <a:tr h="1104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>
                          <a:effectLst/>
                        </a:rPr>
                        <a:t>Συσσώρευση</a:t>
                      </a:r>
                      <a:endParaRPr lang="en-GB" sz="16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kern="100" dirty="0">
                          <a:effectLst/>
                        </a:rPr>
                        <a:t>Αναβολή δράσης, αλλά συσσώρευση εντάσεων.</a:t>
                      </a:r>
                      <a:endParaRPr lang="en-GB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kern="100" dirty="0">
                          <a:effectLst/>
                        </a:rPr>
                        <a:t>Όταν αναμένονται καλύτερες συνθήκες ή περισσότερη ισχύς.</a:t>
                      </a:r>
                      <a:endParaRPr lang="en-GB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>
                          <a:effectLst/>
                        </a:rPr>
                        <a:t>Προετοιμασία για μελλοντική ενεργοποίηση.</a:t>
                      </a:r>
                      <a:endParaRPr lang="en-GB" sz="16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42730655"/>
                  </a:ext>
                </a:extLst>
              </a:tr>
              <a:tr h="1104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>
                          <a:effectLst/>
                        </a:rPr>
                        <a:t>Ενεργοποίηση</a:t>
                      </a:r>
                      <a:endParaRPr lang="en-GB" sz="16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 err="1">
                          <a:effectLst/>
                        </a:rPr>
                        <a:t>Άμεση</a:t>
                      </a:r>
                      <a:r>
                        <a:rPr lang="en-GB" sz="1600" b="1" kern="100" dirty="0">
                          <a:effectLst/>
                        </a:rPr>
                        <a:t> και </a:t>
                      </a:r>
                      <a:r>
                        <a:rPr lang="en-GB" sz="1600" b="1" kern="100" dirty="0" err="1">
                          <a:effectLst/>
                        </a:rPr>
                        <a:t>ενεργητική</a:t>
                      </a:r>
                      <a:r>
                        <a:rPr lang="en-GB" sz="1600" b="1" kern="100" dirty="0">
                          <a:effectLst/>
                        </a:rPr>
                        <a:t> α</a:t>
                      </a:r>
                      <a:r>
                        <a:rPr lang="en-GB" sz="1600" b="1" kern="100" dirty="0" err="1">
                          <a:effectLst/>
                        </a:rPr>
                        <a:t>ντίδρ</a:t>
                      </a:r>
                      <a:r>
                        <a:rPr lang="en-GB" sz="1600" b="1" kern="100" dirty="0">
                          <a:effectLst/>
                        </a:rPr>
                        <a:t>αση.</a:t>
                      </a:r>
                      <a:endParaRPr lang="en-GB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kern="100" dirty="0">
                          <a:effectLst/>
                        </a:rPr>
                        <a:t>Όταν το έλλειμμα είναι σημαντικό ή η σύγκρουση κρίσιμη.</a:t>
                      </a:r>
                      <a:endParaRPr lang="en-GB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kern="100" dirty="0">
                          <a:effectLst/>
                        </a:rPr>
                        <a:t>Άρση του ελλείμματος – επιβολή λύσης.</a:t>
                      </a:r>
                      <a:endParaRPr lang="en-GB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776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1080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4E54A-3FF7-489A-FEC1-5DE3E2846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567E4-DB22-9117-B890-883F39649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Παράγοντες διαμόρφωσης συμπεριφοράς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04CB2-7145-B131-AA4C-C67D2A01A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8E673C5-7FF4-B99C-32D7-3D39657E5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493710"/>
              </p:ext>
            </p:extLst>
          </p:nvPr>
        </p:nvGraphicFramePr>
        <p:xfrm>
          <a:off x="677863" y="2057400"/>
          <a:ext cx="8596311" cy="36401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3730726575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031597691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102486842"/>
                    </a:ext>
                  </a:extLst>
                </a:gridCol>
              </a:tblGrid>
              <a:tr h="5293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Παράγοντας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Πώς Επηρεάζει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Παράδειγμα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7164178"/>
                  </a:ext>
                </a:extLst>
              </a:tr>
              <a:tr h="1030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Διάρθρωση Σχέσεων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Πολλές και εκτεταμένες σχέσεις μειώνουν την πιθανότητα σύγκρουσης.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Οι δύο πλευρές συνεργάζονται και σε άλλα πεδία.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64090200"/>
                  </a:ext>
                </a:extLst>
              </a:tr>
              <a:tr h="1030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Μέγεθος Σύγκρουσης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 dirty="0">
                          <a:effectLst/>
                        </a:rPr>
                        <a:t>Όσο μεγαλύτερη η σύγκρουση, τόσο εντονότερη η αντίδραση.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Θίγονται σημαντικά συμφέροντα.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55921278"/>
                  </a:ext>
                </a:extLst>
              </a:tr>
              <a:tr h="1030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Συγκρουσιακή Ικανότητα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 dirty="0">
                          <a:effectLst/>
                        </a:rPr>
                        <a:t>Η αυτοπεποίθηση και η δυνατότητα χειρισμού επηρεάζει την επιλογή τακτικής.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 err="1">
                          <a:effectLst/>
                        </a:rPr>
                        <a:t>Έμ</a:t>
                      </a:r>
                      <a:r>
                        <a:rPr lang="en-GB" sz="1600" kern="100" dirty="0">
                          <a:effectLst/>
                        </a:rPr>
                        <a:t>πειρος διαπραγματευτής ενεργεί μεθοδικά.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71365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31383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C4336-0CC2-C9AA-CFA0-176246AAB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0ABD8-4DD9-B833-0827-D8A2BF92D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Αλληλεπίδραση συγκρούσεων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EE60E-A103-355C-DFCC-17091131F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77DA7F5-9EFE-F8BA-6D07-DD7E98D7D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509659"/>
              </p:ext>
            </p:extLst>
          </p:nvPr>
        </p:nvGraphicFramePr>
        <p:xfrm>
          <a:off x="677863" y="1930400"/>
          <a:ext cx="8596311" cy="3949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4204685065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1029950421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2990365796"/>
                    </a:ext>
                  </a:extLst>
                </a:gridCol>
              </a:tblGrid>
              <a:tr h="670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Τύπος Σχέσης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Περιγραφή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Επίδραση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73093115"/>
                  </a:ext>
                </a:extLst>
              </a:tr>
              <a:tr h="1304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Παράλληλες Συγκρούσεις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 dirty="0">
                          <a:effectLst/>
                        </a:rPr>
                        <a:t>Συμβαίνουν ταυτόχρονα σε διαφορετικά πεδία.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Οι δυνάμεις κατανέμονται και επηρεάζουν η μία την άλλη.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61352308"/>
                  </a:ext>
                </a:extLst>
              </a:tr>
              <a:tr h="1304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Αλληλένδετες Συγκρούσεις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Μία σύγκρουση επηρεάζει άμεσα μια άλλη.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Μπορεί να ενισχυθεί ή να αποδυναμωθεί η θέση μας συνολικά.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63540621"/>
                  </a:ext>
                </a:extLst>
              </a:tr>
              <a:tr h="670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Απομονωμένες Συγκρούσεις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kern="100">
                          <a:effectLst/>
                        </a:rPr>
                        <a:t>Δεν έχουν ουσιαστική σύνδεση με άλλες.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 err="1">
                          <a:effectLst/>
                        </a:rPr>
                        <a:t>Διευκολύνουν</a:t>
                      </a:r>
                      <a:r>
                        <a:rPr lang="en-GB" sz="1600" kern="100" dirty="0">
                          <a:effectLst/>
                        </a:rPr>
                        <a:t> στοχευμένες </a:t>
                      </a:r>
                      <a:r>
                        <a:rPr lang="en-GB" sz="1600" kern="100" dirty="0" err="1">
                          <a:effectLst/>
                        </a:rPr>
                        <a:t>ενέργειες</a:t>
                      </a:r>
                      <a:r>
                        <a:rPr lang="en-GB" sz="1600" kern="100" dirty="0">
                          <a:effectLst/>
                        </a:rPr>
                        <a:t>.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67341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03148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FB231-D173-5714-7CFC-04F2B71C7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026B-924C-DB71-2B52-DBDA075A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/>
              <a:t>Αξιόλόγηση</a:t>
            </a:r>
            <a:r>
              <a:rPr lang="el-GR" b="1" dirty="0"/>
              <a:t> συνεπειών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991D4-5517-9FC6-AD52-696B410D3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B24EEE7-31BA-BB4F-5221-72A109514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514527"/>
              </p:ext>
            </p:extLst>
          </p:nvPr>
        </p:nvGraphicFramePr>
        <p:xfrm>
          <a:off x="677863" y="1828800"/>
          <a:ext cx="8596311" cy="3685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657804547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2166250117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592145477"/>
                    </a:ext>
                  </a:extLst>
                </a:gridCol>
              </a:tblGrid>
              <a:tr h="737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Τομέας Αξιολόγησης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Τι Αναλύουμε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Επόμενη Ενέργεια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19608353"/>
                  </a:ext>
                </a:extLst>
              </a:tr>
              <a:tr h="737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Δυνάμεις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 err="1">
                          <a:effectLst/>
                        </a:rPr>
                        <a:t>Αν</a:t>
                      </a:r>
                      <a:r>
                        <a:rPr lang="en-GB" sz="1600" kern="100" dirty="0">
                          <a:effectLst/>
                        </a:rPr>
                        <a:t> </a:t>
                      </a:r>
                      <a:r>
                        <a:rPr lang="en-GB" sz="1600" kern="100" dirty="0" err="1">
                          <a:effectLst/>
                        </a:rPr>
                        <a:t>χρησιμο</a:t>
                      </a:r>
                      <a:r>
                        <a:rPr lang="en-GB" sz="1600" kern="100" dirty="0">
                          <a:effectLst/>
                        </a:rPr>
                        <a:t>ποιήθηκαν ορθολογικά.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Επαναπροσδιορισμός κατανομής.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76212319"/>
                  </a:ext>
                </a:extLst>
              </a:tr>
              <a:tr h="737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Συμπεριφορά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Αν επιλέχθηκε σωστή στάση.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Προσαρμογή τακτικής.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97842957"/>
                  </a:ext>
                </a:extLst>
              </a:tr>
              <a:tr h="737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Συνθήκες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Αν αξιοποιήθηκαν ευκαιρίες.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Αναζήτηση νέων περιβαλλόντων.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49360428"/>
                  </a:ext>
                </a:extLst>
              </a:tr>
              <a:tr h="737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Αποτελέσματα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effectLst/>
                        </a:rPr>
                        <a:t>Αν επιτεύχθηκαν στόχοι.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 err="1">
                          <a:effectLst/>
                        </a:rPr>
                        <a:t>Αν</a:t>
                      </a:r>
                      <a:r>
                        <a:rPr lang="en-GB" sz="1600" kern="100" dirty="0">
                          <a:effectLst/>
                        </a:rPr>
                        <a:t>αθεώρηση στρατηγικής.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551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420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8105B-03F5-1D7B-A829-C44978F61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F51F8-3D9E-3EAD-B2BD-5CBCC7131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799" y="1196753"/>
            <a:ext cx="6638925" cy="4356321"/>
          </a:xfrm>
        </p:spPr>
        <p:txBody>
          <a:bodyPr>
            <a:normAutofit/>
          </a:bodyPr>
          <a:lstStyle/>
          <a:p>
            <a:pPr algn="l"/>
            <a:r>
              <a:rPr lang="el-GR" sz="1600" b="1" dirty="0">
                <a:solidFill>
                  <a:srgbClr val="0070C0"/>
                </a:solidFill>
              </a:rPr>
              <a:t>Βασική</a:t>
            </a:r>
            <a:r>
              <a:rPr lang="el" sz="1600" b="1" dirty="0">
                <a:solidFill>
                  <a:srgbClr val="0070C0"/>
                </a:solidFill>
              </a:rPr>
              <a:t> βιβλιογραφία</a:t>
            </a:r>
            <a:br>
              <a:rPr lang="el" sz="1600" b="1" dirty="0">
                <a:solidFill>
                  <a:srgbClr val="0070C0"/>
                </a:solidFill>
              </a:rPr>
            </a:br>
            <a:br>
              <a:rPr lang="el" sz="1600" b="1" dirty="0">
                <a:solidFill>
                  <a:srgbClr val="0070C0"/>
                </a:solidFill>
              </a:rPr>
            </a:br>
            <a:r>
              <a:rPr lang="el-GR" sz="1600" dirty="0"/>
              <a:t>Η Στρατηγική των Διαπραγματεύσεων: Μόνος Εναντίον Όλων, Ανδρέας Νικολόπουλος, ISBN: 978-960-9443-20-3, Εκδόσεις Εταιρείας Αξιοποιήσεως και Διαχειρίσεως της Περιουσίας του ΟΠΑ</a:t>
            </a:r>
            <a:br>
              <a:rPr lang="en-GB" dirty="0"/>
            </a:br>
            <a:br>
              <a:rPr lang="el" sz="4000" b="1" dirty="0">
                <a:solidFill>
                  <a:srgbClr val="0070C0"/>
                </a:solidFill>
              </a:rPr>
            </a:br>
            <a:br>
              <a:rPr lang="el" sz="4000" b="1" dirty="0">
                <a:solidFill>
                  <a:srgbClr val="0070C0"/>
                </a:solidFill>
              </a:rPr>
            </a:br>
            <a:endParaRPr lang="el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30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96A77-468A-243D-2CC3-55037442C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3511B-2B42-ECB6-C028-96DE14908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Δι</a:t>
            </a:r>
            <a:r>
              <a:rPr lang="en-GB" b="1" dirty="0"/>
              <a:t>απραγμάτευση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A483B-9899-49F4-1876-9E58082B9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Για</a:t>
            </a:r>
            <a:r>
              <a:rPr lang="en-GB" b="1" dirty="0" err="1"/>
              <a:t>τί</a:t>
            </a:r>
            <a:r>
              <a:rPr lang="en-GB" b="1" dirty="0"/>
              <a:t> </a:t>
            </a:r>
            <a:r>
              <a:rPr lang="el-GR" b="1" dirty="0"/>
              <a:t>δ</a:t>
            </a:r>
            <a:r>
              <a:rPr lang="en-GB" b="1" dirty="0"/>
              <a:t>ιαπρα</a:t>
            </a:r>
            <a:r>
              <a:rPr lang="en-GB" b="1" dirty="0" err="1"/>
              <a:t>γμ</a:t>
            </a:r>
            <a:r>
              <a:rPr lang="en-GB" b="1" dirty="0"/>
              <a:t>ατευόμαστε</a:t>
            </a:r>
            <a:r>
              <a:rPr lang="el-GR" b="1" dirty="0"/>
              <a:t>;</a:t>
            </a:r>
            <a:endParaRPr lang="en-GB" dirty="0"/>
          </a:p>
          <a:p>
            <a:pPr lvl="0"/>
            <a:r>
              <a:rPr lang="el-GR" dirty="0"/>
              <a:t>Για την επίτευξη στόχων και την αντιμετώπιση εμποδίων.</a:t>
            </a:r>
            <a:endParaRPr lang="en-GB" dirty="0"/>
          </a:p>
          <a:p>
            <a:pPr lvl="0"/>
            <a:r>
              <a:rPr lang="el-GR" dirty="0"/>
              <a:t>Εμπόδια </a:t>
            </a:r>
            <a:r>
              <a:rPr lang="el-GR" b="1" dirty="0"/>
              <a:t>αντικειμενικά</a:t>
            </a:r>
            <a:r>
              <a:rPr lang="el-GR" dirty="0"/>
              <a:t> (π.χ. αλλαγή στόχων) και </a:t>
            </a:r>
            <a:r>
              <a:rPr lang="el-GR" b="1" dirty="0"/>
              <a:t>υποκειμενικά</a:t>
            </a:r>
            <a:r>
              <a:rPr lang="el-GR" dirty="0"/>
              <a:t> (π.χ. αντιστάσεις, προκαταλήψεις).</a:t>
            </a:r>
            <a:endParaRPr lang="en-GB" dirty="0"/>
          </a:p>
          <a:p>
            <a:pPr lvl="0"/>
            <a:r>
              <a:rPr lang="el-GR" dirty="0"/>
              <a:t>Η επιτυχία εξαρτάται από την κατανόηση αυτών των παραγόντων.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1771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44FDA-3A93-B2A3-0215-6A85CFF4F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FF3E8-9C69-C27A-D460-FEC93F03D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Σύγκρουση 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DB7A0-C389-B575-C757-D77E8F6B7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err="1"/>
              <a:t>Σύγκρουση</a:t>
            </a:r>
            <a:r>
              <a:rPr lang="en-GB" b="1" dirty="0"/>
              <a:t> – </a:t>
            </a:r>
            <a:r>
              <a:rPr lang="en-GB" b="1" dirty="0" err="1"/>
              <a:t>Δύν</a:t>
            </a:r>
            <a:r>
              <a:rPr lang="en-GB" b="1" dirty="0"/>
              <a:t>αμη – Συνεργασία</a:t>
            </a:r>
            <a:endParaRPr lang="el-GR" b="1" dirty="0"/>
          </a:p>
          <a:p>
            <a:pPr lvl="0"/>
            <a:r>
              <a:rPr lang="el-GR" b="1" dirty="0"/>
              <a:t>Σύγκρουση</a:t>
            </a:r>
            <a:r>
              <a:rPr lang="el-GR" dirty="0"/>
              <a:t>: προκύπτει όταν παρεμβάλλονται αντικρουόμενοι στόχοι.</a:t>
            </a:r>
            <a:endParaRPr lang="en-GB" dirty="0"/>
          </a:p>
          <a:p>
            <a:pPr lvl="0"/>
            <a:r>
              <a:rPr lang="el-GR" b="1" dirty="0"/>
              <a:t>Δύναμη</a:t>
            </a:r>
            <a:r>
              <a:rPr lang="el-GR" dirty="0"/>
              <a:t>: κάθε μέσο αλλαγής ή ελέγχου συμπεριφοράς.</a:t>
            </a:r>
            <a:endParaRPr lang="en-GB" dirty="0"/>
          </a:p>
          <a:p>
            <a:pPr lvl="0"/>
            <a:r>
              <a:rPr lang="el-GR" b="1" dirty="0"/>
              <a:t>Συνεργασία</a:t>
            </a:r>
            <a:r>
              <a:rPr lang="el-GR" dirty="0"/>
              <a:t>: αποδοχή ωφέλειας που προέρχεται από την άλλη πλευρά.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6527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F2307-7FAD-4DF7-428C-EAB8FEBF7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D1BC0-A599-F6EC-4736-390FD602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Σύγκρουση 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3F9F1-C698-4134-BF6D-1079CD7B3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σύγκρουση ξεκινά από ένα </a:t>
            </a:r>
            <a:r>
              <a:rPr lang="el-GR" b="1" dirty="0"/>
              <a:t>έλλειμμα</a:t>
            </a:r>
            <a:r>
              <a:rPr lang="el-GR" dirty="0"/>
              <a:t> (αντίληψη απώλειας).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Αυτό προκαλεί </a:t>
            </a:r>
            <a:r>
              <a:rPr lang="el-GR" b="1" dirty="0"/>
              <a:t>αντίδραση</a:t>
            </a:r>
            <a:r>
              <a:rPr lang="el-GR" dirty="0"/>
              <a:t> (</a:t>
            </a:r>
            <a:r>
              <a:rPr lang="el-GR" u="sng" dirty="0"/>
              <a:t>απόσβεση, συσσώρευση ή ενεργοποίηση</a:t>
            </a:r>
            <a:r>
              <a:rPr lang="el-GR" dirty="0"/>
              <a:t>). Αυτές είναι ΣΤΡΑΤΗΓΙΚΕΣ που επιλέγονται ανάλογα με τις συνθήκες και μπορεί να λειτουργούν ανεξάρτητα ή </a:t>
            </a:r>
            <a:r>
              <a:rPr lang="el-GR" b="1" dirty="0"/>
              <a:t>διαδοχικά</a:t>
            </a:r>
            <a:r>
              <a:rPr lang="el-GR" dirty="0"/>
              <a:t>: π.χ. αρχική απόσβεση → συσσώρευση → ενεργοποίηση. Η ικανότητα να </a:t>
            </a:r>
            <a:r>
              <a:rPr lang="el-GR" b="1" dirty="0"/>
              <a:t>μεταβαίνουμε με ευελιξία</a:t>
            </a:r>
            <a:r>
              <a:rPr lang="el-GR" dirty="0"/>
              <a:t> από τη μία στάση στην άλλη είναι δείγμα </a:t>
            </a:r>
            <a:r>
              <a:rPr lang="el-GR" b="1" dirty="0"/>
              <a:t>ώριμης διαχείρισης σύγκρουσης</a:t>
            </a: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αντίδραση εκδηλώνεται με βάση </a:t>
            </a:r>
            <a:r>
              <a:rPr lang="el-GR" b="1" dirty="0"/>
              <a:t>τις δυνάμεις, τις σχέσεις και τις συνθήκες</a:t>
            </a:r>
            <a:r>
              <a:rPr lang="el-G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Τα αποτελέσματα παράγουν </a:t>
            </a:r>
            <a:r>
              <a:rPr lang="el-GR" b="1" dirty="0"/>
              <a:t>συνέπειες</a:t>
            </a:r>
            <a:r>
              <a:rPr lang="el-GR" dirty="0"/>
              <a:t>, οι οποίες οδηγούν σε </a:t>
            </a:r>
            <a:r>
              <a:rPr lang="el-GR" b="1" dirty="0"/>
              <a:t>ανατροφοδότηση</a:t>
            </a:r>
            <a:r>
              <a:rPr lang="el-GR" dirty="0"/>
              <a:t> (μάθηση, νέα στρατηγική).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671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8DE03-2376-F22D-AFC9-29C905736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FD084-1EFE-04DB-BC07-45A677E5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Σύγκρουση 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E3D47-6E02-00BD-FD2F-0ED55E2F4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4793"/>
            <a:ext cx="8596668" cy="42765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➡️ </a:t>
            </a:r>
            <a:r>
              <a:rPr lang="el-GR" b="1" dirty="0"/>
              <a:t>ΑΠΟΣΒΕΣΗ - </a:t>
            </a:r>
            <a:r>
              <a:rPr lang="el-GR" i="1" dirty="0"/>
              <a:t>Η αντίδραση είναι ελάχιστη ή ανύπαρκτη.</a:t>
            </a:r>
            <a:endParaRPr lang="el-GR" dirty="0"/>
          </a:p>
          <a:p>
            <a:r>
              <a:rPr lang="el-GR" dirty="0"/>
              <a:t>Το άτομο ή η ομάδα επιλέγει </a:t>
            </a:r>
            <a:r>
              <a:rPr lang="el-GR" b="1" dirty="0"/>
              <a:t>να μη δράσει</a:t>
            </a:r>
            <a:r>
              <a:rPr lang="el-GR" dirty="0"/>
              <a:t>, να αγνοήσει ή να υποβαθμίσει τη σύγκρουση.</a:t>
            </a:r>
          </a:p>
          <a:p>
            <a:r>
              <a:rPr lang="el-GR" dirty="0"/>
              <a:t>Πρόκειται για </a:t>
            </a:r>
            <a:r>
              <a:rPr lang="el-GR" b="1" dirty="0"/>
              <a:t>στρατηγική αποφυγής</a:t>
            </a:r>
            <a:r>
              <a:rPr lang="el-GR" dirty="0"/>
              <a:t> ή </a:t>
            </a:r>
            <a:r>
              <a:rPr lang="el-GR" b="1" dirty="0"/>
              <a:t>παθητικής ανοχής</a:t>
            </a:r>
            <a:r>
              <a:rPr lang="el-GR" dirty="0"/>
              <a:t>.</a:t>
            </a:r>
          </a:p>
          <a:p>
            <a:r>
              <a:rPr lang="el-GR" dirty="0"/>
              <a:t>Συνήθως χρησιμοποιείται:</a:t>
            </a:r>
          </a:p>
          <a:p>
            <a:pPr lvl="1"/>
            <a:r>
              <a:rPr lang="el-GR" dirty="0"/>
              <a:t>Όταν το έλλειμμα είναι </a:t>
            </a:r>
            <a:r>
              <a:rPr lang="el-GR" b="1" dirty="0"/>
              <a:t>μικρό ή προσωρινό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Όταν το κόστος της σύγκρουσης </a:t>
            </a:r>
            <a:r>
              <a:rPr lang="el-GR" b="1" dirty="0"/>
              <a:t>υπερβαίνει το πιθανό όφελος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Όταν υπάρχουν </a:t>
            </a:r>
            <a:r>
              <a:rPr lang="el-GR" b="1" dirty="0"/>
              <a:t>ισχυρότεροι εξωτερικοί παράγοντες</a:t>
            </a:r>
            <a:r>
              <a:rPr lang="el-GR" dirty="0"/>
              <a:t> (π.χ. φόβος κυρώσεων).</a:t>
            </a:r>
          </a:p>
          <a:p>
            <a:r>
              <a:rPr lang="el-GR" dirty="0"/>
              <a:t>Στόχος: </a:t>
            </a:r>
            <a:r>
              <a:rPr lang="el-GR" b="1" dirty="0"/>
              <a:t>Διατήρηση ισορροπίας</a:t>
            </a:r>
            <a:r>
              <a:rPr lang="el-GR" dirty="0"/>
              <a:t> και αποφυγή κλιμάκωσης.</a:t>
            </a:r>
          </a:p>
          <a:p>
            <a:pPr marL="0" indent="0">
              <a:buNone/>
            </a:pPr>
            <a:r>
              <a:rPr lang="el-GR" i="1" dirty="0"/>
              <a:t>Παράδειγμα:</a:t>
            </a:r>
            <a:br>
              <a:rPr lang="el-GR" dirty="0"/>
            </a:br>
            <a:r>
              <a:rPr lang="el-GR" dirty="0"/>
              <a:t>Ένας εργαζόμενος που νιώθει αδικημένος αλλά δεν αντιδρά, περιμένοντας να «ξεπεραστεί» η κατάσταση.</a:t>
            </a:r>
          </a:p>
        </p:txBody>
      </p:sp>
    </p:spTree>
    <p:extLst>
      <p:ext uri="{BB962C8B-B14F-4D97-AF65-F5344CB8AC3E}">
        <p14:creationId xmlns:p14="http://schemas.microsoft.com/office/powerpoint/2010/main" val="3378204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E130F-AD45-3A3B-F6BE-1867C6C09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29BE8-5BCE-A93A-8C4F-111FFB49A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Σύγκρουση 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9EADC-1932-DB95-840A-37A2A1919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➡️ </a:t>
            </a:r>
            <a:r>
              <a:rPr lang="el-GR" b="1" dirty="0"/>
              <a:t>ΣΥΣΣΩΡΕΥΣΗ - </a:t>
            </a:r>
            <a:r>
              <a:rPr lang="el-GR" i="1" dirty="0"/>
              <a:t>Η αντίδραση αναβάλλεται, αλλά η ένταση αυξάνεται εσωτερικά.</a:t>
            </a:r>
            <a:endParaRPr lang="el-GR" dirty="0"/>
          </a:p>
          <a:p>
            <a:r>
              <a:rPr lang="el-GR" dirty="0"/>
              <a:t>Το άτομο ή ο οργανισμός </a:t>
            </a:r>
            <a:r>
              <a:rPr lang="el-GR" b="1" dirty="0"/>
              <a:t>δεν εκφράζει άμεσα</a:t>
            </a:r>
            <a:r>
              <a:rPr lang="el-GR" dirty="0"/>
              <a:t> τη δυσαρέσκειά του,</a:t>
            </a:r>
            <a:br>
              <a:rPr lang="el-GR" dirty="0"/>
            </a:br>
            <a:r>
              <a:rPr lang="el-GR" dirty="0"/>
              <a:t>αλλά </a:t>
            </a:r>
            <a:r>
              <a:rPr lang="el-GR" b="1" dirty="0"/>
              <a:t>συγκεντρώνει εμπειρίες, επιχειρήματα και δυνάμεις</a:t>
            </a:r>
            <a:r>
              <a:rPr lang="el-GR" dirty="0"/>
              <a:t> για μελλοντική δράση.</a:t>
            </a:r>
          </a:p>
          <a:p>
            <a:r>
              <a:rPr lang="el-GR" dirty="0"/>
              <a:t>Είναι στάση </a:t>
            </a:r>
            <a:r>
              <a:rPr lang="el-GR" b="1" dirty="0"/>
              <a:t>αναμονής</a:t>
            </a:r>
            <a:r>
              <a:rPr lang="el-GR" dirty="0"/>
              <a:t> ή </a:t>
            </a:r>
            <a:r>
              <a:rPr lang="el-GR" b="1" dirty="0"/>
              <a:t>στρατηγικής προετοιμασίας</a:t>
            </a:r>
            <a:r>
              <a:rPr lang="el-GR" dirty="0"/>
              <a:t>.</a:t>
            </a:r>
          </a:p>
          <a:p>
            <a:r>
              <a:rPr lang="el-GR" dirty="0"/>
              <a:t>Επιλέγεται:</a:t>
            </a:r>
          </a:p>
          <a:p>
            <a:pPr lvl="1"/>
            <a:r>
              <a:rPr lang="el-GR" dirty="0"/>
              <a:t>Όταν δεν υπάρχουν ακόμα </a:t>
            </a:r>
            <a:r>
              <a:rPr lang="el-GR" b="1" dirty="0"/>
              <a:t>οι κατάλληλες συνθήκες</a:t>
            </a:r>
            <a:r>
              <a:rPr lang="el-GR" dirty="0"/>
              <a:t> για αντίδραση.</a:t>
            </a:r>
          </a:p>
          <a:p>
            <a:pPr lvl="1"/>
            <a:r>
              <a:rPr lang="el-GR" dirty="0"/>
              <a:t>Όταν χρειάζεται </a:t>
            </a:r>
            <a:r>
              <a:rPr lang="el-GR" b="1" dirty="0"/>
              <a:t>χρόνος για να ενισχυθεί η ισχύς</a:t>
            </a:r>
            <a:r>
              <a:rPr lang="el-GR" dirty="0"/>
              <a:t> ή να βρεθεί υποστήριξη.</a:t>
            </a:r>
          </a:p>
          <a:p>
            <a:pPr lvl="1"/>
            <a:r>
              <a:rPr lang="el-GR" dirty="0"/>
              <a:t>Όταν η πλευρά </a:t>
            </a:r>
            <a:r>
              <a:rPr lang="el-GR" b="1" dirty="0"/>
              <a:t>προτιμά να διαπραγματευτεί από θέση ισχύος</a:t>
            </a:r>
            <a:r>
              <a:rPr lang="el-GR" dirty="0"/>
              <a:t> αργότερα.</a:t>
            </a:r>
          </a:p>
          <a:p>
            <a:r>
              <a:rPr lang="el-GR" dirty="0"/>
              <a:t>Στόχος: </a:t>
            </a:r>
            <a:r>
              <a:rPr lang="el-GR" b="1" dirty="0"/>
              <a:t>Να συσσωρευτούν μέσα και επιρροή</a:t>
            </a:r>
            <a:r>
              <a:rPr lang="el-GR" dirty="0"/>
              <a:t> πριν την ενεργοποίηση.</a:t>
            </a:r>
          </a:p>
          <a:p>
            <a:pPr marL="0" indent="0">
              <a:buNone/>
            </a:pPr>
            <a:r>
              <a:rPr lang="el-GR" i="1" dirty="0"/>
              <a:t>Παράδειγμα:</a:t>
            </a:r>
            <a:br>
              <a:rPr lang="el-GR" dirty="0"/>
            </a:br>
            <a:r>
              <a:rPr lang="el-GR" dirty="0"/>
              <a:t>Ένας συνδικαλιστικός φορέας που δεν απεργεί αμέσως, αλλά προετοιμάζει το έδαφος, συγκεντρώνοντας υποστήριξη.</a:t>
            </a:r>
          </a:p>
        </p:txBody>
      </p:sp>
    </p:spTree>
    <p:extLst>
      <p:ext uri="{BB962C8B-B14F-4D97-AF65-F5344CB8AC3E}">
        <p14:creationId xmlns:p14="http://schemas.microsoft.com/office/powerpoint/2010/main" val="2272480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ADA43-C6B7-516E-1F64-AECEFBDCE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E987-30B6-F114-FF63-D0392D7DE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Σύγκρουση </a:t>
            </a:r>
            <a:endParaRPr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723A3-CD44-E52F-7B96-E36E9D1EA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➡️ </a:t>
            </a:r>
            <a:r>
              <a:rPr lang="el-GR" b="1" dirty="0"/>
              <a:t>ΕΝΕΡΓΟΠΟΙΗΣΗ - </a:t>
            </a:r>
            <a:r>
              <a:rPr lang="el-GR" i="1" dirty="0"/>
              <a:t>Η αντίδραση εκδηλώνεται άμεσα και ενεργητικά.</a:t>
            </a:r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δρων</a:t>
            </a:r>
            <a:r>
              <a:rPr lang="el-GR" dirty="0"/>
              <a:t> θεωρεί ότι το </a:t>
            </a:r>
            <a:r>
              <a:rPr lang="el-GR" b="1" dirty="0"/>
              <a:t>έλλειμμα είναι σημαντικό ή κρίσιμο</a:t>
            </a:r>
            <a:r>
              <a:rPr lang="el-GR" dirty="0"/>
              <a:t> και αποφασίζει </a:t>
            </a:r>
            <a:r>
              <a:rPr lang="el-GR" b="1" dirty="0"/>
              <a:t>να δράσει δυναμικά</a:t>
            </a:r>
            <a:r>
              <a:rPr lang="el-GR" dirty="0"/>
              <a:t>.</a:t>
            </a:r>
          </a:p>
          <a:p>
            <a:r>
              <a:rPr lang="el-GR" dirty="0"/>
              <a:t>Ενεργοποιούνται οι δυνάμεις (οικονομικές, κοινωνικές, θεσμικές, συμβολικές) για να </a:t>
            </a:r>
            <a:r>
              <a:rPr lang="el-GR" b="1" dirty="0"/>
              <a:t>ανατραπεί ή να διορθωθεί</a:t>
            </a:r>
            <a:r>
              <a:rPr lang="el-GR" dirty="0"/>
              <a:t> η κατάσταση.</a:t>
            </a:r>
          </a:p>
          <a:p>
            <a:r>
              <a:rPr lang="el-GR" dirty="0"/>
              <a:t>Επιλέγεται:</a:t>
            </a:r>
          </a:p>
          <a:p>
            <a:pPr lvl="1"/>
            <a:r>
              <a:rPr lang="el-GR" dirty="0"/>
              <a:t>Όταν το πρόβλημα είναι </a:t>
            </a:r>
            <a:r>
              <a:rPr lang="el-GR" b="1" dirty="0"/>
              <a:t>σοβαρό ή απειλητικό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Όταν υπάρχει </a:t>
            </a:r>
            <a:r>
              <a:rPr lang="el-GR" b="1" dirty="0"/>
              <a:t>επαρκής ισχύς</a:t>
            </a:r>
            <a:r>
              <a:rPr lang="el-GR" dirty="0"/>
              <a:t> για να υποστηριχθεί η σύγκρουση.</a:t>
            </a:r>
          </a:p>
          <a:p>
            <a:pPr lvl="1"/>
            <a:r>
              <a:rPr lang="el-GR" dirty="0"/>
              <a:t>Όταν έχουν εξαντληθεί τα περιθώρια αναμονής.</a:t>
            </a:r>
          </a:p>
          <a:p>
            <a:r>
              <a:rPr lang="el-GR" dirty="0"/>
              <a:t>Στόχος: </a:t>
            </a:r>
            <a:r>
              <a:rPr lang="el-GR" b="1" dirty="0"/>
              <a:t>Άμεση αλλαγή της ισορροπίας</a:t>
            </a:r>
            <a:r>
              <a:rPr lang="el-GR" dirty="0"/>
              <a:t>, επιβολή ή επίλυση.</a:t>
            </a:r>
          </a:p>
          <a:p>
            <a:pPr marL="0" indent="0">
              <a:buNone/>
            </a:pPr>
            <a:r>
              <a:rPr lang="el-GR" i="1" dirty="0"/>
              <a:t>Παράδειγμα:</a:t>
            </a:r>
            <a:br>
              <a:rPr lang="el-GR" dirty="0"/>
            </a:br>
            <a:r>
              <a:rPr lang="el-GR" dirty="0"/>
              <a:t>Ένας οργανισμός που κινείται νομικά ή πολιτικά για να υπερασπιστεί συμφέροντά του.</a:t>
            </a:r>
          </a:p>
        </p:txBody>
      </p:sp>
    </p:spTree>
    <p:extLst>
      <p:ext uri="{BB962C8B-B14F-4D97-AF65-F5344CB8AC3E}">
        <p14:creationId xmlns:p14="http://schemas.microsoft.com/office/powerpoint/2010/main" val="86744436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10045</TotalTime>
  <Words>2205</Words>
  <Application>Microsoft Office PowerPoint</Application>
  <PresentationFormat>Widescreen</PresentationFormat>
  <Paragraphs>336</Paragraphs>
  <Slides>35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</vt:lpstr>
      <vt:lpstr>Arial Nova</vt:lpstr>
      <vt:lpstr>Calibri</vt:lpstr>
      <vt:lpstr>Fira Sans Extra Condensed Medium</vt:lpstr>
      <vt:lpstr>Trebuchet MS</vt:lpstr>
      <vt:lpstr>Wingdings</vt:lpstr>
      <vt:lpstr>Wingdings 3</vt:lpstr>
      <vt:lpstr>Facet</vt:lpstr>
      <vt:lpstr> Διαχείριση κρίσεων Βασικές έννοιες   Σημειώσεις μαθήματος</vt:lpstr>
      <vt:lpstr>ΔΙΑΠΡΑΓΜΑΤΕΥΣΗ</vt:lpstr>
      <vt:lpstr>Διαπραγμάτευση</vt:lpstr>
      <vt:lpstr>Διαπραγμάτευση</vt:lpstr>
      <vt:lpstr>Σύγκρουση </vt:lpstr>
      <vt:lpstr>Σύγκρουση </vt:lpstr>
      <vt:lpstr>Σύγκρουση </vt:lpstr>
      <vt:lpstr>Σύγκρουση </vt:lpstr>
      <vt:lpstr>Σύγκρουση </vt:lpstr>
      <vt:lpstr>Σύγκρουση </vt:lpstr>
      <vt:lpstr>Ομάδα διαχείρισης κρίσεων</vt:lpstr>
      <vt:lpstr>PowerPoint Presentation</vt:lpstr>
      <vt:lpstr>Γενικό μοντέλο σύγκρουσης </vt:lpstr>
      <vt:lpstr>Γενικό Μοντέλο Σύγκρουσης </vt:lpstr>
      <vt:lpstr>Γενικό Μοντέλο Σύγκρουσης </vt:lpstr>
      <vt:lpstr>Στάδια Διαπραγματευτικού Μοντέλου  </vt:lpstr>
      <vt:lpstr>Στάδια Διαπραγματευτικού Μοντέλου  </vt:lpstr>
      <vt:lpstr>Στάδια Διαπραγματευτικού Μοντέλου  </vt:lpstr>
      <vt:lpstr>Στάδια Διαπραγματευτικού Μοντέλου  </vt:lpstr>
      <vt:lpstr>Συνθήκες στα πεδία συγκρούσεων   </vt:lpstr>
      <vt:lpstr>Συνθήκες Αποτελεσματικότητας   </vt:lpstr>
      <vt:lpstr>Σύνοψη του γενικού μοντέλου</vt:lpstr>
      <vt:lpstr>Σύνοψη του μοντέλου σύγκρουσης   </vt:lpstr>
      <vt:lpstr>Λογική ροή του μοντέλου   </vt:lpstr>
      <vt:lpstr>Διαστάσεις της σύγκρουσης   </vt:lpstr>
      <vt:lpstr>Τυπολογία Συγκρούσεων    </vt:lpstr>
      <vt:lpstr>Παράγοντες Κατανομής Δυνάμεων     </vt:lpstr>
      <vt:lpstr>Ανατροφοδότηση        </vt:lpstr>
      <vt:lpstr>PowerPoint Presentation</vt:lpstr>
      <vt:lpstr>Στοιχεία του μοντέλου   </vt:lpstr>
      <vt:lpstr>Τύποι αντίδρασης &gt; Συμπεριφορά   </vt:lpstr>
      <vt:lpstr>Παράγοντες διαμόρφωσης συμπεριφοράς   </vt:lpstr>
      <vt:lpstr>Αλληλεπίδραση συγκρούσεων   </vt:lpstr>
      <vt:lpstr>Αξιόλόγηση συνεπειών   </vt:lpstr>
      <vt:lpstr>Βασική βιβλιογραφία  Η Στρατηγική των Διαπραγματεύσεων: Μόνος Εναντίον Όλων, Ανδρέας Νικολόπουλος, ISBN: 978-960-9443-20-3, Εκδόσεις Εταιρείας Αξιοποιήσεως και Διαχειρίσεως της Περιουσίας του ΟΠΑ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BUBI  Ομάδα εστίασης  Μάρτιος 25</dc:title>
  <dc:creator>Katerina Chryssanthopoulou</dc:creator>
  <cp:lastModifiedBy>Katerina Chryssanthopoulou</cp:lastModifiedBy>
  <cp:revision>53</cp:revision>
  <dcterms:created xsi:type="dcterms:W3CDTF">2025-01-27T08:47:06Z</dcterms:created>
  <dcterms:modified xsi:type="dcterms:W3CDTF">2025-10-14T11:29:31Z</dcterms:modified>
</cp:coreProperties>
</file>