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8" d="100"/>
          <a:sy n="118" d="100"/>
        </p:scale>
        <p:origin x="1404" y="1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8534B8-3623-4057-9377-7006F0CDE474}"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CFD98-99B7-46ED-B7BA-9D8C1666083C}" type="slidenum">
              <a:rPr lang="en-US" smtClean="0"/>
              <a:t>‹#›</a:t>
            </a:fld>
            <a:endParaRPr lang="en-US"/>
          </a:p>
        </p:txBody>
      </p:sp>
    </p:spTree>
    <p:extLst>
      <p:ext uri="{BB962C8B-B14F-4D97-AF65-F5344CB8AC3E}">
        <p14:creationId xmlns:p14="http://schemas.microsoft.com/office/powerpoint/2010/main" val="371283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8534B8-3623-4057-9377-7006F0CDE474}"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CFD98-99B7-46ED-B7BA-9D8C1666083C}" type="slidenum">
              <a:rPr lang="en-US" smtClean="0"/>
              <a:t>‹#›</a:t>
            </a:fld>
            <a:endParaRPr lang="en-US"/>
          </a:p>
        </p:txBody>
      </p:sp>
    </p:spTree>
    <p:extLst>
      <p:ext uri="{BB962C8B-B14F-4D97-AF65-F5344CB8AC3E}">
        <p14:creationId xmlns:p14="http://schemas.microsoft.com/office/powerpoint/2010/main" val="3367012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8534B8-3623-4057-9377-7006F0CDE474}"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CFD98-99B7-46ED-B7BA-9D8C1666083C}" type="slidenum">
              <a:rPr lang="en-US" smtClean="0"/>
              <a:t>‹#›</a:t>
            </a:fld>
            <a:endParaRPr lang="en-US"/>
          </a:p>
        </p:txBody>
      </p:sp>
    </p:spTree>
    <p:extLst>
      <p:ext uri="{BB962C8B-B14F-4D97-AF65-F5344CB8AC3E}">
        <p14:creationId xmlns:p14="http://schemas.microsoft.com/office/powerpoint/2010/main" val="1594232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8534B8-3623-4057-9377-7006F0CDE474}"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CFD98-99B7-46ED-B7BA-9D8C1666083C}" type="slidenum">
              <a:rPr lang="en-US" smtClean="0"/>
              <a:t>‹#›</a:t>
            </a:fld>
            <a:endParaRPr lang="en-US"/>
          </a:p>
        </p:txBody>
      </p:sp>
    </p:spTree>
    <p:extLst>
      <p:ext uri="{BB962C8B-B14F-4D97-AF65-F5344CB8AC3E}">
        <p14:creationId xmlns:p14="http://schemas.microsoft.com/office/powerpoint/2010/main" val="4037038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8534B8-3623-4057-9377-7006F0CDE474}"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CFD98-99B7-46ED-B7BA-9D8C1666083C}" type="slidenum">
              <a:rPr lang="en-US" smtClean="0"/>
              <a:t>‹#›</a:t>
            </a:fld>
            <a:endParaRPr lang="en-US"/>
          </a:p>
        </p:txBody>
      </p:sp>
    </p:spTree>
    <p:extLst>
      <p:ext uri="{BB962C8B-B14F-4D97-AF65-F5344CB8AC3E}">
        <p14:creationId xmlns:p14="http://schemas.microsoft.com/office/powerpoint/2010/main" val="1878137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8534B8-3623-4057-9377-7006F0CDE474}" type="datetimeFigureOut">
              <a:rPr lang="en-US" smtClean="0"/>
              <a:t>4/29/2025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CFD98-99B7-46ED-B7BA-9D8C1666083C}" type="slidenum">
              <a:rPr lang="en-US" smtClean="0"/>
              <a:t>‹#›</a:t>
            </a:fld>
            <a:endParaRPr lang="en-US"/>
          </a:p>
        </p:txBody>
      </p:sp>
    </p:spTree>
    <p:extLst>
      <p:ext uri="{BB962C8B-B14F-4D97-AF65-F5344CB8AC3E}">
        <p14:creationId xmlns:p14="http://schemas.microsoft.com/office/powerpoint/2010/main" val="3986330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8534B8-3623-4057-9377-7006F0CDE474}" type="datetimeFigureOut">
              <a:rPr lang="en-US" smtClean="0"/>
              <a:t>4/29/2025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8CFD98-99B7-46ED-B7BA-9D8C1666083C}" type="slidenum">
              <a:rPr lang="en-US" smtClean="0"/>
              <a:t>‹#›</a:t>
            </a:fld>
            <a:endParaRPr lang="en-US"/>
          </a:p>
        </p:txBody>
      </p:sp>
    </p:spTree>
    <p:extLst>
      <p:ext uri="{BB962C8B-B14F-4D97-AF65-F5344CB8AC3E}">
        <p14:creationId xmlns:p14="http://schemas.microsoft.com/office/powerpoint/2010/main" val="2651310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8534B8-3623-4057-9377-7006F0CDE474}" type="datetimeFigureOut">
              <a:rPr lang="en-US" smtClean="0"/>
              <a:t>4/29/2025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8CFD98-99B7-46ED-B7BA-9D8C1666083C}" type="slidenum">
              <a:rPr lang="en-US" smtClean="0"/>
              <a:t>‹#›</a:t>
            </a:fld>
            <a:endParaRPr lang="en-US"/>
          </a:p>
        </p:txBody>
      </p:sp>
    </p:spTree>
    <p:extLst>
      <p:ext uri="{BB962C8B-B14F-4D97-AF65-F5344CB8AC3E}">
        <p14:creationId xmlns:p14="http://schemas.microsoft.com/office/powerpoint/2010/main" val="827776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8534B8-3623-4057-9377-7006F0CDE474}" type="datetimeFigureOut">
              <a:rPr lang="en-US" smtClean="0"/>
              <a:t>4/29/2025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8CFD98-99B7-46ED-B7BA-9D8C1666083C}" type="slidenum">
              <a:rPr lang="en-US" smtClean="0"/>
              <a:t>‹#›</a:t>
            </a:fld>
            <a:endParaRPr lang="en-US"/>
          </a:p>
        </p:txBody>
      </p:sp>
    </p:spTree>
    <p:extLst>
      <p:ext uri="{BB962C8B-B14F-4D97-AF65-F5344CB8AC3E}">
        <p14:creationId xmlns:p14="http://schemas.microsoft.com/office/powerpoint/2010/main" val="3488161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8534B8-3623-4057-9377-7006F0CDE474}" type="datetimeFigureOut">
              <a:rPr lang="en-US" smtClean="0"/>
              <a:t>4/29/2025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CFD98-99B7-46ED-B7BA-9D8C1666083C}" type="slidenum">
              <a:rPr lang="en-US" smtClean="0"/>
              <a:t>‹#›</a:t>
            </a:fld>
            <a:endParaRPr lang="en-US"/>
          </a:p>
        </p:txBody>
      </p:sp>
    </p:spTree>
    <p:extLst>
      <p:ext uri="{BB962C8B-B14F-4D97-AF65-F5344CB8AC3E}">
        <p14:creationId xmlns:p14="http://schemas.microsoft.com/office/powerpoint/2010/main" val="48716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8534B8-3623-4057-9377-7006F0CDE474}" type="datetimeFigureOut">
              <a:rPr lang="en-US" smtClean="0"/>
              <a:t>4/29/2025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CFD98-99B7-46ED-B7BA-9D8C1666083C}" type="slidenum">
              <a:rPr lang="en-US" smtClean="0"/>
              <a:t>‹#›</a:t>
            </a:fld>
            <a:endParaRPr lang="en-US"/>
          </a:p>
        </p:txBody>
      </p:sp>
    </p:spTree>
    <p:extLst>
      <p:ext uri="{BB962C8B-B14F-4D97-AF65-F5344CB8AC3E}">
        <p14:creationId xmlns:p14="http://schemas.microsoft.com/office/powerpoint/2010/main" val="2133996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8534B8-3623-4057-9377-7006F0CDE474}" type="datetimeFigureOut">
              <a:rPr lang="en-US" smtClean="0"/>
              <a:t>4/29/2025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CFD98-99B7-46ED-B7BA-9D8C1666083C}" type="slidenum">
              <a:rPr lang="en-US" smtClean="0"/>
              <a:t>‹#›</a:t>
            </a:fld>
            <a:endParaRPr lang="en-US"/>
          </a:p>
        </p:txBody>
      </p:sp>
    </p:spTree>
    <p:extLst>
      <p:ext uri="{BB962C8B-B14F-4D97-AF65-F5344CB8AC3E}">
        <p14:creationId xmlns:p14="http://schemas.microsoft.com/office/powerpoint/2010/main" val="1769798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0374" y="476672"/>
            <a:ext cx="8576121" cy="1077218"/>
          </a:xfrm>
          <a:prstGeom prst="rect">
            <a:avLst/>
          </a:prstGeom>
        </p:spPr>
        <p:txBody>
          <a:bodyPr wrap="square">
            <a:spAutoFit/>
          </a:bodyPr>
          <a:lstStyle/>
          <a:p>
            <a:r>
              <a:rPr lang="el-GR" sz="3200" dirty="0"/>
              <a:t>Κυκλική Οικονομία</a:t>
            </a:r>
          </a:p>
          <a:p>
            <a:r>
              <a:rPr lang="el-GR" sz="3200" dirty="0"/>
              <a:t>Ένα νέο οικονομικό μοντέλο βιώσιμης ανάπτυξης</a:t>
            </a:r>
            <a:endParaRPr lang="en-US" sz="3200" dirty="0"/>
          </a:p>
        </p:txBody>
      </p:sp>
      <p:sp>
        <p:nvSpPr>
          <p:cNvPr id="5" name="AutoShape 2" descr="Research helps Europe advance towards circular economy | EU Science Hu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descr="Research helps Europe advance towards circular economy | EU Science Hu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72" y="1733821"/>
            <a:ext cx="7989912" cy="5102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894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5292" y="332656"/>
            <a:ext cx="8712968" cy="369332"/>
          </a:xfrm>
          <a:prstGeom prst="rect">
            <a:avLst/>
          </a:prstGeom>
        </p:spPr>
        <p:txBody>
          <a:bodyPr wrap="square">
            <a:spAutoFit/>
          </a:bodyPr>
          <a:lstStyle/>
          <a:p>
            <a:r>
              <a:rPr lang="el-GR" dirty="0">
                <a:effectLst>
                  <a:outerShdw blurRad="38100" dist="38100" dir="2700000" algn="tl">
                    <a:srgbClr val="000000">
                      <a:alpha val="43137"/>
                    </a:srgbClr>
                  </a:outerShdw>
                </a:effectLst>
              </a:rPr>
              <a:t>Η μετάβαση στην κυκλική οικονομία: εστίαση στην επαναχρησιμοποίηση και νέες αγορές</a:t>
            </a:r>
            <a:endParaRPr lang="en-US" dirty="0">
              <a:effectLst>
                <a:outerShdw blurRad="38100" dist="38100" dir="2700000" algn="tl">
                  <a:srgbClr val="000000">
                    <a:alpha val="43137"/>
                  </a:srgbClr>
                </a:outerShdw>
              </a:effectLst>
            </a:endParaRPr>
          </a:p>
        </p:txBody>
      </p:sp>
      <p:sp>
        <p:nvSpPr>
          <p:cNvPr id="2" name="Rectangle 1"/>
          <p:cNvSpPr/>
          <p:nvPr/>
        </p:nvSpPr>
        <p:spPr>
          <a:xfrm>
            <a:off x="179512" y="1052736"/>
            <a:ext cx="8515180" cy="4247317"/>
          </a:xfrm>
          <a:prstGeom prst="rect">
            <a:avLst/>
          </a:prstGeom>
        </p:spPr>
        <p:txBody>
          <a:bodyPr wrap="square">
            <a:spAutoFit/>
          </a:bodyPr>
          <a:lstStyle/>
          <a:p>
            <a:r>
              <a:rPr lang="el-GR" dirty="0"/>
              <a:t>Η μετάβαση σε μια κυκλική οικονομία προϋποθέτει αλλαγή της εστίασης στην επαναχρησιμοποίηση, επισκευή, ανανέωση και ανακύκλωση υφιστάμενων υλικών και προϊόντων. </a:t>
            </a:r>
            <a:r>
              <a:rPr lang="el-GR" dirty="0" err="1"/>
              <a:t>Ό,τι</a:t>
            </a:r>
            <a:r>
              <a:rPr lang="el-GR" dirty="0"/>
              <a:t> προηγουμένως θεωρούνταν "απόβλητο", μπορεί να μετατραπεί σε πρώτη ύλη. Ταυτόχρονα, απαιτεί τη συμμετοχή και δέσμευση πολλών διαφορετικών ομάδων ανθρώπων, με τις επιχειρήσεις να έχουν κεντρικό ρόλο για την αλλαγή του</a:t>
            </a:r>
          </a:p>
          <a:p>
            <a:r>
              <a:rPr lang="el-GR" dirty="0"/>
              <a:t>υπάρχοντος συστήματος. Σε αυτό το πλαίσιο ο επιχειρηματικός κόσμος μπορεί να αδράξει τις ευκαιρίες που προσφέρονται για την παράταση της διάρκειας ζωής</a:t>
            </a:r>
          </a:p>
          <a:p>
            <a:r>
              <a:rPr lang="el-GR" dirty="0"/>
              <a:t>των προϊόντων, και τη δημιουργία ανταγωνιστικών προϊόντων που θα διαρκούν πολύ περισσότερο.</a:t>
            </a:r>
          </a:p>
          <a:p>
            <a:endParaRPr lang="el-GR" dirty="0"/>
          </a:p>
          <a:p>
            <a:r>
              <a:rPr lang="el-GR" dirty="0"/>
              <a:t>Ο σχεδιασμός για την κυκλικότητα είναι το σημείο έναρξης της ανάπτυξης κάθε νέου προϊόντος ή υπηρεσίας στην κυκλική οικονομία. Αυτοκίνητα, υπολογιστές, οικιακές συσκευές, συσκευασίες και πολλά άλλα προϊόντα μπορούν να σχεδιαστούν με γνώμονα την ανθεκτικότητα, την επαναχρησιμοποίηση, την επισκευή, την ανακατασκευή και την ανακύκλωση</a:t>
            </a:r>
            <a:endParaRPr lang="en-US" dirty="0"/>
          </a:p>
        </p:txBody>
      </p:sp>
    </p:spTree>
    <p:extLst>
      <p:ext uri="{BB962C8B-B14F-4D97-AF65-F5344CB8AC3E}">
        <p14:creationId xmlns:p14="http://schemas.microsoft.com/office/powerpoint/2010/main" val="71095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5292" y="332656"/>
            <a:ext cx="8712968" cy="369332"/>
          </a:xfrm>
          <a:prstGeom prst="rect">
            <a:avLst/>
          </a:prstGeom>
        </p:spPr>
        <p:txBody>
          <a:bodyPr wrap="square">
            <a:spAutoFit/>
          </a:bodyPr>
          <a:lstStyle/>
          <a:p>
            <a:r>
              <a:rPr lang="el-GR" dirty="0">
                <a:effectLst>
                  <a:outerShdw blurRad="38100" dist="38100" dir="2700000" algn="tl">
                    <a:srgbClr val="000000">
                      <a:alpha val="43137"/>
                    </a:srgbClr>
                  </a:outerShdw>
                </a:effectLst>
              </a:rPr>
              <a:t>Η μετάβαση στην κυκλική οικονομία: εστίαση στην επαναχρησιμοποίηση και νέες αγορές</a:t>
            </a:r>
            <a:endParaRPr lang="en-US" dirty="0">
              <a:effectLst>
                <a:outerShdw blurRad="38100" dist="38100" dir="2700000" algn="tl">
                  <a:srgbClr val="000000">
                    <a:alpha val="43137"/>
                  </a:srgbClr>
                </a:outerShdw>
              </a:effectLst>
            </a:endParaRPr>
          </a:p>
        </p:txBody>
      </p:sp>
      <p:sp>
        <p:nvSpPr>
          <p:cNvPr id="4" name="Rectangle 3"/>
          <p:cNvSpPr/>
          <p:nvPr/>
        </p:nvSpPr>
        <p:spPr>
          <a:xfrm>
            <a:off x="539552" y="836712"/>
            <a:ext cx="4572000" cy="5909310"/>
          </a:xfrm>
          <a:prstGeom prst="rect">
            <a:avLst/>
          </a:prstGeom>
        </p:spPr>
        <p:txBody>
          <a:bodyPr>
            <a:spAutoFit/>
          </a:bodyPr>
          <a:lstStyle/>
          <a:p>
            <a:r>
              <a:rPr lang="el-GR" dirty="0"/>
              <a:t>Η ενίσχυση της συνεργασίας σε ολόκληρη</a:t>
            </a:r>
          </a:p>
          <a:p>
            <a:r>
              <a:rPr lang="el-GR" dirty="0"/>
              <a:t>την εφοδιαστική αλυσίδα μπορεί να μειώσει</a:t>
            </a:r>
          </a:p>
          <a:p>
            <a:r>
              <a:rPr lang="el-GR" dirty="0"/>
              <a:t>τόσο τα κόστη όσο και τα απόβλητα και την</a:t>
            </a:r>
          </a:p>
          <a:p>
            <a:r>
              <a:rPr lang="el-GR" dirty="0"/>
              <a:t>περιβαλλοντική επιβάρυνση. Οι εξελίξεις στην</a:t>
            </a:r>
          </a:p>
          <a:p>
            <a:r>
              <a:rPr lang="el-GR" dirty="0"/>
              <a:t>περιβαλλοντική καινοτομία εξασφαλίζουν νέα</a:t>
            </a:r>
          </a:p>
          <a:p>
            <a:r>
              <a:rPr lang="el-GR" dirty="0"/>
              <a:t>προϊόντα, διεργασίες, τεχνολογίες και </a:t>
            </a:r>
            <a:r>
              <a:rPr lang="el-GR" dirty="0" err="1"/>
              <a:t>ργανωτική</a:t>
            </a:r>
            <a:r>
              <a:rPr lang="el-GR" dirty="0"/>
              <a:t> δομή.</a:t>
            </a:r>
          </a:p>
          <a:p>
            <a:r>
              <a:rPr lang="el-GR" dirty="0"/>
              <a:t>Κάποιες εταιρίες, συμπεριλαμβανόμενων και</a:t>
            </a:r>
          </a:p>
          <a:p>
            <a:r>
              <a:rPr lang="el-GR" dirty="0"/>
              <a:t>μικρομεσαίων επιχειρήσεων (</a:t>
            </a:r>
            <a:r>
              <a:rPr lang="el-GR" dirty="0" err="1"/>
              <a:t>ΜμΕ</a:t>
            </a:r>
            <a:r>
              <a:rPr lang="el-GR" dirty="0"/>
              <a:t>) δύνανται</a:t>
            </a:r>
          </a:p>
          <a:p>
            <a:r>
              <a:rPr lang="el-GR" dirty="0"/>
              <a:t>να βρουν νέες αγορές, μεταβαίνοντας από την</a:t>
            </a:r>
          </a:p>
          <a:p>
            <a:r>
              <a:rPr lang="el-GR" dirty="0"/>
              <a:t>πώληση προϊόντων στην πώληση υπηρεσιών,</a:t>
            </a:r>
          </a:p>
          <a:p>
            <a:r>
              <a:rPr lang="el-GR" dirty="0"/>
              <a:t>αναπτύσσοντας επιχειρηματικά μοντέλα βασισμένα στη μίσθωση, τον καταμερισμό, την επισκευή, την αναβάθμιση ή την ανακύκλωση επιμέρους στοιχείων ή/και να προσφέρουν νέα ανταγωνιστικά προϊόντα που θα διαρκούν πολύ περισσότερο.</a:t>
            </a:r>
          </a:p>
          <a:p>
            <a:r>
              <a:rPr lang="el-GR" dirty="0"/>
              <a:t>Με τον τρόπο αυτό η κυκλική οικονομία συμβάλλει στην αύξηση και τη βελτίωση της απασχόλησης, με τη δημιουργία νέων θέσεων εργασίας.</a:t>
            </a:r>
            <a:endParaRPr lang="en-US" dirty="0"/>
          </a:p>
        </p:txBody>
      </p:sp>
      <p:sp>
        <p:nvSpPr>
          <p:cNvPr id="5" name="AutoShape 2" descr="Is the UK doing enough on the circular economy? | Innovation News Netw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0000"/>
          <a:stretch/>
        </p:blipFill>
        <p:spPr bwMode="auto">
          <a:xfrm>
            <a:off x="5868144" y="1052736"/>
            <a:ext cx="25600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000"/>
          <a:stretch/>
        </p:blipFill>
        <p:spPr bwMode="auto">
          <a:xfrm>
            <a:off x="5868144" y="3990616"/>
            <a:ext cx="25600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9777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5292" y="332656"/>
            <a:ext cx="8712968" cy="369332"/>
          </a:xfrm>
          <a:prstGeom prst="rect">
            <a:avLst/>
          </a:prstGeom>
        </p:spPr>
        <p:txBody>
          <a:bodyPr wrap="square">
            <a:spAutoFit/>
          </a:bodyPr>
          <a:lstStyle/>
          <a:p>
            <a:r>
              <a:rPr lang="el-GR" dirty="0">
                <a:effectLst>
                  <a:outerShdw blurRad="38100" dist="38100" dir="2700000" algn="tl">
                    <a:srgbClr val="000000">
                      <a:alpha val="43137"/>
                    </a:srgbClr>
                  </a:outerShdw>
                </a:effectLst>
              </a:rPr>
              <a:t>Η κυκλική οικονομία στην ΕΕ</a:t>
            </a:r>
            <a:endParaRPr lang="en-US" dirty="0">
              <a:effectLst>
                <a:outerShdw blurRad="38100" dist="38100" dir="2700000" algn="tl">
                  <a:srgbClr val="000000">
                    <a:alpha val="43137"/>
                  </a:srgbClr>
                </a:outerShdw>
              </a:effectLst>
            </a:endParaRPr>
          </a:p>
        </p:txBody>
      </p:sp>
      <p:sp>
        <p:nvSpPr>
          <p:cNvPr id="5" name="AutoShape 2" descr="Is the UK doing enough on the circular economy? | Innovation News Netw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307975" y="1412776"/>
            <a:ext cx="8360097" cy="3416320"/>
          </a:xfrm>
          <a:prstGeom prst="rect">
            <a:avLst/>
          </a:prstGeom>
        </p:spPr>
        <p:txBody>
          <a:bodyPr wrap="square">
            <a:spAutoFit/>
          </a:bodyPr>
          <a:lstStyle/>
          <a:p>
            <a:r>
              <a:rPr lang="el-GR" dirty="0"/>
              <a:t>Για να επιτευχθεί η μετάβαση στην κυκλική οικονομία και να εδραιωθεί ως νέο οικονομικό μοντέλο απαιτείται εκτεταμένη πολιτική υποστήριξη σε ευρωπαϊκό, εθνικό, περιφερειακό και τοπικό επίπεδο. Η Ευρώπη έχει ήδη προετοιμάσει το έδαφος για αυτή τη μετάβαση με προσεκτικό σχεδιασμό και ήδη έχουν επιτευχθεί σημαντικά αποτελέσματα, σύμφωνα με τα στοιχεία της Έκθεσης της Ευρωπαϊκής Επιτροπής σχετικά με την υλοποίηση του σχεδίου δράσης για την κυκλική οικονομία, που δημοσιεύθηκε τον Μάρτιο του 2019. Τον Δεκέμβριο του 2015 η Επιτροπή είχε εγκρίνει σχέδιο δράσης για την κυκλική οικονομία για να ενισχύσει εκ νέου την απασχόληση, την ανάπτυξη και τις επενδύσεις και να αναπτύξει μια ανταγωνιστική οικονομία</a:t>
            </a:r>
          </a:p>
          <a:p>
            <a:r>
              <a:rPr lang="el-GR" dirty="0"/>
              <a:t>με ουδέτερο ισοζύγιο άνθρακα και αποδοτική αξιοποίηση των πόρων. Οι 54 δράσεις του σχεδίου έχουν πλέον ολοκληρωθεί ή βρίσκονται στο στάδιο της υλοποίησης, αν και οι εργασίες για ορισμένες θα συνεχιστούν και μετά το 2019.</a:t>
            </a:r>
            <a:endParaRPr lang="en-US" dirty="0"/>
          </a:p>
        </p:txBody>
      </p:sp>
    </p:spTree>
    <p:extLst>
      <p:ext uri="{BB962C8B-B14F-4D97-AF65-F5344CB8AC3E}">
        <p14:creationId xmlns:p14="http://schemas.microsoft.com/office/powerpoint/2010/main" val="3553515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5292" y="332656"/>
            <a:ext cx="8712968" cy="369332"/>
          </a:xfrm>
          <a:prstGeom prst="rect">
            <a:avLst/>
          </a:prstGeom>
        </p:spPr>
        <p:txBody>
          <a:bodyPr wrap="square">
            <a:spAutoFit/>
          </a:bodyPr>
          <a:lstStyle/>
          <a:p>
            <a:r>
              <a:rPr lang="el-GR" dirty="0">
                <a:effectLst>
                  <a:outerShdw blurRad="38100" dist="38100" dir="2700000" algn="tl">
                    <a:srgbClr val="000000">
                      <a:alpha val="43137"/>
                    </a:srgbClr>
                  </a:outerShdw>
                </a:effectLst>
              </a:rPr>
              <a:t>Η κυκλική οικονομία στην ΕΕ</a:t>
            </a:r>
            <a:endParaRPr lang="en-US" dirty="0">
              <a:effectLst>
                <a:outerShdw blurRad="38100" dist="38100" dir="2700000" algn="tl">
                  <a:srgbClr val="000000">
                    <a:alpha val="43137"/>
                  </a:srgbClr>
                </a:outerShdw>
              </a:effectLst>
            </a:endParaRPr>
          </a:p>
        </p:txBody>
      </p:sp>
      <p:sp>
        <p:nvSpPr>
          <p:cNvPr id="5" name="AutoShape 2" descr="Is the UK doing enough on the circular economy? | Innovation News Netw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271490" y="1628507"/>
            <a:ext cx="8440489" cy="3970318"/>
          </a:xfrm>
          <a:prstGeom prst="rect">
            <a:avLst/>
          </a:prstGeom>
        </p:spPr>
        <p:txBody>
          <a:bodyPr wrap="square">
            <a:spAutoFit/>
          </a:bodyPr>
          <a:lstStyle/>
          <a:p>
            <a:r>
              <a:rPr lang="el-GR" dirty="0"/>
              <a:t>Το πλαίσιο παρακολούθησης της ΕΕ για την κυκλική οικονομία δείχνει ότι οι προσπάθειες για αυτή τη μετάβαση συνέβαλαν στην επιστροφή της ΕΕ σε πορεία δημιουργίας θέσεων εργασίας. Το 2016 οι τομείς που σχετίζονται με την κυκλική οικονομία απασχολούσαν περισσότερους από τέσσερα εκατομμύρια εργαζομένους, παρουσιάζοντας αύξηση της τάξης του 6% σε σύγκριση με το 2012. Κατά τα προσεχή έτη, πρόκειται να δημιουργηθούν πρόσθετες θέσεις εργασίας, προκειμένου να καλυφθεί η αναμενόμενη ζήτηση που δημιουργείται από πλήρως λειτουργικές αγορές δευτερογενών πρώτων υλών.</a:t>
            </a:r>
          </a:p>
          <a:p>
            <a:endParaRPr lang="el-GR" dirty="0"/>
          </a:p>
          <a:p>
            <a:r>
              <a:rPr lang="el-GR" dirty="0"/>
              <a:t>Η κυκλικότητα δημιούργησε επίσης νέες επιχειρηματικές ευκαιρίες, ανέδειξε νέα επιχειρηματικά μοντέλα και ανέπτυξε νέες αγορές, τόσο εντός όσο και εκτός της ΕΕ. Το 2016, οι κυκλικές δραστηριότητες, όπως η επισκευή, η επαναχρησιμοποίηση ή η ανακύκλωση, δημιούργησαν προστιθέμενη αξία περίπου 147 δισ. ευρώ, ενώ η αξία των σχετικών επενδύσεων ανήλθε περίπου στα 17,5 δισ. ευρώ.</a:t>
            </a:r>
            <a:endParaRPr lang="en-US" dirty="0"/>
          </a:p>
        </p:txBody>
      </p:sp>
    </p:spTree>
    <p:extLst>
      <p:ext uri="{BB962C8B-B14F-4D97-AF65-F5344CB8AC3E}">
        <p14:creationId xmlns:p14="http://schemas.microsoft.com/office/powerpoint/2010/main" val="2942032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9003" y="147990"/>
            <a:ext cx="8712968" cy="369332"/>
          </a:xfrm>
          <a:prstGeom prst="rect">
            <a:avLst/>
          </a:prstGeom>
        </p:spPr>
        <p:txBody>
          <a:bodyPr wrap="square">
            <a:spAutoFit/>
          </a:bodyPr>
          <a:lstStyle/>
          <a:p>
            <a:r>
              <a:rPr lang="el-GR" dirty="0">
                <a:effectLst>
                  <a:outerShdw blurRad="38100" dist="38100" dir="2700000" algn="tl">
                    <a:srgbClr val="000000">
                      <a:alpha val="43137"/>
                    </a:srgbClr>
                  </a:outerShdw>
                </a:effectLst>
              </a:rPr>
              <a:t>Η κυκλική οικονομία στην ΕΕ</a:t>
            </a:r>
            <a:endParaRPr lang="en-US" dirty="0">
              <a:effectLst>
                <a:outerShdw blurRad="38100" dist="38100" dir="2700000" algn="tl">
                  <a:srgbClr val="000000">
                    <a:alpha val="43137"/>
                  </a:srgbClr>
                </a:outerShdw>
              </a:effectLst>
            </a:endParaRPr>
          </a:p>
        </p:txBody>
      </p:sp>
      <p:sp>
        <p:nvSpPr>
          <p:cNvPr id="5" name="AutoShape 2" descr="Is the UK doing enough on the circular economy? | Innovation News Netw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221517" y="764704"/>
            <a:ext cx="4494499" cy="5632311"/>
          </a:xfrm>
          <a:prstGeom prst="rect">
            <a:avLst/>
          </a:prstGeom>
        </p:spPr>
        <p:txBody>
          <a:bodyPr wrap="square">
            <a:spAutoFit/>
          </a:bodyPr>
          <a:lstStyle/>
          <a:p>
            <a:r>
              <a:rPr lang="el-GR" dirty="0"/>
              <a:t>Στην Ευρώπη, η ανακύκλωση των αστικών αποβλήτων κατά την περίοδο 2008-2016 αυξήθηκε και η συνεισφορά των  ανακυκλωμένων υλικών στη συνολική ζήτηση υλικών παρουσιάζει συνεχή βελτίωση. Ωστόσο, κατά μέσο όρο, τα ανακυκλωμένα υλικά καλύπτουν μόνο το 12% της ζήτησης υλικών στην ΕΕ. Αυτό αναφέρεται επίσης σε πρόσφατη έκθεση ενδιαφερόμενων φορέων στην οποία δηλώνεται ότι η πλήρης κυκλικότητα εφαρμόζεται μόνο στο 9% της παγκόσμιας οικονομίας, γεγονός που</a:t>
            </a:r>
          </a:p>
          <a:p>
            <a:r>
              <a:rPr lang="el-GR" dirty="0"/>
              <a:t>αφήνει τεράστια περιθώρια βελτίωσης. Η Ευρωπαϊκή Επιτροπή θα συνεχίσει να εργάζεται προς την κατεύθυνση ενός πλαισίου διευκόλυνσης της κυκλικής οικονομίας, το οποίο θα συνδυάζει κανονισμούς, έρευνα και καινοτομία, κίνητρα, ανταλλαγή πληροφοριών, και στήριξη για τις εθελοντικές προσεγγίσεις σε βασικούς τομείς.</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543" y="1340768"/>
            <a:ext cx="4044050" cy="384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8723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9003" y="147990"/>
            <a:ext cx="8712968" cy="369332"/>
          </a:xfrm>
          <a:prstGeom prst="rect">
            <a:avLst/>
          </a:prstGeom>
        </p:spPr>
        <p:txBody>
          <a:bodyPr wrap="square">
            <a:spAutoFit/>
          </a:bodyPr>
          <a:lstStyle/>
          <a:p>
            <a:r>
              <a:rPr lang="el-GR" dirty="0">
                <a:effectLst>
                  <a:outerShdw blurRad="38100" dist="38100" dir="2700000" algn="tl">
                    <a:srgbClr val="000000">
                      <a:alpha val="43137"/>
                    </a:srgbClr>
                  </a:outerShdw>
                </a:effectLst>
              </a:rPr>
              <a:t>Η κυκλική οικονομία στην ΕΕ</a:t>
            </a:r>
            <a:endParaRPr lang="en-US" dirty="0">
              <a:effectLst>
                <a:outerShdw blurRad="38100" dist="38100" dir="2700000" algn="tl">
                  <a:srgbClr val="000000">
                    <a:alpha val="43137"/>
                  </a:srgbClr>
                </a:outerShdw>
              </a:effectLst>
            </a:endParaRPr>
          </a:p>
        </p:txBody>
      </p:sp>
      <p:sp>
        <p:nvSpPr>
          <p:cNvPr id="5" name="AutoShape 2" descr="Is the UK doing enough on the circular economy? | Innovation News Netw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827584" y="1484784"/>
            <a:ext cx="7848872" cy="3970318"/>
          </a:xfrm>
          <a:prstGeom prst="rect">
            <a:avLst/>
          </a:prstGeom>
        </p:spPr>
        <p:txBody>
          <a:bodyPr wrap="square">
            <a:spAutoFit/>
          </a:bodyPr>
          <a:lstStyle/>
          <a:p>
            <a:r>
              <a:rPr lang="el-GR" dirty="0"/>
              <a:t>Απαιτούνται επίσης, νέα χρηματοοικονομικά και λογιστικά πλαίσια που</a:t>
            </a:r>
          </a:p>
          <a:p>
            <a:r>
              <a:rPr lang="el-GR" dirty="0"/>
              <a:t>θα ενθαρρύνουν την αποδοτική χρήση των πόρων και την κυκλικότητα</a:t>
            </a:r>
          </a:p>
          <a:p>
            <a:r>
              <a:rPr lang="el-GR" dirty="0"/>
              <a:t>αντί για την υπέρμετρη κατανάλωση. Με την εφαρμογή του </a:t>
            </a:r>
            <a:r>
              <a:rPr lang="el-GR" dirty="0" err="1"/>
              <a:t>προγράμμα</a:t>
            </a:r>
            <a:r>
              <a:rPr lang="el-GR" dirty="0"/>
              <a:t>-</a:t>
            </a:r>
          </a:p>
          <a:p>
            <a:r>
              <a:rPr lang="el-GR" dirty="0" err="1"/>
              <a:t>τος</a:t>
            </a:r>
            <a:r>
              <a:rPr lang="el-GR" dirty="0"/>
              <a:t> εργασίας της περιόδου 2016-2019 για τον οικολογικό σχεδιασμό, η</a:t>
            </a:r>
          </a:p>
          <a:p>
            <a:r>
              <a:rPr lang="el-GR" dirty="0"/>
              <a:t>Επιτροπή προώθησε περαιτέρω τον κυκλικό σχεδιασμό των προϊόντων,</a:t>
            </a:r>
          </a:p>
          <a:p>
            <a:r>
              <a:rPr lang="el-GR" dirty="0"/>
              <a:t>μαζί με τους στόχους ενεργειακής απόδοσης.</a:t>
            </a:r>
          </a:p>
          <a:p>
            <a:endParaRPr lang="el-GR" dirty="0"/>
          </a:p>
          <a:p>
            <a:endParaRPr lang="el-GR" dirty="0"/>
          </a:p>
          <a:p>
            <a:r>
              <a:rPr lang="el-GR" dirty="0"/>
              <a:t>Για την επιτάχυνση της μετάβασης σε μια κυκλική οικονομία, είναι </a:t>
            </a:r>
            <a:r>
              <a:rPr lang="el-GR" dirty="0" err="1"/>
              <a:t>απα</a:t>
            </a:r>
            <a:r>
              <a:rPr lang="el-GR" dirty="0"/>
              <a:t>-</a:t>
            </a:r>
          </a:p>
          <a:p>
            <a:r>
              <a:rPr lang="el-GR" dirty="0" err="1"/>
              <a:t>ραίτητη</a:t>
            </a:r>
            <a:r>
              <a:rPr lang="el-GR" dirty="0"/>
              <a:t> η επένδυση στην καινοτομία και η παροχή υποστήριξης για την</a:t>
            </a:r>
          </a:p>
          <a:p>
            <a:r>
              <a:rPr lang="el-GR" dirty="0"/>
              <a:t>προσαρμογή της βιομηχανικής βάσης. Κατά την περίοδο 2016-2020, η</a:t>
            </a:r>
          </a:p>
          <a:p>
            <a:r>
              <a:rPr lang="el-GR" dirty="0"/>
              <a:t>Επιτροπή ενέτεινε τις προσπάθειες προς αμφότερες τις κατευθύνσεις, με</a:t>
            </a:r>
          </a:p>
          <a:p>
            <a:r>
              <a:rPr lang="el-GR" dirty="0"/>
              <a:t>δημόσια χρηματοδότηση συνολικού ύψους άνω των 10 δισ. ευρώ για τη</a:t>
            </a:r>
          </a:p>
          <a:p>
            <a:r>
              <a:rPr lang="el-GR" dirty="0"/>
              <a:t>μετάβαση.</a:t>
            </a:r>
            <a:endParaRPr lang="en-US" dirty="0"/>
          </a:p>
        </p:txBody>
      </p:sp>
    </p:spTree>
    <p:extLst>
      <p:ext uri="{BB962C8B-B14F-4D97-AF65-F5344CB8AC3E}">
        <p14:creationId xmlns:p14="http://schemas.microsoft.com/office/powerpoint/2010/main" val="1128207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9003" y="147990"/>
            <a:ext cx="8712968" cy="369332"/>
          </a:xfrm>
          <a:prstGeom prst="rect">
            <a:avLst/>
          </a:prstGeom>
        </p:spPr>
        <p:txBody>
          <a:bodyPr wrap="square">
            <a:spAutoFit/>
          </a:bodyPr>
          <a:lstStyle/>
          <a:p>
            <a:r>
              <a:rPr lang="el-GR" dirty="0">
                <a:effectLst>
                  <a:outerShdw blurRad="38100" dist="38100" dir="2700000" algn="tl">
                    <a:srgbClr val="000000">
                      <a:alpha val="43137"/>
                    </a:srgbClr>
                  </a:outerShdw>
                </a:effectLst>
              </a:rPr>
              <a:t>Η κυκλική οικονομία στην ΕΕ</a:t>
            </a:r>
            <a:endParaRPr lang="en-US" dirty="0">
              <a:effectLst>
                <a:outerShdw blurRad="38100" dist="38100" dir="2700000" algn="tl">
                  <a:srgbClr val="000000">
                    <a:alpha val="43137"/>
                  </a:srgbClr>
                </a:outerShdw>
              </a:effectLst>
            </a:endParaRPr>
          </a:p>
        </p:txBody>
      </p:sp>
      <p:sp>
        <p:nvSpPr>
          <p:cNvPr id="5" name="AutoShape 2" descr="Is the UK doing enough on the circular economy? | Innovation News Netw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445587" y="1124744"/>
            <a:ext cx="9122065" cy="4524315"/>
          </a:xfrm>
          <a:prstGeom prst="rect">
            <a:avLst/>
          </a:prstGeom>
        </p:spPr>
        <p:txBody>
          <a:bodyPr wrap="square">
            <a:spAutoFit/>
          </a:bodyPr>
          <a:lstStyle/>
          <a:p>
            <a:r>
              <a:rPr lang="el-GR" dirty="0"/>
              <a:t>Φυσικά, για να επιτευχθεί ευκολότερα η στροφή και η μετάβαση στην</a:t>
            </a:r>
          </a:p>
          <a:p>
            <a:r>
              <a:rPr lang="el-GR" dirty="0"/>
              <a:t>κυκλική οικονομία ως μοντέλο ανάπτυξης θα πρέπει να υπάρξει </a:t>
            </a:r>
            <a:r>
              <a:rPr lang="el-GR" dirty="0" err="1"/>
              <a:t>διευ</a:t>
            </a:r>
            <a:r>
              <a:rPr lang="el-GR" dirty="0"/>
              <a:t>-</a:t>
            </a:r>
          </a:p>
          <a:p>
            <a:r>
              <a:rPr lang="el-GR" dirty="0" err="1"/>
              <a:t>ρυμένη</a:t>
            </a:r>
            <a:r>
              <a:rPr lang="el-GR" dirty="0"/>
              <a:t> αποδοχή από την κοινωνία, γεγονός που θα επιτευχθεί με τη</a:t>
            </a:r>
          </a:p>
          <a:p>
            <a:r>
              <a:rPr lang="el-GR" dirty="0"/>
              <a:t>στήριξη και συμμετοχή των ΜΚΟ, των επιχειρηματικών και </a:t>
            </a:r>
            <a:r>
              <a:rPr lang="el-GR" dirty="0" err="1"/>
              <a:t>καταναλω</a:t>
            </a:r>
            <a:r>
              <a:rPr lang="el-GR" dirty="0"/>
              <a:t>-</a:t>
            </a:r>
          </a:p>
          <a:p>
            <a:r>
              <a:rPr lang="el-GR" dirty="0" err="1"/>
              <a:t>τικών</a:t>
            </a:r>
            <a:r>
              <a:rPr lang="el-GR" dirty="0"/>
              <a:t> οργανώσεων, των συνδικάτων, του ακαδημαϊκού κόσμου, των</a:t>
            </a:r>
          </a:p>
          <a:p>
            <a:r>
              <a:rPr lang="el-GR" dirty="0"/>
              <a:t>ερευνητικών ιδρυμάτων και άλλων ενδιαφερόμενων σε όλα τα επίπεδα</a:t>
            </a:r>
          </a:p>
          <a:p>
            <a:r>
              <a:rPr lang="el-GR" dirty="0"/>
              <a:t>διακυβέρνησης.</a:t>
            </a:r>
          </a:p>
          <a:p>
            <a:r>
              <a:rPr lang="el-GR" dirty="0"/>
              <a:t>Η συμμετοχή όλων αυτών των ενδιαφερόμενων μερών μπορεί να </a:t>
            </a:r>
            <a:r>
              <a:rPr lang="el-GR" dirty="0" err="1"/>
              <a:t>διευ</a:t>
            </a:r>
            <a:r>
              <a:rPr lang="el-GR" dirty="0"/>
              <a:t>-</a:t>
            </a:r>
          </a:p>
          <a:p>
            <a:r>
              <a:rPr lang="el-GR" dirty="0" err="1"/>
              <a:t>κολύνει</a:t>
            </a:r>
            <a:r>
              <a:rPr lang="el-GR" dirty="0"/>
              <a:t> τη μετάβαση σε μια κυκλική οικονομία. Απαιτείται επίσης δράση</a:t>
            </a:r>
          </a:p>
          <a:p>
            <a:r>
              <a:rPr lang="el-GR" dirty="0"/>
              <a:t>προκειμένου να κοινοποιηθούν οι ιδέες και τα οφέλη της κυκλικής </a:t>
            </a:r>
            <a:r>
              <a:rPr lang="el-GR" dirty="0" err="1"/>
              <a:t>οικο</a:t>
            </a:r>
            <a:r>
              <a:rPr lang="el-GR" dirty="0"/>
              <a:t>-</a:t>
            </a:r>
          </a:p>
          <a:p>
            <a:r>
              <a:rPr lang="el-GR" dirty="0" err="1"/>
              <a:t>νομίας</a:t>
            </a:r>
            <a:r>
              <a:rPr lang="el-GR" dirty="0"/>
              <a:t> στους πολίτες στην καθημερινή ζωή τους - στο χώρο εργασίας,</a:t>
            </a:r>
          </a:p>
          <a:p>
            <a:r>
              <a:rPr lang="el-GR" dirty="0"/>
              <a:t>στα σχολεία, στις τοπικές κοινωνίες. Με στόχο την ευαισθητοποίηση των</a:t>
            </a:r>
          </a:p>
          <a:p>
            <a:r>
              <a:rPr lang="el-GR" dirty="0"/>
              <a:t>πολιτών, τα μέσα κοινωνικής δικτύωσης μπορούν να παίξουν σημαντικό</a:t>
            </a:r>
          </a:p>
          <a:p>
            <a:r>
              <a:rPr lang="el-GR" dirty="0"/>
              <a:t>ρόλο κινητοποιώντας πολυάριθμους καταναλωτές γύρω από τα νέα </a:t>
            </a:r>
            <a:r>
              <a:rPr lang="el-GR" dirty="0" err="1"/>
              <a:t>κυ</a:t>
            </a:r>
            <a:r>
              <a:rPr lang="el-GR" dirty="0"/>
              <a:t>-</a:t>
            </a:r>
          </a:p>
          <a:p>
            <a:r>
              <a:rPr lang="el-GR" dirty="0" err="1"/>
              <a:t>κλικά</a:t>
            </a:r>
            <a:r>
              <a:rPr lang="el-GR" dirty="0"/>
              <a:t> προϊόντα και τις υπηρεσίες, αυξάνοντας τη ζήτησή τους και </a:t>
            </a:r>
            <a:r>
              <a:rPr lang="el-GR" dirty="0" err="1"/>
              <a:t>επηρε</a:t>
            </a:r>
            <a:r>
              <a:rPr lang="el-GR" dirty="0"/>
              <a:t>-</a:t>
            </a:r>
          </a:p>
          <a:p>
            <a:r>
              <a:rPr lang="el-GR" dirty="0" err="1"/>
              <a:t>άζοντας</a:t>
            </a:r>
            <a:r>
              <a:rPr lang="el-GR" dirty="0"/>
              <a:t> την αγορά κ.λπ.</a:t>
            </a:r>
            <a:endParaRPr lang="en-US" dirty="0"/>
          </a:p>
        </p:txBody>
      </p:sp>
    </p:spTree>
    <p:extLst>
      <p:ext uri="{BB962C8B-B14F-4D97-AF65-F5344CB8AC3E}">
        <p14:creationId xmlns:p14="http://schemas.microsoft.com/office/powerpoint/2010/main" val="196966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9003" y="147990"/>
            <a:ext cx="8712968" cy="369332"/>
          </a:xfrm>
          <a:prstGeom prst="rect">
            <a:avLst/>
          </a:prstGeom>
        </p:spPr>
        <p:txBody>
          <a:bodyPr wrap="square">
            <a:spAutoFit/>
          </a:bodyPr>
          <a:lstStyle/>
          <a:p>
            <a:r>
              <a:rPr lang="el-GR" dirty="0">
                <a:effectLst>
                  <a:outerShdw blurRad="38100" dist="38100" dir="2700000" algn="tl">
                    <a:srgbClr val="000000">
                      <a:alpha val="43137"/>
                    </a:srgbClr>
                  </a:outerShdw>
                </a:effectLst>
              </a:rPr>
              <a:t>Εθνική στρατηγική για την κυκλική οικονομία</a:t>
            </a:r>
            <a:endParaRPr lang="en-US" dirty="0">
              <a:effectLst>
                <a:outerShdw blurRad="38100" dist="38100" dir="2700000" algn="tl">
                  <a:srgbClr val="000000">
                    <a:alpha val="43137"/>
                  </a:srgbClr>
                </a:outerShdw>
              </a:effectLst>
            </a:endParaRPr>
          </a:p>
        </p:txBody>
      </p:sp>
      <p:sp>
        <p:nvSpPr>
          <p:cNvPr id="5" name="AutoShape 2" descr="Is the UK doing enough on the circular economy? | Innovation News Netw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683568" y="1166843"/>
            <a:ext cx="8064896" cy="3139321"/>
          </a:xfrm>
          <a:prstGeom prst="rect">
            <a:avLst/>
          </a:prstGeom>
        </p:spPr>
        <p:txBody>
          <a:bodyPr wrap="square">
            <a:spAutoFit/>
          </a:bodyPr>
          <a:lstStyle/>
          <a:p>
            <a:r>
              <a:rPr lang="el-GR" dirty="0"/>
              <a:t>Το Υπουργείο Περιβάλλοντος και Ενέργειας δημοσίευσε τον Δεκέμβριο 2018 την Εθνική Στρατηγική για την Κυκλική Οικονομία, που συνάδει με την ευρωπαϊκή </a:t>
            </a:r>
            <a:r>
              <a:rPr lang="el-GR" dirty="0" err="1"/>
              <a:t>στρα</a:t>
            </a:r>
            <a:r>
              <a:rPr lang="el-GR" dirty="0"/>
              <a:t>-</a:t>
            </a:r>
          </a:p>
          <a:p>
            <a:r>
              <a:rPr lang="el-GR" dirty="0" err="1"/>
              <a:t>τηγική</a:t>
            </a:r>
            <a:r>
              <a:rPr lang="el-GR" dirty="0"/>
              <a:t>. </a:t>
            </a:r>
          </a:p>
          <a:p>
            <a:endParaRPr lang="el-GR" dirty="0"/>
          </a:p>
          <a:p>
            <a:r>
              <a:rPr lang="el-GR" dirty="0"/>
              <a:t>Η άμεση υιοθέτηση πολιτικών που θα προωθήσουν τη μετάβαση στην κυκλική οικονομία αποτελεί επιτακτική ανάγκη και ταυτόχρονα ευκαιρία ανάπτυξης για την</a:t>
            </a:r>
          </a:p>
          <a:p>
            <a:r>
              <a:rPr lang="el-GR" dirty="0"/>
              <a:t>Ελλάδα.</a:t>
            </a:r>
          </a:p>
          <a:p>
            <a:endParaRPr lang="el-GR" dirty="0"/>
          </a:p>
          <a:p>
            <a:endParaRPr lang="el-GR" dirty="0"/>
          </a:p>
          <a:p>
            <a:r>
              <a:rPr lang="el-GR" dirty="0"/>
              <a:t>Η κυκλική οικονομία μπορεί να αποτελέσει καταλύτη για την παραγωγική ανασυγκρότηση και έχει σαφή περιφερειακή διάσταση.</a:t>
            </a:r>
            <a:endParaRPr lang="en-US" dirty="0"/>
          </a:p>
        </p:txBody>
      </p:sp>
    </p:spTree>
    <p:extLst>
      <p:ext uri="{BB962C8B-B14F-4D97-AF65-F5344CB8AC3E}">
        <p14:creationId xmlns:p14="http://schemas.microsoft.com/office/powerpoint/2010/main" val="2227421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9003" y="147990"/>
            <a:ext cx="8712968" cy="369332"/>
          </a:xfrm>
          <a:prstGeom prst="rect">
            <a:avLst/>
          </a:prstGeom>
        </p:spPr>
        <p:txBody>
          <a:bodyPr wrap="square">
            <a:spAutoFit/>
          </a:bodyPr>
          <a:lstStyle/>
          <a:p>
            <a:r>
              <a:rPr lang="el-GR" dirty="0">
                <a:effectLst>
                  <a:outerShdw blurRad="38100" dist="38100" dir="2700000" algn="tl">
                    <a:srgbClr val="000000">
                      <a:alpha val="43137"/>
                    </a:srgbClr>
                  </a:outerShdw>
                </a:effectLst>
              </a:rPr>
              <a:t>Εθνική στρατηγική για την κυκλική οικονομία</a:t>
            </a:r>
            <a:endParaRPr lang="en-US" dirty="0">
              <a:effectLst>
                <a:outerShdw blurRad="38100" dist="38100" dir="2700000" algn="tl">
                  <a:srgbClr val="000000">
                    <a:alpha val="43137"/>
                  </a:srgbClr>
                </a:outerShdw>
              </a:effectLst>
            </a:endParaRPr>
          </a:p>
        </p:txBody>
      </p:sp>
      <p:sp>
        <p:nvSpPr>
          <p:cNvPr id="5" name="AutoShape 2" descr="Is the UK doing enough on the circular economy? | Innovation News Netw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184175" y="764704"/>
            <a:ext cx="8563996" cy="646331"/>
          </a:xfrm>
          <a:prstGeom prst="rect">
            <a:avLst/>
          </a:prstGeom>
        </p:spPr>
        <p:txBody>
          <a:bodyPr wrap="square">
            <a:spAutoFit/>
          </a:bodyPr>
          <a:lstStyle/>
          <a:p>
            <a:r>
              <a:rPr lang="el-GR" dirty="0"/>
              <a:t>Η Ελλάδα παρουσιάζει μεγάλες δυνατότητες εφαρμογής αυτού του παραγωγικού/οικονομικού μοντέλου χάρη σε:</a:t>
            </a:r>
            <a:endParaRPr lang="en-US" dirty="0"/>
          </a:p>
        </p:txBody>
      </p:sp>
      <p:sp>
        <p:nvSpPr>
          <p:cNvPr id="6" name="Rectangle 5"/>
          <p:cNvSpPr/>
          <p:nvPr/>
        </p:nvSpPr>
        <p:spPr>
          <a:xfrm>
            <a:off x="329699" y="2276872"/>
            <a:ext cx="7720409" cy="2308324"/>
          </a:xfrm>
          <a:prstGeom prst="rect">
            <a:avLst/>
          </a:prstGeom>
        </p:spPr>
        <p:txBody>
          <a:bodyPr wrap="square">
            <a:spAutoFit/>
          </a:bodyPr>
          <a:lstStyle/>
          <a:p>
            <a:r>
              <a:rPr lang="el-GR" dirty="0"/>
              <a:t>• διαθέσιμους φυσικούς πόρους και αναξιοποίητους δευτερογενείς</a:t>
            </a:r>
          </a:p>
          <a:p>
            <a:r>
              <a:rPr lang="el-GR" dirty="0"/>
              <a:t>πόρους και απόβλητα,</a:t>
            </a:r>
          </a:p>
          <a:p>
            <a:r>
              <a:rPr lang="el-GR" dirty="0"/>
              <a:t>• επιστημονικό δυναμικό και τεχνογνωσία αλλά και παραγωγική και τεχνική παράδοση σε τεχνικά επαγγέλματα,</a:t>
            </a:r>
          </a:p>
          <a:p>
            <a:r>
              <a:rPr lang="el-GR" dirty="0"/>
              <a:t>• πρωτογενή τομέα με δυνατότητες ανάπτυξης και ανάγκες εκσυγχρονισμού και μείωσης του κόστους παραγωγής,</a:t>
            </a:r>
          </a:p>
          <a:p>
            <a:r>
              <a:rPr lang="el-GR" dirty="0"/>
              <a:t>• χαμηλούς δείκτες στην παραγωγικότητα των πόρων, καθώς και στην παραγωγικότητα της ενέργειας (και στην ενεργειακή απόδοση),</a:t>
            </a:r>
            <a:endParaRPr lang="en-US" dirty="0"/>
          </a:p>
        </p:txBody>
      </p:sp>
      <p:sp>
        <p:nvSpPr>
          <p:cNvPr id="7" name="Rectangle 6"/>
          <p:cNvSpPr/>
          <p:nvPr/>
        </p:nvSpPr>
        <p:spPr>
          <a:xfrm>
            <a:off x="307975" y="4705532"/>
            <a:ext cx="8542272" cy="923330"/>
          </a:xfrm>
          <a:prstGeom prst="rect">
            <a:avLst/>
          </a:prstGeom>
        </p:spPr>
        <p:txBody>
          <a:bodyPr wrap="square">
            <a:spAutoFit/>
          </a:bodyPr>
          <a:lstStyle/>
          <a:p>
            <a:r>
              <a:rPr lang="el-GR" dirty="0"/>
              <a:t>• διαθέσιμο πλαίσιο στρατηγικής από ΕΕ και διαθέσιμα χρηματοδοτικά εργαλεία,</a:t>
            </a:r>
          </a:p>
          <a:p>
            <a:r>
              <a:rPr lang="el-GR" dirty="0"/>
              <a:t>• γνώση και εξειδίκευση των νέων Ελλήνων και Ελληνίδων επιστημόνων,</a:t>
            </a:r>
          </a:p>
          <a:p>
            <a:r>
              <a:rPr lang="el-GR" dirty="0"/>
              <a:t>• αλλαγές που γίνονται στον τομέα διαχείρισης αποβλήτων.</a:t>
            </a:r>
            <a:endParaRPr lang="en-US" dirty="0"/>
          </a:p>
        </p:txBody>
      </p:sp>
    </p:spTree>
    <p:extLst>
      <p:ext uri="{BB962C8B-B14F-4D97-AF65-F5344CB8AC3E}">
        <p14:creationId xmlns:p14="http://schemas.microsoft.com/office/powerpoint/2010/main" val="2967864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9003" y="147990"/>
            <a:ext cx="8712968" cy="369332"/>
          </a:xfrm>
          <a:prstGeom prst="rect">
            <a:avLst/>
          </a:prstGeom>
        </p:spPr>
        <p:txBody>
          <a:bodyPr wrap="square">
            <a:spAutoFit/>
          </a:bodyPr>
          <a:lstStyle/>
          <a:p>
            <a:r>
              <a:rPr lang="el-GR" dirty="0">
                <a:effectLst>
                  <a:outerShdw blurRad="38100" dist="38100" dir="2700000" algn="tl">
                    <a:srgbClr val="000000">
                      <a:alpha val="43137"/>
                    </a:srgbClr>
                  </a:outerShdw>
                </a:effectLst>
              </a:rPr>
              <a:t>Εθνική στρατηγική για την κυκλική οικονομία</a:t>
            </a:r>
            <a:endParaRPr lang="en-US" dirty="0">
              <a:effectLst>
                <a:outerShdw blurRad="38100" dist="38100" dir="2700000" algn="tl">
                  <a:srgbClr val="000000">
                    <a:alpha val="43137"/>
                  </a:srgbClr>
                </a:outerShdw>
              </a:effectLst>
            </a:endParaRPr>
          </a:p>
        </p:txBody>
      </p:sp>
      <p:sp>
        <p:nvSpPr>
          <p:cNvPr id="5" name="AutoShape 2" descr="Is the UK doing enough on the circular economy? | Innovation News Netw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321866" y="710702"/>
            <a:ext cx="8216081" cy="4801314"/>
          </a:xfrm>
          <a:prstGeom prst="rect">
            <a:avLst/>
          </a:prstGeom>
        </p:spPr>
        <p:txBody>
          <a:bodyPr wrap="square">
            <a:spAutoFit/>
          </a:bodyPr>
          <a:lstStyle/>
          <a:p>
            <a:r>
              <a:rPr lang="el-GR" dirty="0"/>
              <a:t>Η κυκλική οικονομία στην Ελλάδα μπορεί να τροφοδοτήσει ένα ποιοτικό άλμα</a:t>
            </a:r>
          </a:p>
          <a:p>
            <a:r>
              <a:rPr lang="el-GR" dirty="0"/>
              <a:t>στην οικονομία, που θα αποτελεί αναπτυξιακό μετασχηματισμό. Δημιουργεί</a:t>
            </a:r>
          </a:p>
          <a:p>
            <a:r>
              <a:rPr lang="el-GR" dirty="0"/>
              <a:t>νέες θέσεις εργασίας, τροφοδοτεί την μικρομεσαία επιχειρηματικότητα, τη</a:t>
            </a:r>
          </a:p>
          <a:p>
            <a:r>
              <a:rPr lang="el-GR" dirty="0"/>
              <a:t>δημιουργία νέων επαγγελμάτων και την κοινωνική οικονομία, που είναι ακόμα σε</a:t>
            </a:r>
          </a:p>
          <a:p>
            <a:r>
              <a:rPr lang="el-GR" dirty="0"/>
              <a:t>πολύ χαμηλό επίπεδο στην Ελλάδα. Περαιτέρω πλεονεκτήματα είναι η αποκέντρωση της μεταποίησης που δημιουργεί η επαναχρησιμοποίηση και η ανακύκλωση, ενώ είναι συμβατή και φιλική προς τον ελληνικό παραγωγικό ιστό που χαρακτηρίζεται από μικρό μέγεθος επιχειρήσεων.</a:t>
            </a:r>
          </a:p>
          <a:p>
            <a:endParaRPr lang="el-GR" dirty="0"/>
          </a:p>
          <a:p>
            <a:r>
              <a:rPr lang="el-GR" dirty="0"/>
              <a:t>Υποστηρίζει την ανταγωνιστικότητα και βιωσιμότητα των επιχειρήσεων, εφόσον</a:t>
            </a:r>
          </a:p>
          <a:p>
            <a:r>
              <a:rPr lang="el-GR" dirty="0"/>
              <a:t>εξασφαλίζει φθηνές πρώτες ύλες, αντιμετωπίζει την επερχόμενη αύξηση των</a:t>
            </a:r>
          </a:p>
          <a:p>
            <a:r>
              <a:rPr lang="el-GR" dirty="0"/>
              <a:t>τιμών των περιορισμένων πρώτων υλών και βοηθάει την εξοικονόμηση</a:t>
            </a:r>
          </a:p>
          <a:p>
            <a:r>
              <a:rPr lang="el-GR" dirty="0"/>
              <a:t>κόστους στις Βιομηχανίες.</a:t>
            </a:r>
          </a:p>
          <a:p>
            <a:endParaRPr lang="el-GR" dirty="0"/>
          </a:p>
          <a:p>
            <a:r>
              <a:rPr lang="el-GR" dirty="0"/>
              <a:t>Επίσης, δημιουργεί νέα επαγγελματική και επιχειρηματική ύλη με πραγματικό προϊόν και όχι υπηρεσίες ενώ η μετατροπή των καταναλωτών σε χρήστες υιοθετεί καταναλωτικές τάσεις προς προϊόντα φιλικά προς το περιβάλλον</a:t>
            </a:r>
            <a:endParaRPr lang="en-US" dirty="0"/>
          </a:p>
        </p:txBody>
      </p:sp>
    </p:spTree>
    <p:extLst>
      <p:ext uri="{BB962C8B-B14F-4D97-AF65-F5344CB8AC3E}">
        <p14:creationId xmlns:p14="http://schemas.microsoft.com/office/powerpoint/2010/main" val="659796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268760"/>
            <a:ext cx="8584498" cy="5355312"/>
          </a:xfrm>
          <a:prstGeom prst="rect">
            <a:avLst/>
          </a:prstGeom>
        </p:spPr>
        <p:txBody>
          <a:bodyPr wrap="square">
            <a:spAutoFit/>
          </a:bodyPr>
          <a:lstStyle/>
          <a:p>
            <a:r>
              <a:rPr lang="el-GR" i="1" dirty="0"/>
              <a:t>Απαραίτητη προϋπόθεση για να συνεχίσει να αναπτύσσεται η κοινωνία μας και να εξασφαλίζεται η επάρκεια φυσικών πόρων, η σταθερότητα και η διάρκεια, είναι να ακολουθηθεί ένα νέο οικονομικό μοντέλο ανάπτυξης που θα περιορίζει τα απόβλητα, αλλά και θα μειώνει την ανάγκη για νέους πόρους που πρέπει να αντληθούν με μεγάλο οικονομικό και περιβαλλοντικό κόστος. </a:t>
            </a:r>
          </a:p>
          <a:p>
            <a:endParaRPr lang="el-GR" i="1" dirty="0"/>
          </a:p>
          <a:p>
            <a:r>
              <a:rPr lang="el-GR" i="1" dirty="0"/>
              <a:t>Βιώσιμη ανάπτυξη σημαίνει ότι αναβαθμίζουμε το βιοτικό επίπεδο των ανθρώπων, μέσω ευφυέστερης χρήσης των πόρων και μιας σύγχρονης οικονομίας που συμβάλλει στην ευημερία των πολιτών.</a:t>
            </a:r>
          </a:p>
          <a:p>
            <a:endParaRPr lang="el-GR" i="1" dirty="0"/>
          </a:p>
          <a:p>
            <a:r>
              <a:rPr lang="el-GR" i="1" dirty="0"/>
              <a:t>Η μετάβαση σε μια κυκλική οικονομία, συμπεριλαμβανομένης της κυκλικής </a:t>
            </a:r>
            <a:r>
              <a:rPr lang="el-GR" i="1" dirty="0" err="1"/>
              <a:t>βιοοικονομίας</a:t>
            </a:r>
            <a:r>
              <a:rPr lang="el-GR" i="1" dirty="0"/>
              <a:t>, είναι μια τεράστια ευκαιρία για να δημιουργηθούν ανταγωνιστικά πλεονεκτήματα σε βιώσιμη βάση. Η εφαρμογή των αρχών της κυκλικής οικονομίας σε όλους τους τομείς και τις βιομηχανίες, σύμφωνα με το Έγγραφο προβληματισμού "Προς μια βιώσιμη Ευρώπη έως το 2030" της Ευρωπαϊκής Επιτροπής, έχει τη δυνατότητα να πα άγει καθαρό οικονομικό όφελος ύψους 1,8 </a:t>
            </a:r>
            <a:r>
              <a:rPr lang="el-GR" i="1" dirty="0" err="1"/>
              <a:t>τρισ</a:t>
            </a:r>
            <a:r>
              <a:rPr lang="el-GR" i="1" dirty="0"/>
              <a:t>. ευρώ έως το 2030, να αποφέρει περισσότερες από 1 εκατομμύριο νέες θέσεις εργασίας στην ΕΕ και να διαδραματίσει κεντρικό ρόλο στη μείωση των εκπομπών αερίων θερμοκηπίου.</a:t>
            </a:r>
          </a:p>
          <a:p>
            <a:endParaRPr lang="en-US" dirty="0"/>
          </a:p>
        </p:txBody>
      </p:sp>
      <p:sp>
        <p:nvSpPr>
          <p:cNvPr id="3" name="Rectangle 2"/>
          <p:cNvSpPr/>
          <p:nvPr/>
        </p:nvSpPr>
        <p:spPr>
          <a:xfrm>
            <a:off x="267690" y="332656"/>
            <a:ext cx="8576121" cy="584775"/>
          </a:xfrm>
          <a:prstGeom prst="rect">
            <a:avLst/>
          </a:prstGeom>
        </p:spPr>
        <p:txBody>
          <a:bodyPr wrap="square">
            <a:spAutoFit/>
          </a:bodyPr>
          <a:lstStyle/>
          <a:p>
            <a:r>
              <a:rPr lang="el-GR" sz="3200" dirty="0"/>
              <a:t>Γιατί χρειάζεται η Κυκλική Οικονομία;</a:t>
            </a:r>
          </a:p>
        </p:txBody>
      </p:sp>
    </p:spTree>
    <p:extLst>
      <p:ext uri="{BB962C8B-B14F-4D97-AF65-F5344CB8AC3E}">
        <p14:creationId xmlns:p14="http://schemas.microsoft.com/office/powerpoint/2010/main" val="3833926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9003" y="147990"/>
            <a:ext cx="8712968" cy="369332"/>
          </a:xfrm>
          <a:prstGeom prst="rect">
            <a:avLst/>
          </a:prstGeom>
        </p:spPr>
        <p:txBody>
          <a:bodyPr wrap="square">
            <a:spAutoFit/>
          </a:bodyPr>
          <a:lstStyle/>
          <a:p>
            <a:r>
              <a:rPr lang="el-GR" dirty="0">
                <a:effectLst>
                  <a:outerShdw blurRad="38100" dist="38100" dir="2700000" algn="tl">
                    <a:srgbClr val="000000">
                      <a:alpha val="43137"/>
                    </a:srgbClr>
                  </a:outerShdw>
                </a:effectLst>
              </a:rPr>
              <a:t>Εθνική στρατηγική για την κυκλική οικονομία</a:t>
            </a:r>
            <a:endParaRPr lang="en-US" dirty="0">
              <a:effectLst>
                <a:outerShdw blurRad="38100" dist="38100" dir="2700000" algn="tl">
                  <a:srgbClr val="000000">
                    <a:alpha val="43137"/>
                  </a:srgbClr>
                </a:outerShdw>
              </a:effectLst>
            </a:endParaRPr>
          </a:p>
        </p:txBody>
      </p:sp>
      <p:sp>
        <p:nvSpPr>
          <p:cNvPr id="5" name="AutoShape 2" descr="Is the UK doing enough on the circular economy? | Innovation News Netw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433894" y="692696"/>
            <a:ext cx="8163186" cy="1200329"/>
          </a:xfrm>
          <a:prstGeom prst="rect">
            <a:avLst/>
          </a:prstGeom>
        </p:spPr>
        <p:txBody>
          <a:bodyPr wrap="square">
            <a:spAutoFit/>
          </a:bodyPr>
          <a:lstStyle/>
          <a:p>
            <a:r>
              <a:rPr lang="el-GR" dirty="0"/>
              <a:t>Η Ελλάδα βρίσκεται στις χαμηλότερες θέσεις της ευρωπαϊκής κατάταξης, όσον αφορά τη χρήση δευτερογενών καυσίμων στη βιομηχανία και υπάρχει μια σχετική υστέρηση γενικότερα στην υιοθέτηση μοντέλων κυκλικής οικονομίας, στερώντας από την οικονομία και την κοινωνία την προστιθέμενη αξία που αυτή συνεπάγεται</a:t>
            </a:r>
            <a:endParaRPr lang="en-US" dirty="0"/>
          </a:p>
        </p:txBody>
      </p:sp>
      <p:sp>
        <p:nvSpPr>
          <p:cNvPr id="7" name="Rectangle 6"/>
          <p:cNvSpPr/>
          <p:nvPr/>
        </p:nvSpPr>
        <p:spPr>
          <a:xfrm>
            <a:off x="229555" y="2060848"/>
            <a:ext cx="8836025" cy="4524315"/>
          </a:xfrm>
          <a:prstGeom prst="rect">
            <a:avLst/>
          </a:prstGeom>
        </p:spPr>
        <p:txBody>
          <a:bodyPr wrap="square">
            <a:spAutoFit/>
          </a:bodyPr>
          <a:lstStyle/>
          <a:p>
            <a:r>
              <a:rPr lang="el-GR" b="1" dirty="0"/>
              <a:t>προκύπτει ανάγκη για</a:t>
            </a:r>
            <a:r>
              <a:rPr lang="el-GR" dirty="0"/>
              <a:t>: νομοθετική και κανονιστική μεταρρύθμιση, σημαντική βελτίωση</a:t>
            </a:r>
          </a:p>
          <a:p>
            <a:r>
              <a:rPr lang="el-GR" dirty="0"/>
              <a:t>της διαχείρισης των αποβλήτων εκσκαφών, κατασκευών και κατεδαφίσεων, σημαντική βελτίωση της διαχείρισης των απορριμμάτων τροφίμων, εφαρμογή του νομοθετικού πλαισίου σε θέματα επικίνδυνων αποβλήτων, και, τέλος, αύξηση της διείσδυσης δευτερογενών καυσίμων σε ορισμένες βιομηχανικές χρήσεις. Η Εθνική Στρατηγική αναφέρει ενδεικτικά τομείς, όπου απαιτούνται ενέργειες της δημόσιας πολιτικής:</a:t>
            </a:r>
          </a:p>
          <a:p>
            <a:endParaRPr lang="el-GR" dirty="0"/>
          </a:p>
          <a:p>
            <a:r>
              <a:rPr lang="el-GR" dirty="0"/>
              <a:t>✓ Σειρά παρεμβάσεων θεσμικού χαρακτήρα που θα ενισχύσουν την κυκλική</a:t>
            </a:r>
          </a:p>
          <a:p>
            <a:r>
              <a:rPr lang="el-GR" dirty="0"/>
              <a:t>οικονομία, τον αρθρωτό σχεδιασμό και την ανοιχτή καινοτομία</a:t>
            </a:r>
          </a:p>
          <a:p>
            <a:r>
              <a:rPr lang="el-GR" dirty="0"/>
              <a:t>✓ Δημιουργία βάσεων δεδομένων, ανάλυση πληροφορίας με στόχο την αξιοποίηση στην αξιολόγηση ενεργειών και πολιτικών, λήψη αποφάσεων και καθορισμός δεικτών αξιολόγησης του μοντέλου της κυκλικής οικονομίας</a:t>
            </a:r>
          </a:p>
          <a:p>
            <a:r>
              <a:rPr lang="el-GR" dirty="0"/>
              <a:t>✓ Διευκόλυνση επιχειρηματικών πρωτοβουλιών κυκλικής οικονομίας και βιομηχανικής συμβίωσης με ενδεχόμενη μείωση διοικητικού κόστους, πριμοδότηση στις δημόσιες προμήθειες, </a:t>
            </a:r>
            <a:r>
              <a:rPr lang="el-GR" dirty="0" err="1"/>
              <a:t>οικο</a:t>
            </a:r>
            <a:r>
              <a:rPr lang="el-GR" dirty="0"/>
              <a:t>-βιομηχανικά πάρκα, δημιουργία κατάλληλου ρυθμιστικού πλαισίου και προσαρμογή υφιστάμενου)</a:t>
            </a:r>
          </a:p>
        </p:txBody>
      </p:sp>
    </p:spTree>
    <p:extLst>
      <p:ext uri="{BB962C8B-B14F-4D97-AF65-F5344CB8AC3E}">
        <p14:creationId xmlns:p14="http://schemas.microsoft.com/office/powerpoint/2010/main" val="3099717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9003" y="147990"/>
            <a:ext cx="8712968" cy="369332"/>
          </a:xfrm>
          <a:prstGeom prst="rect">
            <a:avLst/>
          </a:prstGeom>
        </p:spPr>
        <p:txBody>
          <a:bodyPr wrap="square">
            <a:spAutoFit/>
          </a:bodyPr>
          <a:lstStyle/>
          <a:p>
            <a:r>
              <a:rPr lang="el-GR" dirty="0">
                <a:effectLst>
                  <a:outerShdw blurRad="38100" dist="38100" dir="2700000" algn="tl">
                    <a:srgbClr val="000000">
                      <a:alpha val="43137"/>
                    </a:srgbClr>
                  </a:outerShdw>
                </a:effectLst>
              </a:rPr>
              <a:t>Εθνική στρατηγική για την κυκλική οικονομία</a:t>
            </a:r>
            <a:endParaRPr lang="en-US" dirty="0">
              <a:effectLst>
                <a:outerShdw blurRad="38100" dist="38100" dir="2700000" algn="tl">
                  <a:srgbClr val="000000">
                    <a:alpha val="43137"/>
                  </a:srgbClr>
                </a:outerShdw>
              </a:effectLst>
            </a:endParaRPr>
          </a:p>
        </p:txBody>
      </p:sp>
      <p:sp>
        <p:nvSpPr>
          <p:cNvPr id="5" name="AutoShape 2" descr="Is the UK doing enough on the circular economy? | Innovation News Netw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309689" y="1484784"/>
            <a:ext cx="8411596" cy="3416320"/>
          </a:xfrm>
          <a:prstGeom prst="rect">
            <a:avLst/>
          </a:prstGeom>
        </p:spPr>
        <p:txBody>
          <a:bodyPr wrap="square">
            <a:spAutoFit/>
          </a:bodyPr>
          <a:lstStyle/>
          <a:p>
            <a:r>
              <a:rPr lang="el-GR" dirty="0"/>
              <a:t>✓ Έξυπνα χρηματοδοτικά εργαλεία με ενισχύσεις και </a:t>
            </a:r>
            <a:r>
              <a:rPr lang="el-GR" dirty="0" err="1"/>
              <a:t>φοροελαφρύνσεις</a:t>
            </a:r>
            <a:r>
              <a:rPr lang="el-GR" dirty="0"/>
              <a:t> και αξιοποίηση των δημόσιων επενδύσεων, του ΕΣΠΑ, της Επενδυτικής</a:t>
            </a:r>
          </a:p>
          <a:p>
            <a:r>
              <a:rPr lang="el-GR" dirty="0"/>
              <a:t>Τράπεζας, του πακέτου </a:t>
            </a:r>
            <a:r>
              <a:rPr lang="el-GR" dirty="0" err="1"/>
              <a:t>Juncker</a:t>
            </a:r>
            <a:r>
              <a:rPr lang="el-GR" dirty="0"/>
              <a:t> και άλλων Ταμείων και πόρων</a:t>
            </a:r>
          </a:p>
          <a:p>
            <a:r>
              <a:rPr lang="el-GR" dirty="0"/>
              <a:t>✓ Προώθηση των ανοιχτών τεχνολογιών και αξιοποίηση προϊόντων</a:t>
            </a:r>
          </a:p>
          <a:p>
            <a:r>
              <a:rPr lang="el-GR" dirty="0"/>
              <a:t>ανοιχτής καινοτομίας</a:t>
            </a:r>
          </a:p>
          <a:p>
            <a:r>
              <a:rPr lang="el-GR" dirty="0"/>
              <a:t>✓ Κίνητρα ανάπτυξης της κοινωνικής επιχειρηματικότητας, της </a:t>
            </a:r>
            <a:r>
              <a:rPr lang="el-GR" dirty="0" err="1"/>
              <a:t>συνεργατικότητας</a:t>
            </a:r>
            <a:r>
              <a:rPr lang="el-GR" dirty="0"/>
              <a:t> και της κοινωνικής οικονομίας σε τομείς επαναχρησιμοποίησης πόρων και υλικών (</a:t>
            </a:r>
            <a:r>
              <a:rPr lang="el-GR" dirty="0" err="1"/>
              <a:t>eco</a:t>
            </a:r>
            <a:r>
              <a:rPr lang="el-GR" dirty="0"/>
              <a:t>-</a:t>
            </a:r>
            <a:r>
              <a:rPr lang="el-GR" dirty="0" err="1"/>
              <a:t>industrial</a:t>
            </a:r>
            <a:r>
              <a:rPr lang="el-GR" dirty="0"/>
              <a:t> </a:t>
            </a:r>
            <a:r>
              <a:rPr lang="el-GR" dirty="0" err="1"/>
              <a:t>clusters</a:t>
            </a:r>
            <a:r>
              <a:rPr lang="el-GR" dirty="0"/>
              <a:t>, </a:t>
            </a:r>
            <a:r>
              <a:rPr lang="el-GR" dirty="0" err="1"/>
              <a:t>patent</a:t>
            </a:r>
            <a:r>
              <a:rPr lang="el-GR" dirty="0"/>
              <a:t> </a:t>
            </a:r>
            <a:r>
              <a:rPr lang="el-GR" dirty="0" err="1"/>
              <a:t>pools</a:t>
            </a:r>
            <a:r>
              <a:rPr lang="el-GR" dirty="0"/>
              <a:t>)</a:t>
            </a:r>
          </a:p>
          <a:p>
            <a:r>
              <a:rPr lang="el-GR" dirty="0"/>
              <a:t>✓ Πολιτικές προς την κατεύθυνση του "έξυπνου εργοστασίου" (</a:t>
            </a:r>
            <a:r>
              <a:rPr lang="el-GR" dirty="0" err="1"/>
              <a:t>smart</a:t>
            </a:r>
            <a:r>
              <a:rPr lang="el-GR" dirty="0"/>
              <a:t> </a:t>
            </a:r>
            <a:r>
              <a:rPr lang="el-GR" dirty="0" err="1"/>
              <a:t>factory</a:t>
            </a:r>
            <a:r>
              <a:rPr lang="el-GR" dirty="0"/>
              <a:t>), που θα είναι καινοτόμο, υψηλής τεχνολογίας, πράσινο, σπονδυλωτό, και ενδεχομένως ψηφιοποιημένο,</a:t>
            </a:r>
          </a:p>
          <a:p>
            <a:r>
              <a:rPr lang="el-GR" dirty="0"/>
              <a:t>✓ Επικοινωνιακή εκστρατεία ευαισθητοποίησης των πολιτών.</a:t>
            </a:r>
            <a:endParaRPr lang="en-US" dirty="0"/>
          </a:p>
        </p:txBody>
      </p:sp>
    </p:spTree>
    <p:extLst>
      <p:ext uri="{BB962C8B-B14F-4D97-AF65-F5344CB8AC3E}">
        <p14:creationId xmlns:p14="http://schemas.microsoft.com/office/powerpoint/2010/main" val="1750086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he Circular Economy: Vision, Problems and Smart City Solu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52" y="-171400"/>
            <a:ext cx="8174696" cy="689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414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1361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8424936" cy="1754326"/>
          </a:xfrm>
          <a:prstGeom prst="rect">
            <a:avLst/>
          </a:prstGeom>
        </p:spPr>
        <p:txBody>
          <a:bodyPr wrap="square">
            <a:spAutoFit/>
          </a:bodyPr>
          <a:lstStyle/>
          <a:p>
            <a:r>
              <a:rPr lang="el-GR" dirty="0"/>
              <a:t>Είναι πλέον σαφές ότι το γραμμικό μοντέλο παραγωγής "προμήθειας, παραγωγής, απόρριψης" στο οποίο βασίστηκε μέχρι τώρα η οικονομία μας και κατά το οποίο κάθε προϊόν αναπόφευκτα φτάνει στο "τέλος της ωφέλιμης ζωής" του, δεν είναι πλέον βιώσιμο. Η κυκλική οικονομία έρχεται ως απάντηση στη φιλοδοξία για αειφόρο ανάπτυξη, λαμβάνοντας υπόψη την αυξανόμενη ανησυχία για την εξάντληση των φυσικών πόρων και την υποβάθμιση του περιβάλλοντος.</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624072"/>
            <a:ext cx="3152775"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8665" y="2433572"/>
            <a:ext cx="31623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4355976" y="4077072"/>
            <a:ext cx="1292689" cy="1152128"/>
          </a:xfrm>
          <a:prstGeom prst="rightArrow">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9329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1560" y="2996952"/>
            <a:ext cx="7920880" cy="360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51520" y="332656"/>
            <a:ext cx="8640960" cy="2031325"/>
          </a:xfrm>
          <a:prstGeom prst="rect">
            <a:avLst/>
          </a:prstGeom>
        </p:spPr>
        <p:txBody>
          <a:bodyPr wrap="square">
            <a:spAutoFit/>
          </a:bodyPr>
          <a:lstStyle/>
          <a:p>
            <a:r>
              <a:rPr lang="el-GR" dirty="0"/>
              <a:t>Εφαρμόζοντας ένα μοντέλο βασιζόμενο σε μια </a:t>
            </a:r>
            <a:r>
              <a:rPr lang="el-GR" dirty="0" err="1"/>
              <a:t>βιομιμητική</a:t>
            </a:r>
            <a:r>
              <a:rPr lang="el-GR" dirty="0"/>
              <a:t> προσέγγιση, ότι δηλαδή τα συστήματά μας θα έπρεπε να λειτουργούν όπως οι οργανισμοί, επεξεργαζόμενα τα συστατικά που μπορούν να επιστρέψουν πίσω στον κύκλο, μπορούμε να μεταβούμε από το υπάρχον γραμμικό μοντέλο οικονομικής ανάπτυξης στο κυκλικό, όπου η αξία των προϊόντων, των υλικών και των πόρων, παραμένει στην οικονομία όσο το δυνατόν πε-</a:t>
            </a:r>
          </a:p>
          <a:p>
            <a:r>
              <a:rPr lang="el-GR" dirty="0" err="1"/>
              <a:t>ρισσότερο</a:t>
            </a:r>
            <a:r>
              <a:rPr lang="el-GR" dirty="0"/>
              <a:t> και η παραγωγή αποβλήτων περιορίζεται στο ελάχιστο. Ότι προηγουμένως θεωρείτο ως "απόβλητο", τώρα δύναται να μετατραπεί </a:t>
            </a:r>
            <a:r>
              <a:rPr lang="el-GR" dirty="0" err="1"/>
              <a:t>σεπρώτη</a:t>
            </a:r>
            <a:r>
              <a:rPr lang="el-GR" dirty="0"/>
              <a:t> ύλη.</a:t>
            </a:r>
            <a:endParaRPr lang="en-US" dirty="0"/>
          </a:p>
        </p:txBody>
      </p:sp>
      <p:sp>
        <p:nvSpPr>
          <p:cNvPr id="3" name="Rectangle 2"/>
          <p:cNvSpPr/>
          <p:nvPr/>
        </p:nvSpPr>
        <p:spPr>
          <a:xfrm>
            <a:off x="779034" y="3140968"/>
            <a:ext cx="7177342" cy="3139321"/>
          </a:xfrm>
          <a:prstGeom prst="rect">
            <a:avLst/>
          </a:prstGeom>
        </p:spPr>
        <p:txBody>
          <a:bodyPr wrap="square">
            <a:spAutoFit/>
          </a:bodyPr>
          <a:lstStyle/>
          <a:p>
            <a:r>
              <a:rPr lang="el-GR" dirty="0">
                <a:solidFill>
                  <a:schemeClr val="bg1"/>
                </a:solidFill>
              </a:rPr>
              <a:t>Η κυκλική οικονομία είναι ένα οικονομικό μοντέλο που εστιάζει στη μείωση της σπατάλης των πόρων που χρησιμοποιούνται στην παραγωγική</a:t>
            </a:r>
          </a:p>
          <a:p>
            <a:r>
              <a:rPr lang="el-GR" dirty="0">
                <a:solidFill>
                  <a:schemeClr val="bg1"/>
                </a:solidFill>
              </a:rPr>
              <a:t>διαδικασία, δίνοντας έμφαση στην αξιοποίηση ανανεώσιμων πόρων,</a:t>
            </a:r>
          </a:p>
          <a:p>
            <a:r>
              <a:rPr lang="el-GR" dirty="0">
                <a:solidFill>
                  <a:schemeClr val="bg1"/>
                </a:solidFill>
              </a:rPr>
              <a:t>φυτικών και ζωικών υποπροϊόντων και </a:t>
            </a:r>
            <a:r>
              <a:rPr lang="el-GR" dirty="0" err="1">
                <a:solidFill>
                  <a:schemeClr val="bg1"/>
                </a:solidFill>
              </a:rPr>
              <a:t>βιοαποικοδομήσιμων</a:t>
            </a:r>
            <a:r>
              <a:rPr lang="el-GR" dirty="0">
                <a:solidFill>
                  <a:schemeClr val="bg1"/>
                </a:solidFill>
              </a:rPr>
              <a:t> υλικών, την</a:t>
            </a:r>
          </a:p>
          <a:p>
            <a:r>
              <a:rPr lang="el-GR" dirty="0">
                <a:solidFill>
                  <a:schemeClr val="bg1"/>
                </a:solidFill>
              </a:rPr>
              <a:t>ανάκτηση και την επαναχρησιμοποίηση προϊόντων, αλλά και την παραγωγή ενέργειας από τα απόβλητα παραγωγικών διαδικασιών, τη διατήρηση ενός προϊόντος σε καλή λειτουργική κατάσταση για μακρύ χρονικό διάστημα, τη χρησιμοποίηση προϊόντων για την παροχή υπηρεσιών σε πολλαπλούς χρήστες (</a:t>
            </a:r>
            <a:r>
              <a:rPr lang="el-GR" dirty="0" err="1">
                <a:solidFill>
                  <a:schemeClr val="bg1"/>
                </a:solidFill>
              </a:rPr>
              <a:t>sharing</a:t>
            </a:r>
            <a:r>
              <a:rPr lang="el-GR" dirty="0">
                <a:solidFill>
                  <a:schemeClr val="bg1"/>
                </a:solidFill>
              </a:rPr>
              <a:t> </a:t>
            </a:r>
            <a:r>
              <a:rPr lang="el-GR" dirty="0" err="1">
                <a:solidFill>
                  <a:schemeClr val="bg1"/>
                </a:solidFill>
              </a:rPr>
              <a:t>economy</a:t>
            </a:r>
            <a:r>
              <a:rPr lang="el-GR" dirty="0">
                <a:solidFill>
                  <a:schemeClr val="bg1"/>
                </a:solidFill>
              </a:rPr>
              <a:t>), και τη χρήση της υπηρεσίας που προσφέρει ένα προϊόν και όχι την κατοχή αυτού του ίδιου του προϊόντος. </a:t>
            </a:r>
            <a:endParaRPr lang="en-US" dirty="0">
              <a:solidFill>
                <a:schemeClr val="bg1"/>
              </a:solidFill>
            </a:endParaRPr>
          </a:p>
        </p:txBody>
      </p:sp>
    </p:spTree>
    <p:extLst>
      <p:ext uri="{BB962C8B-B14F-4D97-AF65-F5344CB8AC3E}">
        <p14:creationId xmlns:p14="http://schemas.microsoft.com/office/powerpoint/2010/main" val="561562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ircular Economy Action Plan - Fertilizers Europe"/>
          <p:cNvPicPr>
            <a:picLocks noChangeAspect="1" noChangeArrowheads="1"/>
          </p:cNvPicPr>
          <p:nvPr/>
        </p:nvPicPr>
        <p:blipFill rotWithShape="1">
          <a:blip r:embed="rId2">
            <a:extLst>
              <a:ext uri="{28A0092B-C50C-407E-A947-70E740481C1C}">
                <a14:useLocalDpi xmlns:a14="http://schemas.microsoft.com/office/drawing/2010/main" val="0"/>
              </a:ext>
            </a:extLst>
          </a:blip>
          <a:srcRect r="10719"/>
          <a:stretch/>
        </p:blipFill>
        <p:spPr bwMode="auto">
          <a:xfrm>
            <a:off x="4167026" y="980728"/>
            <a:ext cx="4976974" cy="43779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3528" y="476672"/>
            <a:ext cx="4572000" cy="6186309"/>
          </a:xfrm>
          <a:prstGeom prst="rect">
            <a:avLst/>
          </a:prstGeom>
        </p:spPr>
        <p:txBody>
          <a:bodyPr>
            <a:spAutoFit/>
          </a:bodyPr>
          <a:lstStyle/>
          <a:p>
            <a:r>
              <a:rPr lang="el-GR" dirty="0"/>
              <a:t>Η κυκλική οικονομία είναι σε κάποιο βαθμό η μετεξέλιξη της ανακύκλωσης, έχει όμως και μια σημαντική διαφορά: Στην ανακύκλωση, ένα χρησιμοποιημένο προϊόν αποσυντίθεται σε πρώτες ύλες που ανακτώνται προς</a:t>
            </a:r>
          </a:p>
          <a:p>
            <a:r>
              <a:rPr lang="el-GR" dirty="0"/>
              <a:t>επαναχρησιμοποίηση στην παραγωγή νέων προϊόντων.</a:t>
            </a:r>
          </a:p>
          <a:p>
            <a:endParaRPr lang="el-GR" dirty="0"/>
          </a:p>
          <a:p>
            <a:r>
              <a:rPr lang="el-GR" dirty="0"/>
              <a:t>Στην κυκλική οικονομία, το προϊόν σχεδιάζεται εξαρχής, έτσι ώστε να μπορεί να γίνεται ανακατασκευή και </a:t>
            </a:r>
            <a:r>
              <a:rPr lang="el-GR" dirty="0" err="1"/>
              <a:t>επαναμεταποίηση</a:t>
            </a:r>
            <a:r>
              <a:rPr lang="el-GR" dirty="0"/>
              <a:t>, για να επαναχρησιμοποιηθεί ως καινούργιο. Μπαίνει, έτσι, φρένο στην αλόγιστη εξάντληση των πλουτοπαραγωγικών πόρων του πλανήτη και στην καταστροφή της</a:t>
            </a:r>
          </a:p>
          <a:p>
            <a:r>
              <a:rPr lang="el-GR" dirty="0"/>
              <a:t>βιόσφαιρας λόγω της ρύπανσης του περιβάλλοντος και της συνεπαγόμενης κλιματικής αλλαγής. </a:t>
            </a:r>
          </a:p>
          <a:p>
            <a:endParaRPr lang="el-GR" dirty="0"/>
          </a:p>
          <a:p>
            <a:r>
              <a:rPr lang="el-GR" dirty="0"/>
              <a:t>Το μοντέλο της κυκλικής οικονομίας προϋποθέτει νέους τρόπους σύλληψης και σχεδιασμού προϊόντων.</a:t>
            </a:r>
            <a:endParaRPr lang="en-US" dirty="0"/>
          </a:p>
        </p:txBody>
      </p:sp>
    </p:spTree>
    <p:extLst>
      <p:ext uri="{BB962C8B-B14F-4D97-AF65-F5344CB8AC3E}">
        <p14:creationId xmlns:p14="http://schemas.microsoft.com/office/powerpoint/2010/main" val="2460987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97346"/>
            <a:ext cx="4572000" cy="6463308"/>
          </a:xfrm>
          <a:prstGeom prst="rect">
            <a:avLst/>
          </a:prstGeom>
        </p:spPr>
        <p:txBody>
          <a:bodyPr>
            <a:spAutoFit/>
          </a:bodyPr>
          <a:lstStyle/>
          <a:p>
            <a:r>
              <a:rPr lang="el-GR" dirty="0"/>
              <a:t>Διαδικασίες, αλυσίδες αξίας, ακόμα και επιχειρηματικά μοντέλα παραγωγής και κατανάλωσης, σχεδιάζονται εξαρχής με γνώμονα την ανακατασκευή, την </a:t>
            </a:r>
            <a:r>
              <a:rPr lang="el-GR" dirty="0" err="1"/>
              <a:t>επαναμεταποίηση</a:t>
            </a:r>
            <a:r>
              <a:rPr lang="el-GR" dirty="0"/>
              <a:t>, επισκευή και την </a:t>
            </a:r>
            <a:r>
              <a:rPr lang="el-GR" dirty="0" err="1"/>
              <a:t>επανάχρηση</a:t>
            </a:r>
            <a:r>
              <a:rPr lang="el-GR" dirty="0"/>
              <a:t> υφιστάμενων υλικών και προϊόντων και κυρίως απαιτείται η ενεργός συμμετοχή όλων των φορέων της οικονομικής ζωής.</a:t>
            </a:r>
          </a:p>
          <a:p>
            <a:endParaRPr lang="el-GR" dirty="0"/>
          </a:p>
          <a:p>
            <a:r>
              <a:rPr lang="el-GR" dirty="0"/>
              <a:t>Πολλά κράτη έχουν θέσει την κυκλική οικονομία στον πυρήνα της αναπτυξιακής στρατηγικής τους, καθώς συμβάλλει στην εξοικονόμηση ενέργειας και την ορθολογικότερη χρήση των φυσικών πόρων, στον περιορισμό της ρύπανσης της ατμόσφαιρας, του εδάφους και των υδάτων, την αντιμετώπιση της κλιματικής αλλαγής. Εκτός από τα οφέλη για το περιβάλλον,</a:t>
            </a:r>
          </a:p>
          <a:p>
            <a:r>
              <a:rPr lang="el-GR" dirty="0"/>
              <a:t>μπορεί να συμβάλει στην κοινωνική και οικονομική ευημερία, δημιουργώντας</a:t>
            </a:r>
          </a:p>
          <a:p>
            <a:r>
              <a:rPr lang="el-GR" dirty="0"/>
              <a:t>θέσεις απασχόλησης και να αποτελέσει πηγή ανάπτυξης και καινοτομίας.</a:t>
            </a:r>
            <a:endParaRPr lang="en-US" dirty="0"/>
          </a:p>
        </p:txBody>
      </p:sp>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266" b="99494" l="2637" r="99805"/>
                    </a14:imgEffect>
                  </a14:imgLayer>
                </a14:imgProps>
              </a:ext>
              <a:ext uri="{28A0092B-C50C-407E-A947-70E740481C1C}">
                <a14:useLocalDpi xmlns:a14="http://schemas.microsoft.com/office/drawing/2010/main" val="0"/>
              </a:ext>
            </a:extLst>
          </a:blip>
          <a:srcRect/>
          <a:stretch>
            <a:fillRect/>
          </a:stretch>
        </p:blipFill>
        <p:spPr bwMode="auto">
          <a:xfrm>
            <a:off x="4441378" y="31649"/>
            <a:ext cx="4655563" cy="3591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descr="Waste Management Software - Waste Management Software | Circular Economy  Compan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3751582"/>
            <a:ext cx="2576314" cy="2932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573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5292" y="332656"/>
            <a:ext cx="8712968" cy="369332"/>
          </a:xfrm>
          <a:prstGeom prst="rect">
            <a:avLst/>
          </a:prstGeom>
        </p:spPr>
        <p:txBody>
          <a:bodyPr wrap="square">
            <a:spAutoFit/>
          </a:bodyPr>
          <a:lstStyle/>
          <a:p>
            <a:r>
              <a:rPr lang="el-GR" dirty="0">
                <a:effectLst>
                  <a:outerShdw blurRad="38100" dist="38100" dir="2700000" algn="tl">
                    <a:srgbClr val="000000">
                      <a:alpha val="43137"/>
                    </a:srgbClr>
                  </a:outerShdw>
                </a:effectLst>
              </a:rPr>
              <a:t>Η μετάβαση στην κυκλική οικονομία: εστίαση στην επαναχρησιμοποίηση και νέες αγορές</a:t>
            </a:r>
            <a:endParaRPr lang="en-US" dirty="0">
              <a:effectLst>
                <a:outerShdw blurRad="38100" dist="38100" dir="2700000" algn="tl">
                  <a:srgbClr val="000000">
                    <a:alpha val="43137"/>
                  </a:srgbClr>
                </a:outerShdw>
              </a:effectLst>
            </a:endParaRPr>
          </a:p>
        </p:txBody>
      </p:sp>
      <p:sp>
        <p:nvSpPr>
          <p:cNvPr id="4" name="Rectangle 3"/>
          <p:cNvSpPr/>
          <p:nvPr/>
        </p:nvSpPr>
        <p:spPr>
          <a:xfrm>
            <a:off x="305292" y="1484784"/>
            <a:ext cx="8712968" cy="3693319"/>
          </a:xfrm>
          <a:prstGeom prst="rect">
            <a:avLst/>
          </a:prstGeom>
        </p:spPr>
        <p:txBody>
          <a:bodyPr wrap="square">
            <a:spAutoFit/>
          </a:bodyPr>
          <a:lstStyle/>
          <a:p>
            <a:r>
              <a:rPr lang="el-GR" dirty="0"/>
              <a:t>Σύμφωνα με το μέχρι τώρα μοντέλο της οικονομίας, πολύτιμα υλικά χρησιμοποιούνται για</a:t>
            </a:r>
          </a:p>
          <a:p>
            <a:r>
              <a:rPr lang="el-GR" dirty="0"/>
              <a:t>την παραγωγή τροφίμων, την κατασκευή υποδομών και κατοικιών, την παραγωγή καταναλωτικών αγαθών ή την παροχή ενέργειας. Όταν τα προϊόντα αυτά καταναλωθούν ή δεν είναι πλέον απαραίτητα, τότε απορρίπτονται. Κάθε χρόνο στην ΕΕ χρησιμοποιούνται σχεδόν 15 τόνοι υλικών ανά άτομο, ενώ κάθε πολίτης της ΕΕ παράγει, κατά μέσο όρο, πάνω από 4,5 τόνους αποβλήτων ετησίως, εκ των οποίων πάνω από το μισό καταλήγει σε ΧΥΤΑ. Ωστόσο, η αύξηση του πληθυσμού αλλά και του πλούτου καθιστά τη ζήτηση για σπάνιες πρώτες ύλες μεγαλύτερη από ποτέ, εξαντλεί τους πόρους του πλανήτη με ταχύτερους ρυθμούς από </a:t>
            </a:r>
            <a:r>
              <a:rPr lang="el-GR" dirty="0" err="1"/>
              <a:t>ό,τι</a:t>
            </a:r>
            <a:r>
              <a:rPr lang="el-GR" dirty="0"/>
              <a:t> αναπληρώνονται, και η εντεινόμενη ανεπάρκεια οδηγεί αφενός σε υποβάθμιση του περιβάλλοντος, αφετέρου στην αύξηση των τιμών των πόρων (μεταλλεύματα, ορυκτά καύσιμα, ζωοτροφές, τρόφιμα, καθαρό νερό, γόνιμα εδάφη). Η γραμμική οικονομία, η οποία βασίζεται αποκλειστικά στην εξόρυξη πόρων,</a:t>
            </a:r>
          </a:p>
          <a:p>
            <a:r>
              <a:rPr lang="el-GR" dirty="0"/>
              <a:t>δεν αποτελεί πλέον βιώσιμη επιλογή.</a:t>
            </a:r>
          </a:p>
        </p:txBody>
      </p:sp>
    </p:spTree>
    <p:extLst>
      <p:ext uri="{BB962C8B-B14F-4D97-AF65-F5344CB8AC3E}">
        <p14:creationId xmlns:p14="http://schemas.microsoft.com/office/powerpoint/2010/main" val="25371052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2518</Words>
  <Application>Microsoft Office PowerPoint</Application>
  <PresentationFormat>Προβολή στην οθόνη (4:3)</PresentationFormat>
  <Paragraphs>141</Paragraphs>
  <Slides>21</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21</vt:i4>
      </vt:variant>
    </vt:vector>
  </HeadingPairs>
  <TitlesOfParts>
    <vt:vector size="24" baseType="lpstr">
      <vt:lpstr>Arial</vt:lpstr>
      <vt:lpstr>Calibri</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C.Dimitriadis</dc:creator>
  <cp:lastModifiedBy>ARISTOTELIS MARTINIS</cp:lastModifiedBy>
  <cp:revision>9</cp:revision>
  <dcterms:created xsi:type="dcterms:W3CDTF">2021-01-05T10:41:18Z</dcterms:created>
  <dcterms:modified xsi:type="dcterms:W3CDTF">2025-04-29T08:51:21Z</dcterms:modified>
</cp:coreProperties>
</file>