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0" r:id="rId3"/>
    <p:sldId id="257" r:id="rId4"/>
    <p:sldId id="261" r:id="rId5"/>
    <p:sldId id="260" r:id="rId6"/>
    <p:sldId id="258" r:id="rId7"/>
    <p:sldId id="259" r:id="rId8"/>
    <p:sldId id="266" r:id="rId9"/>
    <p:sldId id="267" r:id="rId10"/>
    <p:sldId id="268" r:id="rId11"/>
    <p:sldId id="270" r:id="rId12"/>
    <p:sldId id="262" r:id="rId13"/>
    <p:sldId id="271" r:id="rId14"/>
    <p:sldId id="264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D41"/>
    <a:srgbClr val="F7FEA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/>
            <a:r>
              <a:rPr dirty="0"/>
              <a:t>Κάντε κλικ για να επεξεργαστείτε τα στυλ κειμένου του υποδείγματος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l-GR" sz="1200" dirty="0"/>
            </a:fld>
            <a:endParaRPr lang="el-G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Κάντε κλικ για επεξεργασία του τίτλου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Κάντε κλικ για να επεξεργαστείτε τα στυλ κειμένου του υποδείγματος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dirty="0">
                <a:latin typeface="Arial" panose="020B0604020202020204" pitchFamily="34" charset="0"/>
              </a:rPr>
            </a:fld>
            <a:endParaRPr 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4"/>
          <p:cNvSpPr>
            <a:spLocks noGrp="1"/>
          </p:cNvSpPr>
          <p:nvPr>
            <p:ph type="ctrTitle" hasCustomPrompt="1"/>
          </p:nvPr>
        </p:nvSpPr>
        <p:spPr>
          <a:xfrm>
            <a:off x="3924300" y="1341438"/>
            <a:ext cx="4524375" cy="5113337"/>
          </a:xfrm>
        </p:spPr>
        <p:txBody>
          <a:bodyPr vert="horz" wrap="square" lIns="91440" tIns="45720" rIns="91440" bIns="45720" anchor="ctr"/>
          <a:p>
            <a:pPr algn="l" eaLnBrk="1" hangingPunct="1">
              <a:buClrTx/>
              <a:buSzTx/>
              <a:buFontTx/>
            </a:pPr>
            <a:r>
              <a:rPr sz="1800" dirty="0">
                <a:solidFill>
                  <a:schemeClr val="bg2"/>
                </a:solidFill>
              </a:rPr>
              <a:t>                          </a:t>
            </a:r>
            <a:endParaRPr sz="1800" b="1" dirty="0">
              <a:solidFill>
                <a:schemeClr val="bg2"/>
              </a:solidFill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00063" y="500063"/>
            <a:ext cx="8143875" cy="5857875"/>
          </a:xfrm>
          <a:prstGeom prst="rect">
            <a:avLst/>
          </a:prstGeom>
          <a:solidFill>
            <a:srgbClr val="DDDDDD"/>
          </a:solidFill>
          <a:ln w="9525">
            <a:solidFill>
              <a:srgbClr val="C0C0C0"/>
            </a:solidFill>
            <a:miter lim="800000"/>
          </a:ln>
          <a:effectLst/>
        </p:spPr>
        <p:txBody>
          <a:bodyPr wrap="none" anchor="ctr"/>
          <a:p>
            <a:pPr algn="ctr"/>
            <a:r>
              <a:rPr sz="1400" b="1" dirty="0">
                <a:solidFill>
                  <a:schemeClr val="bg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                       </a:t>
            </a:r>
            <a:endParaRPr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 algn="ctr"/>
            <a:endParaRPr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sz="14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800" dirty="0">
                <a:solidFill>
                  <a:srgbClr val="C00000"/>
                </a:solidFill>
                <a:latin typeface="Arial" panose="020B0604020202020204" pitchFamily="34" charset="0"/>
              </a:rPr>
              <a:t>  </a:t>
            </a:r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</a:rPr>
              <a:t>-</a:t>
            </a: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 Η ΣΥΝΔΙΑΣΚΕΨΗ ΤΗΣ ΣΤΟΚΧΟΛΜΗΣ</a:t>
            </a:r>
            <a:endParaRPr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  </a:t>
            </a:r>
            <a:endParaRPr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</a:rPr>
              <a:t>  - </a:t>
            </a: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ΕΚΘΕΣΗ </a:t>
            </a:r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BRUNDTLAND</a:t>
            </a:r>
            <a:endParaRPr lang="en-US" altLang="x-none" sz="2000" dirty="0">
              <a:solidFill>
                <a:srgbClr val="C0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endParaRPr sz="2000" dirty="0">
              <a:solidFill>
                <a:srgbClr val="C0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- </a:t>
            </a:r>
            <a:r>
              <a:rPr sz="2000" dirty="0">
                <a:solidFill>
                  <a:srgbClr val="C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Η ΣΥΝΔΙΑΣΚΕΨΗ ΤΟΥ ΡΙΟ ΝΤΕ ΤΖΑΝΕΙΡΟ</a:t>
            </a:r>
            <a:endParaRPr lang="en-US" altLang="x-none" sz="2000" dirty="0">
              <a:solidFill>
                <a:srgbClr val="C0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endParaRPr lang="en-US" altLang="x-none" sz="2000" dirty="0">
              <a:solidFill>
                <a:srgbClr val="C0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endParaRPr sz="20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x-none" sz="2000" dirty="0">
                <a:solidFill>
                  <a:srgbClr val="C00000"/>
                </a:solidFill>
                <a:latin typeface="Arial" panose="020B0604020202020204" pitchFamily="34" charset="0"/>
              </a:rPr>
              <a:t>  </a:t>
            </a:r>
            <a:endParaRPr sz="2000" dirty="0">
              <a:solidFill>
                <a:srgbClr val="C0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ΒΑΣΙΚΗ ΔΙΑΠΙΣΤΩΣΗ:	Περιβάλλον και Ανάπτυξη είναι αλληλοεξαρτώμενα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ΑΠΑΙΤΕΙΤΑΙ:		Συνεργασία κοινωνικών, οικολογικών, οικονομικών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κ.ά. παραγόντων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ΠΡΟΫΠΟΘΕΣΗ:		Ο στόχος της αυτοσυντηρούμενης ανάπτυξης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ΣΤΟΧΟΣ:		Ικανοποίηση των σύγχρονων αναγκών αλλά και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εξασφάλιση για την ικανοποίηση των μελλοντικών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ΤΟΝΙΖΕΤΑΙ:		Η ανάγκη ικανοποίησης των αναγκών των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αναπτυσσόμενων χωρών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ΠΡΟΒΛΕΠΕΤΑΙ:		Η αυτοσυντηρούμενη ανάπτυξη θα οδηγήσει σε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βιώσιμη ανάπτυξη όλων των άλλων παραγόντων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και παραμέτρων</a:t>
            </a:r>
            <a:endParaRPr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836613"/>
            <a:ext cx="8229600" cy="5545137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1800" dirty="0"/>
              <a:t>Απόφαση 44/228 (22/12/89) της Γ.Σ. του ΟΗΕ</a:t>
            </a:r>
            <a:endParaRPr sz="1800" dirty="0"/>
          </a:p>
          <a:p>
            <a:pPr algn="ctr" eaLnBrk="1" hangingPunct="1">
              <a:buNone/>
            </a:pPr>
            <a:endParaRPr sz="1800" dirty="0"/>
          </a:p>
          <a:p>
            <a:pPr algn="ctr" eaLnBrk="1" hangingPunct="1">
              <a:buNone/>
            </a:pPr>
            <a:endParaRPr sz="1800" dirty="0"/>
          </a:p>
          <a:p>
            <a:pPr algn="ctr" eaLnBrk="1" hangingPunct="1">
              <a:buNone/>
            </a:pPr>
            <a:r>
              <a:rPr sz="1800" b="1" dirty="0"/>
              <a:t>δημιουργείται Προπαρασκευαστική Επιτροπή για να ετοιμάσει</a:t>
            </a:r>
            <a:endParaRPr sz="1800" b="1" dirty="0"/>
          </a:p>
          <a:p>
            <a:pPr algn="ctr" eaLnBrk="1" hangingPunct="1">
              <a:buNone/>
            </a:pPr>
            <a:r>
              <a:rPr sz="1800" b="1" dirty="0"/>
              <a:t>τη «Διαδικασία ’92» (</a:t>
            </a:r>
            <a:r>
              <a:rPr lang="en-US" altLang="x-none" sz="1800" b="1" dirty="0"/>
              <a:t>The ’92 Progress)</a:t>
            </a:r>
            <a:endParaRPr sz="1800" b="1" dirty="0"/>
          </a:p>
          <a:p>
            <a:pPr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dirty="0"/>
              <a:t>- Οργανώθηκαν Ομάδες Εργασίας για κάθε θέμα και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Η ολομέλεια ασχολούνταν με θέματα γενικού ενδιαφέροντος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επίσης,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Διοργανώθηκαν διεθνείς συνδιασκέψεις και συναντήσεις για διάφορα θέματα 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- Τον Απρίλιο του 1992 συναντήθηκαν στην Κουάλα Λουμπούρ, υπουργοί από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τις αναπτυσσόμενες χώρες για να διαμορφώσουν τη θέση τους</a:t>
            </a:r>
            <a:endParaRPr sz="1800" dirty="0"/>
          </a:p>
        </p:txBody>
      </p:sp>
      <p:sp>
        <p:nvSpPr>
          <p:cNvPr id="12291" name="Line 4"/>
          <p:cNvSpPr/>
          <p:nvPr/>
        </p:nvSpPr>
        <p:spPr>
          <a:xfrm>
            <a:off x="4427538" y="1196975"/>
            <a:ext cx="0" cy="6477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idx="1" hasCustomPrompt="1"/>
          </p:nvPr>
        </p:nvSpPr>
        <p:spPr>
          <a:xfrm>
            <a:off x="457200" y="692150"/>
            <a:ext cx="8229600" cy="54340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ΟΗΕ </a:t>
            </a:r>
            <a:r>
              <a:rPr sz="2000" dirty="0">
                <a:sym typeface="Wingdings" panose="05000000000000000000" pitchFamily="2" charset="2"/>
              </a:rPr>
              <a:t> Ρίο Ντε Τζανέϊρο (Ιούνιος 1992)</a:t>
            </a:r>
            <a:endParaRPr sz="2000" dirty="0"/>
          </a:p>
          <a:p>
            <a:pPr eaLnBrk="1" hangingPunct="1">
              <a:buNone/>
            </a:pPr>
            <a:r>
              <a:rPr sz="2000" b="1" dirty="0">
                <a:solidFill>
                  <a:srgbClr val="FF0000"/>
                </a:solidFill>
              </a:rPr>
              <a:t>Συνδιάσκεψη  για το Περιβάλλον και την Ανάπτυξη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  - προσέγγιση των πολιτικών και οικονομικών παραμέτρων σε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σχέση με την ανάπτυξη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- αναγνώριση της αλληλεξάρτησης περιβάλλοντος - ανάπτυξης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- αναγνώριση των ευθυνών και των υποχρεώσεων των κρατών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μελών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</a:t>
            </a:r>
            <a:endParaRPr sz="2000" dirty="0"/>
          </a:p>
        </p:txBody>
      </p:sp>
      <p:sp>
        <p:nvSpPr>
          <p:cNvPr id="13315" name="Line 3"/>
          <p:cNvSpPr/>
          <p:nvPr/>
        </p:nvSpPr>
        <p:spPr>
          <a:xfrm>
            <a:off x="539750" y="2781300"/>
            <a:ext cx="0" cy="28813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6" name="Line 4"/>
          <p:cNvSpPr/>
          <p:nvPr/>
        </p:nvSpPr>
        <p:spPr>
          <a:xfrm>
            <a:off x="8388350" y="2781300"/>
            <a:ext cx="0" cy="28813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7" name="Line 5"/>
          <p:cNvSpPr/>
          <p:nvPr/>
        </p:nvSpPr>
        <p:spPr>
          <a:xfrm>
            <a:off x="539750" y="2781300"/>
            <a:ext cx="7848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8" name="Line 6"/>
          <p:cNvSpPr/>
          <p:nvPr/>
        </p:nvSpPr>
        <p:spPr>
          <a:xfrm>
            <a:off x="539750" y="5661025"/>
            <a:ext cx="7848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Oval 4"/>
          <p:cNvSpPr/>
          <p:nvPr/>
        </p:nvSpPr>
        <p:spPr>
          <a:xfrm>
            <a:off x="1619250" y="1628775"/>
            <a:ext cx="4968875" cy="79216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1800" b="1" dirty="0"/>
              <a:t>Η ΣΥΝΑΝΤΗΣΗ ΚΟΡΥΦΗΣ ΓΙΑ ΤΟΝ ΠΛΑΝΗΤΗ ΓΗ</a:t>
            </a:r>
            <a:r>
              <a:rPr sz="1800" dirty="0"/>
              <a:t> </a:t>
            </a:r>
            <a:endParaRPr sz="1800" dirty="0"/>
          </a:p>
          <a:p>
            <a:pPr algn="ctr" eaLnBrk="1" hangingPunct="1">
              <a:buNone/>
            </a:pPr>
            <a:r>
              <a:rPr sz="1800" dirty="0"/>
              <a:t>έγινε με την παρουσία Αρχηγών Κρατών ή Κυβερνήσεων του πλανήτη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                      Η Συνδιάσκεψη λειτούργησε σε 2 επίπεδα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  Κυβερνητική Συνδιάσκεψη</a:t>
            </a:r>
            <a:r>
              <a:rPr lang="en-US" altLang="x-none" sz="1800" dirty="0"/>
              <a:t>	- </a:t>
            </a:r>
            <a:r>
              <a:rPr sz="1800" dirty="0"/>
              <a:t>Δραστηριοποίηση των ΜΚΟ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 στο </a:t>
            </a:r>
            <a:r>
              <a:rPr lang="en-US" altLang="x-none" sz="1800" dirty="0"/>
              <a:t>Rio Centro</a:t>
            </a:r>
            <a:r>
              <a:rPr sz="1800" dirty="0"/>
              <a:t>			  (</a:t>
            </a:r>
            <a:r>
              <a:rPr lang="en-US" altLang="x-none" sz="1800" dirty="0"/>
              <a:t>Global Forum) </a:t>
            </a:r>
            <a:r>
              <a:rPr sz="1800" dirty="0"/>
              <a:t>στο ξενοδοχείο </a:t>
            </a:r>
            <a:r>
              <a:rPr lang="en-US" altLang="x-none" sz="1800" dirty="0"/>
              <a:t>Gloria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lang="en-US" altLang="x-none" sz="1800" dirty="0"/>
              <a:t>					- </a:t>
            </a:r>
            <a:r>
              <a:rPr sz="1800" dirty="0"/>
              <a:t>και των αυτόχθονων πληθυσμών σε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 Γ.Γ. Μωρίς Στρογκ (Καναδά)	  χώρο έξω από το Ρίο.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 Πρόεδρος: </a:t>
            </a:r>
            <a:r>
              <a:rPr lang="en-US" altLang="x-none" sz="1800" dirty="0"/>
              <a:t>Fernado Collor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2000" dirty="0"/>
          </a:p>
        </p:txBody>
      </p:sp>
      <p:sp>
        <p:nvSpPr>
          <p:cNvPr id="14340" name="Line 5"/>
          <p:cNvSpPr/>
          <p:nvPr/>
        </p:nvSpPr>
        <p:spPr>
          <a:xfrm flipH="1">
            <a:off x="2484438" y="2420938"/>
            <a:ext cx="1582737" cy="576262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41" name="Line 6"/>
          <p:cNvSpPr/>
          <p:nvPr/>
        </p:nvSpPr>
        <p:spPr>
          <a:xfrm>
            <a:off x="3995738" y="2420938"/>
            <a:ext cx="1512887" cy="576262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4"/>
          <p:cNvSpPr/>
          <p:nvPr/>
        </p:nvSpPr>
        <p:spPr>
          <a:xfrm>
            <a:off x="395288" y="2420938"/>
            <a:ext cx="6913562" cy="20875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en-US" altLang="x-none" sz="1800" dirty="0"/>
              <a:t>   </a:t>
            </a:r>
            <a:r>
              <a:rPr sz="1800" dirty="0"/>
              <a:t>Η Συνδιάσκεψη αποτελείται από:	- ανεπτυγμένες χώρες ή βιομηχανικές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- αναπτυσσόμενες χώρες και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- χώρες στο στάδιο της μετάβασης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			- χώρες λιγότερο ανεπτυγμένες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lang="el-GR" altLang="zh-CN" sz="1800" dirty="0"/>
          </a:p>
          <a:p>
            <a:pPr eaLnBrk="1" hangingPunct="1">
              <a:buNone/>
            </a:pPr>
            <a:r>
              <a:rPr lang="el-GR" altLang="zh-CN" sz="1800" dirty="0"/>
              <a:t>Από τη Συνάντηση αυτή προέκυψαν:</a:t>
            </a:r>
            <a:endParaRPr lang="el-GR" altLang="zh-CN" sz="1800" dirty="0"/>
          </a:p>
          <a:p>
            <a:pPr eaLnBrk="1" hangingPunct="1"/>
            <a:r>
              <a:rPr lang="el-GR" altLang="zh-CN" sz="1800" dirty="0"/>
              <a:t>Η Διακήρυξη του Ρίο για το Περιβάλλον και την Ανάπτυξη</a:t>
            </a:r>
            <a:endParaRPr lang="el-GR" altLang="zh-CN" sz="1800" dirty="0"/>
          </a:p>
          <a:p>
            <a:pPr eaLnBrk="1" hangingPunct="1"/>
            <a:r>
              <a:rPr lang="el-GR" altLang="zh-CN" sz="1800" dirty="0"/>
              <a:t>Ένα ολοκληρωμένο Πρόγραμμα Δράσης με τίτλο ΟΔΗΓΟΣ 21</a:t>
            </a:r>
            <a:endParaRPr lang="el-GR" altLang="zh-CN" sz="1800" dirty="0"/>
          </a:p>
          <a:p>
            <a:pPr eaLnBrk="1" hangingPunct="1"/>
            <a:r>
              <a:rPr lang="el-GR" altLang="zh-CN" sz="1800" dirty="0"/>
              <a:t>Μία Δήλωση Αρχών για τα Δάση</a:t>
            </a:r>
            <a:endParaRPr lang="el-GR" altLang="zh-CN" sz="1800" dirty="0"/>
          </a:p>
          <a:p>
            <a:pPr eaLnBrk="1" hangingPunct="1"/>
            <a:r>
              <a:rPr lang="el-GR" altLang="zh-CN" sz="1800" dirty="0"/>
              <a:t>Μία Σύμβαση για τη Βιολογική Ποικιλία</a:t>
            </a:r>
            <a:endParaRPr lang="el-GR" altLang="zh-CN" sz="1800" dirty="0"/>
          </a:p>
          <a:p>
            <a:pPr eaLnBrk="1" hangingPunct="1"/>
            <a:r>
              <a:rPr lang="el-GR" altLang="zh-CN" sz="1800" dirty="0"/>
              <a:t>Μία Σύμβαση για τις Κλιματολογικές Αλλαγές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1992:	Απόφαση της Γ.Σ. του ΟΗΕ για δημιουργία Επιτροπής για την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		Αυτοσυντηρούμενη Ανάπτυξη (</a:t>
            </a:r>
            <a:r>
              <a:rPr lang="en-US" altLang="x-none" sz="1800" dirty="0"/>
              <a:t>Commission on Sustainable </a:t>
            </a:r>
            <a:endParaRPr lang="en-US" altLang="x-none" sz="1800" dirty="0"/>
          </a:p>
          <a:p>
            <a:pPr eaLnBrk="1" hangingPunct="1">
              <a:buNone/>
            </a:pPr>
            <a:r>
              <a:rPr lang="en-US" altLang="x-none" sz="1800" dirty="0"/>
              <a:t>		Development) </a:t>
            </a:r>
            <a:r>
              <a:rPr sz="1800" dirty="0"/>
              <a:t>για την υλοποίηση της </a:t>
            </a:r>
            <a:r>
              <a:rPr lang="en-US" altLang="x-none" sz="1800" dirty="0"/>
              <a:t>Local Agenda 21</a:t>
            </a: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Oval 4"/>
          <p:cNvSpPr/>
          <p:nvPr/>
        </p:nvSpPr>
        <p:spPr>
          <a:xfrm>
            <a:off x="2700338" y="692150"/>
            <a:ext cx="3600450" cy="720725"/>
          </a:xfrm>
          <a:prstGeom prst="ellipse">
            <a:avLst/>
          </a:prstGeom>
          <a:solidFill>
            <a:srgbClr val="F0FD41"/>
          </a:solidFill>
          <a:ln w="9525" cap="flat" cmpd="sng">
            <a:solidFill>
              <a:srgbClr val="F7FEA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endParaRPr sz="1800" dirty="0"/>
          </a:p>
          <a:p>
            <a:pPr algn="ctr" eaLnBrk="1" hangingPunct="1">
              <a:buNone/>
            </a:pPr>
            <a:r>
              <a:rPr sz="1800" b="1" dirty="0"/>
              <a:t>Ο ΡΟΛΟΣ ΤΩΝ Μ.Κ.Ο.</a:t>
            </a:r>
            <a:endParaRPr sz="1800" b="1" dirty="0"/>
          </a:p>
          <a:p>
            <a:pPr algn="ctr" eaLnBrk="1" hangingPunct="1">
              <a:buNone/>
            </a:pPr>
            <a:endParaRPr sz="1800" b="1" dirty="0"/>
          </a:p>
          <a:p>
            <a:pPr algn="ctr" eaLnBrk="1" hangingPunct="1">
              <a:buNone/>
            </a:pPr>
            <a:endParaRPr sz="1800" b="1" dirty="0"/>
          </a:p>
          <a:p>
            <a:pPr eaLnBrk="1" hangingPunct="1">
              <a:buNone/>
            </a:pPr>
            <a:r>
              <a:rPr sz="1800" dirty="0"/>
              <a:t>- Σημαντική προσφορά στο θέμα με το οποίο ασχολούνται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Λειτουργούν παράλληλα και ανταγωνιστικά με τις κυβερνήσεις στα θέματα της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προστασίας του περιβάλλοντος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Υποκαθιστούν τις ελλείψεις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Προσφέρουν γόνιμη κριτική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- Προσφέρουν σημαντικό έργο στην επεξεργασία και διαμόρφωση διεθνών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συμβάσεων, στη διεθνή χρηματοδότηση και ανάληψη φιλοπεριβαλλοντικών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δραστηριοτήτων</a:t>
            </a:r>
            <a:endParaRPr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6048375"/>
          </a:xfrm>
        </p:spPr>
        <p:txBody>
          <a:bodyPr vert="horz" wrap="square" lIns="91440" tIns="45720" rIns="91440" bIns="45720" anchor="t"/>
          <a:p>
            <a:pPr algn="ctr" eaLnBrk="1" hangingPunct="1">
              <a:lnSpc>
                <a:spcPct val="90000"/>
              </a:lnSpc>
              <a:buNone/>
            </a:pPr>
            <a:r>
              <a:rPr sz="1800" b="1" dirty="0"/>
              <a:t>Ο ΡΟΛΟΣ ΤΩΝ Μ.Κ.Ο. ΣΤΗ ΣΤΟΚΧΟΛΜΗ</a:t>
            </a:r>
            <a:endParaRPr sz="1800" b="1" dirty="0"/>
          </a:p>
          <a:p>
            <a:pPr algn="ctr" eaLnBrk="1" hangingPunct="1">
              <a:lnSpc>
                <a:spcPct val="90000"/>
              </a:lnSpc>
              <a:buNone/>
            </a:pPr>
            <a:endParaRPr sz="1800" b="1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Η συμβολή τους ήταν σημαντική στη Συνδιάσκεψη της Στοκχόλμης (δημιουργία Περιβαλλοντικού </a:t>
            </a:r>
            <a:r>
              <a:rPr lang="en-US" altLang="x-none" sz="1800" dirty="0"/>
              <a:t>Forum) </a:t>
            </a:r>
            <a:r>
              <a:rPr sz="1800" dirty="0"/>
              <a:t> που λειτούργησε παράλληλα με τις επίσημες εργασίες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Έκδοση από Μ.Κ.Ο. εξειδικευμένης πληροφοριακής εφημερίδας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    </a:t>
            </a:r>
            <a:r>
              <a:rPr lang="en-US" altLang="x-none" sz="1800" dirty="0"/>
              <a:t>“Stockholm Conference ECO”</a:t>
            </a:r>
            <a:endParaRPr lang="en-US" altLang="x-none" sz="1800" dirty="0"/>
          </a:p>
          <a:p>
            <a:pPr eaLnBrk="1" hangingPunct="1">
              <a:lnSpc>
                <a:spcPct val="90000"/>
              </a:lnSpc>
              <a:buNone/>
            </a:pPr>
            <a:endParaRPr lang="en-US" altLang="x-none" sz="1800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sz="1800" b="1" dirty="0"/>
              <a:t>Ο ΡΟΛΟΣ ΤΩΝ Μ.Κ.Ο. ΣΤΟ ΡΙΟ</a:t>
            </a:r>
            <a:endParaRPr lang="en-US" altLang="x-none" sz="1800" dirty="0"/>
          </a:p>
          <a:p>
            <a:pPr eaLnBrk="1" hangingPunct="1">
              <a:lnSpc>
                <a:spcPct val="90000"/>
              </a:lnSpc>
              <a:buNone/>
            </a:pPr>
            <a:endParaRPr lang="en-US" altLang="x-none"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Στο προπαρασκευαστικό στάδιο, οι Μ.Κ.Ο. σε συνεργασία με εξειδικευμένα Όργανα και Οργανισμούς του ΟΗΕ και της Γραμματείας της </a:t>
            </a:r>
            <a:r>
              <a:rPr lang="en-US" altLang="x-none" sz="1800" dirty="0"/>
              <a:t>UNCED </a:t>
            </a:r>
            <a:r>
              <a:rPr sz="1800" dirty="0"/>
              <a:t>πραγματοποίησαν διεθνείς διασκέψεις για διάφορα θέματα ώστε να διαμορφώσουν προτάσεις (πχ. Συνδιάσκεψη με αντικείμενο τη «Δράση για Ένα Κοινό Μέλλον» στο Μπέργκεν της Νορβηγίας το Μάιο του 1990)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Στη συνάντηση της Προπαρασκευαστικής Επιτροπής της </a:t>
            </a:r>
            <a:r>
              <a:rPr lang="en-US" altLang="x-none" sz="1800" dirty="0"/>
              <a:t>UNCED</a:t>
            </a:r>
            <a:r>
              <a:rPr sz="1800" dirty="0"/>
              <a:t> στο Ναϊρόμπι (8/1990) επισημάνθηκε ότι οι Μ.Κ.Ο. θα πρέπει επίσημα και σημαντικά να συμβάλλουν στην προετοιμασία της Συνάντησης του Ρίο.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Θεωρήθηκε ότι θα πρέπει να υπάρξει ισορροπία μεταξύ των Μ.Κ.Ο. του Βορρά και του Νότου</a:t>
            </a:r>
            <a:endParaRPr sz="18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sz="1800" dirty="0"/>
              <a:t>Όλα τα παραπάνω υιοθετήθηκαν επίσημα από τη Γ.Σ.  </a:t>
            </a:r>
            <a:endParaRPr lang="en-US" altLang="x-none" sz="1800" dirty="0"/>
          </a:p>
          <a:p>
            <a:pPr eaLnBrk="1" hangingPunct="1">
              <a:lnSpc>
                <a:spcPct val="90000"/>
              </a:lnSpc>
              <a:buNone/>
            </a:pPr>
            <a:endParaRPr lang="en-US" altLang="x-none"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</p:txBody>
      </p:sp>
      <p:sp>
        <p:nvSpPr>
          <p:cNvPr id="17411" name="Line 4"/>
          <p:cNvSpPr/>
          <p:nvPr/>
        </p:nvSpPr>
        <p:spPr>
          <a:xfrm>
            <a:off x="2339975" y="836613"/>
            <a:ext cx="446405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2" name="Line 5"/>
          <p:cNvSpPr/>
          <p:nvPr/>
        </p:nvSpPr>
        <p:spPr>
          <a:xfrm>
            <a:off x="2843213" y="3141663"/>
            <a:ext cx="345757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algn="ctr" eaLnBrk="1" hangingPunct="1">
              <a:buNone/>
            </a:pPr>
            <a:r>
              <a:rPr sz="2000" b="1" dirty="0">
                <a:solidFill>
                  <a:srgbClr val="FF0000"/>
                </a:solidFill>
              </a:rPr>
              <a:t>Μ.Κ.Ο. ΣΤΟ ΡΙΟ</a:t>
            </a:r>
            <a:endParaRPr sz="2000" b="1" dirty="0">
              <a:solidFill>
                <a:srgbClr val="FF0000"/>
              </a:solidFill>
            </a:endParaRPr>
          </a:p>
          <a:p>
            <a:pPr eaLnBrk="1" hangingPunct="1">
              <a:buNone/>
            </a:pPr>
            <a:endParaRPr sz="2000" b="1" dirty="0">
              <a:solidFill>
                <a:srgbClr val="FF0000"/>
              </a:solidFill>
            </a:endParaRPr>
          </a:p>
          <a:p>
            <a:pPr eaLnBrk="1" hangingPunct="1">
              <a:buFontTx/>
              <a:buChar char="-"/>
            </a:pPr>
            <a:r>
              <a:rPr sz="1800" dirty="0"/>
              <a:t>Οι Μ.Κ.Ο. έλαβαν μέρος ως παρατηρητές στην επίσημη διπλωματική Συνδιάσκεψη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Περισσότερες από 1300 Μ.Κ.Ο. παραβρέθηκαν ως παρατηρητές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Πραγματοποίησαν την Εναλλακτική Διάσκεψη κορυφής (</a:t>
            </a:r>
            <a:r>
              <a:rPr lang="en-US" altLang="x-none" sz="1800" dirty="0"/>
              <a:t>Alternative Summit)</a:t>
            </a:r>
            <a:r>
              <a:rPr sz="1800" dirty="0"/>
              <a:t> το </a:t>
            </a:r>
            <a:r>
              <a:rPr lang="en-US" altLang="x-none" sz="1800" dirty="0"/>
              <a:t>Global Forum</a:t>
            </a:r>
            <a:endParaRPr lang="en-US" altLang="x-none"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Από το </a:t>
            </a:r>
            <a:r>
              <a:rPr lang="en-US" altLang="x-none" sz="1800" dirty="0"/>
              <a:t>Global Forum</a:t>
            </a:r>
            <a:r>
              <a:rPr sz="1800" dirty="0"/>
              <a:t> προέκυψαν εναλλακτικές Συνθήκες που αναφέρονται σε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5 Κατηγορίες θεμάτων:  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Συνεργασία των Μ.Κ.Ο. και δημιουργία θεσμών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Εναλλακτικά Οικονομικά Μοντέλα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Μεγάλα Περιβαλλοντικά Προβλήματα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Παραγωγή Τροφίμων</a:t>
            </a:r>
            <a:endParaRPr sz="1800" dirty="0"/>
          </a:p>
          <a:p>
            <a:pPr eaLnBrk="1" hangingPunct="1">
              <a:buFontTx/>
              <a:buChar char="-"/>
            </a:pPr>
            <a:r>
              <a:rPr sz="1800" dirty="0"/>
              <a:t>Άλλα σύνθετα θέματα  </a:t>
            </a:r>
            <a:endParaRPr sz="1800" dirty="0"/>
          </a:p>
          <a:p>
            <a:pPr eaLnBrk="1" hangingPunct="1">
              <a:buNone/>
            </a:pPr>
            <a:endParaRPr sz="1800" dirty="0"/>
          </a:p>
        </p:txBody>
      </p:sp>
      <p:sp>
        <p:nvSpPr>
          <p:cNvPr id="18435" name="Line 4"/>
          <p:cNvSpPr/>
          <p:nvPr/>
        </p:nvSpPr>
        <p:spPr>
          <a:xfrm>
            <a:off x="3708400" y="908050"/>
            <a:ext cx="1727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4"/>
          <p:cNvSpPr/>
          <p:nvPr/>
        </p:nvSpPr>
        <p:spPr>
          <a:xfrm>
            <a:off x="684213" y="1484313"/>
            <a:ext cx="7704137" cy="1152525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Γενικά, από τη Συνδιάσκεψη στο Ρίο: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r>
              <a:rPr sz="1800" dirty="0"/>
              <a:t>     - Αναβαθμίστηκε ο ρόλος των Μ.Κ.Ο. σε διεθνές επίπεδο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  - Δόθηκε η δυνατότητα σε διαφορετικές μεταξύ τους Μ.Κ.Ο. να συνάψουν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       στενές σχέσεις και συνεργασίες μεταξύ τους</a:t>
            </a:r>
            <a:endParaRPr sz="1800" dirty="0"/>
          </a:p>
          <a:p>
            <a:pPr eaLnBrk="1" hangingPunct="1">
              <a:buNone/>
            </a:pPr>
            <a:endParaRPr sz="1800" dirty="0"/>
          </a:p>
          <a:p>
            <a:pPr eaLnBrk="1" hangingPunct="1">
              <a:buNone/>
            </a:pPr>
            <a:endParaRPr lang="en-US" altLang="x-none" sz="1800" dirty="0"/>
          </a:p>
          <a:p>
            <a:pPr eaLnBrk="1" hangingPunct="1">
              <a:buNone/>
            </a:pPr>
            <a:r>
              <a:rPr sz="1800" b="1" dirty="0"/>
              <a:t>Αρνητική εμπειρία από τη μαζική συμμετοχή των Μ.Κ.Ο.:</a:t>
            </a:r>
            <a:r>
              <a:rPr sz="1800" dirty="0"/>
              <a:t>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Δημιουργήθηκε πρόβλημα στις ουσιαστικές παρεμβάσεις. Θα πρέπει να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διαμορφώνονται έγκαιρα οι κοινές στρατηγικές και θέσεις, οι οποίες θα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προωθούνται στους κυβερνητικούς εκπροσώπους. Στο άρθρο 27 του Οδηγού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21 οι Μ.Κ.Ο. θεωρούνται σημαντικός παράγοντας για την προώθηση της </a:t>
            </a:r>
            <a:endParaRPr sz="1800" dirty="0"/>
          </a:p>
          <a:p>
            <a:pPr eaLnBrk="1" hangingPunct="1">
              <a:buNone/>
            </a:pPr>
            <a:r>
              <a:rPr sz="1800" dirty="0"/>
              <a:t>Αυτοσυντηρούμενης Ανάπτυξης </a:t>
            </a:r>
            <a:endParaRPr sz="1800" dirty="0"/>
          </a:p>
          <a:p>
            <a:pPr eaLnBrk="1" hangingPunct="1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"/>
          <p:cNvSpPr>
            <a:spLocks noGrp="1"/>
          </p:cNvSpPr>
          <p:nvPr>
            <p:ph idx="1" hasCustomPrompt="1"/>
          </p:nvPr>
        </p:nvSpPr>
        <p:spPr>
          <a:xfrm>
            <a:off x="395288" y="476250"/>
            <a:ext cx="8291512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en-US" altLang="x-none" sz="1800" dirty="0"/>
              <a:t>   </a:t>
            </a:r>
            <a:r>
              <a:rPr sz="1800" dirty="0"/>
              <a:t>ΟΗΕ – </a:t>
            </a:r>
            <a:r>
              <a:rPr sz="1800" b="1" dirty="0"/>
              <a:t>Στοκχόλμη (1972)</a:t>
            </a:r>
            <a:endParaRPr sz="1800" b="1" dirty="0"/>
          </a:p>
          <a:p>
            <a:pPr eaLnBrk="1" hangingPunct="1">
              <a:buNone/>
            </a:pPr>
            <a:r>
              <a:rPr lang="en-US" altLang="x-none" sz="1800" dirty="0"/>
              <a:t>   </a:t>
            </a:r>
            <a:r>
              <a:rPr sz="1800" dirty="0"/>
              <a:t>Συνδιάσκεψη </a:t>
            </a:r>
            <a:r>
              <a:rPr sz="1800" b="1" dirty="0"/>
              <a:t>«για το ανθρώπινο περιβάλλον»</a:t>
            </a:r>
            <a:r>
              <a:rPr sz="1800" dirty="0"/>
              <a:t> </a:t>
            </a:r>
            <a:r>
              <a:rPr sz="1800" dirty="0">
                <a:sym typeface="Wingdings" panose="05000000000000000000" pitchFamily="2" charset="2"/>
              </a:rPr>
              <a:t> δικαιώματα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lang="en-US" altLang="x-none" sz="1800" dirty="0">
                <a:sym typeface="Wingdings" panose="05000000000000000000" pitchFamily="2" charset="2"/>
              </a:rPr>
              <a:t>   </a:t>
            </a:r>
            <a:r>
              <a:rPr sz="1800" dirty="0">
                <a:sym typeface="Wingdings" panose="05000000000000000000" pitchFamily="2" charset="2"/>
              </a:rPr>
              <a:t>Συμμετοχή 113ών κρατών (ανεπτυγμένα και αναπτυσσόμενα)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Σχέδιο Δράσης          Δρομολόγηση για τη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με 109 Συστάσεις      δημιουργία της </a:t>
            </a:r>
            <a:r>
              <a:rPr lang="en-US" altLang="x-none" sz="1800" dirty="0">
                <a:sym typeface="Wingdings" panose="05000000000000000000" pitchFamily="2" charset="2"/>
              </a:rPr>
              <a:t>UNEP</a:t>
            </a:r>
            <a:endParaRPr lang="en-US" altLang="x-none"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lang="en-US" altLang="x-none"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Δεν υιοθέτησε νομικά κείμενα υποχρεωτικού χαρακτήρα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Δεν εμβάθυνε στις αιτίες των περιβαλλοντικών προβλημάτων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Διαφαίνεται η σύνδεση της οικονομικής και κοινωνικής ανάπτυξης με την 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εξασφάλιση για προστασία του περιβάλλοντος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Διαφαίνεται ότι η περιβαλλοντική υποβάθμιση συνδέεται άμεσα με την        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αδυναμία λήψης μέτρων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Δεν αποδίδονται ευθύνες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/>
          </a:p>
        </p:txBody>
      </p:sp>
      <p:sp>
        <p:nvSpPr>
          <p:cNvPr id="3075" name="Line 4"/>
          <p:cNvSpPr/>
          <p:nvPr/>
        </p:nvSpPr>
        <p:spPr>
          <a:xfrm>
            <a:off x="468313" y="1557338"/>
            <a:ext cx="68405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" name="Line 5"/>
          <p:cNvSpPr/>
          <p:nvPr/>
        </p:nvSpPr>
        <p:spPr>
          <a:xfrm flipH="1">
            <a:off x="900113" y="1557338"/>
            <a:ext cx="172720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7" name="Line 6"/>
          <p:cNvSpPr/>
          <p:nvPr/>
        </p:nvSpPr>
        <p:spPr>
          <a:xfrm>
            <a:off x="2627313" y="1557338"/>
            <a:ext cx="1368425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8" name="Line 7"/>
          <p:cNvSpPr/>
          <p:nvPr/>
        </p:nvSpPr>
        <p:spPr>
          <a:xfrm>
            <a:off x="468313" y="3933825"/>
            <a:ext cx="431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9" name="Line 8"/>
          <p:cNvSpPr/>
          <p:nvPr/>
        </p:nvSpPr>
        <p:spPr>
          <a:xfrm>
            <a:off x="468313" y="4292600"/>
            <a:ext cx="431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0" name="Line 9"/>
          <p:cNvSpPr/>
          <p:nvPr/>
        </p:nvSpPr>
        <p:spPr>
          <a:xfrm>
            <a:off x="468313" y="4652963"/>
            <a:ext cx="431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1" name="Line 10"/>
          <p:cNvSpPr/>
          <p:nvPr/>
        </p:nvSpPr>
        <p:spPr>
          <a:xfrm>
            <a:off x="468313" y="5300663"/>
            <a:ext cx="431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2" name="Line 11"/>
          <p:cNvSpPr/>
          <p:nvPr/>
        </p:nvSpPr>
        <p:spPr>
          <a:xfrm>
            <a:off x="468313" y="5949950"/>
            <a:ext cx="431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83" name="Line 12"/>
          <p:cNvSpPr/>
          <p:nvPr/>
        </p:nvSpPr>
        <p:spPr>
          <a:xfrm>
            <a:off x="468313" y="404813"/>
            <a:ext cx="68405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4" name="Line 13"/>
          <p:cNvSpPr/>
          <p:nvPr/>
        </p:nvSpPr>
        <p:spPr>
          <a:xfrm>
            <a:off x="468313" y="404813"/>
            <a:ext cx="0" cy="11525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5" name="Line 14"/>
          <p:cNvSpPr/>
          <p:nvPr/>
        </p:nvSpPr>
        <p:spPr>
          <a:xfrm>
            <a:off x="7308850" y="404813"/>
            <a:ext cx="0" cy="11525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idx="1" hasCustomPrompt="1"/>
          </p:nvPr>
        </p:nvSpPr>
        <p:spPr>
          <a:xfrm>
            <a:off x="468313" y="476250"/>
            <a:ext cx="8291512" cy="56499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en-US" altLang="x-none" sz="1800" dirty="0"/>
              <a:t>   </a:t>
            </a:r>
            <a:r>
              <a:rPr sz="1800" dirty="0"/>
              <a:t>Δημιουργία </a:t>
            </a:r>
            <a:r>
              <a:rPr lang="en-US" altLang="x-none" sz="1800" b="1" dirty="0"/>
              <a:t>WCED (</a:t>
            </a:r>
            <a:r>
              <a:rPr sz="1800" b="1" dirty="0"/>
              <a:t>Παγκόσμια Επιτροπή για το Περιβάλλον</a:t>
            </a:r>
            <a:endParaRPr sz="1800" b="1" dirty="0"/>
          </a:p>
          <a:p>
            <a:pPr eaLnBrk="1" hangingPunct="1">
              <a:buNone/>
            </a:pPr>
            <a:r>
              <a:rPr sz="1800" b="1" dirty="0"/>
              <a:t>   και την Ανάπτυξη)</a:t>
            </a:r>
            <a:r>
              <a:rPr sz="1800" dirty="0"/>
              <a:t> (Απόφαση 38/161/1983 της Γ.Σ. του ΟΗΕ)</a:t>
            </a:r>
            <a:endParaRPr sz="1800" dirty="0"/>
          </a:p>
          <a:p>
            <a:pPr eaLnBrk="1" hangingPunct="1">
              <a:buNone/>
            </a:pPr>
            <a:r>
              <a:rPr lang="en-US" altLang="x-none" sz="1800" dirty="0"/>
              <a:t>   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-  Ο Γ.Γ. του ΟΗΕ καλούνταν να διορίσει Πρόεδρο και Αντιπρόεδρο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-  Τουλάχιστο τα μισά μέλη θα προέρχονται από τις αναπτυσσόμενες χώρες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-  Πρόεδρος </a:t>
            </a:r>
            <a:r>
              <a:rPr lang="en-US" altLang="x-none" sz="1800" dirty="0">
                <a:sym typeface="Wingdings" panose="05000000000000000000" pitchFamily="2" charset="2"/>
              </a:rPr>
              <a:t>Dr Harlem Brundtland </a:t>
            </a:r>
            <a:r>
              <a:rPr sz="1800" dirty="0">
                <a:sym typeface="Wingdings" panose="05000000000000000000" pitchFamily="2" charset="2"/>
              </a:rPr>
              <a:t>(από τη Νορβηγία)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-  Αντιπρόεδρος Δρ. </a:t>
            </a:r>
            <a:r>
              <a:rPr lang="en-US" altLang="x-none" sz="1800" dirty="0">
                <a:sym typeface="Wingdings" panose="05000000000000000000" pitchFamily="2" charset="2"/>
              </a:rPr>
              <a:t>Mansour Khalid </a:t>
            </a:r>
            <a:r>
              <a:rPr sz="1800" dirty="0">
                <a:sym typeface="Wingdings" panose="05000000000000000000" pitchFamily="2" charset="2"/>
              </a:rPr>
              <a:t>(από το Σουδάν)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-  Από αυτούς επελέγησαν τα υπόλοιπα 19 μέλη (πολιτικοί, επιστήμονες,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επιχειρηματίες)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</a:t>
            </a:r>
            <a:endParaRPr sz="1800" dirty="0"/>
          </a:p>
        </p:txBody>
      </p:sp>
      <p:sp>
        <p:nvSpPr>
          <p:cNvPr id="4099" name="Line 3"/>
          <p:cNvSpPr/>
          <p:nvPr/>
        </p:nvSpPr>
        <p:spPr>
          <a:xfrm>
            <a:off x="468313" y="1557338"/>
            <a:ext cx="68405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0" name="Line 4"/>
          <p:cNvSpPr/>
          <p:nvPr/>
        </p:nvSpPr>
        <p:spPr>
          <a:xfrm flipH="1">
            <a:off x="827088" y="15573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1" name="Line 11"/>
          <p:cNvSpPr/>
          <p:nvPr/>
        </p:nvSpPr>
        <p:spPr>
          <a:xfrm>
            <a:off x="468313" y="404813"/>
            <a:ext cx="68405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2" name="Line 12"/>
          <p:cNvSpPr/>
          <p:nvPr/>
        </p:nvSpPr>
        <p:spPr>
          <a:xfrm>
            <a:off x="468313" y="404813"/>
            <a:ext cx="0" cy="11525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3" name="Line 13"/>
          <p:cNvSpPr/>
          <p:nvPr/>
        </p:nvSpPr>
        <p:spPr>
          <a:xfrm>
            <a:off x="7308850" y="404813"/>
            <a:ext cx="0" cy="11525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4" name="Line 14"/>
          <p:cNvSpPr/>
          <p:nvPr/>
        </p:nvSpPr>
        <p:spPr>
          <a:xfrm flipH="1">
            <a:off x="1258888" y="15573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5" name="Line 15"/>
          <p:cNvSpPr/>
          <p:nvPr/>
        </p:nvSpPr>
        <p:spPr>
          <a:xfrm flipH="1">
            <a:off x="1692275" y="15573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6" name="Line 16"/>
          <p:cNvSpPr/>
          <p:nvPr/>
        </p:nvSpPr>
        <p:spPr>
          <a:xfrm flipH="1">
            <a:off x="2124075" y="15573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7" name="Line 17"/>
          <p:cNvSpPr/>
          <p:nvPr/>
        </p:nvSpPr>
        <p:spPr>
          <a:xfrm flipH="1">
            <a:off x="2555875" y="1557338"/>
            <a:ext cx="0" cy="12239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3"/>
          <p:cNvSpPr>
            <a:spLocks noGrp="1"/>
          </p:cNvSpPr>
          <p:nvPr>
            <p:ph idx="1" hasCustomPrompt="1"/>
          </p:nvPr>
        </p:nvSpPr>
        <p:spPr>
          <a:xfrm>
            <a:off x="179388" y="620713"/>
            <a:ext cx="8785225" cy="5505450"/>
          </a:xfrm>
        </p:spPr>
        <p:txBody>
          <a:bodyPr vert="horz" wrap="square" lIns="91440" tIns="45720" rIns="91440" bIns="45720" anchor="t"/>
          <a:p>
            <a:pPr eaLnBrk="1" hangingPunct="1"/>
            <a:endParaRPr dirty="0"/>
          </a:p>
          <a:p>
            <a:pPr eaLnBrk="1" hangingPunct="1">
              <a:buNone/>
            </a:pPr>
            <a:r>
              <a:rPr sz="2000" dirty="0"/>
              <a:t>Η Γ.Σ. του ΟΗΕ ζητά τη διαμόρφωση δέσμης Συστάσεων για έναν 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Παγκόσμιο Οδηγό Αλλαγών (</a:t>
            </a:r>
            <a:r>
              <a:rPr lang="en-US" altLang="x-none" sz="2000" dirty="0"/>
              <a:t>a global agenda for change) </a:t>
            </a:r>
            <a:r>
              <a:rPr sz="2000" dirty="0"/>
              <a:t>με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ΣΤΟΧΟ: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1600" dirty="0"/>
              <a:t>την αυτοσυντηρούμενη ανάπτυξη     να διερευνηθεί το θέμα της     να βοηθήσει την παγκόσμια   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(</a:t>
            </a:r>
            <a:r>
              <a:rPr lang="en-US" altLang="x-none" sz="1600" dirty="0"/>
              <a:t>sustainable development)</a:t>
            </a:r>
            <a:r>
              <a:rPr sz="1600" dirty="0"/>
              <a:t>                συνεργασίας όλων των          κοινότητα να διαμορφώσει </a:t>
            </a:r>
            <a:endParaRPr lang="en-US" altLang="x-none" sz="1600" dirty="0"/>
          </a:p>
          <a:p>
            <a:pPr eaLnBrk="1" hangingPunct="1">
              <a:buNone/>
            </a:pPr>
            <a:r>
              <a:rPr sz="1600" dirty="0"/>
              <a:t>μέχρι και πέραν του έτους 2000        χωρών στα θέματα του          μακροχρόνια προοπτική για </a:t>
            </a:r>
            <a:endParaRPr sz="1600" dirty="0"/>
          </a:p>
          <a:p>
            <a:pPr eaLnBrk="1" hangingPunct="1">
              <a:buNone/>
            </a:pPr>
            <a:r>
              <a:rPr sz="1600" dirty="0"/>
              <a:t>                                                          περιβάλλοντος                      τα θέματα του περιβάλλοντος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r>
              <a:rPr sz="1600" dirty="0"/>
              <a:t>ΕΔΡΑ ΤΗΣ ΕΠΙΤΡΟΠΗΣ: </a:t>
            </a:r>
            <a:r>
              <a:rPr sz="1600" b="1" dirty="0"/>
              <a:t>Η ΓΕΝΕΥΗ</a:t>
            </a:r>
            <a:endParaRPr sz="1600" b="1" dirty="0"/>
          </a:p>
          <a:p>
            <a:pPr eaLnBrk="1" hangingPunct="1">
              <a:buNone/>
            </a:pPr>
            <a:endParaRPr sz="1600" b="1" dirty="0"/>
          </a:p>
        </p:txBody>
      </p:sp>
      <p:sp>
        <p:nvSpPr>
          <p:cNvPr id="5123" name="Line 5"/>
          <p:cNvSpPr/>
          <p:nvPr/>
        </p:nvSpPr>
        <p:spPr>
          <a:xfrm>
            <a:off x="395288" y="2276475"/>
            <a:ext cx="1081087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4" name="Line 6"/>
          <p:cNvSpPr/>
          <p:nvPr/>
        </p:nvSpPr>
        <p:spPr>
          <a:xfrm>
            <a:off x="900113" y="2276475"/>
            <a:ext cx="0" cy="10810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5" name="Line 7"/>
          <p:cNvSpPr/>
          <p:nvPr/>
        </p:nvSpPr>
        <p:spPr>
          <a:xfrm>
            <a:off x="900113" y="2276475"/>
            <a:ext cx="3455987" cy="10810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6" name="Line 8"/>
          <p:cNvSpPr/>
          <p:nvPr/>
        </p:nvSpPr>
        <p:spPr>
          <a:xfrm>
            <a:off x="900113" y="2276475"/>
            <a:ext cx="6264275" cy="10810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333375"/>
            <a:ext cx="8229600" cy="60483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1984</a:t>
            </a:r>
            <a:r>
              <a:rPr sz="1800" dirty="0">
                <a:sym typeface="Wingdings" panose="05000000000000000000" pitchFamily="2" charset="2"/>
              </a:rPr>
              <a:t> - προσδιορίστηκαν οι στόχοι της Επιτροπής και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sz="1800" dirty="0">
                <a:sym typeface="Wingdings" panose="05000000000000000000" pitchFamily="2" charset="2"/>
              </a:rPr>
              <a:t>             - επελέγησαν 8 θέματα κλειδιά για περαιτέρω ανάλυση και μελέτη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1. Προοπτικές για πληθυσμό,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2. Ενέργεια: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3. Βιομηχανία: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4. Επάρκεια τροφίμων, γεωργία, δασοκομία,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5. Ανθρώπινοι οικισμοί: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6. Διεθνείς οικονομικές σχέσεις, περιβάλλον και ανάπτυξη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7. Συστήματα υποστήριξης αποφάσεων για διαχείριση περιβάλλοντος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8. Διεθνής συνεργασία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- συγκεντρώθηκαν στοιχεία από συναντήσεις, επισκέψεις κλπ.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- αρχικός προϋπ/σμός 3-3,5 εκ.δολλ., αλλά τελικά ξεπέρασε τα 5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- χρηματοδότης: κυβερνήσεις, διάφορα ιδρύματα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1987</a:t>
            </a:r>
            <a:r>
              <a:rPr sz="1800" dirty="0">
                <a:sym typeface="Wingdings" panose="05000000000000000000" pitchFamily="2" charset="2"/>
              </a:rPr>
              <a:t> Έκθεση </a:t>
            </a:r>
            <a:r>
              <a:rPr lang="en-US" altLang="x-none" sz="1800" dirty="0">
                <a:sym typeface="Wingdings" panose="05000000000000000000" pitchFamily="2" charset="2"/>
              </a:rPr>
              <a:t>Brundtland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sz="1800" dirty="0">
                <a:sym typeface="Wingdings" panose="05000000000000000000" pitchFamily="2" charset="2"/>
              </a:rPr>
              <a:t>	- Η Επιτροπή συνεχίζει να λειτουργεί με έδρα τη Γενεύη με τη μορφή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sz="1800" dirty="0">
                <a:sym typeface="Wingdings" panose="05000000000000000000" pitchFamily="2" charset="2"/>
              </a:rPr>
              <a:t>	  «Κέντρου για το Κοινό μας Μέλλον» (</a:t>
            </a:r>
            <a:r>
              <a:rPr lang="en-US" altLang="x-none" sz="1800" dirty="0">
                <a:sym typeface="Wingdings" panose="05000000000000000000" pitchFamily="2" charset="2"/>
              </a:rPr>
              <a:t>The Centre for Our Future)</a:t>
            </a:r>
            <a:endParaRPr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3"/>
          <p:cNvSpPr>
            <a:spLocks noGrp="1"/>
          </p:cNvSpPr>
          <p:nvPr>
            <p:ph idx="1" hasCustomPrompt="1"/>
          </p:nvPr>
        </p:nvSpPr>
        <p:spPr>
          <a:xfrm>
            <a:off x="457200" y="692150"/>
            <a:ext cx="8229600" cy="54340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 </a:t>
            </a:r>
            <a:r>
              <a:rPr sz="2000" b="1" dirty="0">
                <a:solidFill>
                  <a:srgbClr val="FF0000"/>
                </a:solidFill>
              </a:rPr>
              <a:t>Έκθεση </a:t>
            </a:r>
            <a:r>
              <a:rPr lang="en-US" altLang="x-none" sz="2000" b="1" dirty="0">
                <a:solidFill>
                  <a:srgbClr val="FF0000"/>
                </a:solidFill>
              </a:rPr>
              <a:t>Brundtland </a:t>
            </a:r>
            <a:r>
              <a:rPr sz="2000" dirty="0">
                <a:solidFill>
                  <a:srgbClr val="FF0000"/>
                </a:solidFill>
              </a:rPr>
              <a:t>(</a:t>
            </a:r>
            <a:r>
              <a:rPr sz="2000" dirty="0"/>
              <a:t>1987)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«Το κοινό μας μέλλον» (</a:t>
            </a:r>
            <a:r>
              <a:rPr lang="en-US" altLang="x-none" sz="2000" dirty="0"/>
              <a:t>Our Common Future)</a:t>
            </a:r>
            <a:endParaRPr lang="en-US" altLang="x-none" sz="2000" dirty="0"/>
          </a:p>
          <a:p>
            <a:pPr eaLnBrk="1" hangingPunct="1">
              <a:buNone/>
            </a:pPr>
            <a:endParaRPr lang="en-US" altLang="x-none" sz="2000" dirty="0"/>
          </a:p>
          <a:p>
            <a:pPr eaLnBrk="1" hangingPunct="1">
              <a:buNone/>
            </a:pPr>
            <a:r>
              <a:rPr sz="2000" dirty="0"/>
              <a:t>Οι λόγοι για τη δημιουργία της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  - Η εκρηκτικά αρνητική εξέλιξη των παγκόσμιων περιβαλλοντικών 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προβλημάτων (μείωση του όζοντος, ερημοποίηση, φαινόμενο του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θερμοκηπίου κ.ά.)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- Παγκόσμιο αίτημα για περιβαλλοντική δράση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- Αίτημα των παραγόντων της αναπτυξιακής διαδικασίας για 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επαναπροσδιορισμό των παραμέτρων που σχετίζονται με την 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    ανάπτυξη και μπορούν να οδηγήσουν σε οικονομικά οφέλη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</p:txBody>
      </p:sp>
      <p:sp>
        <p:nvSpPr>
          <p:cNvPr id="7171" name="Line 4"/>
          <p:cNvSpPr/>
          <p:nvPr/>
        </p:nvSpPr>
        <p:spPr>
          <a:xfrm>
            <a:off x="539750" y="2781300"/>
            <a:ext cx="0" cy="28813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2" name="Line 5"/>
          <p:cNvSpPr/>
          <p:nvPr/>
        </p:nvSpPr>
        <p:spPr>
          <a:xfrm>
            <a:off x="8388350" y="2781300"/>
            <a:ext cx="0" cy="28813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3" name="Line 6"/>
          <p:cNvSpPr/>
          <p:nvPr/>
        </p:nvSpPr>
        <p:spPr>
          <a:xfrm>
            <a:off x="539750" y="2781300"/>
            <a:ext cx="7848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4" name="Line 7"/>
          <p:cNvSpPr/>
          <p:nvPr/>
        </p:nvSpPr>
        <p:spPr>
          <a:xfrm>
            <a:off x="539750" y="5661025"/>
            <a:ext cx="7848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idx="1" hasCustomPrompt="1"/>
          </p:nvPr>
        </p:nvSpPr>
        <p:spPr>
          <a:xfrm>
            <a:off x="457200" y="692150"/>
            <a:ext cx="8229600" cy="54340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 Η </a:t>
            </a:r>
            <a:r>
              <a:rPr sz="2000" b="1" dirty="0"/>
              <a:t>αξία</a:t>
            </a:r>
            <a:r>
              <a:rPr sz="2000" dirty="0"/>
              <a:t> της Έκθεσης </a:t>
            </a:r>
            <a:r>
              <a:rPr lang="en-US" altLang="x-none" sz="2000" dirty="0"/>
              <a:t>Brundtland 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επιστημονική     θετικά αποτελέσματα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εγκυρότητα        σε παγκόσμιο κυβερνητικό επίπεδο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τα παραπάνω οφείλονται</a:t>
            </a:r>
            <a:endParaRPr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r>
              <a:rPr sz="2000" dirty="0"/>
              <a:t>στην ύπαρξη σημαντικού	στη συνειδητοποίηση ότι           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επιστημονικού υλικού και	δεν μπορεί να συνεχιστεί η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στην ταυτόχρονη ανάπτυξη	μέχρι σήμερα «παραδοσιακή»</a:t>
            </a:r>
            <a:endParaRPr sz="2000" dirty="0"/>
          </a:p>
          <a:p>
            <a:pPr eaLnBrk="1" hangingPunct="1">
              <a:buNone/>
            </a:pPr>
            <a:r>
              <a:rPr sz="2000" dirty="0"/>
              <a:t>επιστημονικού διαλόγου		αναπτυξιακή διαδικασία</a:t>
            </a:r>
            <a:endParaRPr lang="en-US" altLang="x-none" sz="2000" dirty="0"/>
          </a:p>
          <a:p>
            <a:pPr eaLnBrk="1" hangingPunct="1">
              <a:buNone/>
            </a:pPr>
            <a:endParaRPr sz="2000" dirty="0"/>
          </a:p>
          <a:p>
            <a:pPr eaLnBrk="1" hangingPunct="1">
              <a:buNone/>
            </a:pPr>
            <a:endParaRPr sz="2000" dirty="0"/>
          </a:p>
        </p:txBody>
      </p:sp>
      <p:sp>
        <p:nvSpPr>
          <p:cNvPr id="8195" name="Line 7"/>
          <p:cNvSpPr/>
          <p:nvPr/>
        </p:nvSpPr>
        <p:spPr>
          <a:xfrm>
            <a:off x="900113" y="1412875"/>
            <a:ext cx="5032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6" name="Line 8"/>
          <p:cNvSpPr/>
          <p:nvPr/>
        </p:nvSpPr>
        <p:spPr>
          <a:xfrm flipH="1">
            <a:off x="827088" y="1412875"/>
            <a:ext cx="288925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7" name="Line 9"/>
          <p:cNvSpPr/>
          <p:nvPr/>
        </p:nvSpPr>
        <p:spPr>
          <a:xfrm>
            <a:off x="1116013" y="1412875"/>
            <a:ext cx="2016125" cy="7921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8" name="Line 10"/>
          <p:cNvSpPr/>
          <p:nvPr/>
        </p:nvSpPr>
        <p:spPr>
          <a:xfrm>
            <a:off x="900113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9" name="Line 12"/>
          <p:cNvSpPr/>
          <p:nvPr/>
        </p:nvSpPr>
        <p:spPr>
          <a:xfrm>
            <a:off x="1258888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0" name="Line 13"/>
          <p:cNvSpPr/>
          <p:nvPr/>
        </p:nvSpPr>
        <p:spPr>
          <a:xfrm>
            <a:off x="1619250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1" name="Line 14"/>
          <p:cNvSpPr/>
          <p:nvPr/>
        </p:nvSpPr>
        <p:spPr>
          <a:xfrm>
            <a:off x="2484438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2" name="Line 15"/>
          <p:cNvSpPr/>
          <p:nvPr/>
        </p:nvSpPr>
        <p:spPr>
          <a:xfrm>
            <a:off x="2843213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3" name="Line 16"/>
          <p:cNvSpPr/>
          <p:nvPr/>
        </p:nvSpPr>
        <p:spPr>
          <a:xfrm>
            <a:off x="3203575" y="2924175"/>
            <a:ext cx="0" cy="6492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4" name="Line 17"/>
          <p:cNvSpPr/>
          <p:nvPr/>
        </p:nvSpPr>
        <p:spPr>
          <a:xfrm>
            <a:off x="2195513" y="4005263"/>
            <a:ext cx="12239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5" name="Line 18"/>
          <p:cNvSpPr/>
          <p:nvPr/>
        </p:nvSpPr>
        <p:spPr>
          <a:xfrm flipH="1">
            <a:off x="2124075" y="4005263"/>
            <a:ext cx="647700" cy="287337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6" name="Line 19"/>
          <p:cNvSpPr/>
          <p:nvPr/>
        </p:nvSpPr>
        <p:spPr>
          <a:xfrm>
            <a:off x="2771775" y="4003675"/>
            <a:ext cx="2232025" cy="2889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sz="1800" dirty="0"/>
              <a:t>Αρμονική συνύπαρξη περιβάλλοντος και ανάπτυξης</a:t>
            </a:r>
            <a:endParaRPr sz="1800" dirty="0"/>
          </a:p>
          <a:p>
            <a:pPr eaLnBrk="1" hangingPunct="1">
              <a:buNone/>
            </a:pPr>
            <a:endParaRPr lang="en-US" altLang="x-none" sz="1800" dirty="0"/>
          </a:p>
          <a:p>
            <a:pPr eaLnBrk="1" hangingPunct="1">
              <a:buNone/>
            </a:pPr>
            <a:r>
              <a:rPr lang="en-US" altLang="x-none" sz="1800" dirty="0"/>
              <a:t>Sustainable Development</a:t>
            </a:r>
            <a:r>
              <a:rPr lang="en-US" altLang="x-none" sz="1800" dirty="0">
                <a:sym typeface="Wingdings" panose="05000000000000000000" pitchFamily="2" charset="2"/>
              </a:rPr>
              <a:t></a:t>
            </a:r>
            <a:r>
              <a:rPr sz="1800" dirty="0">
                <a:sym typeface="Wingdings" panose="05000000000000000000" pitchFamily="2" charset="2"/>
              </a:rPr>
              <a:t> ως όρος προ-υπήρχε από το 1987</a:t>
            </a: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8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800" dirty="0">
                <a:sym typeface="Wingdings" panose="05000000000000000000" pitchFamily="2" charset="2"/>
              </a:rPr>
              <a:t>                                              </a:t>
            </a:r>
            <a:r>
              <a:rPr sz="1600" dirty="0">
                <a:sym typeface="Wingdings" panose="05000000000000000000" pitchFamily="2" charset="2"/>
              </a:rPr>
              <a:t>(Γενεύη 1958: Σύμβαση για την αλιεία και τη διατήρηση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 των ζωντανών πόρων της ανοικτής θάλασσας –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 </a:t>
            </a:r>
            <a:r>
              <a:rPr lang="en-US" altLang="x-none" sz="1600" dirty="0">
                <a:sym typeface="Wingdings" panose="05000000000000000000" pitchFamily="2" charset="2"/>
              </a:rPr>
              <a:t>sustainable development)</a:t>
            </a:r>
            <a:endParaRPr lang="en-US" altLang="x-none"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lang="en-US" altLang="x-none" sz="1600" dirty="0">
                <a:sym typeface="Wingdings" panose="05000000000000000000" pitchFamily="2" charset="2"/>
              </a:rPr>
              <a:t>				   (Montego Bay </a:t>
            </a:r>
            <a:r>
              <a:rPr sz="1600" dirty="0">
                <a:sym typeface="Wingdings" panose="05000000000000000000" pitchFamily="2" charset="2"/>
              </a:rPr>
              <a:t>1982: Σύμβαση για το Δίκαιο της 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 Θάλασσας)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(Στοκχόλμη 1972: Αρχή 4) 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(1980: </a:t>
            </a:r>
            <a:r>
              <a:rPr lang="en-US" altLang="x-none" sz="1600" dirty="0">
                <a:sym typeface="Wingdings" panose="05000000000000000000" pitchFamily="2" charset="2"/>
              </a:rPr>
              <a:t>IUCN, UNEP, WWF, FAO, UNESCO, </a:t>
            </a:r>
            <a:endParaRPr lang="en-US" altLang="x-none"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lang="en-US" altLang="x-none" sz="1600" dirty="0">
                <a:sym typeface="Wingdings" panose="05000000000000000000" pitchFamily="2" charset="2"/>
              </a:rPr>
              <a:t>				   </a:t>
            </a:r>
            <a:r>
              <a:rPr sz="1600" dirty="0">
                <a:sym typeface="Wingdings" panose="05000000000000000000" pitchFamily="2" charset="2"/>
              </a:rPr>
              <a:t> συνεργάστηκαν για την εκπόνηση της </a:t>
            </a:r>
            <a:r>
              <a:rPr lang="en-US" altLang="x-none" sz="1600" dirty="0">
                <a:sym typeface="Wingdings" panose="05000000000000000000" pitchFamily="2" charset="2"/>
              </a:rPr>
              <a:t>World </a:t>
            </a:r>
            <a:endParaRPr lang="en-US" altLang="x-none"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lang="en-US" altLang="x-none" sz="1600" dirty="0">
                <a:sym typeface="Wingdings" panose="05000000000000000000" pitchFamily="2" charset="2"/>
              </a:rPr>
              <a:t>				    Conservation Strategy </a:t>
            </a:r>
            <a:r>
              <a:rPr sz="1600" dirty="0">
                <a:sym typeface="Wingdings" panose="05000000000000000000" pitchFamily="2" charset="2"/>
              </a:rPr>
              <a:t>με σκοπό την προώθηση της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 αυτοσυντηρούμενης ανάπτυξης μέσω της διατήρησης</a:t>
            </a:r>
            <a:endParaRPr sz="1600" dirty="0">
              <a:sym typeface="Wingdings" panose="05000000000000000000" pitchFamily="2" charset="2"/>
            </a:endParaRPr>
          </a:p>
          <a:p>
            <a:pPr eaLnBrk="1" hangingPunct="1">
              <a:buNone/>
            </a:pPr>
            <a:r>
              <a:rPr sz="1600" dirty="0">
                <a:sym typeface="Wingdings" panose="05000000000000000000" pitchFamily="2" charset="2"/>
              </a:rPr>
              <a:t>				    των βιολογικών πόρων)   </a:t>
            </a: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  <a:p>
            <a:pPr eaLnBrk="1" hangingPunct="1"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10"/>
          <p:cNvSpPr/>
          <p:nvPr/>
        </p:nvSpPr>
        <p:spPr>
          <a:xfrm>
            <a:off x="6084888" y="2636838"/>
            <a:ext cx="2447925" cy="3603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3" name="Rectangle 9"/>
          <p:cNvSpPr/>
          <p:nvPr/>
        </p:nvSpPr>
        <p:spPr>
          <a:xfrm>
            <a:off x="3203575" y="2636838"/>
            <a:ext cx="2232025" cy="3603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4" name="Rectangle 8"/>
          <p:cNvSpPr/>
          <p:nvPr/>
        </p:nvSpPr>
        <p:spPr>
          <a:xfrm>
            <a:off x="468313" y="2636838"/>
            <a:ext cx="2374900" cy="3603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5" name="Rectangle 4"/>
          <p:cNvSpPr/>
          <p:nvPr/>
        </p:nvSpPr>
        <p:spPr>
          <a:xfrm>
            <a:off x="1331913" y="1125538"/>
            <a:ext cx="5976937" cy="5032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6" name="Rectangle 3"/>
          <p:cNvSpPr>
            <a:spLocks noGrp="1"/>
          </p:cNvSpPr>
          <p:nvPr>
            <p:ph idx="1" hasCustomPrompt="1"/>
          </p:nvPr>
        </p:nvSpPr>
        <p:spPr>
          <a:xfrm>
            <a:off x="457200" y="549275"/>
            <a:ext cx="8229600" cy="5576888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                    Η Έκθεση </a:t>
            </a:r>
            <a:r>
              <a:rPr lang="en-US" altLang="x-none" sz="1800" dirty="0"/>
              <a:t>Brundtland </a:t>
            </a:r>
            <a:r>
              <a:rPr sz="1800" dirty="0"/>
              <a:t>αναφέρεται στο συνδυασμό: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                  ΦΥΣΙΚΟΥ ΚΑΙ ΑΝΘΡΩΠΟΓΕΝΟΥΣ ΠΕΡΙΒΑΛΛΟΝΤΟΣ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				          </a:t>
            </a:r>
            <a:r>
              <a:rPr sz="1800" u="sng" dirty="0"/>
              <a:t>3 μέρη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«κοινά ενδιαφέροντα»	«κοινές προκλήσεις»	  «κοινές προσπάθειες»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εκτιμήσεις και προτά-	προσέγγιση των βασι-	  αναφέρεται σε θέματα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σεις σχετικά με την	κών θεμάτων:		  ειρήνης, ασφάλειας,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περιβαλλοντική κρίση	πληθυσμιακό, επάρκεια	  διαχείριση των εκτός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με πρόταση για 		τροφίμων, προστασία	  εθνικής δικαιοδοσίας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αυτοσυντηρούμενη	ειδών &amp; οικοσυστημάτων,	  χώρων και φυσικών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ανάπτυξη και ανάλυση	ενεργειακό, βιομηχανικές	  πόρων. Διατυπώνονται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του ρόλου της παγκό-	&amp; αστικές συγκεντρώσεις	  προτάσεις για θεσμικές </a:t>
            </a:r>
            <a:endParaRPr sz="1800" dirty="0"/>
          </a:p>
          <a:p>
            <a:pPr eaLnBrk="1" hangingPunct="1">
              <a:lnSpc>
                <a:spcPct val="90000"/>
              </a:lnSpc>
              <a:buNone/>
            </a:pPr>
            <a:r>
              <a:rPr sz="1800" dirty="0"/>
              <a:t>σμιας οικονομίας					  και νομικές αλλαγές</a:t>
            </a:r>
            <a:endParaRPr sz="1800" u="sng" dirty="0"/>
          </a:p>
        </p:txBody>
      </p:sp>
      <p:sp>
        <p:nvSpPr>
          <p:cNvPr id="10247" name="Line 5"/>
          <p:cNvSpPr/>
          <p:nvPr/>
        </p:nvSpPr>
        <p:spPr>
          <a:xfrm>
            <a:off x="1476375" y="2997200"/>
            <a:ext cx="0" cy="57626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8" name="Line 6"/>
          <p:cNvSpPr/>
          <p:nvPr/>
        </p:nvSpPr>
        <p:spPr>
          <a:xfrm>
            <a:off x="4284663" y="2997200"/>
            <a:ext cx="0" cy="57626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9" name="Line 7"/>
          <p:cNvSpPr/>
          <p:nvPr/>
        </p:nvSpPr>
        <p:spPr>
          <a:xfrm>
            <a:off x="7235825" y="2997200"/>
            <a:ext cx="0" cy="57626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9346</Words>
  <Application>WPS Presentation</Application>
  <PresentationFormat>Προβολή στην οθόνη (4:3)</PresentationFormat>
  <Paragraphs>298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Arial</vt:lpstr>
      <vt:lpstr>SimSun</vt:lpstr>
      <vt:lpstr>Wingdings</vt:lpstr>
      <vt:lpstr>Microsoft YaHei</vt:lpstr>
      <vt:lpstr>Arial Unicode MS</vt:lpstr>
      <vt:lpstr>Προεπιλεγμένη σχεδίαση</vt:lpstr>
      <vt:lpstr>                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aa</dc:creator>
  <cp:lastModifiedBy>ag_ec</cp:lastModifiedBy>
  <cp:revision>35</cp:revision>
  <dcterms:created xsi:type="dcterms:W3CDTF">2007-04-21T09:22:00Z</dcterms:created>
  <dcterms:modified xsi:type="dcterms:W3CDTF">2021-11-01T11:26:51Z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2057-11.2.0.10351</vt:lpwstr>
  </property>
  <property fmtid="{D5CDD505-2E9C-101B-9397-08002B2CF9AE}" pid="3" name="ICV">
    <vt:lpwstr>4B087D79AB4149CA8B31E78D76AD73A1</vt:lpwstr>
  </property>
</Properties>
</file>