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06" r:id="rId2"/>
    <p:sldMasterId id="2147484427" r:id="rId3"/>
  </p:sldMasterIdLst>
  <p:notesMasterIdLst>
    <p:notesMasterId r:id="rId38"/>
  </p:notesMasterIdLst>
  <p:sldIdLst>
    <p:sldId id="258" r:id="rId4"/>
    <p:sldId id="540" r:id="rId5"/>
    <p:sldId id="708" r:id="rId6"/>
    <p:sldId id="685" r:id="rId7"/>
    <p:sldId id="746" r:id="rId8"/>
    <p:sldId id="710" r:id="rId9"/>
    <p:sldId id="693" r:id="rId10"/>
    <p:sldId id="694" r:id="rId11"/>
    <p:sldId id="755" r:id="rId12"/>
    <p:sldId id="769" r:id="rId13"/>
    <p:sldId id="770" r:id="rId14"/>
    <p:sldId id="771" r:id="rId15"/>
    <p:sldId id="772" r:id="rId16"/>
    <p:sldId id="773" r:id="rId17"/>
    <p:sldId id="774" r:id="rId18"/>
    <p:sldId id="741" r:id="rId19"/>
    <p:sldId id="742" r:id="rId20"/>
    <p:sldId id="687" r:id="rId21"/>
    <p:sldId id="743" r:id="rId22"/>
    <p:sldId id="744" r:id="rId23"/>
    <p:sldId id="688" r:id="rId24"/>
    <p:sldId id="689" r:id="rId25"/>
    <p:sldId id="690" r:id="rId26"/>
    <p:sldId id="691" r:id="rId27"/>
    <p:sldId id="692" r:id="rId28"/>
    <p:sldId id="775" r:id="rId29"/>
    <p:sldId id="776" r:id="rId30"/>
    <p:sldId id="704" r:id="rId31"/>
    <p:sldId id="706" r:id="rId32"/>
    <p:sldId id="618" r:id="rId33"/>
    <p:sldId id="598" r:id="rId34"/>
    <p:sldId id="599" r:id="rId35"/>
    <p:sldId id="600" r:id="rId36"/>
    <p:sldId id="757" r:id="rId3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Μεσαίο στυλ 3 - Έμφαση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25E5076-3810-47DD-B79F-674D7AD40C01}" styleName="Σκούρο στυλ 1 - Έμφαση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Μεσαίο στυλ 3 - Έμφαση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3" autoAdjust="0"/>
  </p:normalViewPr>
  <p:slideViewPr>
    <p:cSldViewPr>
      <p:cViewPr varScale="1">
        <p:scale>
          <a:sx n="106" d="100"/>
          <a:sy n="106" d="100"/>
        </p:scale>
        <p:origin x="16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8F9611-596E-4911-A036-794155A3DEF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1028015A-D2E6-4576-8D6A-FD0A6FCB206A}">
      <dgm:prSet phldrT="[Κείμενο]"/>
      <dgm:spPr/>
      <dgm:t>
        <a:bodyPr/>
        <a:lstStyle/>
        <a:p>
          <a:r>
            <a:rPr lang="el-GR" dirty="0" smtClean="0"/>
            <a:t>Παγκόσμιος πληθυσμός</a:t>
          </a:r>
          <a:endParaRPr lang="el-GR" dirty="0"/>
        </a:p>
      </dgm:t>
    </dgm:pt>
    <dgm:pt modelId="{91EE965C-547F-429F-885D-4E69D41FBDD4}" type="parTrans" cxnId="{77D9FEB5-6B0B-4F7B-A5FA-DC2AD2AB25C1}">
      <dgm:prSet/>
      <dgm:spPr/>
      <dgm:t>
        <a:bodyPr/>
        <a:lstStyle/>
        <a:p>
          <a:endParaRPr lang="el-GR"/>
        </a:p>
      </dgm:t>
    </dgm:pt>
    <dgm:pt modelId="{E74319B7-D54C-48A2-86F4-F1BA092D191B}" type="sibTrans" cxnId="{77D9FEB5-6B0B-4F7B-A5FA-DC2AD2AB25C1}">
      <dgm:prSet/>
      <dgm:spPr/>
      <dgm:t>
        <a:bodyPr/>
        <a:lstStyle/>
        <a:p>
          <a:endParaRPr lang="el-GR"/>
        </a:p>
      </dgm:t>
    </dgm:pt>
    <dgm:pt modelId="{570E2708-DFD5-4A2C-BCC2-5137361F89CB}">
      <dgm:prSet phldrT="[Κείμενο]"/>
      <dgm:spPr/>
      <dgm:t>
        <a:bodyPr/>
        <a:lstStyle/>
        <a:p>
          <a:r>
            <a:rPr lang="el-GR" dirty="0" smtClean="0"/>
            <a:t>14</a:t>
          </a:r>
          <a:r>
            <a:rPr lang="en-US" dirty="0" smtClean="0"/>
            <a:t>,</a:t>
          </a:r>
          <a:r>
            <a:rPr lang="el-GR" dirty="0" smtClean="0"/>
            <a:t>0</a:t>
          </a:r>
          <a:r>
            <a:rPr lang="en-US" dirty="0" smtClean="0"/>
            <a:t>00 – </a:t>
          </a:r>
          <a:r>
            <a:rPr lang="el-GR" dirty="0" smtClean="0"/>
            <a:t>15</a:t>
          </a:r>
          <a:r>
            <a:rPr lang="en-US" dirty="0" smtClean="0"/>
            <a:t>,</a:t>
          </a:r>
          <a:r>
            <a:rPr lang="el-GR" dirty="0" smtClean="0"/>
            <a:t>0</a:t>
          </a:r>
          <a:r>
            <a:rPr lang="en-US" dirty="0" smtClean="0"/>
            <a:t>00 </a:t>
          </a:r>
          <a:r>
            <a:rPr lang="el-GR" dirty="0" smtClean="0"/>
            <a:t>ζευγάρια</a:t>
          </a:r>
          <a:endParaRPr lang="el-GR" dirty="0"/>
        </a:p>
      </dgm:t>
    </dgm:pt>
    <dgm:pt modelId="{B8BD8524-9F7F-4DFB-AE8A-117990B2FFB2}" type="parTrans" cxnId="{CBB6C2CB-FFC9-41B0-9A27-E8E992788075}">
      <dgm:prSet/>
      <dgm:spPr/>
      <dgm:t>
        <a:bodyPr/>
        <a:lstStyle/>
        <a:p>
          <a:endParaRPr lang="el-GR"/>
        </a:p>
      </dgm:t>
    </dgm:pt>
    <dgm:pt modelId="{B4C148BD-86EF-4CFC-AE07-C5963F6ECD85}" type="sibTrans" cxnId="{CBB6C2CB-FFC9-41B0-9A27-E8E992788075}">
      <dgm:prSet/>
      <dgm:spPr/>
      <dgm:t>
        <a:bodyPr/>
        <a:lstStyle/>
        <a:p>
          <a:endParaRPr lang="el-GR"/>
        </a:p>
      </dgm:t>
    </dgm:pt>
    <dgm:pt modelId="{F9E49804-C8A8-4893-A22D-AE813AD5A19F}">
      <dgm:prSet phldrT="[Κείμενο]"/>
      <dgm:spPr/>
      <dgm:t>
        <a:bodyPr/>
        <a:lstStyle/>
        <a:p>
          <a:r>
            <a:rPr lang="el-GR" dirty="0" smtClean="0"/>
            <a:t>Ελληνικός αναπαραγόμενος πληθυσμός</a:t>
          </a:r>
          <a:endParaRPr lang="el-GR" dirty="0"/>
        </a:p>
      </dgm:t>
    </dgm:pt>
    <dgm:pt modelId="{3C730B3D-E2A4-41E7-8F5F-2AD768795B31}" type="parTrans" cxnId="{28A07A8B-F00E-4536-B944-62CACCF84A06}">
      <dgm:prSet/>
      <dgm:spPr/>
      <dgm:t>
        <a:bodyPr/>
        <a:lstStyle/>
        <a:p>
          <a:endParaRPr lang="el-GR"/>
        </a:p>
      </dgm:t>
    </dgm:pt>
    <dgm:pt modelId="{E05E65DD-17D0-4E52-989D-C1DA58E3E272}" type="sibTrans" cxnId="{28A07A8B-F00E-4536-B944-62CACCF84A06}">
      <dgm:prSet/>
      <dgm:spPr/>
      <dgm:t>
        <a:bodyPr/>
        <a:lstStyle/>
        <a:p>
          <a:endParaRPr lang="el-GR"/>
        </a:p>
      </dgm:t>
    </dgm:pt>
    <dgm:pt modelId="{26F1C50A-077C-4158-9CE6-5F525B6EF9A4}">
      <dgm:prSet phldrT="[Κείμενο]"/>
      <dgm:spPr/>
      <dgm:t>
        <a:bodyPr/>
        <a:lstStyle/>
        <a:p>
          <a:r>
            <a:rPr lang="el-GR" dirty="0" smtClean="0"/>
            <a:t>Ευρεία κατανομή στο Αιγαίο Πέλαγος</a:t>
          </a:r>
          <a:endParaRPr lang="el-GR" dirty="0"/>
        </a:p>
      </dgm:t>
    </dgm:pt>
    <dgm:pt modelId="{AF4C7530-D8BF-4E1E-A951-2D9716741314}" type="parTrans" cxnId="{8FD875FE-5B2E-471E-B08D-EE201F1BBC7F}">
      <dgm:prSet/>
      <dgm:spPr/>
      <dgm:t>
        <a:bodyPr/>
        <a:lstStyle/>
        <a:p>
          <a:endParaRPr lang="el-GR"/>
        </a:p>
      </dgm:t>
    </dgm:pt>
    <dgm:pt modelId="{89DA0EF7-8D39-4F0B-A99C-E2296EF37F78}" type="sibTrans" cxnId="{8FD875FE-5B2E-471E-B08D-EE201F1BBC7F}">
      <dgm:prSet/>
      <dgm:spPr/>
      <dgm:t>
        <a:bodyPr/>
        <a:lstStyle/>
        <a:p>
          <a:endParaRPr lang="el-GR"/>
        </a:p>
      </dgm:t>
    </dgm:pt>
    <dgm:pt modelId="{E0AC603F-9741-4CB4-B034-9F131BBD6A1A}">
      <dgm:prSet phldrT="[Κείμενο]"/>
      <dgm:spPr/>
      <dgm:t>
        <a:bodyPr/>
        <a:lstStyle/>
        <a:p>
          <a:r>
            <a:rPr lang="el-GR" dirty="0" smtClean="0"/>
            <a:t>12</a:t>
          </a:r>
          <a:r>
            <a:rPr lang="en-US" dirty="0" smtClean="0"/>
            <a:t>,</a:t>
          </a:r>
          <a:r>
            <a:rPr lang="el-GR" dirty="0" smtClean="0"/>
            <a:t>300</a:t>
          </a:r>
          <a:r>
            <a:rPr lang="en-US" dirty="0" smtClean="0"/>
            <a:t> pairs (&gt;</a:t>
          </a:r>
          <a:r>
            <a:rPr lang="el-GR" dirty="0" smtClean="0"/>
            <a:t>85</a:t>
          </a:r>
          <a:r>
            <a:rPr lang="en-US" dirty="0" smtClean="0"/>
            <a:t>% </a:t>
          </a:r>
          <a:r>
            <a:rPr lang="el-GR" dirty="0" smtClean="0"/>
            <a:t>του παγκόσμιου πληθυσμού</a:t>
          </a:r>
          <a:r>
            <a:rPr lang="en-US" dirty="0" smtClean="0"/>
            <a:t>) (</a:t>
          </a:r>
          <a:r>
            <a:rPr lang="en-US" dirty="0" err="1" smtClean="0"/>
            <a:t>Dimalexis</a:t>
          </a:r>
          <a:r>
            <a:rPr lang="en-US" dirty="0" smtClean="0"/>
            <a:t> et al. 2008)</a:t>
          </a:r>
          <a:endParaRPr lang="el-GR" dirty="0"/>
        </a:p>
      </dgm:t>
    </dgm:pt>
    <dgm:pt modelId="{25092BC3-14E2-475E-B2AD-9FECAE9E59F1}" type="parTrans" cxnId="{6A3BD615-8F1F-402F-87E2-159DAABF917F}">
      <dgm:prSet/>
      <dgm:spPr/>
      <dgm:t>
        <a:bodyPr/>
        <a:lstStyle/>
        <a:p>
          <a:endParaRPr lang="el-GR"/>
        </a:p>
      </dgm:t>
    </dgm:pt>
    <dgm:pt modelId="{C623FFEE-0F00-46EE-872F-94D905EC6A78}" type="sibTrans" cxnId="{6A3BD615-8F1F-402F-87E2-159DAABF917F}">
      <dgm:prSet/>
      <dgm:spPr/>
      <dgm:t>
        <a:bodyPr/>
        <a:lstStyle/>
        <a:p>
          <a:endParaRPr lang="el-GR"/>
        </a:p>
      </dgm:t>
    </dgm:pt>
    <dgm:pt modelId="{7E981AD8-B64A-4542-8BFF-8F2C406C3F3A}">
      <dgm:prSet phldrT="[Κείμενο]"/>
      <dgm:spPr/>
      <dgm:t>
        <a:bodyPr/>
        <a:lstStyle/>
        <a:p>
          <a:r>
            <a:rPr lang="el-GR" dirty="0" smtClean="0"/>
            <a:t>Μη επιθυμητό καθεστώς διατήρησης</a:t>
          </a:r>
          <a:endParaRPr lang="el-GR" dirty="0"/>
        </a:p>
      </dgm:t>
    </dgm:pt>
    <dgm:pt modelId="{15BDA65F-B988-45A7-B85F-5380B40954CB}" type="parTrans" cxnId="{EECE8A2E-117B-4A00-B2B1-D20A6E5EDF77}">
      <dgm:prSet/>
      <dgm:spPr/>
      <dgm:t>
        <a:bodyPr/>
        <a:lstStyle/>
        <a:p>
          <a:endParaRPr lang="el-GR"/>
        </a:p>
      </dgm:t>
    </dgm:pt>
    <dgm:pt modelId="{2196DA7B-3C41-4BC5-92A2-7F7BB3E561FA}" type="sibTrans" cxnId="{EECE8A2E-117B-4A00-B2B1-D20A6E5EDF77}">
      <dgm:prSet/>
      <dgm:spPr/>
      <dgm:t>
        <a:bodyPr/>
        <a:lstStyle/>
        <a:p>
          <a:endParaRPr lang="el-GR"/>
        </a:p>
      </dgm:t>
    </dgm:pt>
    <dgm:pt modelId="{19C1F046-3983-4200-AC26-408CE2D34DAA}">
      <dgm:prSet phldrT="[Κείμενο]"/>
      <dgm:spPr/>
      <dgm:t>
        <a:bodyPr/>
        <a:lstStyle/>
        <a:p>
          <a:r>
            <a:rPr lang="el-GR" dirty="0" smtClean="0"/>
            <a:t> Αρνητική τάση του ελληνικού πληθυσμού</a:t>
          </a:r>
          <a:r>
            <a:rPr lang="en-US" dirty="0" smtClean="0"/>
            <a:t> </a:t>
          </a:r>
          <a:endParaRPr lang="el-GR" dirty="0"/>
        </a:p>
      </dgm:t>
    </dgm:pt>
    <dgm:pt modelId="{D0AAF429-0314-4ADE-B670-549BF60CEB6C}" type="parTrans" cxnId="{99D7DC2B-0CBA-46CB-8E37-42BCDBF2A1CA}">
      <dgm:prSet/>
      <dgm:spPr/>
      <dgm:t>
        <a:bodyPr/>
        <a:lstStyle/>
        <a:p>
          <a:endParaRPr lang="el-GR"/>
        </a:p>
      </dgm:t>
    </dgm:pt>
    <dgm:pt modelId="{31234CD8-F655-461A-9E6D-F009EC661AE9}" type="sibTrans" cxnId="{99D7DC2B-0CBA-46CB-8E37-42BCDBF2A1CA}">
      <dgm:prSet/>
      <dgm:spPr/>
      <dgm:t>
        <a:bodyPr/>
        <a:lstStyle/>
        <a:p>
          <a:endParaRPr lang="el-GR"/>
        </a:p>
      </dgm:t>
    </dgm:pt>
    <dgm:pt modelId="{05C71536-03A2-488A-A13C-E4CB1EC8B7F1}">
      <dgm:prSet phldrT="[Κείμενο]"/>
      <dgm:spPr/>
      <dgm:t>
        <a:bodyPr/>
        <a:lstStyle/>
        <a:p>
          <a:r>
            <a:rPr lang="el-GR" dirty="0" smtClean="0"/>
            <a:t> Μέτρια πτωτική τάση </a:t>
          </a:r>
          <a:r>
            <a:rPr lang="en-US" dirty="0" smtClean="0"/>
            <a:t>&gt;10% </a:t>
          </a:r>
          <a:r>
            <a:rPr lang="el-GR" dirty="0" smtClean="0"/>
            <a:t>τη δεκαετία του ‘90</a:t>
          </a:r>
          <a:endParaRPr lang="el-GR" dirty="0"/>
        </a:p>
      </dgm:t>
    </dgm:pt>
    <dgm:pt modelId="{D487ACBB-98EB-490A-8F41-7BF0DD52FC4A}" type="parTrans" cxnId="{E5C45AE7-2B34-4F5C-9C10-22F28A6BE39F}">
      <dgm:prSet/>
      <dgm:spPr/>
    </dgm:pt>
    <dgm:pt modelId="{B615D146-9F61-4786-9D84-AF696B2D8DF5}" type="sibTrans" cxnId="{E5C45AE7-2B34-4F5C-9C10-22F28A6BE39F}">
      <dgm:prSet/>
      <dgm:spPr/>
    </dgm:pt>
    <dgm:pt modelId="{441D9188-8ABD-4CEB-94BD-31EF2B934655}" type="pres">
      <dgm:prSet presAssocID="{8A8F9611-596E-4911-A036-794155A3DEF5}" presName="Name0" presStyleCnt="0">
        <dgm:presLayoutVars>
          <dgm:dir/>
          <dgm:animLvl val="lvl"/>
          <dgm:resizeHandles/>
        </dgm:presLayoutVars>
      </dgm:prSet>
      <dgm:spPr/>
      <dgm:t>
        <a:bodyPr/>
        <a:lstStyle/>
        <a:p>
          <a:endParaRPr lang="el-GR"/>
        </a:p>
      </dgm:t>
    </dgm:pt>
    <dgm:pt modelId="{45D5B8DA-2416-4460-89E4-ED3BD9C8CDEE}" type="pres">
      <dgm:prSet presAssocID="{1028015A-D2E6-4576-8D6A-FD0A6FCB206A}" presName="linNode" presStyleCnt="0"/>
      <dgm:spPr/>
    </dgm:pt>
    <dgm:pt modelId="{255B076F-F1E2-4C95-82A3-7374C50A2858}" type="pres">
      <dgm:prSet presAssocID="{1028015A-D2E6-4576-8D6A-FD0A6FCB206A}" presName="parentShp" presStyleLbl="node1" presStyleIdx="0" presStyleCnt="2">
        <dgm:presLayoutVars>
          <dgm:bulletEnabled val="1"/>
        </dgm:presLayoutVars>
      </dgm:prSet>
      <dgm:spPr/>
      <dgm:t>
        <a:bodyPr/>
        <a:lstStyle/>
        <a:p>
          <a:endParaRPr lang="el-GR"/>
        </a:p>
      </dgm:t>
    </dgm:pt>
    <dgm:pt modelId="{79114983-2D2B-45CE-881A-A84E93AD96EB}" type="pres">
      <dgm:prSet presAssocID="{1028015A-D2E6-4576-8D6A-FD0A6FCB206A}" presName="childShp" presStyleLbl="bgAccFollowNode1" presStyleIdx="0" presStyleCnt="2">
        <dgm:presLayoutVars>
          <dgm:bulletEnabled val="1"/>
        </dgm:presLayoutVars>
      </dgm:prSet>
      <dgm:spPr/>
      <dgm:t>
        <a:bodyPr/>
        <a:lstStyle/>
        <a:p>
          <a:endParaRPr lang="el-GR"/>
        </a:p>
      </dgm:t>
    </dgm:pt>
    <dgm:pt modelId="{1F5E84B4-6ABB-4EFF-800D-7EE7B259BD58}" type="pres">
      <dgm:prSet presAssocID="{E74319B7-D54C-48A2-86F4-F1BA092D191B}" presName="spacing" presStyleCnt="0"/>
      <dgm:spPr/>
    </dgm:pt>
    <dgm:pt modelId="{634123B8-AE08-4CA6-8BB0-9DD1C478CF62}" type="pres">
      <dgm:prSet presAssocID="{F9E49804-C8A8-4893-A22D-AE813AD5A19F}" presName="linNode" presStyleCnt="0"/>
      <dgm:spPr/>
    </dgm:pt>
    <dgm:pt modelId="{A458B6B0-D99E-44AF-941D-D2AFE04D9FD6}" type="pres">
      <dgm:prSet presAssocID="{F9E49804-C8A8-4893-A22D-AE813AD5A19F}" presName="parentShp" presStyleLbl="node1" presStyleIdx="1" presStyleCnt="2">
        <dgm:presLayoutVars>
          <dgm:bulletEnabled val="1"/>
        </dgm:presLayoutVars>
      </dgm:prSet>
      <dgm:spPr/>
      <dgm:t>
        <a:bodyPr/>
        <a:lstStyle/>
        <a:p>
          <a:endParaRPr lang="el-GR"/>
        </a:p>
      </dgm:t>
    </dgm:pt>
    <dgm:pt modelId="{2DA539FF-FB3A-4C50-AE02-3BB486B85589}" type="pres">
      <dgm:prSet presAssocID="{F9E49804-C8A8-4893-A22D-AE813AD5A19F}" presName="childShp" presStyleLbl="bgAccFollowNode1" presStyleIdx="1" presStyleCnt="2">
        <dgm:presLayoutVars>
          <dgm:bulletEnabled val="1"/>
        </dgm:presLayoutVars>
      </dgm:prSet>
      <dgm:spPr/>
      <dgm:t>
        <a:bodyPr/>
        <a:lstStyle/>
        <a:p>
          <a:endParaRPr lang="el-GR"/>
        </a:p>
      </dgm:t>
    </dgm:pt>
  </dgm:ptLst>
  <dgm:cxnLst>
    <dgm:cxn modelId="{28A07A8B-F00E-4536-B944-62CACCF84A06}" srcId="{8A8F9611-596E-4911-A036-794155A3DEF5}" destId="{F9E49804-C8A8-4893-A22D-AE813AD5A19F}" srcOrd="1" destOrd="0" parTransId="{3C730B3D-E2A4-41E7-8F5F-2AD768795B31}" sibTransId="{E05E65DD-17D0-4E52-989D-C1DA58E3E272}"/>
    <dgm:cxn modelId="{38F771CC-8C02-44CF-AAF5-A16D9FC0CF3B}" type="presOf" srcId="{05C71536-03A2-488A-A13C-E4CB1EC8B7F1}" destId="{79114983-2D2B-45CE-881A-A84E93AD96EB}" srcOrd="0" destOrd="1" presId="urn:microsoft.com/office/officeart/2005/8/layout/vList6"/>
    <dgm:cxn modelId="{0318AB90-D0A3-40AA-9165-8680DB9A8CF2}" type="presOf" srcId="{26F1C50A-077C-4158-9CE6-5F525B6EF9A4}" destId="{2DA539FF-FB3A-4C50-AE02-3BB486B85589}" srcOrd="0" destOrd="0" presId="urn:microsoft.com/office/officeart/2005/8/layout/vList6"/>
    <dgm:cxn modelId="{B3EC5498-A53A-43A1-87D7-FC3CCA6FD25A}" type="presOf" srcId="{E0AC603F-9741-4CB4-B034-9F131BBD6A1A}" destId="{2DA539FF-FB3A-4C50-AE02-3BB486B85589}" srcOrd="0" destOrd="1" presId="urn:microsoft.com/office/officeart/2005/8/layout/vList6"/>
    <dgm:cxn modelId="{99D7DC2B-0CBA-46CB-8E37-42BCDBF2A1CA}" srcId="{F9E49804-C8A8-4893-A22D-AE813AD5A19F}" destId="{19C1F046-3983-4200-AC26-408CE2D34DAA}" srcOrd="2" destOrd="0" parTransId="{D0AAF429-0314-4ADE-B670-549BF60CEB6C}" sibTransId="{31234CD8-F655-461A-9E6D-F009EC661AE9}"/>
    <dgm:cxn modelId="{6A3BD615-8F1F-402F-87E2-159DAABF917F}" srcId="{F9E49804-C8A8-4893-A22D-AE813AD5A19F}" destId="{E0AC603F-9741-4CB4-B034-9F131BBD6A1A}" srcOrd="1" destOrd="0" parTransId="{25092BC3-14E2-475E-B2AD-9FECAE9E59F1}" sibTransId="{C623FFEE-0F00-46EE-872F-94D905EC6A78}"/>
    <dgm:cxn modelId="{80871DFE-153C-472F-9174-5C409FD6E7E2}" type="presOf" srcId="{8A8F9611-596E-4911-A036-794155A3DEF5}" destId="{441D9188-8ABD-4CEB-94BD-31EF2B934655}" srcOrd="0" destOrd="0" presId="urn:microsoft.com/office/officeart/2005/8/layout/vList6"/>
    <dgm:cxn modelId="{891CBD56-C49C-4416-B913-2EE84F78CBAE}" type="presOf" srcId="{1028015A-D2E6-4576-8D6A-FD0A6FCB206A}" destId="{255B076F-F1E2-4C95-82A3-7374C50A2858}" srcOrd="0" destOrd="0" presId="urn:microsoft.com/office/officeart/2005/8/layout/vList6"/>
    <dgm:cxn modelId="{62DCCCC9-9A1D-45CA-9ABD-3DB6BC222D81}" type="presOf" srcId="{7E981AD8-B64A-4542-8BFF-8F2C406C3F3A}" destId="{79114983-2D2B-45CE-881A-A84E93AD96EB}" srcOrd="0" destOrd="2" presId="urn:microsoft.com/office/officeart/2005/8/layout/vList6"/>
    <dgm:cxn modelId="{77D9FEB5-6B0B-4F7B-A5FA-DC2AD2AB25C1}" srcId="{8A8F9611-596E-4911-A036-794155A3DEF5}" destId="{1028015A-D2E6-4576-8D6A-FD0A6FCB206A}" srcOrd="0" destOrd="0" parTransId="{91EE965C-547F-429F-885D-4E69D41FBDD4}" sibTransId="{E74319B7-D54C-48A2-86F4-F1BA092D191B}"/>
    <dgm:cxn modelId="{EECE8A2E-117B-4A00-B2B1-D20A6E5EDF77}" srcId="{1028015A-D2E6-4576-8D6A-FD0A6FCB206A}" destId="{7E981AD8-B64A-4542-8BFF-8F2C406C3F3A}" srcOrd="2" destOrd="0" parTransId="{15BDA65F-B988-45A7-B85F-5380B40954CB}" sibTransId="{2196DA7B-3C41-4BC5-92A2-7F7BB3E561FA}"/>
    <dgm:cxn modelId="{03FA38EB-5EFB-438D-A80B-2EC59BC9FA27}" type="presOf" srcId="{570E2708-DFD5-4A2C-BCC2-5137361F89CB}" destId="{79114983-2D2B-45CE-881A-A84E93AD96EB}" srcOrd="0" destOrd="0" presId="urn:microsoft.com/office/officeart/2005/8/layout/vList6"/>
    <dgm:cxn modelId="{53AD2F8C-D16E-4B88-A6D2-02FEA5303F2B}" type="presOf" srcId="{F9E49804-C8A8-4893-A22D-AE813AD5A19F}" destId="{A458B6B0-D99E-44AF-941D-D2AFE04D9FD6}" srcOrd="0" destOrd="0" presId="urn:microsoft.com/office/officeart/2005/8/layout/vList6"/>
    <dgm:cxn modelId="{E5C45AE7-2B34-4F5C-9C10-22F28A6BE39F}" srcId="{1028015A-D2E6-4576-8D6A-FD0A6FCB206A}" destId="{05C71536-03A2-488A-A13C-E4CB1EC8B7F1}" srcOrd="1" destOrd="0" parTransId="{D487ACBB-98EB-490A-8F41-7BF0DD52FC4A}" sibTransId="{B615D146-9F61-4786-9D84-AF696B2D8DF5}"/>
    <dgm:cxn modelId="{CBB6C2CB-FFC9-41B0-9A27-E8E992788075}" srcId="{1028015A-D2E6-4576-8D6A-FD0A6FCB206A}" destId="{570E2708-DFD5-4A2C-BCC2-5137361F89CB}" srcOrd="0" destOrd="0" parTransId="{B8BD8524-9F7F-4DFB-AE8A-117990B2FFB2}" sibTransId="{B4C148BD-86EF-4CFC-AE07-C5963F6ECD85}"/>
    <dgm:cxn modelId="{864B3DF3-66F4-4E1E-B002-62BF2AED3A07}" type="presOf" srcId="{19C1F046-3983-4200-AC26-408CE2D34DAA}" destId="{2DA539FF-FB3A-4C50-AE02-3BB486B85589}" srcOrd="0" destOrd="2" presId="urn:microsoft.com/office/officeart/2005/8/layout/vList6"/>
    <dgm:cxn modelId="{8FD875FE-5B2E-471E-B08D-EE201F1BBC7F}" srcId="{F9E49804-C8A8-4893-A22D-AE813AD5A19F}" destId="{26F1C50A-077C-4158-9CE6-5F525B6EF9A4}" srcOrd="0" destOrd="0" parTransId="{AF4C7530-D8BF-4E1E-A951-2D9716741314}" sibTransId="{89DA0EF7-8D39-4F0B-A99C-E2296EF37F78}"/>
    <dgm:cxn modelId="{82EF3FEA-4FB3-4A6D-AB83-3D6A05F61EF7}" type="presParOf" srcId="{441D9188-8ABD-4CEB-94BD-31EF2B934655}" destId="{45D5B8DA-2416-4460-89E4-ED3BD9C8CDEE}" srcOrd="0" destOrd="0" presId="urn:microsoft.com/office/officeart/2005/8/layout/vList6"/>
    <dgm:cxn modelId="{2DD8C29F-C7EB-4E8E-8392-A018EEB8544B}" type="presParOf" srcId="{45D5B8DA-2416-4460-89E4-ED3BD9C8CDEE}" destId="{255B076F-F1E2-4C95-82A3-7374C50A2858}" srcOrd="0" destOrd="0" presId="urn:microsoft.com/office/officeart/2005/8/layout/vList6"/>
    <dgm:cxn modelId="{38B4EA62-AF32-4CBD-A6BA-C1FAB90665E1}" type="presParOf" srcId="{45D5B8DA-2416-4460-89E4-ED3BD9C8CDEE}" destId="{79114983-2D2B-45CE-881A-A84E93AD96EB}" srcOrd="1" destOrd="0" presId="urn:microsoft.com/office/officeart/2005/8/layout/vList6"/>
    <dgm:cxn modelId="{EE03CE99-64FD-403C-966E-2D85FF93DA82}" type="presParOf" srcId="{441D9188-8ABD-4CEB-94BD-31EF2B934655}" destId="{1F5E84B4-6ABB-4EFF-800D-7EE7B259BD58}" srcOrd="1" destOrd="0" presId="urn:microsoft.com/office/officeart/2005/8/layout/vList6"/>
    <dgm:cxn modelId="{22834FC2-E914-40D7-AC5B-35C040C51AD2}" type="presParOf" srcId="{441D9188-8ABD-4CEB-94BD-31EF2B934655}" destId="{634123B8-AE08-4CA6-8BB0-9DD1C478CF62}" srcOrd="2" destOrd="0" presId="urn:microsoft.com/office/officeart/2005/8/layout/vList6"/>
    <dgm:cxn modelId="{99CA9F70-B62E-4C9B-BEB4-ACE8563D4519}" type="presParOf" srcId="{634123B8-AE08-4CA6-8BB0-9DD1C478CF62}" destId="{A458B6B0-D99E-44AF-941D-D2AFE04D9FD6}" srcOrd="0" destOrd="0" presId="urn:microsoft.com/office/officeart/2005/8/layout/vList6"/>
    <dgm:cxn modelId="{1EED9C60-2B46-45D9-BB93-7E32424F4F16}" type="presParOf" srcId="{634123B8-AE08-4CA6-8BB0-9DD1C478CF62}" destId="{2DA539FF-FB3A-4C50-AE02-3BB486B85589}"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14983-2D2B-45CE-881A-A84E93AD96EB}">
      <dsp:nvSpPr>
        <dsp:cNvPr id="0" name=""/>
        <dsp:cNvSpPr/>
      </dsp:nvSpPr>
      <dsp:spPr>
        <a:xfrm>
          <a:off x="1493520" y="195"/>
          <a:ext cx="2240280" cy="76181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t" anchorCtr="0">
          <a:noAutofit/>
        </a:bodyPr>
        <a:lstStyle/>
        <a:p>
          <a:pPr marL="57150" lvl="1" indent="-57150" algn="l" defTabSz="355600">
            <a:lnSpc>
              <a:spcPct val="90000"/>
            </a:lnSpc>
            <a:spcBef>
              <a:spcPct val="0"/>
            </a:spcBef>
            <a:spcAft>
              <a:spcPct val="15000"/>
            </a:spcAft>
            <a:buChar char="••"/>
          </a:pPr>
          <a:r>
            <a:rPr lang="el-GR" sz="800" kern="1200" dirty="0" smtClean="0"/>
            <a:t>14</a:t>
          </a:r>
          <a:r>
            <a:rPr lang="en-US" sz="800" kern="1200" dirty="0" smtClean="0"/>
            <a:t>,</a:t>
          </a:r>
          <a:r>
            <a:rPr lang="el-GR" sz="800" kern="1200" dirty="0" smtClean="0"/>
            <a:t>0</a:t>
          </a:r>
          <a:r>
            <a:rPr lang="en-US" sz="800" kern="1200" dirty="0" smtClean="0"/>
            <a:t>00 – </a:t>
          </a:r>
          <a:r>
            <a:rPr lang="el-GR" sz="800" kern="1200" dirty="0" smtClean="0"/>
            <a:t>15</a:t>
          </a:r>
          <a:r>
            <a:rPr lang="en-US" sz="800" kern="1200" dirty="0" smtClean="0"/>
            <a:t>,</a:t>
          </a:r>
          <a:r>
            <a:rPr lang="el-GR" sz="800" kern="1200" dirty="0" smtClean="0"/>
            <a:t>0</a:t>
          </a:r>
          <a:r>
            <a:rPr lang="en-US" sz="800" kern="1200" dirty="0" smtClean="0"/>
            <a:t>00 </a:t>
          </a:r>
          <a:r>
            <a:rPr lang="el-GR" sz="800" kern="1200" dirty="0" smtClean="0"/>
            <a:t>ζευγάρια</a:t>
          </a:r>
          <a:endParaRPr lang="el-GR" sz="800" kern="1200" dirty="0"/>
        </a:p>
        <a:p>
          <a:pPr marL="57150" lvl="1" indent="-57150" algn="l" defTabSz="355600">
            <a:lnSpc>
              <a:spcPct val="90000"/>
            </a:lnSpc>
            <a:spcBef>
              <a:spcPct val="0"/>
            </a:spcBef>
            <a:spcAft>
              <a:spcPct val="15000"/>
            </a:spcAft>
            <a:buChar char="••"/>
          </a:pPr>
          <a:r>
            <a:rPr lang="el-GR" sz="800" kern="1200" dirty="0" smtClean="0"/>
            <a:t> Μέτρια πτωτική τάση </a:t>
          </a:r>
          <a:r>
            <a:rPr lang="en-US" sz="800" kern="1200" dirty="0" smtClean="0"/>
            <a:t>&gt;10% </a:t>
          </a:r>
          <a:r>
            <a:rPr lang="el-GR" sz="800" kern="1200" dirty="0" smtClean="0"/>
            <a:t>τη δεκαετία του ‘90</a:t>
          </a:r>
          <a:endParaRPr lang="el-GR" sz="800" kern="1200" dirty="0"/>
        </a:p>
        <a:p>
          <a:pPr marL="57150" lvl="1" indent="-57150" algn="l" defTabSz="355600">
            <a:lnSpc>
              <a:spcPct val="90000"/>
            </a:lnSpc>
            <a:spcBef>
              <a:spcPct val="0"/>
            </a:spcBef>
            <a:spcAft>
              <a:spcPct val="15000"/>
            </a:spcAft>
            <a:buChar char="••"/>
          </a:pPr>
          <a:r>
            <a:rPr lang="el-GR" sz="800" kern="1200" dirty="0" smtClean="0"/>
            <a:t>Μη επιθυμητό καθεστώς διατήρησης</a:t>
          </a:r>
          <a:endParaRPr lang="el-GR" sz="800" kern="1200" dirty="0"/>
        </a:p>
      </dsp:txBody>
      <dsp:txXfrm>
        <a:off x="1493520" y="95422"/>
        <a:ext cx="1954600" cy="571359"/>
      </dsp:txXfrm>
    </dsp:sp>
    <dsp:sp modelId="{255B076F-F1E2-4C95-82A3-7374C50A2858}">
      <dsp:nvSpPr>
        <dsp:cNvPr id="0" name=""/>
        <dsp:cNvSpPr/>
      </dsp:nvSpPr>
      <dsp:spPr>
        <a:xfrm>
          <a:off x="0" y="195"/>
          <a:ext cx="1493520" cy="76181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l-GR" sz="1300" kern="1200" dirty="0" smtClean="0"/>
            <a:t>Παγκόσμιος πληθυσμός</a:t>
          </a:r>
          <a:endParaRPr lang="el-GR" sz="1300" kern="1200" dirty="0"/>
        </a:p>
      </dsp:txBody>
      <dsp:txXfrm>
        <a:off x="37189" y="37384"/>
        <a:ext cx="1419142" cy="687435"/>
      </dsp:txXfrm>
    </dsp:sp>
    <dsp:sp modelId="{2DA539FF-FB3A-4C50-AE02-3BB486B85589}">
      <dsp:nvSpPr>
        <dsp:cNvPr id="0" name=""/>
        <dsp:cNvSpPr/>
      </dsp:nvSpPr>
      <dsp:spPr>
        <a:xfrm>
          <a:off x="1493520" y="838190"/>
          <a:ext cx="2240280" cy="76181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 tIns="5080" rIns="5080" bIns="5080" numCol="1" spcCol="1270" anchor="t" anchorCtr="0">
          <a:noAutofit/>
        </a:bodyPr>
        <a:lstStyle/>
        <a:p>
          <a:pPr marL="57150" lvl="1" indent="-57150" algn="l" defTabSz="355600">
            <a:lnSpc>
              <a:spcPct val="90000"/>
            </a:lnSpc>
            <a:spcBef>
              <a:spcPct val="0"/>
            </a:spcBef>
            <a:spcAft>
              <a:spcPct val="15000"/>
            </a:spcAft>
            <a:buChar char="••"/>
          </a:pPr>
          <a:r>
            <a:rPr lang="el-GR" sz="800" kern="1200" dirty="0" smtClean="0"/>
            <a:t>Ευρεία κατανομή στο Αιγαίο Πέλαγος</a:t>
          </a:r>
          <a:endParaRPr lang="el-GR" sz="800" kern="1200" dirty="0"/>
        </a:p>
        <a:p>
          <a:pPr marL="57150" lvl="1" indent="-57150" algn="l" defTabSz="355600">
            <a:lnSpc>
              <a:spcPct val="90000"/>
            </a:lnSpc>
            <a:spcBef>
              <a:spcPct val="0"/>
            </a:spcBef>
            <a:spcAft>
              <a:spcPct val="15000"/>
            </a:spcAft>
            <a:buChar char="••"/>
          </a:pPr>
          <a:r>
            <a:rPr lang="el-GR" sz="800" kern="1200" dirty="0" smtClean="0"/>
            <a:t>12</a:t>
          </a:r>
          <a:r>
            <a:rPr lang="en-US" sz="800" kern="1200" dirty="0" smtClean="0"/>
            <a:t>,</a:t>
          </a:r>
          <a:r>
            <a:rPr lang="el-GR" sz="800" kern="1200" dirty="0" smtClean="0"/>
            <a:t>300</a:t>
          </a:r>
          <a:r>
            <a:rPr lang="en-US" sz="800" kern="1200" dirty="0" smtClean="0"/>
            <a:t> pairs (&gt;</a:t>
          </a:r>
          <a:r>
            <a:rPr lang="el-GR" sz="800" kern="1200" dirty="0" smtClean="0"/>
            <a:t>85</a:t>
          </a:r>
          <a:r>
            <a:rPr lang="en-US" sz="800" kern="1200" dirty="0" smtClean="0"/>
            <a:t>% </a:t>
          </a:r>
          <a:r>
            <a:rPr lang="el-GR" sz="800" kern="1200" dirty="0" smtClean="0"/>
            <a:t>του παγκόσμιου πληθυσμού</a:t>
          </a:r>
          <a:r>
            <a:rPr lang="en-US" sz="800" kern="1200" dirty="0" smtClean="0"/>
            <a:t>) (</a:t>
          </a:r>
          <a:r>
            <a:rPr lang="en-US" sz="800" kern="1200" dirty="0" err="1" smtClean="0"/>
            <a:t>Dimalexis</a:t>
          </a:r>
          <a:r>
            <a:rPr lang="en-US" sz="800" kern="1200" dirty="0" smtClean="0"/>
            <a:t> et al. 2008)</a:t>
          </a:r>
          <a:endParaRPr lang="el-GR" sz="800" kern="1200" dirty="0"/>
        </a:p>
        <a:p>
          <a:pPr marL="57150" lvl="1" indent="-57150" algn="l" defTabSz="355600">
            <a:lnSpc>
              <a:spcPct val="90000"/>
            </a:lnSpc>
            <a:spcBef>
              <a:spcPct val="0"/>
            </a:spcBef>
            <a:spcAft>
              <a:spcPct val="15000"/>
            </a:spcAft>
            <a:buChar char="••"/>
          </a:pPr>
          <a:r>
            <a:rPr lang="el-GR" sz="800" kern="1200" dirty="0" smtClean="0"/>
            <a:t> Αρνητική τάση του ελληνικού πληθυσμού</a:t>
          </a:r>
          <a:r>
            <a:rPr lang="en-US" sz="800" kern="1200" dirty="0" smtClean="0"/>
            <a:t> </a:t>
          </a:r>
          <a:endParaRPr lang="el-GR" sz="800" kern="1200" dirty="0"/>
        </a:p>
      </dsp:txBody>
      <dsp:txXfrm>
        <a:off x="1493520" y="933417"/>
        <a:ext cx="1954600" cy="571359"/>
      </dsp:txXfrm>
    </dsp:sp>
    <dsp:sp modelId="{A458B6B0-D99E-44AF-941D-D2AFE04D9FD6}">
      <dsp:nvSpPr>
        <dsp:cNvPr id="0" name=""/>
        <dsp:cNvSpPr/>
      </dsp:nvSpPr>
      <dsp:spPr>
        <a:xfrm>
          <a:off x="0" y="838190"/>
          <a:ext cx="1493520" cy="76181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l-GR" sz="1300" kern="1200" dirty="0" smtClean="0"/>
            <a:t>Ελληνικός αναπαραγόμενος πληθυσμός</a:t>
          </a:r>
          <a:endParaRPr lang="el-GR" sz="1300" kern="1200" dirty="0"/>
        </a:p>
      </dsp:txBody>
      <dsp:txXfrm>
        <a:off x="37189" y="875379"/>
        <a:ext cx="1419142" cy="68743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58E498A-99C2-48AE-9EA3-A38984F0251D}" type="datetimeFigureOut">
              <a:rPr lang="el-GR"/>
              <a:pPr>
                <a:defRPr/>
              </a:pPr>
              <a:t>1/5/2026</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51A3B10-F0C2-4DE3-8577-FDEAC4877A25}" type="slidenum">
              <a:rPr lang="el-GR"/>
              <a:pPr>
                <a:defRPr/>
              </a:pPr>
              <a:t>‹#›</a:t>
            </a:fld>
            <a:endParaRPr lang="el-GR"/>
          </a:p>
        </p:txBody>
      </p:sp>
    </p:spTree>
    <p:extLst>
      <p:ext uri="{BB962C8B-B14F-4D97-AF65-F5344CB8AC3E}">
        <p14:creationId xmlns:p14="http://schemas.microsoft.com/office/powerpoint/2010/main" val="13105592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628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3"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0C67D7-3313-4956-ADF6-E899AFC1C7FA}" type="slidenum">
              <a:rPr lang="el-GR">
                <a:cs typeface="Arial" charset="0"/>
              </a:rPr>
              <a:pPr fontAlgn="base">
                <a:spcBef>
                  <a:spcPct val="0"/>
                </a:spcBef>
                <a:spcAft>
                  <a:spcPct val="0"/>
                </a:spcAft>
                <a:defRPr/>
              </a:pPr>
              <a:t>1</a:t>
            </a:fld>
            <a:endParaRPr lang="el-GR">
              <a:cs typeface="Arial" charset="0"/>
            </a:endParaRPr>
          </a:p>
        </p:txBody>
      </p:sp>
    </p:spTree>
    <p:extLst>
      <p:ext uri="{BB962C8B-B14F-4D97-AF65-F5344CB8AC3E}">
        <p14:creationId xmlns:p14="http://schemas.microsoft.com/office/powerpoint/2010/main" val="260576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6C6416-B5D3-40AF-8203-602B4749D70C}" type="slidenum">
              <a:rPr lang="el-GR" smtClean="0">
                <a:latin typeface="Arial" charset="0"/>
                <a:cs typeface="Arial" charset="0"/>
              </a:rPr>
              <a:pPr fontAlgn="base">
                <a:spcBef>
                  <a:spcPct val="0"/>
                </a:spcBef>
                <a:spcAft>
                  <a:spcPct val="0"/>
                </a:spcAft>
              </a:pPr>
              <a:t>2</a:t>
            </a:fld>
            <a:endParaRPr lang="el-GR" smtClean="0">
              <a:latin typeface="Arial" charset="0"/>
              <a:cs typeface="Arial"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Tree>
    <p:extLst>
      <p:ext uri="{BB962C8B-B14F-4D97-AF65-F5344CB8AC3E}">
        <p14:creationId xmlns:p14="http://schemas.microsoft.com/office/powerpoint/2010/main" val="281753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38645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8441C5A-F594-4A1B-8ACA-1D94579DC843}" type="slidenum">
              <a:rPr lang="el-GR" smtClean="0"/>
              <a:pPr>
                <a:defRPr/>
              </a:pPr>
              <a:t>31</a:t>
            </a:fld>
            <a:endParaRPr lang="el-GR" smtClean="0"/>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8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extLst>
      <p:ext uri="{BB962C8B-B14F-4D97-AF65-F5344CB8AC3E}">
        <p14:creationId xmlns:p14="http://schemas.microsoft.com/office/powerpoint/2010/main" val="5833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DD597C-0A99-4D58-9176-1AE8D7A955D4}" type="slidenum">
              <a:rPr lang="el-GR" smtClean="0"/>
              <a:pPr>
                <a:defRPr/>
              </a:pPr>
              <a:t>32</a:t>
            </a:fld>
            <a:endParaRPr lang="el-GR" smtClean="0"/>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92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extLst>
      <p:ext uri="{BB962C8B-B14F-4D97-AF65-F5344CB8AC3E}">
        <p14:creationId xmlns:p14="http://schemas.microsoft.com/office/powerpoint/2010/main" val="3384247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7FBA4FB-8C93-4FF4-8BC8-CAA157B130C8}" type="slidenum">
              <a:rPr lang="el-GR" smtClean="0"/>
              <a:pPr>
                <a:defRPr/>
              </a:pPr>
              <a:t>33</a:t>
            </a:fld>
            <a:endParaRPr lang="el-GR" smtClean="0"/>
          </a:p>
        </p:txBody>
      </p:sp>
      <p:sp>
        <p:nvSpPr>
          <p:cNvPr id="180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0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Tree>
    <p:extLst>
      <p:ext uri="{BB962C8B-B14F-4D97-AF65-F5344CB8AC3E}">
        <p14:creationId xmlns:p14="http://schemas.microsoft.com/office/powerpoint/2010/main" val="408544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92776768-5E83-48A8-AF24-493EE28463AD}"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448AC28-DAD9-47D5-AD2F-6E17D240B89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7020FA5-C63B-4883-BB9B-A606389F1222}"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884600A-5AE8-4242-88C4-80FE8C52885C}"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33C404F4-8334-4061-ADD0-F86933C58A5C}"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73BBE7E6-6BF2-4068-B30F-C81B7CF29964}"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n-US" dirty="0" err="1" smtClean="0"/>
              <a:t>Click to edit Master title style</a:t>
            </a:r>
            <a:endParaRPr lang="el-GR" dirty="0"/>
          </a:p>
        </p:txBody>
      </p:sp>
      <p:sp>
        <p:nvSpPr>
          <p:cNvPr id="3" name="2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4" name="3 - Θέση υποσέλιδου"/>
          <p:cNvSpPr>
            <a:spLocks noGrp="1"/>
          </p:cNvSpPr>
          <p:nvPr>
            <p:ph type="ftr" sz="quarter" idx="11"/>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
        <p:nvSpPr>
          <p:cNvPr id="5" name="4 - Θέση αριθμού διαφάνειας"/>
          <p:cNvSpPr>
            <a:spLocks noGrp="1"/>
          </p:cNvSpPr>
          <p:nvPr>
            <p:ph type="sldNum" sz="quarter" idx="12"/>
          </p:nvPr>
        </p:nvSpPr>
        <p:spPr/>
        <p:txBody>
          <a:bodyPr/>
          <a:lstStyle>
            <a:lvl1pPr>
              <a:defRPr/>
            </a:lvl1pPr>
          </a:lstStyle>
          <a:p>
            <a:pPr>
              <a:defRPr/>
            </a:pPr>
            <a:r>
              <a:rPr lang="el-GR"/>
              <a:t>1</a:t>
            </a:r>
            <a:endParaRPr lang="el-G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Διαφάνεια τίτλου">
    <p:spTree>
      <p:nvGrpSpPr>
        <p:cNvPr id="1" name=""/>
        <p:cNvGrpSpPr/>
        <p:nvPr/>
      </p:nvGrpSpPr>
      <p:grpSpPr>
        <a:xfrm>
          <a:off x="0" y="0"/>
          <a:ext cx="0" cy="0"/>
          <a:chOff x="0" y="0"/>
          <a:chExt cx="0" cy="0"/>
        </a:xfrm>
      </p:grpSpPr>
      <p:cxnSp>
        <p:nvCxnSpPr>
          <p:cNvPr id="4" name="7 - Ευθεία γραμμή σύνδεσης"/>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12 - Ευθεία γραμμή σύνδεσης"/>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13 - Έλλειψη"/>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8 - Υπότιτλος"/>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18" name="17 - Τίτλος"/>
          <p:cNvSpPr>
            <a:spLocks noGrp="1"/>
          </p:cNvSpPr>
          <p:nvPr>
            <p:ph type="title"/>
          </p:nvPr>
        </p:nvSpPr>
        <p:spPr/>
        <p:txBody>
          <a:bodyPr/>
          <a:lstStyle/>
          <a:p>
            <a:r>
              <a:rPr lang="el-GR" smtClean="0"/>
              <a:t>Kλικ για επεξεργασία του τίτλου</a:t>
            </a:r>
            <a:endParaRPr lang="el-GR"/>
          </a:p>
        </p:txBody>
      </p:sp>
      <p:sp>
        <p:nvSpPr>
          <p:cNvPr id="7" name="9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8" name="10 - Θέση αριθμού διαφάνειας"/>
          <p:cNvSpPr>
            <a:spLocks noGrp="1"/>
          </p:cNvSpPr>
          <p:nvPr>
            <p:ph type="sldNum" sz="quarter" idx="11"/>
          </p:nvPr>
        </p:nvSpPr>
        <p:spPr/>
        <p:txBody>
          <a:bodyPr/>
          <a:lstStyle>
            <a:lvl1pPr>
              <a:defRPr/>
            </a:lvl1pPr>
          </a:lstStyle>
          <a:p>
            <a:pPr>
              <a:defRPr/>
            </a:pPr>
            <a:r>
              <a:rPr lang="el-GR"/>
              <a:t>1</a:t>
            </a:r>
            <a:endParaRPr lang="el-GR" dirty="0"/>
          </a:p>
        </p:txBody>
      </p:sp>
      <p:sp>
        <p:nvSpPr>
          <p:cNvPr id="10" name="11 - Θέση υποσέλιδου"/>
          <p:cNvSpPr>
            <a:spLocks noGrp="1"/>
          </p:cNvSpPr>
          <p:nvPr>
            <p:ph type="ftr" sz="quarter" idx="12"/>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Κεφαλίδα ενότητας">
    <p:spTree>
      <p:nvGrpSpPr>
        <p:cNvPr id="1" name=""/>
        <p:cNvGrpSpPr/>
        <p:nvPr/>
      </p:nvGrpSpPr>
      <p:grpSpPr>
        <a:xfrm>
          <a:off x="0" y="0"/>
          <a:ext cx="0" cy="0"/>
          <a:chOff x="0" y="0"/>
          <a:chExt cx="0" cy="0"/>
        </a:xfrm>
      </p:grpSpPr>
      <p:cxnSp>
        <p:nvCxnSpPr>
          <p:cNvPr id="3" name="2 - Ευθεία γραμμή σύνδεσης"/>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1 - Τίτλος"/>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dirty="0" err="1" smtClean="0"/>
              <a:t>Click to edit Master title style</a:t>
            </a:r>
            <a:endParaRPr lang="en-US" dirty="0"/>
          </a:p>
        </p:txBody>
      </p:sp>
      <p:sp>
        <p:nvSpPr>
          <p:cNvPr id="4" name="3 - Θέση ημερομηνίας"/>
          <p:cNvSpPr>
            <a:spLocks noGrp="1"/>
          </p:cNvSpPr>
          <p:nvPr>
            <p:ph type="dt" sz="half" idx="10"/>
          </p:nvPr>
        </p:nvSpPr>
        <p:spPr/>
        <p:txBody>
          <a:bodyPr/>
          <a:lstStyle>
            <a:lvl1pPr>
              <a:defRPr/>
            </a:lvl1pPr>
          </a:lstStyle>
          <a:p>
            <a:pPr>
              <a:defRPr/>
            </a:pPr>
            <a:fld id="{2B484585-4B18-478A-9FF7-596AFD64F026}"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42B03D76-58C7-4856-9A31-45C783B252D1}"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6EA499D9-4A44-4A97-918B-3B6793CB189B}"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81C7FBE3-CA45-4DBE-9AA9-0022A762276C}"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E466A40-E6E2-4F31-97D8-AB86D4645147}"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82E09F4A-07ED-4F09-A14A-282A007CE1D5}"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9874E33A-A5F5-454C-ADC3-41B5FEC1B155}"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CBF470DA-17A7-4C7D-9988-E873A3FFEEDF}"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BC7A60E5-0835-4E1F-8012-36FC64762A87}" type="slidenum">
              <a:rPr lang="el-GR"/>
              <a:pPr>
                <a:defRPr/>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5EEA2584-5CA7-4E60-97DB-1919AD0BF8CB}"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E2AF032-1BD2-409A-B910-745BE37AA0BF}"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BC296A4C-CE5B-4EF1-89BC-ED477D475D5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1D1712E-3F93-42CC-91B0-274EB6F090AF}"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5E1C1A6-4C4F-49A7-AAD1-480DF4089FF2}"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ED4B802B-6734-4284-90F2-75EA1D382D9F}" type="slidenum">
              <a:rPr lang="el-GR"/>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F295FF0D-2FC0-42B0-8730-8AC84C021EC3}"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C70A451F-6906-4ECB-AD2D-9E8FAA78DD9B}" type="slidenum">
              <a:rPr lang="el-GR"/>
              <a:pPr>
                <a:defRPr/>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067E5128-1613-4B4F-BA74-6CE254464150}"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88877B02-9977-4F28-8D44-4A4A01CF6309}" type="slidenum">
              <a:rPr lang="el-GR"/>
              <a:pPr>
                <a:defRPr/>
              </a:pPr>
              <a:t>‹#›</a:t>
            </a:fld>
            <a:endParaRPr lang="el-G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69E10571-846F-43E9-8D9B-9DF6EE9A8AB5}"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FBC605D5-7FFB-4838-9BD5-8467E36EF99C}" type="slidenum">
              <a:rPr lang="el-GR"/>
              <a:pPr>
                <a:defRPr/>
              </a:pPr>
              <a:t>‹#›</a:t>
            </a:fld>
            <a:endParaRPr lang="el-G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CC116AFB-698B-4112-8795-C6D6D8E87046}"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44FD6101-ABCA-471F-8781-CDCDA3679CB8}" type="slidenum">
              <a:rPr lang="el-GR"/>
              <a:pPr>
                <a:defRPr/>
              </a:pPr>
              <a:t>‹#›</a:t>
            </a:fld>
            <a:endParaRPr lang="el-G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B8F7835C-0BEA-49CB-845F-3FCB13ED72E9}"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CE1F250-FB49-4491-9908-03BCDEEAC5DF}" type="slidenum">
              <a:rPr lang="el-GR"/>
              <a:pPr>
                <a:defRPr/>
              </a:pPr>
              <a:t>‹#›</a:t>
            </a:fld>
            <a:endParaRPr lang="el-G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A5073102-FF45-4526-9042-8D28E664850C}"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62CA4E27-22A0-4C39-B573-CFC0828B893E}" type="slidenum">
              <a:rPr lang="el-GR"/>
              <a:pPr>
                <a:defRPr/>
              </a:pPr>
              <a:t>‹#›</a:t>
            </a:fld>
            <a:endParaRPr lang="el-G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47FC946A-17C6-4979-A97D-7DFCACEBDC33}"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9B887E5-9F44-4ED8-8A49-4B543E5C8A2D}" type="slidenum">
              <a:rPr lang="el-GR"/>
              <a:pPr>
                <a:defRPr/>
              </a:pPr>
              <a:t>‹#›</a:t>
            </a:fld>
            <a:endParaRPr lang="el-G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AACA70FB-6AE0-41EC-82A0-B29A6EDA62A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64BD7FE0-DBA8-4AE3-9804-BDDED090CD39}" type="slidenum">
              <a:rPr lang="el-GR"/>
              <a:pPr>
                <a:defRPr/>
              </a:pPr>
              <a:t>‹#›</a:t>
            </a:fld>
            <a:endParaRPr lang="el-G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297F6CBD-2F7C-469C-8003-BDE5B7EC039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BE56628-4999-487D-A795-E929F22B65BC}"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7DED4F8-5B0B-4EA6-9AA1-23623965633F}"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n-US" dirty="0" err="1" smtClean="0"/>
              <a:t>Click to edit Master title style</a:t>
            </a:r>
            <a:endParaRPr lang="el-GR" dirty="0"/>
          </a:p>
        </p:txBody>
      </p:sp>
      <p:sp>
        <p:nvSpPr>
          <p:cNvPr id="3" name="2 - Θέση ημερομηνίας"/>
          <p:cNvSpPr>
            <a:spLocks noGrp="1"/>
          </p:cNvSpPr>
          <p:nvPr>
            <p:ph type="dt" sz="half" idx="10"/>
          </p:nvPr>
        </p:nvSpPr>
        <p:spPr/>
        <p:txBody>
          <a:bodyPr/>
          <a:lstStyle>
            <a:lvl1pPr>
              <a:defRPr/>
            </a:lvl1pPr>
          </a:lstStyle>
          <a:p>
            <a:pPr>
              <a:defRPr/>
            </a:pPr>
            <a:r>
              <a:rPr lang="el-GR"/>
              <a:t>Πάτρα 9/10/10</a:t>
            </a:r>
            <a:endParaRPr lang="el-GR" dirty="0"/>
          </a:p>
        </p:txBody>
      </p:sp>
      <p:sp>
        <p:nvSpPr>
          <p:cNvPr id="4" name="3 - Θέση υποσέλιδου"/>
          <p:cNvSpPr>
            <a:spLocks noGrp="1"/>
          </p:cNvSpPr>
          <p:nvPr>
            <p:ph type="ftr" sz="quarter" idx="11"/>
          </p:nvPr>
        </p:nvSpPr>
        <p:spPr/>
        <p:txBody>
          <a:bodyPr/>
          <a:lstStyle>
            <a:lvl1pPr>
              <a:defRPr/>
            </a:lvl1pPr>
          </a:lstStyle>
          <a:p>
            <a:pPr>
              <a:defRPr/>
            </a:pPr>
            <a:r>
              <a:rPr lang="el-GR"/>
              <a:t> 5</a:t>
            </a:r>
            <a:r>
              <a:rPr lang="el-GR" baseline="30000"/>
              <a:t>ο</a:t>
            </a:r>
            <a:r>
              <a:rPr lang="el-GR"/>
              <a:t> Πανελλήνιο Συνέδριο Οικολογίας</a:t>
            </a:r>
            <a:endParaRPr lang="el-GR" dirty="0"/>
          </a:p>
        </p:txBody>
      </p:sp>
      <p:sp>
        <p:nvSpPr>
          <p:cNvPr id="5" name="4 - Θέση αριθμού διαφάνειας"/>
          <p:cNvSpPr>
            <a:spLocks noGrp="1"/>
          </p:cNvSpPr>
          <p:nvPr>
            <p:ph type="sldNum" sz="quarter" idx="12"/>
          </p:nvPr>
        </p:nvSpPr>
        <p:spPr/>
        <p:txBody>
          <a:bodyPr/>
          <a:lstStyle>
            <a:lvl1pPr>
              <a:defRPr/>
            </a:lvl1pPr>
          </a:lstStyle>
          <a:p>
            <a:pPr>
              <a:defRPr/>
            </a:pPr>
            <a:r>
              <a:rPr lang="el-GR"/>
              <a:t>1</a:t>
            </a:r>
            <a:endParaRPr lang="el-G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lvl1pPr>
              <a:defRPr/>
            </a:lvl1pPr>
          </a:lstStyle>
          <a:p>
            <a:pPr>
              <a:defRPr/>
            </a:pPr>
            <a:fld id="{D7CEC45D-257B-4BF2-B5BA-8A2F9EEB7675}"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8B48E03-B89C-45DD-B873-F0222FF9820B}" type="slidenum">
              <a:rPr lang="el-GR"/>
              <a:pPr>
                <a:defRPr/>
              </a:pPr>
              <a:t>‹#›</a:t>
            </a:fld>
            <a:endParaRPr 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410066DB-BAC6-4E0E-A836-EB373AA6986D}"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D0CB4E4-C736-49C9-9B1B-0BB2B373201A}" type="slidenum">
              <a:rPr lang="el-GR"/>
              <a:pPr>
                <a:defRPr/>
              </a:pPr>
              <a:t>‹#›</a:t>
            </a:fld>
            <a:endParaRPr 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0B2C6AA3-AC45-4677-863C-B08AF5C5A900}"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487DB7C-DC69-4FA5-8D38-F7720B4E30C2}" type="slidenum">
              <a:rPr lang="el-GR"/>
              <a:pPr>
                <a:defRPr/>
              </a:pPr>
              <a:t>‹#›</a:t>
            </a:fld>
            <a:endParaRPr 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3 - Θέση ημερομηνίας"/>
          <p:cNvSpPr>
            <a:spLocks noGrp="1"/>
          </p:cNvSpPr>
          <p:nvPr>
            <p:ph type="dt" sz="half" idx="10"/>
          </p:nvPr>
        </p:nvSpPr>
        <p:spPr/>
        <p:txBody>
          <a:bodyPr/>
          <a:lstStyle>
            <a:lvl1pPr>
              <a:defRPr/>
            </a:lvl1pPr>
          </a:lstStyle>
          <a:p>
            <a:pPr>
              <a:defRPr/>
            </a:pPr>
            <a:fld id="{88098F1B-9936-4D65-A1D4-1A9072EF19FD}"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D54874C7-3AAD-4008-9F5D-0DD79B233C88}" type="slidenum">
              <a:rPr lang="el-GR"/>
              <a:pPr>
                <a:defRPr/>
              </a:pPr>
              <a:t>‹#›</a:t>
            </a:fld>
            <a:endParaRPr 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3 - Θέση ημερομηνίας"/>
          <p:cNvSpPr>
            <a:spLocks noGrp="1"/>
          </p:cNvSpPr>
          <p:nvPr>
            <p:ph type="dt" sz="half" idx="10"/>
          </p:nvPr>
        </p:nvSpPr>
        <p:spPr/>
        <p:txBody>
          <a:bodyPr/>
          <a:lstStyle>
            <a:lvl1pPr>
              <a:defRPr/>
            </a:lvl1pPr>
          </a:lstStyle>
          <a:p>
            <a:pPr>
              <a:defRPr/>
            </a:pPr>
            <a:fld id="{F7A3D5E1-22A0-4089-94FD-8289CD6DDE8B}"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405F0B7C-A6D7-42CE-81DF-FCB54288CA53}" type="slidenum">
              <a:rPr lang="el-GR"/>
              <a:pPr>
                <a:defRPr/>
              </a:pPr>
              <a:t>‹#›</a:t>
            </a:fld>
            <a:endParaRPr lang="el-G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3 - Θέση ημερομηνίας"/>
          <p:cNvSpPr>
            <a:spLocks noGrp="1"/>
          </p:cNvSpPr>
          <p:nvPr>
            <p:ph type="dt" sz="half" idx="10"/>
          </p:nvPr>
        </p:nvSpPr>
        <p:spPr/>
        <p:txBody>
          <a:bodyPr/>
          <a:lstStyle>
            <a:lvl1pPr>
              <a:defRPr/>
            </a:lvl1pPr>
          </a:lstStyle>
          <a:p>
            <a:pPr>
              <a:defRPr/>
            </a:pPr>
            <a:fld id="{2E2530C2-6DFA-4D05-A77B-4C01A4F3FD68}"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2F82DB95-4785-4D57-BD8E-E89FF8A32157}" type="slidenum">
              <a:rPr lang="el-GR"/>
              <a:pPr>
                <a:defRPr/>
              </a:pPr>
              <a:t>‹#›</a:t>
            </a:fld>
            <a:endParaRPr lang="el-G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80889AE0-B8FD-435A-BE83-4CD4C9CCCDF1}"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2BC15DED-09B6-44FF-9CE7-49746066E83F}" type="slidenum">
              <a:rPr lang="el-GR"/>
              <a:pPr>
                <a:defRPr/>
              </a:pPr>
              <a:t>‹#›</a:t>
            </a:fld>
            <a:endParaRPr lang="el-G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2D84B0A-3BBE-4574-9E7D-DF5EDED2974A}"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BB25C8A0-5BC3-4B76-8154-F3CEC17050E9}" type="slidenum">
              <a:rPr lang="el-GR"/>
              <a:pPr>
                <a:defRPr/>
              </a:pPr>
              <a:t>‹#›</a:t>
            </a:fld>
            <a:endParaRPr lang="el-G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3AC1D6C0-CF1F-42BE-ACB2-9E97848F75F3}"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825132B3-33FC-4786-ADBC-50EE771722A9}"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EA8DD869-7CC3-4255-91E2-FC67A9DCCB3D}"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3374CE5-B5E1-4CED-9164-7D8E48300751}"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B1576AD6-BF90-4F4D-B652-331FF3A4A651}"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5D90621-CA30-46B5-8075-E7C588C690C8}" type="slidenum">
              <a:rPr lang="el-GR"/>
              <a:pPr>
                <a:defRPr/>
              </a:pPr>
              <a:t>‹#›</a:t>
            </a:fld>
            <a:endParaRPr lang="el-G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C5EA48D7-F040-4FA4-94FA-0EFCC1CEE646}" type="datetimeFigureOut">
              <a:rPr lang="el-GR"/>
              <a:pPr>
                <a:defRPr/>
              </a:pPr>
              <a:t>1/5/2026</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6EB4F52-1C4E-4072-A0FF-CA9E2EA19F42}" type="slidenum">
              <a:rPr lang="el-GR"/>
              <a:pPr>
                <a:defRPr/>
              </a:pPr>
              <a:t>‹#›</a:t>
            </a:fld>
            <a:endParaRPr lang="el-G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6" name="5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23070B19-93C9-4276-BF96-56223FB9BD88}"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21974435-123B-4AA6-88E3-ECDD6426522B}" type="datetimeFigureOut">
              <a:rPr lang="el-GR"/>
              <a:pPr>
                <a:defRPr/>
              </a:pPr>
              <a:t>1/5/2026</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8B64E98C-18C2-48D6-B78E-1DB3E14FE51E}"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C668E721-9F0A-4D40-93FD-E07E29DA066E}" type="datetimeFigureOut">
              <a:rPr lang="el-GR"/>
              <a:pPr>
                <a:defRPr/>
              </a:pPr>
              <a:t>1/5/2026</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6DD9B2C2-446A-4197-86A8-2D2F9F01F6DC}"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2760D552-0835-44BE-9161-EC2719580174}" type="datetimeFigureOut">
              <a:rPr lang="el-GR"/>
              <a:pPr>
                <a:defRPr/>
              </a:pPr>
              <a:t>1/5/2026</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724644BA-BBC2-42BD-AF4B-63B3A2F9077C}"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F680641-A434-4C11-A6C8-98E4134B74F0}"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9EAA0DA-BFAE-485F-B0CE-2707E9207E59}"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FD87B6D6-1803-408A-A326-090D195A6DFA}" type="datetimeFigureOut">
              <a:rPr lang="el-GR"/>
              <a:pPr>
                <a:defRPr/>
              </a:pPr>
              <a:t>1/5/2026</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C74854C-F9E4-4280-A92F-AFB9F84CAC12}"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2051"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EF915D7-9BD8-4DDF-9B6B-0705631F10A2}"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0BBB22F-F959-45A5-87D9-E69BA02AFCF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25" r:id="rId12"/>
    <p:sldLayoutId id="2147484826" r:id="rId13"/>
    <p:sldLayoutId id="2147484827" r:id="rId14"/>
    <p:sldLayoutId id="2147484801" r:id="rId15"/>
    <p:sldLayoutId id="2147484828" r:id="rId16"/>
    <p:sldLayoutId id="2147484802"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3075"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4C63191-2B03-41A9-A69A-8F9B2917F118}"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8C88541-9C78-4186-A3BB-07950A336BB4}"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29" r:id="rId12"/>
    <p:sldLayoutId id="214748483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endParaRPr lang="en-US" smtClean="0"/>
          </a:p>
        </p:txBody>
      </p:sp>
      <p:sp>
        <p:nvSpPr>
          <p:cNvPr id="4099"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53BA650-7A42-43F9-BAA3-D6C5DF9EB1F4}" type="datetimeFigureOut">
              <a:rPr lang="el-GR"/>
              <a:pPr>
                <a:defRPr/>
              </a:pPr>
              <a:t>1/5/2026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BB1755-839A-44D3-95A7-8467008B2A6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3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karris@ionio.gr"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diagramData" Target="../diagrams/data1.xml"/><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oleObject" Target="../embeddings/oleObject7.bin"/><Relationship Id="rId17" Type="http://schemas.microsoft.com/office/2007/relationships/diagramDrawing" Target="../diagrams/drawing1.xml"/><Relationship Id="rId2" Type="http://schemas.openxmlformats.org/officeDocument/2006/relationships/slideLayout" Target="../slideLayouts/slideLayout37.xml"/><Relationship Id="rId16" Type="http://schemas.openxmlformats.org/officeDocument/2006/relationships/diagramColors" Target="../diagrams/colors1.xml"/><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oleObject" Target="../embeddings/oleObject6.bin"/><Relationship Id="rId5" Type="http://schemas.openxmlformats.org/officeDocument/2006/relationships/oleObject" Target="../embeddings/oleObject1.bin"/><Relationship Id="rId15" Type="http://schemas.openxmlformats.org/officeDocument/2006/relationships/diagramQuickStyle" Target="../diagrams/quickStyle1.xml"/><Relationship Id="rId10" Type="http://schemas.openxmlformats.org/officeDocument/2006/relationships/oleObject" Target="../embeddings/oleObject5.bin"/><Relationship Id="rId4" Type="http://schemas.openxmlformats.org/officeDocument/2006/relationships/image" Target="../media/image22.png"/><Relationship Id="rId9" Type="http://schemas.openxmlformats.org/officeDocument/2006/relationships/oleObject" Target="../embeddings/oleObject4.bin"/><Relationship Id="rId1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7.xml"/><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tiff"/><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oiseaux-birds.com/card-european-turtle-dove.html" TargetMode="Externa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2.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2.xml"/><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2.xm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2.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2.xml"/><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10000"/>
            <a:alpha val="25000"/>
          </a:schemeClr>
        </a:solidFill>
        <a:effectLst/>
      </p:bgPr>
    </p:bg>
    <p:spTree>
      <p:nvGrpSpPr>
        <p:cNvPr id="1" name=""/>
        <p:cNvGrpSpPr/>
        <p:nvPr/>
      </p:nvGrpSpPr>
      <p:grpSpPr>
        <a:xfrm>
          <a:off x="0" y="0"/>
          <a:ext cx="0" cy="0"/>
          <a:chOff x="0" y="0"/>
          <a:chExt cx="0" cy="0"/>
        </a:xfrm>
      </p:grpSpPr>
      <p:sp>
        <p:nvSpPr>
          <p:cNvPr id="3" name="2 - Τίτλος"/>
          <p:cNvSpPr>
            <a:spLocks noGrp="1"/>
          </p:cNvSpPr>
          <p:nvPr>
            <p:ph type="title"/>
          </p:nvPr>
        </p:nvSpPr>
        <p:spPr>
          <a:xfrm>
            <a:off x="323850" y="1557338"/>
            <a:ext cx="8532813" cy="935037"/>
          </a:xfrm>
          <a:noFill/>
        </p:spPr>
        <p:style>
          <a:lnRef idx="2">
            <a:schemeClr val="accent2"/>
          </a:lnRef>
          <a:fillRef idx="1">
            <a:schemeClr val="lt1"/>
          </a:fillRef>
          <a:effectRef idx="0">
            <a:schemeClr val="accent2"/>
          </a:effectRef>
          <a:fontRef idx="minor">
            <a:schemeClr val="dk1"/>
          </a:fontRef>
        </p:style>
        <p:txBody>
          <a:bodyPr>
            <a:noAutofit/>
          </a:bodyPr>
          <a:lstStyle/>
          <a:p>
            <a:pPr eaLnBrk="1" hangingPunct="1">
              <a:defRPr/>
            </a:pPr>
            <a:r>
              <a:rPr lang="el-GR" sz="2000" dirty="0" smtClean="0">
                <a:solidFill>
                  <a:srgbClr val="0070C0"/>
                </a:solidFill>
                <a:latin typeface="Tahoma" pitchFamily="34" charset="0"/>
                <a:cs typeface="Tahoma" pitchFamily="34" charset="0"/>
              </a:rPr>
              <a:t>Μάθημα</a:t>
            </a:r>
            <a:r>
              <a:rPr lang="el-GR" sz="2000" dirty="0">
                <a:solidFill>
                  <a:srgbClr val="0070C0"/>
                </a:solidFill>
                <a:latin typeface="Tahoma" pitchFamily="34" charset="0"/>
                <a:cs typeface="Tahoma" pitchFamily="34" charset="0"/>
              </a:rPr>
              <a:t>: Βιολογία και Διαχείριση Άγριας Πανίδας</a:t>
            </a:r>
            <a:r>
              <a:rPr lang="el-GR" sz="2000" dirty="0" smtClean="0">
                <a:solidFill>
                  <a:srgbClr val="0070C0"/>
                </a:solidFill>
                <a:latin typeface="Tahoma" pitchFamily="34" charset="0"/>
                <a:cs typeface="Tahoma" pitchFamily="34" charset="0"/>
              </a:rPr>
              <a:t/>
            </a:r>
            <a:br>
              <a:rPr lang="el-GR" sz="2000" dirty="0" smtClean="0">
                <a:solidFill>
                  <a:srgbClr val="0070C0"/>
                </a:solidFill>
                <a:latin typeface="Tahoma" pitchFamily="34" charset="0"/>
                <a:cs typeface="Tahoma" pitchFamily="34" charset="0"/>
              </a:rPr>
            </a:br>
            <a:r>
              <a:rPr lang="el-GR" sz="2000" dirty="0" smtClean="0">
                <a:solidFill>
                  <a:srgbClr val="0070C0"/>
                </a:solidFill>
                <a:latin typeface="Tahoma" pitchFamily="34" charset="0"/>
                <a:cs typeface="Tahoma" pitchFamily="34" charset="0"/>
              </a:rPr>
              <a:t>Θεματική ενότητα: </a:t>
            </a:r>
            <a:r>
              <a:rPr lang="el-GR" sz="2000" b="1" dirty="0" smtClean="0">
                <a:solidFill>
                  <a:srgbClr val="0070C0"/>
                </a:solidFill>
                <a:latin typeface="Tahoma" pitchFamily="34" charset="0"/>
                <a:cs typeface="Tahoma" pitchFamily="34" charset="0"/>
              </a:rPr>
              <a:t>Τα Πτηνά (</a:t>
            </a:r>
            <a:r>
              <a:rPr lang="en-US" sz="2000" b="1" dirty="0" smtClean="0">
                <a:solidFill>
                  <a:srgbClr val="0070C0"/>
                </a:solidFill>
                <a:latin typeface="Tahoma" pitchFamily="34" charset="0"/>
                <a:cs typeface="Tahoma" pitchFamily="34" charset="0"/>
              </a:rPr>
              <a:t>B</a:t>
            </a:r>
            <a:r>
              <a:rPr lang="el-GR" sz="2000" b="1" dirty="0" smtClean="0">
                <a:solidFill>
                  <a:srgbClr val="0070C0"/>
                </a:solidFill>
                <a:latin typeface="Tahoma" pitchFamily="34" charset="0"/>
                <a:cs typeface="Tahoma" pitchFamily="34" charset="0"/>
              </a:rPr>
              <a:t> Μέρος)</a:t>
            </a:r>
            <a:endParaRPr lang="el-GR" sz="1800" b="1" dirty="0" smtClean="0">
              <a:solidFill>
                <a:srgbClr val="0070C0"/>
              </a:solidFill>
              <a:latin typeface="Tahoma" pitchFamily="34" charset="0"/>
              <a:cs typeface="Tahoma" pitchFamily="34" charset="0"/>
            </a:endParaRPr>
          </a:p>
        </p:txBody>
      </p:sp>
      <p:sp>
        <p:nvSpPr>
          <p:cNvPr id="12291" name="1 - Θέση περιεχομένου"/>
          <p:cNvSpPr>
            <a:spLocks noGrp="1"/>
          </p:cNvSpPr>
          <p:nvPr>
            <p:ph idx="1"/>
          </p:nvPr>
        </p:nvSpPr>
        <p:spPr>
          <a:xfrm>
            <a:off x="1259632" y="5644212"/>
            <a:ext cx="6624141" cy="576262"/>
          </a:xfrm>
        </p:spPr>
        <p:txBody>
          <a:bodyPr/>
          <a:lstStyle/>
          <a:p>
            <a:pPr algn="ctr" eaLnBrk="1" hangingPunct="1">
              <a:buFont typeface="Wingdings 2" pitchFamily="18" charset="2"/>
              <a:buNone/>
            </a:pPr>
            <a:r>
              <a:rPr lang="el-GR" sz="1200" b="1" dirty="0" smtClean="0">
                <a:solidFill>
                  <a:srgbClr val="0070C0"/>
                </a:solidFill>
                <a:latin typeface="Tahoma" pitchFamily="34" charset="0"/>
                <a:cs typeface="Tahoma" pitchFamily="34" charset="0"/>
              </a:rPr>
              <a:t>Εισηγητής: Γεώργιος Καρρής Βιολόγος</a:t>
            </a:r>
            <a:r>
              <a:rPr lang="en-US" sz="1200" b="1" dirty="0" smtClean="0">
                <a:solidFill>
                  <a:srgbClr val="0070C0"/>
                </a:solidFill>
                <a:latin typeface="Tahoma" pitchFamily="34" charset="0"/>
                <a:cs typeface="Tahoma" pitchFamily="34" charset="0"/>
              </a:rPr>
              <a:t> </a:t>
            </a:r>
            <a:r>
              <a:rPr lang="en-US" sz="1200" b="1" dirty="0" err="1" smtClean="0">
                <a:solidFill>
                  <a:srgbClr val="0070C0"/>
                </a:solidFill>
                <a:latin typeface="Tahoma" pitchFamily="34" charset="0"/>
                <a:cs typeface="Tahoma" pitchFamily="34" charset="0"/>
              </a:rPr>
              <a:t>MSc</a:t>
            </a:r>
            <a:r>
              <a:rPr lang="en-US" sz="1200" b="1" dirty="0" smtClean="0">
                <a:solidFill>
                  <a:srgbClr val="0070C0"/>
                </a:solidFill>
                <a:latin typeface="Tahoma" pitchFamily="34" charset="0"/>
                <a:cs typeface="Tahoma" pitchFamily="34" charset="0"/>
              </a:rPr>
              <a:t>/PhD</a:t>
            </a:r>
            <a:endParaRPr lang="el-GR" sz="1200" b="1" dirty="0" smtClean="0">
              <a:solidFill>
                <a:srgbClr val="0070C0"/>
              </a:solidFill>
              <a:latin typeface="Tahoma" pitchFamily="34" charset="0"/>
              <a:cs typeface="Tahoma" pitchFamily="34" charset="0"/>
            </a:endParaRPr>
          </a:p>
          <a:p>
            <a:pPr algn="ctr" eaLnBrk="1" hangingPunct="1">
              <a:buNone/>
            </a:pPr>
            <a:r>
              <a:rPr lang="en-US" sz="1200" b="1" dirty="0" smtClean="0">
                <a:solidFill>
                  <a:srgbClr val="0070C0"/>
                </a:solidFill>
                <a:latin typeface="Tahoma" pitchFamily="34" charset="0"/>
                <a:cs typeface="Tahoma" pitchFamily="34" charset="0"/>
              </a:rPr>
              <a:t>A</a:t>
            </a:r>
            <a:r>
              <a:rPr lang="el-GR" sz="1200" b="1" dirty="0" smtClean="0">
                <a:solidFill>
                  <a:srgbClr val="0070C0"/>
                </a:solidFill>
                <a:latin typeface="Tahoma" pitchFamily="34" charset="0"/>
                <a:cs typeface="Tahoma" pitchFamily="34" charset="0"/>
              </a:rPr>
              <a:t>ναπληρωτής Καθηγητής</a:t>
            </a:r>
          </a:p>
          <a:p>
            <a:pPr algn="ctr" eaLnBrk="1" hangingPunct="1">
              <a:buNone/>
            </a:pPr>
            <a:r>
              <a:rPr lang="en-US" sz="1200" b="1" dirty="0" smtClean="0">
                <a:solidFill>
                  <a:srgbClr val="0070C0"/>
                </a:solidFill>
                <a:latin typeface="Tahoma" pitchFamily="34" charset="0"/>
                <a:cs typeface="Tahoma" pitchFamily="34" charset="0"/>
              </a:rPr>
              <a:t>email:</a:t>
            </a:r>
            <a:r>
              <a:rPr lang="el-GR" sz="1200" b="1" dirty="0" smtClean="0">
                <a:solidFill>
                  <a:srgbClr val="0070C0"/>
                </a:solidFill>
                <a:latin typeface="Tahoma" pitchFamily="34" charset="0"/>
                <a:cs typeface="Tahoma" pitchFamily="34" charset="0"/>
              </a:rPr>
              <a:t> </a:t>
            </a:r>
            <a:r>
              <a:rPr lang="en-US" sz="1200" b="1" dirty="0" smtClean="0">
                <a:solidFill>
                  <a:srgbClr val="0070C0"/>
                </a:solidFill>
                <a:latin typeface="Tahoma" pitchFamily="34" charset="0"/>
                <a:cs typeface="Tahoma" pitchFamily="34" charset="0"/>
                <a:hlinkClick r:id="rId3"/>
              </a:rPr>
              <a:t>gkarris@ionio.gr</a:t>
            </a:r>
            <a:r>
              <a:rPr lang="el-GR" sz="1200" b="1" dirty="0" smtClean="0">
                <a:solidFill>
                  <a:srgbClr val="0070C0"/>
                </a:solidFill>
                <a:latin typeface="Tahoma" pitchFamily="34" charset="0"/>
                <a:cs typeface="Tahoma" pitchFamily="34" charset="0"/>
              </a:rPr>
              <a:t>                                                                                                               </a:t>
            </a:r>
            <a:endParaRPr lang="el-GR" sz="1600" b="1" dirty="0" smtClean="0">
              <a:solidFill>
                <a:srgbClr val="0070C0"/>
              </a:solidFill>
              <a:latin typeface="Tahoma" pitchFamily="34" charset="0"/>
              <a:cs typeface="Tahoma" pitchFamily="34" charset="0"/>
            </a:endParaRPr>
          </a:p>
        </p:txBody>
      </p:sp>
      <p:sp>
        <p:nvSpPr>
          <p:cNvPr id="12292" name="3 - TextBox"/>
          <p:cNvSpPr txBox="1">
            <a:spLocks noChangeArrowheads="1"/>
          </p:cNvSpPr>
          <p:nvPr/>
        </p:nvSpPr>
        <p:spPr bwMode="auto">
          <a:xfrm>
            <a:off x="611560" y="6360198"/>
            <a:ext cx="7848600" cy="277813"/>
          </a:xfrm>
          <a:prstGeom prst="rect">
            <a:avLst/>
          </a:prstGeom>
          <a:noFill/>
          <a:ln w="9525">
            <a:noFill/>
            <a:miter lim="800000"/>
            <a:headEnd/>
            <a:tailEnd/>
          </a:ln>
        </p:spPr>
        <p:txBody>
          <a:bodyPr>
            <a:spAutoFit/>
          </a:bodyPr>
          <a:lstStyle/>
          <a:p>
            <a:pPr algn="ctr"/>
            <a:r>
              <a:rPr lang="en-US" sz="1200" b="1" dirty="0" smtClean="0">
                <a:solidFill>
                  <a:srgbClr val="0070C0"/>
                </a:solidFill>
                <a:latin typeface="Tahoma" pitchFamily="34" charset="0"/>
                <a:cs typeface="Tahoma" pitchFamily="34" charset="0"/>
              </a:rPr>
              <a:t>A</a:t>
            </a:r>
            <a:r>
              <a:rPr lang="el-GR" sz="1200" b="1" dirty="0" smtClean="0">
                <a:solidFill>
                  <a:srgbClr val="0070C0"/>
                </a:solidFill>
                <a:latin typeface="Tahoma" pitchFamily="34" charset="0"/>
                <a:cs typeface="Tahoma" pitchFamily="34" charset="0"/>
              </a:rPr>
              <a:t>κ. </a:t>
            </a:r>
            <a:r>
              <a:rPr lang="el-GR" sz="1200" b="1" dirty="0">
                <a:solidFill>
                  <a:srgbClr val="0070C0"/>
                </a:solidFill>
                <a:latin typeface="Tahoma" pitchFamily="34" charset="0"/>
                <a:cs typeface="Tahoma" pitchFamily="34" charset="0"/>
              </a:rPr>
              <a:t>έ</a:t>
            </a:r>
            <a:r>
              <a:rPr lang="el-GR" sz="1200" b="1" dirty="0" smtClean="0">
                <a:solidFill>
                  <a:srgbClr val="0070C0"/>
                </a:solidFill>
                <a:latin typeface="Tahoma" pitchFamily="34" charset="0"/>
                <a:cs typeface="Tahoma" pitchFamily="34" charset="0"/>
              </a:rPr>
              <a:t>τος: 202</a:t>
            </a:r>
            <a:r>
              <a:rPr lang="en-US" sz="1200" b="1" dirty="0" smtClean="0">
                <a:solidFill>
                  <a:srgbClr val="0070C0"/>
                </a:solidFill>
                <a:latin typeface="Tahoma" pitchFamily="34" charset="0"/>
                <a:cs typeface="Tahoma" pitchFamily="34" charset="0"/>
              </a:rPr>
              <a:t>5</a:t>
            </a:r>
            <a:r>
              <a:rPr lang="el-GR" sz="1200" b="1" dirty="0" smtClean="0">
                <a:solidFill>
                  <a:srgbClr val="0070C0"/>
                </a:solidFill>
                <a:latin typeface="Tahoma" pitchFamily="34" charset="0"/>
                <a:cs typeface="Tahoma" pitchFamily="34" charset="0"/>
              </a:rPr>
              <a:t>-202</a:t>
            </a:r>
            <a:r>
              <a:rPr lang="en-US" sz="1200" b="1" dirty="0">
                <a:solidFill>
                  <a:srgbClr val="0070C0"/>
                </a:solidFill>
                <a:latin typeface="Tahoma" pitchFamily="34" charset="0"/>
                <a:cs typeface="Tahoma" pitchFamily="34" charset="0"/>
              </a:rPr>
              <a:t>6</a:t>
            </a:r>
            <a:endParaRPr lang="el-GR" sz="1200" dirty="0">
              <a:solidFill>
                <a:srgbClr val="0070C0"/>
              </a:solidFill>
              <a:latin typeface="Tahoma" pitchFamily="34" charset="0"/>
              <a:cs typeface="Tahoma" pitchFamily="34" charset="0"/>
            </a:endParaRPr>
          </a:p>
        </p:txBody>
      </p:sp>
      <p:sp>
        <p:nvSpPr>
          <p:cNvPr id="8" name="7 - TextBox"/>
          <p:cNvSpPr txBox="1"/>
          <p:nvPr/>
        </p:nvSpPr>
        <p:spPr>
          <a:xfrm>
            <a:off x="2051720" y="476672"/>
            <a:ext cx="5472608" cy="584775"/>
          </a:xfrm>
          <a:prstGeom prst="rect">
            <a:avLst/>
          </a:prstGeom>
          <a:noFill/>
        </p:spPr>
        <p:txBody>
          <a:bodyPr wrap="square">
            <a:spAutoFit/>
          </a:bodyPr>
          <a:lstStyle/>
          <a:p>
            <a:pPr algn="ctr">
              <a:defRPr/>
            </a:pPr>
            <a:endParaRPr lang="el-GR" b="1" dirty="0">
              <a:solidFill>
                <a:srgbClr val="0070C0"/>
              </a:solidFill>
              <a:latin typeface="Tahoma" pitchFamily="34" charset="0"/>
              <a:cs typeface="Tahoma" pitchFamily="34" charset="0"/>
            </a:endParaRPr>
          </a:p>
          <a:p>
            <a:pPr algn="ctr">
              <a:defRPr/>
            </a:pPr>
            <a:r>
              <a:rPr lang="el-GR" sz="1400" dirty="0">
                <a:solidFill>
                  <a:srgbClr val="0070C0"/>
                </a:solidFill>
                <a:latin typeface="Tahoma" pitchFamily="34" charset="0"/>
                <a:cs typeface="Tahoma" pitchFamily="34" charset="0"/>
              </a:rPr>
              <a:t>Τμήμα </a:t>
            </a:r>
            <a:r>
              <a:rPr lang="el-GR" sz="1400" dirty="0" smtClean="0">
                <a:solidFill>
                  <a:srgbClr val="0070C0"/>
                </a:solidFill>
                <a:latin typeface="Tahoma" pitchFamily="34" charset="0"/>
                <a:cs typeface="Tahoma" pitchFamily="34" charset="0"/>
              </a:rPr>
              <a:t>Περιβάλλοντος </a:t>
            </a:r>
            <a:r>
              <a:rPr lang="el-GR" sz="1400" dirty="0">
                <a:solidFill>
                  <a:srgbClr val="0070C0"/>
                </a:solidFill>
                <a:latin typeface="Tahoma" pitchFamily="34" charset="0"/>
                <a:cs typeface="Tahoma" pitchFamily="34" charset="0"/>
              </a:rPr>
              <a:t>- Σχολή </a:t>
            </a:r>
            <a:r>
              <a:rPr lang="el-GR" sz="1400" dirty="0" smtClean="0">
                <a:solidFill>
                  <a:srgbClr val="0070C0"/>
                </a:solidFill>
                <a:latin typeface="Tahoma" pitchFamily="34" charset="0"/>
                <a:cs typeface="Tahoma" pitchFamily="34" charset="0"/>
              </a:rPr>
              <a:t>Περιβάλλοντος </a:t>
            </a:r>
            <a:r>
              <a:rPr lang="en-US" sz="1400" dirty="0" smtClean="0">
                <a:solidFill>
                  <a:srgbClr val="0070C0"/>
                </a:solidFill>
                <a:latin typeface="Tahoma" pitchFamily="34" charset="0"/>
                <a:cs typeface="Tahoma" pitchFamily="34" charset="0"/>
              </a:rPr>
              <a:t>–</a:t>
            </a:r>
            <a:r>
              <a:rPr lang="el-GR" sz="1400" dirty="0" smtClean="0">
                <a:solidFill>
                  <a:srgbClr val="0070C0"/>
                </a:solidFill>
                <a:latin typeface="Tahoma" pitchFamily="34" charset="0"/>
                <a:cs typeface="Tahoma" pitchFamily="34" charset="0"/>
              </a:rPr>
              <a:t> Ιόνιο Πανεπιστήμιο</a:t>
            </a:r>
            <a:endParaRPr lang="el-GR" b="1" dirty="0">
              <a:solidFill>
                <a:schemeClr val="tx2">
                  <a:lumMod val="60000"/>
                  <a:lumOff val="40000"/>
                </a:schemeClr>
              </a:solidFill>
            </a:endParaRPr>
          </a:p>
        </p:txBody>
      </p:sp>
      <p:pic>
        <p:nvPicPr>
          <p:cNvPr id="12296" name="Εικόνα 1" descr="ÎÏÎ¿ÏÎ­Î»ÎµÏÎ¼Î± ÎµÎ¹ÎºÏÎ½Î±Ï Î³Î¹Î± Î¹Î¿Î½Î¹Î¿ ÏÎ±Î½ÎµÏÎ¹ÏÏÎ·Î¼Î¹Î¿ ÏÎµÎ¹ Î¹Î¿Î½Î¹ÏÎ½ Î½Î·ÏÏÎ½"/>
          <p:cNvPicPr>
            <a:picLocks noChangeAspect="1" noChangeArrowheads="1"/>
          </p:cNvPicPr>
          <p:nvPr/>
        </p:nvPicPr>
        <p:blipFill>
          <a:blip r:embed="rId4" cstate="print"/>
          <a:srcRect/>
          <a:stretch>
            <a:fillRect/>
          </a:stretch>
        </p:blipFill>
        <p:spPr bwMode="auto">
          <a:xfrm>
            <a:off x="611560" y="355004"/>
            <a:ext cx="1152128" cy="1070719"/>
          </a:xfrm>
          <a:prstGeom prst="rect">
            <a:avLst/>
          </a:prstGeom>
          <a:noFill/>
          <a:ln w="9525">
            <a:noFill/>
            <a:miter lim="800000"/>
            <a:headEnd/>
            <a:tailEnd/>
          </a:ln>
        </p:spPr>
      </p:pic>
      <p:pic>
        <p:nvPicPr>
          <p:cNvPr id="9" name="Picture 2" descr="Î ÎµÎ¹ÎºÏÎ½Î± Î¯ÏÏÏ ÏÎµÏÎ¹Î­ÏÎµÎ¹: Î¿ÏÏÎ±Î½ÏÏ, ÏÏÎ½Î½ÎµÏÎ¿, ÏÏÎ±Î¯Î¸ÏÎ¹ÎµÏ Î´ÏÎ±ÏÏÎ·ÏÎ¹ÏÏÎ·ÏÎµÏ, ÏÏÏÎ· ÎºÎ±Î¹ Î½ÎµÏÏ"/>
          <p:cNvPicPr>
            <a:picLocks noChangeAspect="1" noChangeArrowheads="1"/>
          </p:cNvPicPr>
          <p:nvPr/>
        </p:nvPicPr>
        <p:blipFill>
          <a:blip r:embed="rId5" cstate="print"/>
          <a:srcRect/>
          <a:stretch>
            <a:fillRect/>
          </a:stretch>
        </p:blipFill>
        <p:spPr bwMode="auto">
          <a:xfrm>
            <a:off x="0" y="3140967"/>
            <a:ext cx="3168353" cy="2376265"/>
          </a:xfrm>
          <a:prstGeom prst="rect">
            <a:avLst/>
          </a:prstGeom>
          <a:noFill/>
          <a:ln w="9525">
            <a:noFill/>
            <a:miter lim="800000"/>
            <a:headEnd/>
            <a:tailEnd/>
          </a:ln>
        </p:spPr>
      </p:pic>
      <p:pic>
        <p:nvPicPr>
          <p:cNvPr id="10" name="Picture 2" descr="Î ÎµÎ¹ÎºÏÎ½Î± Î¯ÏÏÏ ÏÎµÏÎ¹Î­ÏÎµÎ¹: ÏÎ¿ÏÎ»Î¯, Î¿ÏÏÎ±Î½ÏÏ, ÏÏÎ±Î¯Î¸ÏÎ¹ÎµÏ Î´ÏÎ±ÏÏÎ·ÏÎ¹ÏÏÎ·ÏÎµÏ, Î½ÎµÏÏ ÎºÎ±Î¹ ÏÏÏÎ·"/>
          <p:cNvPicPr>
            <a:picLocks noChangeAspect="1" noChangeArrowheads="1"/>
          </p:cNvPicPr>
          <p:nvPr/>
        </p:nvPicPr>
        <p:blipFill>
          <a:blip r:embed="rId6" cstate="print"/>
          <a:srcRect/>
          <a:stretch>
            <a:fillRect/>
          </a:stretch>
        </p:blipFill>
        <p:spPr bwMode="auto">
          <a:xfrm>
            <a:off x="3059832" y="3140968"/>
            <a:ext cx="3168352" cy="2376264"/>
          </a:xfrm>
          <a:prstGeom prst="rect">
            <a:avLst/>
          </a:prstGeom>
          <a:noFill/>
          <a:ln w="9525">
            <a:noFill/>
            <a:miter lim="800000"/>
            <a:headEnd/>
            <a:tailEnd/>
          </a:ln>
        </p:spPr>
      </p:pic>
      <p:pic>
        <p:nvPicPr>
          <p:cNvPr id="13" name="Picture 5" descr="Î ÎµÎ¹ÎºÏÎ½Î± Î¯ÏÏÏ ÏÎµÏÎ¹Î­ÏÎµÎ¹: ÏÎ¿ÏÎ»Î¯, Î¿ÏÏÎ±Î½ÏÏ ÎºÎ±Î¹ ÏÏÎ±Î¯Î¸ÏÎ¹ÎµÏ Î´ÏÎ±ÏÏÎ·ÏÎ¹ÏÏÎ·ÏÎµÏ"/>
          <p:cNvPicPr>
            <a:picLocks noChangeAspect="1" noChangeArrowheads="1"/>
          </p:cNvPicPr>
          <p:nvPr/>
        </p:nvPicPr>
        <p:blipFill>
          <a:blip r:embed="rId7" cstate="print"/>
          <a:srcRect/>
          <a:stretch>
            <a:fillRect/>
          </a:stretch>
        </p:blipFill>
        <p:spPr bwMode="auto">
          <a:xfrm>
            <a:off x="5988156" y="3140968"/>
            <a:ext cx="3155843" cy="23668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634082"/>
          </a:xfrm>
        </p:spPr>
        <p:txBody>
          <a:bodyPr/>
          <a:lstStyle/>
          <a:p>
            <a:r>
              <a:rPr lang="el-GR" sz="2400" dirty="0" smtClean="0">
                <a:latin typeface="Tahoma" pitchFamily="34" charset="0"/>
                <a:ea typeface="Tahoma" pitchFamily="34" charset="0"/>
                <a:cs typeface="Tahoma" pitchFamily="34" charset="0"/>
              </a:rPr>
              <a:t>Τα πτηνά της Ελλάδας</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sz="half" idx="1"/>
          </p:nvPr>
        </p:nvSpPr>
        <p:spPr>
          <a:xfrm>
            <a:off x="0" y="764704"/>
            <a:ext cx="4572000" cy="4525963"/>
          </a:xfrm>
        </p:spPr>
        <p:txBody>
          <a:bodyPr/>
          <a:lstStyle/>
          <a:p>
            <a:r>
              <a:rPr lang="el-GR" sz="1400" dirty="0" smtClean="0">
                <a:latin typeface="Tahoma" pitchFamily="34" charset="0"/>
                <a:ea typeface="Tahoma" pitchFamily="34" charset="0"/>
                <a:cs typeface="Tahoma" pitchFamily="34" charset="0"/>
              </a:rPr>
              <a:t>Στην Ελλάδα καταγράφονται σήμερα </a:t>
            </a:r>
            <a:r>
              <a:rPr lang="el-GR" sz="1400" b="1" dirty="0" smtClean="0">
                <a:latin typeface="Tahoma" pitchFamily="34" charset="0"/>
                <a:ea typeface="Tahoma" pitchFamily="34" charset="0"/>
                <a:cs typeface="Tahoma" pitchFamily="34" charset="0"/>
              </a:rPr>
              <a:t>455 είδη πτηνών</a:t>
            </a:r>
            <a:r>
              <a:rPr lang="en-US" sz="1400" b="1" dirty="0" smtClean="0">
                <a:latin typeface="Tahoma" pitchFamily="34" charset="0"/>
                <a:ea typeface="Tahoma" pitchFamily="34" charset="0"/>
                <a:cs typeface="Tahoma" pitchFamily="34" charset="0"/>
              </a:rPr>
              <a:t> </a:t>
            </a:r>
            <a:r>
              <a:rPr lang="el-GR" sz="1400" b="1" dirty="0" smtClean="0">
                <a:latin typeface="Tahoma" pitchFamily="34" charset="0"/>
                <a:ea typeface="Tahoma" pitchFamily="34" charset="0"/>
                <a:cs typeface="Tahoma" pitchFamily="34" charset="0"/>
              </a:rPr>
              <a:t>που ταξινομούνται σε 25 Τάξεις και 71 Οικογένειες. </a:t>
            </a:r>
          </a:p>
          <a:p>
            <a:r>
              <a:rPr lang="el-GR" sz="1400" dirty="0" smtClean="0">
                <a:latin typeface="Tahoma" pitchFamily="34" charset="0"/>
                <a:ea typeface="Tahoma" pitchFamily="34" charset="0"/>
                <a:cs typeface="Tahoma" pitchFamily="34" charset="0"/>
              </a:rPr>
              <a:t>Η πολυπληθέστερη Τάξη είναι των </a:t>
            </a:r>
            <a:r>
              <a:rPr lang="el-GR" sz="1400" dirty="0" err="1" smtClean="0">
                <a:latin typeface="Tahoma" pitchFamily="34" charset="0"/>
                <a:ea typeface="Tahoma" pitchFamily="34" charset="0"/>
                <a:cs typeface="Tahoma" pitchFamily="34" charset="0"/>
              </a:rPr>
              <a:t>Στρουθιόμορφων</a:t>
            </a:r>
            <a:r>
              <a:rPr lang="el-GR" sz="1400" dirty="0" smtClean="0">
                <a:latin typeface="Tahoma" pitchFamily="34" charset="0"/>
                <a:ea typeface="Tahoma" pitchFamily="34" charset="0"/>
                <a:cs typeface="Tahoma" pitchFamily="34" charset="0"/>
              </a:rPr>
              <a:t>-</a:t>
            </a:r>
            <a:r>
              <a:rPr lang="en-US" sz="1400" dirty="0" smtClean="0">
                <a:latin typeface="Tahoma" pitchFamily="34" charset="0"/>
                <a:ea typeface="Tahoma" pitchFamily="34" charset="0"/>
                <a:cs typeface="Tahoma" pitchFamily="34" charset="0"/>
              </a:rPr>
              <a:t>Passeriformes</a:t>
            </a:r>
            <a:r>
              <a:rPr lang="el-GR" sz="1400" dirty="0" smtClean="0">
                <a:latin typeface="Tahoma" pitchFamily="34" charset="0"/>
                <a:ea typeface="Tahoma" pitchFamily="34" charset="0"/>
                <a:cs typeface="Tahoma" pitchFamily="34" charset="0"/>
              </a:rPr>
              <a:t> με 31 Οικογένειες και συνολικά 185 είδη.</a:t>
            </a:r>
          </a:p>
          <a:p>
            <a:r>
              <a:rPr lang="el-GR" sz="1400" dirty="0" smtClean="0">
                <a:latin typeface="Tahoma" pitchFamily="34" charset="0"/>
                <a:ea typeface="Tahoma" pitchFamily="34" charset="0"/>
                <a:cs typeface="Tahoma" pitchFamily="34" charset="0"/>
              </a:rPr>
              <a:t>Ο επίσημος κατάλογος για την Ελλάδα συντάσσεται και </a:t>
            </a:r>
            <a:r>
              <a:rPr lang="el-GR" sz="1400" dirty="0" err="1" smtClean="0">
                <a:latin typeface="Tahoma" pitchFamily="34" charset="0"/>
                <a:ea typeface="Tahoma" pitchFamily="34" charset="0"/>
                <a:cs typeface="Tahoma" pitchFamily="34" charset="0"/>
              </a:rPr>
              <a:t>επικαιροποιείται</a:t>
            </a:r>
            <a:r>
              <a:rPr lang="el-GR" sz="1400" dirty="0" smtClean="0">
                <a:latin typeface="Tahoma" pitchFamily="34" charset="0"/>
                <a:ea typeface="Tahoma" pitchFamily="34" charset="0"/>
                <a:cs typeface="Tahoma" pitchFamily="34" charset="0"/>
              </a:rPr>
              <a:t> από την Επιτροπή Αξιολόγησης </a:t>
            </a:r>
            <a:r>
              <a:rPr lang="el-GR" sz="1400" dirty="0" err="1" smtClean="0">
                <a:latin typeface="Tahoma" pitchFamily="34" charset="0"/>
                <a:ea typeface="Tahoma" pitchFamily="34" charset="0"/>
                <a:cs typeface="Tahoma" pitchFamily="34" charset="0"/>
              </a:rPr>
              <a:t>Ορνιθολογικών</a:t>
            </a:r>
            <a:r>
              <a:rPr lang="el-GR" sz="1400" dirty="0" smtClean="0">
                <a:latin typeface="Tahoma" pitchFamily="34" charset="0"/>
                <a:ea typeface="Tahoma" pitchFamily="34" charset="0"/>
                <a:cs typeface="Tahoma" pitchFamily="34" charset="0"/>
              </a:rPr>
              <a:t> Παρατηρήσεων της Ελλάδας</a:t>
            </a:r>
            <a:endParaRPr lang="en-US" sz="1400" dirty="0" smtClean="0">
              <a:latin typeface="Tahoma" pitchFamily="34" charset="0"/>
              <a:ea typeface="Tahoma" pitchFamily="34" charset="0"/>
              <a:cs typeface="Tahoma" pitchFamily="34" charset="0"/>
            </a:endParaRPr>
          </a:p>
          <a:p>
            <a:r>
              <a:rPr lang="en-US" sz="1400" dirty="0" smtClean="0">
                <a:latin typeface="Tahoma" pitchFamily="34" charset="0"/>
                <a:ea typeface="Tahoma" pitchFamily="34" charset="0"/>
                <a:cs typeface="Tahoma" pitchFamily="34" charset="0"/>
              </a:rPr>
              <a:t>A</a:t>
            </a:r>
            <a:r>
              <a:rPr lang="el-GR" sz="1400" dirty="0" err="1" smtClean="0">
                <a:latin typeface="Tahoma" pitchFamily="34" charset="0"/>
                <a:ea typeface="Tahoma" pitchFamily="34" charset="0"/>
                <a:cs typeface="Tahoma" pitchFamily="34" charset="0"/>
              </a:rPr>
              <a:t>πό</a:t>
            </a:r>
            <a:r>
              <a:rPr lang="el-GR" sz="1400" dirty="0" smtClean="0">
                <a:latin typeface="Tahoma" pitchFamily="34" charset="0"/>
                <a:ea typeface="Tahoma" pitchFamily="34" charset="0"/>
                <a:cs typeface="Tahoma" pitchFamily="34" charset="0"/>
              </a:rPr>
              <a:t> τα είδη αυτά μερικά μένουν μόνιμα στην Ελλάδα, άλλα έρχονται μόνο για το καλοκαίρι και άλλα για να διαχειμάσουν ενώ πολλά είναι αυτά που απλώς είναι περαστικά κατά την εαρινή και φθινοπωρινή μετανάστευση.</a:t>
            </a:r>
          </a:p>
          <a:p>
            <a:r>
              <a:rPr lang="el-GR" sz="1400" dirty="0" smtClean="0">
                <a:latin typeface="Tahoma" pitchFamily="34" charset="0"/>
                <a:ea typeface="Tahoma" pitchFamily="34" charset="0"/>
                <a:cs typeface="Tahoma" pitchFamily="34" charset="0"/>
              </a:rPr>
              <a:t>Λίγα είδη πτηνών φαίνεται να έχουν χαθεί τις τελευταίες δεκαετίες στην Ελλάδα όπως για παράδειγμα ο </a:t>
            </a:r>
            <a:r>
              <a:rPr lang="el-GR" sz="1400" dirty="0" err="1" smtClean="0">
                <a:latin typeface="Tahoma" pitchFamily="34" charset="0"/>
                <a:ea typeface="Tahoma" pitchFamily="34" charset="0"/>
                <a:cs typeface="Tahoma" pitchFamily="34" charset="0"/>
              </a:rPr>
              <a:t>Φραγκολίνος</a:t>
            </a:r>
            <a:r>
              <a:rPr lang="el-GR" sz="1400"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Francolinus</a:t>
            </a:r>
            <a:r>
              <a:rPr lang="en-US" sz="1400" i="1"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francolinus</a:t>
            </a:r>
            <a:r>
              <a:rPr lang="en-US" sz="1400" dirty="0" smtClean="0">
                <a:latin typeface="Tahoma" pitchFamily="34" charset="0"/>
                <a:ea typeface="Tahoma" pitchFamily="34" charset="0"/>
                <a:cs typeface="Tahoma" pitchFamily="34" charset="0"/>
              </a:rPr>
              <a:t>)</a:t>
            </a:r>
            <a:r>
              <a:rPr lang="el-GR" sz="1400" dirty="0" smtClean="0">
                <a:latin typeface="Tahoma" pitchFamily="34" charset="0"/>
                <a:ea typeface="Tahoma" pitchFamily="34" charset="0"/>
                <a:cs typeface="Tahoma" pitchFamily="34" charset="0"/>
              </a:rPr>
              <a:t> που τουλάχιστον μέχρι τις αρχές του 19</a:t>
            </a:r>
            <a:r>
              <a:rPr lang="el-GR" sz="1400" baseline="30000" dirty="0" smtClean="0">
                <a:latin typeface="Tahoma" pitchFamily="34" charset="0"/>
                <a:ea typeface="Tahoma" pitchFamily="34" charset="0"/>
                <a:cs typeface="Tahoma" pitchFamily="34" charset="0"/>
              </a:rPr>
              <a:t>ου</a:t>
            </a:r>
            <a:r>
              <a:rPr lang="el-GR" sz="1400" dirty="0" smtClean="0">
                <a:latin typeface="Tahoma" pitchFamily="34" charset="0"/>
                <a:ea typeface="Tahoma" pitchFamily="34" charset="0"/>
                <a:cs typeface="Tahoma" pitchFamily="34" charset="0"/>
              </a:rPr>
              <a:t> αιώνα υπήρχε στην Κρήτη και τη Σάμο.</a:t>
            </a:r>
          </a:p>
          <a:p>
            <a:r>
              <a:rPr lang="el-GR" sz="1400" dirty="0" smtClean="0">
                <a:latin typeface="Tahoma" pitchFamily="34" charset="0"/>
                <a:ea typeface="Tahoma" pitchFamily="34" charset="0"/>
                <a:cs typeface="Tahoma" pitchFamily="34" charset="0"/>
              </a:rPr>
              <a:t>Σήμερα αρκετά είδη είναι σπανιότερα συγκριτικά με το πρόσφατο παρελθόν όπως ο </a:t>
            </a:r>
            <a:r>
              <a:rPr lang="el-GR" sz="1400" dirty="0" err="1" smtClean="0">
                <a:latin typeface="Tahoma" pitchFamily="34" charset="0"/>
                <a:ea typeface="Tahoma" pitchFamily="34" charset="0"/>
                <a:cs typeface="Tahoma" pitchFamily="34" charset="0"/>
              </a:rPr>
              <a:t>Βασιλαετός</a:t>
            </a:r>
            <a:r>
              <a:rPr lang="el-GR" sz="1400" dirty="0" smtClean="0">
                <a:latin typeface="Tahoma" pitchFamily="34" charset="0"/>
                <a:ea typeface="Tahoma" pitchFamily="34" charset="0"/>
                <a:cs typeface="Tahoma" pitchFamily="34" charset="0"/>
              </a:rPr>
              <a:t> </a:t>
            </a:r>
            <a:r>
              <a:rPr lang="en-US" sz="1400" dirty="0" smtClean="0">
                <a:latin typeface="Tahoma" pitchFamily="34" charset="0"/>
                <a:ea typeface="Tahoma" pitchFamily="34" charset="0"/>
                <a:cs typeface="Tahoma" pitchFamily="34" charset="0"/>
              </a:rPr>
              <a:t>(</a:t>
            </a:r>
            <a:r>
              <a:rPr lang="en-US" sz="1400" i="1" dirty="0" smtClean="0">
                <a:latin typeface="Tahoma" pitchFamily="34" charset="0"/>
                <a:ea typeface="Tahoma" pitchFamily="34" charset="0"/>
                <a:cs typeface="Tahoma" pitchFamily="34" charset="0"/>
              </a:rPr>
              <a:t>Aquila heliaca</a:t>
            </a:r>
            <a:r>
              <a:rPr lang="en-US" sz="1400"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κι ο </a:t>
            </a:r>
            <a:r>
              <a:rPr lang="el-GR" sz="1400" dirty="0" err="1" smtClean="0">
                <a:latin typeface="Tahoma" pitchFamily="34" charset="0"/>
                <a:ea typeface="Tahoma" pitchFamily="34" charset="0"/>
                <a:cs typeface="Tahoma" pitchFamily="34" charset="0"/>
              </a:rPr>
              <a:t>Μαυρόγυπας</a:t>
            </a:r>
            <a:r>
              <a:rPr lang="el-GR" sz="1400" dirty="0" smtClean="0">
                <a:latin typeface="Tahoma" pitchFamily="34" charset="0"/>
                <a:ea typeface="Tahoma" pitchFamily="34" charset="0"/>
                <a:cs typeface="Tahoma" pitchFamily="34" charset="0"/>
              </a:rPr>
              <a:t> (</a:t>
            </a:r>
            <a:r>
              <a:rPr lang="en-US" sz="1400" i="1" dirty="0" smtClean="0">
                <a:latin typeface="Tahoma" pitchFamily="34" charset="0"/>
                <a:ea typeface="Tahoma" pitchFamily="34" charset="0"/>
                <a:cs typeface="Tahoma" pitchFamily="34" charset="0"/>
              </a:rPr>
              <a:t>Aegypius monachus</a:t>
            </a:r>
            <a:r>
              <a:rPr lang="en-US" sz="1400" dirty="0" smtClean="0">
                <a:latin typeface="Tahoma" pitchFamily="34" charset="0"/>
                <a:ea typeface="Tahoma" pitchFamily="34" charset="0"/>
                <a:cs typeface="Tahoma" pitchFamily="34" charset="0"/>
              </a:rPr>
              <a:t>)</a:t>
            </a: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Ο </a:t>
            </a:r>
            <a:r>
              <a:rPr lang="el-GR" sz="1400" dirty="0" err="1" smtClean="0">
                <a:latin typeface="Tahoma" pitchFamily="34" charset="0"/>
                <a:ea typeface="Tahoma" pitchFamily="34" charset="0"/>
                <a:cs typeface="Tahoma" pitchFamily="34" charset="0"/>
              </a:rPr>
              <a:t>Μαυροπετρίτης</a:t>
            </a:r>
            <a:r>
              <a:rPr lang="el-GR" sz="1400" dirty="0" smtClean="0">
                <a:latin typeface="Tahoma" pitchFamily="34" charset="0"/>
                <a:ea typeface="Tahoma" pitchFamily="34" charset="0"/>
                <a:cs typeface="Tahoma" pitchFamily="34" charset="0"/>
              </a:rPr>
              <a:t> (</a:t>
            </a:r>
            <a:r>
              <a:rPr lang="en-US" sz="1400" i="1" dirty="0" smtClean="0">
                <a:latin typeface="Tahoma" pitchFamily="34" charset="0"/>
                <a:ea typeface="Tahoma" pitchFamily="34" charset="0"/>
                <a:cs typeface="Tahoma" pitchFamily="34" charset="0"/>
              </a:rPr>
              <a:t>Falco </a:t>
            </a:r>
            <a:r>
              <a:rPr lang="en-US" sz="1400" i="1" dirty="0" err="1" smtClean="0">
                <a:latin typeface="Tahoma" pitchFamily="34" charset="0"/>
                <a:ea typeface="Tahoma" pitchFamily="34" charset="0"/>
                <a:cs typeface="Tahoma" pitchFamily="34" charset="0"/>
              </a:rPr>
              <a:t>eleonorae</a:t>
            </a:r>
            <a:r>
              <a:rPr lang="en-US" sz="1400"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θεωρείται το εθνικό είδος της χώρας μια και η Ελλάδα φιλοξενεί το 80% περίπου του παγκόσμιου αναπαραγωγικού πληθυσμού</a:t>
            </a:r>
            <a:endParaRPr lang="en-US" sz="1400" dirty="0" smtClean="0">
              <a:latin typeface="Tahoma" pitchFamily="34" charset="0"/>
              <a:ea typeface="Tahoma" pitchFamily="34" charset="0"/>
              <a:cs typeface="Tahoma" pitchFamily="34" charset="0"/>
            </a:endParaRPr>
          </a:p>
          <a:p>
            <a:endParaRPr lang="el-GR" sz="2000" dirty="0">
              <a:latin typeface="Tahoma" pitchFamily="34" charset="0"/>
              <a:ea typeface="Tahoma" pitchFamily="34" charset="0"/>
              <a:cs typeface="Tahoma" pitchFamily="34" charset="0"/>
            </a:endParaRPr>
          </a:p>
        </p:txBody>
      </p:sp>
      <p:pic>
        <p:nvPicPr>
          <p:cNvPr id="9" name="Picture 2" descr="Î ÎµÎ¹ÎºÏÎ½Î± Î¯ÏÏÏ ÏÎµÏÎ¹Î­ÏÎµÎ¹: Î´Î­Î½ÏÏÎ¿, ÏÏÏÏ, ÏÎ¿ÏÎ»Î¯, Î¿ÏÏÎ±Î½ÏÏ ÎºÎ±Î¹ ÏÏÎ±Î¯Î¸ÏÎ¹ÎµÏ Î´ÏÎ±ÏÏÎ·ÏÎ¹ÏÏÎ·ÏÎµÏ"/>
          <p:cNvPicPr>
            <a:picLocks noChangeAspect="1" noChangeArrowheads="1"/>
          </p:cNvPicPr>
          <p:nvPr/>
        </p:nvPicPr>
        <p:blipFill>
          <a:blip r:embed="rId2" cstate="print"/>
          <a:srcRect/>
          <a:stretch>
            <a:fillRect/>
          </a:stretch>
        </p:blipFill>
        <p:spPr bwMode="auto">
          <a:xfrm>
            <a:off x="4283968" y="1224136"/>
            <a:ext cx="4860032" cy="3645024"/>
          </a:xfrm>
          <a:prstGeom prst="ellipse">
            <a:avLst/>
          </a:prstGeom>
          <a:ln>
            <a:noFill/>
          </a:ln>
          <a:effectLst>
            <a:softEdge rad="112500"/>
          </a:effectLst>
        </p:spPr>
      </p:pic>
      <p:sp>
        <p:nvSpPr>
          <p:cNvPr id="10" name="9 - TextBox"/>
          <p:cNvSpPr txBox="1"/>
          <p:nvPr/>
        </p:nvSpPr>
        <p:spPr>
          <a:xfrm>
            <a:off x="4644008" y="4941168"/>
            <a:ext cx="4283968"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Αρσενικός </a:t>
            </a:r>
            <a:r>
              <a:rPr lang="el-GR" sz="1100" dirty="0" err="1" smtClean="0">
                <a:latin typeface="Tahoma" pitchFamily="34" charset="0"/>
                <a:ea typeface="Tahoma" pitchFamily="34" charset="0"/>
                <a:cs typeface="Tahoma" pitchFamily="34" charset="0"/>
              </a:rPr>
              <a:t>Φραγκολίνος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Francolinus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francolinus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στην περιοχή Άγιος Γεώργιος </a:t>
            </a:r>
            <a:r>
              <a:rPr lang="el-GR" sz="1100" dirty="0" err="1" smtClean="0">
                <a:latin typeface="Tahoma" pitchFamily="34" charset="0"/>
                <a:ea typeface="Tahoma" pitchFamily="34" charset="0"/>
                <a:cs typeface="Tahoma" pitchFamily="34" charset="0"/>
              </a:rPr>
              <a:t>Πέγειας</a:t>
            </a:r>
            <a:r>
              <a:rPr lang="el-GR" sz="1100" dirty="0" smtClean="0">
                <a:latin typeface="Tahoma" pitchFamily="34" charset="0"/>
                <a:ea typeface="Tahoma" pitchFamily="34" charset="0"/>
                <a:cs typeface="Tahoma" pitchFamily="34" charset="0"/>
              </a:rPr>
              <a:t> στη </a:t>
            </a:r>
            <a:r>
              <a:rPr lang="el-GR" sz="1100" dirty="0" err="1" smtClean="0">
                <a:latin typeface="Tahoma" pitchFamily="34" charset="0"/>
                <a:ea typeface="Tahoma" pitchFamily="34" charset="0"/>
                <a:cs typeface="Tahoma" pitchFamily="34" charset="0"/>
              </a:rPr>
              <a:t>χερσόνησιο</a:t>
            </a:r>
            <a:r>
              <a:rPr lang="el-GR" sz="1100" dirty="0" smtClean="0">
                <a:latin typeface="Tahoma" pitchFamily="34" charset="0"/>
                <a:ea typeface="Tahoma" pitchFamily="34" charset="0"/>
                <a:cs typeface="Tahoma" pitchFamily="34" charset="0"/>
              </a:rPr>
              <a:t> του </a:t>
            </a:r>
            <a:r>
              <a:rPr lang="el-GR" sz="1100" dirty="0" err="1" smtClean="0">
                <a:latin typeface="Tahoma" pitchFamily="34" charset="0"/>
                <a:ea typeface="Tahoma" pitchFamily="34" charset="0"/>
                <a:cs typeface="Tahoma" pitchFamily="34" charset="0"/>
              </a:rPr>
              <a:t>Ακάμα</a:t>
            </a:r>
            <a:r>
              <a:rPr lang="el-GR" sz="1100" dirty="0" smtClean="0">
                <a:latin typeface="Tahoma" pitchFamily="34" charset="0"/>
                <a:ea typeface="Tahoma" pitchFamily="34" charset="0"/>
                <a:cs typeface="Tahoma" pitchFamily="34" charset="0"/>
              </a:rPr>
              <a:t> Κύπρου (Απρίλιος 2019). Το είδος δεν καταγράφεται πια στην Ελλάδα.</a:t>
            </a:r>
            <a:endParaRPr lang="el-GR" sz="11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91750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4" descr="DSC_2173"/>
          <p:cNvPicPr>
            <a:picLocks noGrp="1" noChangeAspect="1" noChangeArrowheads="1"/>
          </p:cNvPicPr>
          <p:nvPr>
            <p:ph sz="half" idx="4294967295"/>
          </p:nvPr>
        </p:nvPicPr>
        <p:blipFill>
          <a:blip r:embed="rId2" cstate="print"/>
          <a:srcRect/>
          <a:stretch>
            <a:fillRect/>
          </a:stretch>
        </p:blipFill>
        <p:spPr>
          <a:xfrm>
            <a:off x="250825" y="1700213"/>
            <a:ext cx="3208338" cy="4824412"/>
          </a:xfrm>
        </p:spPr>
      </p:pic>
      <p:sp>
        <p:nvSpPr>
          <p:cNvPr id="157699" name="1 - Τίτλος"/>
          <p:cNvSpPr>
            <a:spLocks noGrp="1"/>
          </p:cNvSpPr>
          <p:nvPr>
            <p:ph type="title"/>
          </p:nvPr>
        </p:nvSpPr>
        <p:spPr>
          <a:xfrm>
            <a:off x="612775" y="228600"/>
            <a:ext cx="8153400" cy="990600"/>
          </a:xfrm>
        </p:spPr>
        <p:txBody>
          <a:bodyPr/>
          <a:lstStyle/>
          <a:p>
            <a:pPr eaLnBrk="1" hangingPunct="1"/>
            <a:r>
              <a:rPr lang="el-GR" sz="3200" dirty="0" err="1" smtClean="0">
                <a:latin typeface="Tahoma" pitchFamily="34" charset="0"/>
                <a:cs typeface="Tahoma" pitchFamily="34" charset="0"/>
              </a:rPr>
              <a:t>Μαυροπετρίτης</a:t>
            </a:r>
            <a:r>
              <a:rPr lang="el-GR" sz="3200" dirty="0" smtClean="0">
                <a:latin typeface="Tahoma" pitchFamily="34" charset="0"/>
                <a:cs typeface="Tahoma" pitchFamily="34" charset="0"/>
              </a:rPr>
              <a:t> (</a:t>
            </a:r>
            <a:r>
              <a:rPr lang="en-US" sz="3200" i="1" dirty="0" smtClean="0">
                <a:latin typeface="Tahoma" pitchFamily="34" charset="0"/>
                <a:cs typeface="Tahoma" pitchFamily="34" charset="0"/>
              </a:rPr>
              <a:t>Falco </a:t>
            </a:r>
            <a:r>
              <a:rPr lang="en-US" sz="3200" i="1" dirty="0" err="1" smtClean="0">
                <a:latin typeface="Tahoma" pitchFamily="34" charset="0"/>
                <a:cs typeface="Tahoma" pitchFamily="34" charset="0"/>
              </a:rPr>
              <a:t>eleonorae</a:t>
            </a:r>
            <a:r>
              <a:rPr lang="en-US" sz="3200" dirty="0" smtClean="0">
                <a:latin typeface="Tahoma" pitchFamily="34" charset="0"/>
                <a:cs typeface="Tahoma" pitchFamily="34" charset="0"/>
              </a:rPr>
              <a:t>)</a:t>
            </a:r>
            <a:endParaRPr lang="el-GR" sz="3200" dirty="0" smtClean="0">
              <a:latin typeface="Tahoma" pitchFamily="34" charset="0"/>
              <a:cs typeface="Tahoma" pitchFamily="34" charset="0"/>
            </a:endParaRPr>
          </a:p>
        </p:txBody>
      </p:sp>
      <p:sp>
        <p:nvSpPr>
          <p:cNvPr id="5" name="Rectangle 3"/>
          <p:cNvSpPr txBox="1">
            <a:spLocks/>
          </p:cNvSpPr>
          <p:nvPr/>
        </p:nvSpPr>
        <p:spPr>
          <a:xfrm>
            <a:off x="3744913" y="2071688"/>
            <a:ext cx="5399087" cy="4111625"/>
          </a:xfrm>
          <a:prstGeom prst="rect">
            <a:avLst/>
          </a:prstGeom>
        </p:spPr>
        <p:txBody>
          <a:bodyPr>
            <a:normAutofit fontScale="92500" lnSpcReduction="10000"/>
          </a:bodyPr>
          <a:lstStyle/>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Μεταναστευτικό γεράκι</a:t>
            </a: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Πεδία διαχείμασης: Ανατολική Αφρική και Ινδικός Ωκεανός </a:t>
            </a:r>
            <a:r>
              <a:rPr lang="en-US" dirty="0">
                <a:latin typeface="Tahoma" pitchFamily="34" charset="0"/>
                <a:cs typeface="+mn-cs"/>
              </a:rPr>
              <a:t>(</a:t>
            </a:r>
            <a:r>
              <a:rPr lang="el-GR" dirty="0">
                <a:latin typeface="Tahoma" pitchFamily="34" charset="0"/>
                <a:cs typeface="+mn-cs"/>
              </a:rPr>
              <a:t>π.χ. Μαδαγασκάρη και Τανζανία</a:t>
            </a:r>
            <a:r>
              <a:rPr lang="en-US" dirty="0">
                <a:latin typeface="Tahoma" pitchFamily="34" charset="0"/>
                <a:cs typeface="+mn-cs"/>
              </a:rPr>
              <a:t>)</a:t>
            </a: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Αναπαραγωγικά πεδία: Μεσόγειος και Ανατολικός Ατλαντικός </a:t>
            </a:r>
            <a:r>
              <a:rPr lang="en-US" dirty="0">
                <a:latin typeface="Tahoma" pitchFamily="34" charset="0"/>
                <a:cs typeface="+mn-cs"/>
              </a:rPr>
              <a:t>(</a:t>
            </a:r>
            <a:r>
              <a:rPr lang="el-GR" dirty="0">
                <a:latin typeface="Tahoma" pitchFamily="34" charset="0"/>
                <a:cs typeface="+mn-cs"/>
              </a:rPr>
              <a:t>από τα Κανάρια Νησιά μέχρι και τις ακτές του Μαρόκου) </a:t>
            </a:r>
            <a:endParaRPr lang="en-US" dirty="0">
              <a:latin typeface="Tahoma" pitchFamily="34" charset="0"/>
              <a:cs typeface="+mn-cs"/>
            </a:endParaRP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Παρουσία του είδους στην Ελλάδα από τον Απρίλη μέχρι και τα μέσα Οκτώβρη</a:t>
            </a: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Καθυστερημένη αναπαραγωγική περίοδος </a:t>
            </a:r>
            <a:r>
              <a:rPr lang="en-US" dirty="0">
                <a:latin typeface="Tahoma" pitchFamily="34" charset="0"/>
                <a:cs typeface="+mn-cs"/>
              </a:rPr>
              <a:t>(</a:t>
            </a:r>
            <a:r>
              <a:rPr lang="el-GR" dirty="0">
                <a:latin typeface="Tahoma" pitchFamily="34" charset="0"/>
                <a:cs typeface="+mn-cs"/>
              </a:rPr>
              <a:t>Αύγουστος</a:t>
            </a:r>
            <a:r>
              <a:rPr lang="en-US" dirty="0">
                <a:latin typeface="Tahoma" pitchFamily="34" charset="0"/>
                <a:cs typeface="+mn-cs"/>
              </a:rPr>
              <a:t>-</a:t>
            </a:r>
            <a:r>
              <a:rPr lang="el-GR" dirty="0">
                <a:latin typeface="Tahoma" pitchFamily="34" charset="0"/>
                <a:cs typeface="+mn-cs"/>
              </a:rPr>
              <a:t>Σεπτέμβρης</a:t>
            </a:r>
            <a:r>
              <a:rPr lang="en-US" dirty="0">
                <a:latin typeface="Tahoma" pitchFamily="34" charset="0"/>
                <a:cs typeface="+mn-cs"/>
              </a:rPr>
              <a:t>)</a:t>
            </a:r>
            <a:endParaRPr lang="el-GR" dirty="0">
              <a:latin typeface="Tahoma" pitchFamily="34" charset="0"/>
              <a:cs typeface="+mn-cs"/>
            </a:endParaRP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Αναπαραγωγικές αποικίες σε ελληνικά νησιά και νησίδες</a:t>
            </a:r>
            <a:r>
              <a:rPr lang="en-US" dirty="0">
                <a:latin typeface="Tahoma" pitchFamily="34" charset="0"/>
                <a:cs typeface="+mn-cs"/>
              </a:rPr>
              <a:t> </a:t>
            </a: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Φιλοπατρία</a:t>
            </a:r>
            <a:endParaRPr lang="en-US" dirty="0">
              <a:latin typeface="Tahoma" pitchFamily="34" charset="0"/>
              <a:cs typeface="+mn-cs"/>
            </a:endParaRP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Πιστότητα στο ζευγάρωμα</a:t>
            </a:r>
          </a:p>
          <a:p>
            <a:pPr marL="320040" indent="-320040" fontAlgn="auto">
              <a:lnSpc>
                <a:spcPct val="80000"/>
              </a:lnSpc>
              <a:spcBef>
                <a:spcPts val="700"/>
              </a:spcBef>
              <a:spcAft>
                <a:spcPts val="0"/>
              </a:spcAft>
              <a:buClr>
                <a:schemeClr val="accent2"/>
              </a:buClr>
              <a:buSzPct val="60000"/>
              <a:buFont typeface="Wingdings"/>
              <a:buChar char=""/>
              <a:defRPr/>
            </a:pPr>
            <a:r>
              <a:rPr lang="el-GR" dirty="0">
                <a:latin typeface="Tahoma" pitchFamily="34" charset="0"/>
                <a:cs typeface="+mn-cs"/>
              </a:rPr>
              <a:t>Η δίαιτα περιλαμβάνει μεγάλα έντομα </a:t>
            </a:r>
            <a:r>
              <a:rPr lang="en-US" dirty="0">
                <a:latin typeface="Tahoma" pitchFamily="34" charset="0"/>
                <a:cs typeface="+mn-cs"/>
              </a:rPr>
              <a:t>(</a:t>
            </a:r>
            <a:r>
              <a:rPr lang="el-GR" dirty="0">
                <a:latin typeface="Tahoma" pitchFamily="34" charset="0"/>
                <a:cs typeface="+mn-cs"/>
              </a:rPr>
              <a:t>κατά τη διάρκεια της μη αναπαραγωγικής περιόδου</a:t>
            </a:r>
            <a:r>
              <a:rPr lang="en-US" dirty="0">
                <a:latin typeface="Tahoma" pitchFamily="34" charset="0"/>
                <a:cs typeface="+mn-cs"/>
              </a:rPr>
              <a:t>) </a:t>
            </a:r>
            <a:r>
              <a:rPr lang="el-GR" dirty="0">
                <a:latin typeface="Tahoma" pitchFamily="34" charset="0"/>
                <a:cs typeface="+mn-cs"/>
              </a:rPr>
              <a:t>και μεταναστευτικά </a:t>
            </a:r>
            <a:r>
              <a:rPr lang="el-GR" dirty="0" err="1">
                <a:latin typeface="Tahoma" pitchFamily="34" charset="0"/>
                <a:cs typeface="+mn-cs"/>
              </a:rPr>
              <a:t>στρουθιόμορφα</a:t>
            </a:r>
            <a:r>
              <a:rPr lang="en-US" dirty="0">
                <a:latin typeface="Tahoma" pitchFamily="34" charset="0"/>
                <a:cs typeface="+mn-cs"/>
              </a:rPr>
              <a:t> (</a:t>
            </a:r>
            <a:r>
              <a:rPr lang="el-GR" dirty="0">
                <a:latin typeface="Tahoma" pitchFamily="34" charset="0"/>
                <a:cs typeface="+mn-cs"/>
              </a:rPr>
              <a:t>κατά την αναπαραγωγή</a:t>
            </a:r>
            <a:r>
              <a:rPr lang="en-US" dirty="0">
                <a:latin typeface="Tahoma" pitchFamily="34" charset="0"/>
                <a:cs typeface="+mn-cs"/>
              </a:rPr>
              <a:t>)</a:t>
            </a:r>
            <a:endParaRPr lang="el-GR" dirty="0">
              <a:latin typeface="Tahoma" pitchFamily="34" charset="0"/>
              <a:cs typeface="+mn-cs"/>
            </a:endParaRPr>
          </a:p>
          <a:p>
            <a:pPr marL="320040" indent="-320040" fontAlgn="auto">
              <a:lnSpc>
                <a:spcPct val="80000"/>
              </a:lnSpc>
              <a:spcBef>
                <a:spcPts val="700"/>
              </a:spcBef>
              <a:spcAft>
                <a:spcPts val="0"/>
              </a:spcAft>
              <a:buClr>
                <a:schemeClr val="accent2"/>
              </a:buClr>
              <a:buSzPct val="60000"/>
              <a:buFont typeface="Wingdings"/>
              <a:buChar char=""/>
              <a:defRPr/>
            </a:pPr>
            <a:endParaRPr lang="el-GR" sz="1500" dirty="0">
              <a:solidFill>
                <a:schemeClr val="folHlink"/>
              </a:solidFill>
              <a:latin typeface="Tahoma" pitchFamily="34" charset="0"/>
              <a:cs typeface="+mn-cs"/>
            </a:endParaRPr>
          </a:p>
          <a:p>
            <a:pPr marL="320040" indent="-320040" fontAlgn="auto">
              <a:lnSpc>
                <a:spcPct val="80000"/>
              </a:lnSpc>
              <a:spcBef>
                <a:spcPts val="700"/>
              </a:spcBef>
              <a:spcAft>
                <a:spcPts val="0"/>
              </a:spcAft>
              <a:buClr>
                <a:schemeClr val="accent2"/>
              </a:buClr>
              <a:buSzPct val="60000"/>
              <a:buFont typeface="Wingdings"/>
              <a:buChar char=""/>
              <a:defRPr/>
            </a:pPr>
            <a:endParaRPr lang="el-GR" sz="500" dirty="0">
              <a:solidFill>
                <a:srgbClr val="FFFF00"/>
              </a:solidFill>
              <a:latin typeface="Tahoma" pitchFamily="34" charset="0"/>
              <a:cs typeface="+mn-cs"/>
            </a:endParaRPr>
          </a:p>
          <a:p>
            <a:pPr marL="320040" indent="-320040" fontAlgn="auto">
              <a:lnSpc>
                <a:spcPct val="80000"/>
              </a:lnSpc>
              <a:spcBef>
                <a:spcPts val="700"/>
              </a:spcBef>
              <a:spcAft>
                <a:spcPts val="0"/>
              </a:spcAft>
              <a:buClr>
                <a:schemeClr val="accent2"/>
              </a:buClr>
              <a:buSzPct val="60000"/>
              <a:buFont typeface="Wingdings"/>
              <a:buChar char=""/>
              <a:defRPr/>
            </a:pPr>
            <a:endParaRPr lang="el-GR" sz="700" dirty="0">
              <a:latin typeface="+mn-lt"/>
              <a:cs typeface="+mn-cs"/>
            </a:endParaRPr>
          </a:p>
        </p:txBody>
      </p:sp>
    </p:spTree>
    <p:extLst>
      <p:ext uri="{BB962C8B-B14F-4D97-AF65-F5344CB8AC3E}">
        <p14:creationId xmlns:p14="http://schemas.microsoft.com/office/powerpoint/2010/main" val="3966409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MED COLONIES"/>
          <p:cNvPicPr>
            <a:picLocks noChangeAspect="1" noChangeArrowheads="1"/>
          </p:cNvPicPr>
          <p:nvPr/>
        </p:nvPicPr>
        <p:blipFill>
          <a:blip r:embed="rId4" cstate="print"/>
          <a:srcRect/>
          <a:stretch>
            <a:fillRect/>
          </a:stretch>
        </p:blipFill>
        <p:spPr bwMode="auto">
          <a:xfrm>
            <a:off x="0" y="1447800"/>
            <a:ext cx="9144000" cy="4675188"/>
          </a:xfrm>
          <a:prstGeom prst="rect">
            <a:avLst/>
          </a:prstGeom>
          <a:noFill/>
          <a:ln w="9525">
            <a:noFill/>
            <a:miter lim="800000"/>
            <a:headEnd/>
            <a:tailEnd/>
          </a:ln>
        </p:spPr>
      </p:pic>
      <p:sp>
        <p:nvSpPr>
          <p:cNvPr id="257027" name="Text Box 3"/>
          <p:cNvSpPr txBox="1">
            <a:spLocks noChangeArrowheads="1"/>
          </p:cNvSpPr>
          <p:nvPr/>
        </p:nvSpPr>
        <p:spPr bwMode="auto">
          <a:xfrm>
            <a:off x="0" y="381000"/>
            <a:ext cx="4953000" cy="708025"/>
          </a:xfrm>
          <a:prstGeom prst="rect">
            <a:avLst/>
          </a:prstGeom>
          <a:noFill/>
          <a:ln w="9525">
            <a:noFill/>
            <a:miter lim="800000"/>
            <a:headEnd/>
            <a:tailEnd/>
          </a:ln>
        </p:spPr>
        <p:txBody>
          <a:bodyPr>
            <a:spAutoFit/>
          </a:bodyPr>
          <a:lstStyle/>
          <a:p>
            <a:pPr algn="ctr">
              <a:spcBef>
                <a:spcPct val="50000"/>
              </a:spcBef>
            </a:pPr>
            <a:r>
              <a:rPr lang="el-GR" sz="2000">
                <a:solidFill>
                  <a:schemeClr val="accent1"/>
                </a:solidFill>
                <a:latin typeface="Tahoma" pitchFamily="34" charset="0"/>
                <a:cs typeface="Tahoma" pitchFamily="34" charset="0"/>
              </a:rPr>
              <a:t>Απογραφή του παγκόσμιου πληθυσμού του Μαυροπετρίτη </a:t>
            </a:r>
            <a:r>
              <a:rPr lang="en-US" sz="2000">
                <a:solidFill>
                  <a:schemeClr val="accent1"/>
                </a:solidFill>
                <a:latin typeface="Tahoma" pitchFamily="34" charset="0"/>
                <a:cs typeface="Tahoma" pitchFamily="34" charset="0"/>
              </a:rPr>
              <a:t>(</a:t>
            </a:r>
            <a:r>
              <a:rPr lang="el-GR" sz="2000">
                <a:solidFill>
                  <a:schemeClr val="accent1"/>
                </a:solidFill>
                <a:latin typeface="Tahoma" pitchFamily="34" charset="0"/>
                <a:cs typeface="Tahoma" pitchFamily="34" charset="0"/>
              </a:rPr>
              <a:t>200</a:t>
            </a:r>
            <a:r>
              <a:rPr lang="en-US" sz="2000">
                <a:solidFill>
                  <a:schemeClr val="accent1"/>
                </a:solidFill>
                <a:latin typeface="Tahoma" pitchFamily="34" charset="0"/>
                <a:cs typeface="Tahoma" pitchFamily="34" charset="0"/>
              </a:rPr>
              <a:t>4</a:t>
            </a:r>
            <a:r>
              <a:rPr lang="el-GR" sz="2000">
                <a:solidFill>
                  <a:schemeClr val="accent1"/>
                </a:solidFill>
                <a:latin typeface="Tahoma" pitchFamily="34" charset="0"/>
                <a:cs typeface="Tahoma" pitchFamily="34" charset="0"/>
              </a:rPr>
              <a:t>-</a:t>
            </a:r>
            <a:r>
              <a:rPr lang="en-US" sz="2000">
                <a:solidFill>
                  <a:schemeClr val="accent1"/>
                </a:solidFill>
                <a:latin typeface="Tahoma" pitchFamily="34" charset="0"/>
                <a:cs typeface="Tahoma" pitchFamily="34" charset="0"/>
              </a:rPr>
              <a:t>07)</a:t>
            </a:r>
            <a:endParaRPr lang="en-GB" sz="2000">
              <a:solidFill>
                <a:schemeClr val="accent1"/>
              </a:solidFill>
              <a:latin typeface="Tahoma" pitchFamily="34" charset="0"/>
              <a:cs typeface="Tahoma" pitchFamily="34" charset="0"/>
            </a:endParaRPr>
          </a:p>
        </p:txBody>
      </p:sp>
      <p:graphicFrame>
        <p:nvGraphicFramePr>
          <p:cNvPr id="257028" name="Object 2"/>
          <p:cNvGraphicFramePr>
            <a:graphicFrameLocks noChangeAspect="1"/>
          </p:cNvGraphicFramePr>
          <p:nvPr/>
        </p:nvGraphicFramePr>
        <p:xfrm>
          <a:off x="3810000" y="3124200"/>
          <a:ext cx="533400" cy="428625"/>
        </p:xfrm>
        <a:graphic>
          <a:graphicData uri="http://schemas.openxmlformats.org/presentationml/2006/ole">
            <mc:AlternateContent xmlns:mc="http://schemas.openxmlformats.org/markup-compatibility/2006">
              <mc:Choice xmlns:v="urn:schemas-microsoft-com:vml" Requires="v">
                <p:oleObj spid="_x0000_s250938" name="CorelPhotoPaint.Image.10" r:id="rId5" imgW="2831746" imgH="2273016" progId="CorelPhotoPaint.Image.10">
                  <p:embed/>
                </p:oleObj>
              </mc:Choice>
              <mc:Fallback>
                <p:oleObj name="CorelPhotoPaint.Image.10" r:id="rId5" imgW="2831746" imgH="2273016"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124200"/>
                        <a:ext cx="5334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7029" name="Object 3"/>
          <p:cNvGraphicFramePr>
            <a:graphicFrameLocks noChangeAspect="1"/>
          </p:cNvGraphicFramePr>
          <p:nvPr/>
        </p:nvGraphicFramePr>
        <p:xfrm>
          <a:off x="8229600" y="3657600"/>
          <a:ext cx="304800" cy="244475"/>
        </p:xfrm>
        <a:graphic>
          <a:graphicData uri="http://schemas.openxmlformats.org/presentationml/2006/ole">
            <mc:AlternateContent xmlns:mc="http://schemas.openxmlformats.org/markup-compatibility/2006">
              <mc:Choice xmlns:v="urn:schemas-microsoft-com:vml" Requires="v">
                <p:oleObj spid="_x0000_s250939" name="CorelPhotoPaint.Image.10" r:id="rId7" imgW="2831746" imgH="2273016" progId="CorelPhotoPaint.Image.10">
                  <p:embed/>
                </p:oleObj>
              </mc:Choice>
              <mc:Fallback>
                <p:oleObj name="CorelPhotoPaint.Image.10" r:id="rId7" imgW="2831746" imgH="2273016"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65760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7030" name="Object 4"/>
          <p:cNvGraphicFramePr>
            <a:graphicFrameLocks noChangeAspect="1"/>
          </p:cNvGraphicFramePr>
          <p:nvPr/>
        </p:nvGraphicFramePr>
        <p:xfrm>
          <a:off x="838200" y="4191000"/>
          <a:ext cx="457200" cy="366713"/>
        </p:xfrm>
        <a:graphic>
          <a:graphicData uri="http://schemas.openxmlformats.org/presentationml/2006/ole">
            <mc:AlternateContent xmlns:mc="http://schemas.openxmlformats.org/markup-compatibility/2006">
              <mc:Choice xmlns:v="urn:schemas-microsoft-com:vml" Requires="v">
                <p:oleObj spid="_x0000_s250940" name="CorelPhotoPaint.Image.10" r:id="rId8" imgW="2831746" imgH="2273016" progId="CorelPhotoPaint.Image.10">
                  <p:embed/>
                </p:oleObj>
              </mc:Choice>
              <mc:Fallback>
                <p:oleObj name="CorelPhotoPaint.Image.10" r:id="rId8" imgW="2831746" imgH="2273016"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1910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7031" name="Object 5"/>
          <p:cNvGraphicFramePr>
            <a:graphicFrameLocks noChangeAspect="1"/>
          </p:cNvGraphicFramePr>
          <p:nvPr/>
        </p:nvGraphicFramePr>
        <p:xfrm>
          <a:off x="6934200" y="2482850"/>
          <a:ext cx="838200" cy="673100"/>
        </p:xfrm>
        <a:graphic>
          <a:graphicData uri="http://schemas.openxmlformats.org/presentationml/2006/ole">
            <mc:AlternateContent xmlns:mc="http://schemas.openxmlformats.org/markup-compatibility/2006">
              <mc:Choice xmlns:v="urn:schemas-microsoft-com:vml" Requires="v">
                <p:oleObj spid="_x0000_s250941" name="CorelPhotoPaint.Image.10" r:id="rId9" imgW="2831746" imgH="2273016" progId="CorelPhotoPaint.Image.10">
                  <p:embed/>
                </p:oleObj>
              </mc:Choice>
              <mc:Fallback>
                <p:oleObj name="CorelPhotoPaint.Image.10" r:id="rId9" imgW="2831746" imgH="2273016"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482850"/>
                        <a:ext cx="8382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7032" name="Object 6"/>
          <p:cNvGraphicFramePr>
            <a:graphicFrameLocks noChangeAspect="1"/>
          </p:cNvGraphicFramePr>
          <p:nvPr/>
        </p:nvGraphicFramePr>
        <p:xfrm>
          <a:off x="1676400" y="3733800"/>
          <a:ext cx="457200" cy="366713"/>
        </p:xfrm>
        <a:graphic>
          <a:graphicData uri="http://schemas.openxmlformats.org/presentationml/2006/ole">
            <mc:AlternateContent xmlns:mc="http://schemas.openxmlformats.org/markup-compatibility/2006">
              <mc:Choice xmlns:v="urn:schemas-microsoft-com:vml" Requires="v">
                <p:oleObj spid="_x0000_s250942" name="CorelPhotoPaint.Image.10" r:id="rId10" imgW="2831746" imgH="2273016" progId="CorelPhotoPaint.Image.10">
                  <p:embed/>
                </p:oleObj>
              </mc:Choice>
              <mc:Fallback>
                <p:oleObj name="CorelPhotoPaint.Image.10" r:id="rId10" imgW="2831746" imgH="2273016"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733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7033" name="Text Box 9"/>
          <p:cNvSpPr txBox="1">
            <a:spLocks noChangeArrowheads="1"/>
          </p:cNvSpPr>
          <p:nvPr/>
        </p:nvSpPr>
        <p:spPr bwMode="auto">
          <a:xfrm>
            <a:off x="5508625" y="2060575"/>
            <a:ext cx="3048000" cy="822325"/>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w Cen MT" pitchFamily="34" charset="0"/>
              </a:rPr>
              <a:t>80% </a:t>
            </a:r>
            <a:r>
              <a:rPr lang="el-GR" sz="2400">
                <a:solidFill>
                  <a:schemeClr val="bg1"/>
                </a:solidFill>
                <a:latin typeface="Calibri" pitchFamily="34" charset="0"/>
              </a:rPr>
              <a:t>ΣΤΗΝ ΕΛΛΑΔΑ</a:t>
            </a:r>
            <a:endParaRPr lang="en-GB" sz="2400">
              <a:solidFill>
                <a:schemeClr val="bg1"/>
              </a:solidFill>
              <a:latin typeface="Tw Cen MT" pitchFamily="34" charset="0"/>
            </a:endParaRPr>
          </a:p>
        </p:txBody>
      </p:sp>
      <p:graphicFrame>
        <p:nvGraphicFramePr>
          <p:cNvPr id="257035" name="Object 7"/>
          <p:cNvGraphicFramePr>
            <a:graphicFrameLocks noChangeAspect="1"/>
          </p:cNvGraphicFramePr>
          <p:nvPr/>
        </p:nvGraphicFramePr>
        <p:xfrm>
          <a:off x="5029200" y="2209800"/>
          <a:ext cx="533400" cy="428625"/>
        </p:xfrm>
        <a:graphic>
          <a:graphicData uri="http://schemas.openxmlformats.org/presentationml/2006/ole">
            <mc:AlternateContent xmlns:mc="http://schemas.openxmlformats.org/markup-compatibility/2006">
              <mc:Choice xmlns:v="urn:schemas-microsoft-com:vml" Requires="v">
                <p:oleObj spid="_x0000_s250943" name="CorelPhotoPaint.Image.10" r:id="rId11" imgW="2831746" imgH="2273016" progId="CorelPhotoPaint.Image.10">
                  <p:embed/>
                </p:oleObj>
              </mc:Choice>
              <mc:Fallback>
                <p:oleObj name="CorelPhotoPaint.Image.10" r:id="rId11" imgW="2831746" imgH="2273016"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09800"/>
                        <a:ext cx="5334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7036" name="Object 8"/>
          <p:cNvGraphicFramePr>
            <a:graphicFrameLocks noChangeAspect="1"/>
          </p:cNvGraphicFramePr>
          <p:nvPr/>
        </p:nvGraphicFramePr>
        <p:xfrm>
          <a:off x="4800600" y="3276600"/>
          <a:ext cx="457200" cy="366713"/>
        </p:xfrm>
        <a:graphic>
          <a:graphicData uri="http://schemas.openxmlformats.org/presentationml/2006/ole">
            <mc:AlternateContent xmlns:mc="http://schemas.openxmlformats.org/markup-compatibility/2006">
              <mc:Choice xmlns:v="urn:schemas-microsoft-com:vml" Requires="v">
                <p:oleObj spid="_x0000_s250944" name="CorelPhotoPaint.Image.10" r:id="rId12" imgW="2831746" imgH="2273016" progId="CorelPhotoPaint.Image.10">
                  <p:embed/>
                </p:oleObj>
              </mc:Choice>
              <mc:Fallback>
                <p:oleObj name="CorelPhotoPaint.Image.10" r:id="rId12" imgW="2831746" imgH="2273016"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2766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3"/>
          <p:cNvGrpSpPr>
            <a:grpSpLocks/>
          </p:cNvGrpSpPr>
          <p:nvPr/>
        </p:nvGrpSpPr>
        <p:grpSpPr bwMode="auto">
          <a:xfrm>
            <a:off x="1295400" y="2286000"/>
            <a:ext cx="7848600" cy="1722438"/>
            <a:chOff x="528" y="1776"/>
            <a:chExt cx="4944" cy="1085"/>
          </a:xfrm>
        </p:grpSpPr>
        <p:sp>
          <p:nvSpPr>
            <p:cNvPr id="1039" name="Text Box 14"/>
            <p:cNvSpPr txBox="1">
              <a:spLocks noChangeArrowheads="1"/>
            </p:cNvSpPr>
            <p:nvPr/>
          </p:nvSpPr>
          <p:spPr bwMode="auto">
            <a:xfrm>
              <a:off x="528" y="2688"/>
              <a:ext cx="288"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sp>
          <p:nvSpPr>
            <p:cNvPr id="1040" name="Text Box 15"/>
            <p:cNvSpPr txBox="1">
              <a:spLocks noChangeArrowheads="1"/>
            </p:cNvSpPr>
            <p:nvPr/>
          </p:nvSpPr>
          <p:spPr bwMode="auto">
            <a:xfrm>
              <a:off x="2880" y="1824"/>
              <a:ext cx="288"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sp>
          <p:nvSpPr>
            <p:cNvPr id="1041" name="Text Box 16"/>
            <p:cNvSpPr txBox="1">
              <a:spLocks noChangeArrowheads="1"/>
            </p:cNvSpPr>
            <p:nvPr/>
          </p:nvSpPr>
          <p:spPr bwMode="auto">
            <a:xfrm>
              <a:off x="2448" y="1968"/>
              <a:ext cx="288"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sp>
          <p:nvSpPr>
            <p:cNvPr id="1042" name="Text Box 17"/>
            <p:cNvSpPr txBox="1">
              <a:spLocks noChangeArrowheads="1"/>
            </p:cNvSpPr>
            <p:nvPr/>
          </p:nvSpPr>
          <p:spPr bwMode="auto">
            <a:xfrm>
              <a:off x="1056" y="2400"/>
              <a:ext cx="288"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sp>
          <p:nvSpPr>
            <p:cNvPr id="1043" name="Text Box 18"/>
            <p:cNvSpPr txBox="1">
              <a:spLocks noChangeArrowheads="1"/>
            </p:cNvSpPr>
            <p:nvPr/>
          </p:nvSpPr>
          <p:spPr bwMode="auto">
            <a:xfrm>
              <a:off x="4512" y="2112"/>
              <a:ext cx="384"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sp>
          <p:nvSpPr>
            <p:cNvPr id="1044" name="Text Box 19"/>
            <p:cNvSpPr txBox="1">
              <a:spLocks noChangeArrowheads="1"/>
            </p:cNvSpPr>
            <p:nvPr/>
          </p:nvSpPr>
          <p:spPr bwMode="auto">
            <a:xfrm>
              <a:off x="4416" y="1776"/>
              <a:ext cx="384"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sp>
          <p:nvSpPr>
            <p:cNvPr id="1045" name="Text Box 20"/>
            <p:cNvSpPr txBox="1">
              <a:spLocks noChangeArrowheads="1"/>
            </p:cNvSpPr>
            <p:nvPr/>
          </p:nvSpPr>
          <p:spPr bwMode="auto">
            <a:xfrm>
              <a:off x="3216" y="2352"/>
              <a:ext cx="288"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sp>
          <p:nvSpPr>
            <p:cNvPr id="1046" name="Text Box 21"/>
            <p:cNvSpPr txBox="1">
              <a:spLocks noChangeArrowheads="1"/>
            </p:cNvSpPr>
            <p:nvPr/>
          </p:nvSpPr>
          <p:spPr bwMode="auto">
            <a:xfrm>
              <a:off x="5184" y="2304"/>
              <a:ext cx="288" cy="173"/>
            </a:xfrm>
            <a:prstGeom prst="rect">
              <a:avLst/>
            </a:prstGeom>
            <a:noFill/>
            <a:ln w="9525">
              <a:noFill/>
              <a:miter lim="800000"/>
              <a:headEnd/>
              <a:tailEnd/>
            </a:ln>
          </p:spPr>
          <p:txBody>
            <a:bodyPr>
              <a:spAutoFit/>
            </a:bodyPr>
            <a:lstStyle/>
            <a:p>
              <a:pPr>
                <a:spcBef>
                  <a:spcPct val="50000"/>
                </a:spcBef>
              </a:pPr>
              <a:endParaRPr lang="en-GB" sz="1200">
                <a:latin typeface="Tw Cen MT" pitchFamily="34" charset="0"/>
              </a:endParaRPr>
            </a:p>
          </p:txBody>
        </p:sp>
      </p:grpSp>
      <p:graphicFrame>
        <p:nvGraphicFramePr>
          <p:cNvPr id="22" name="21 - Διάγραμμα"/>
          <p:cNvGraphicFramePr/>
          <p:nvPr/>
        </p:nvGraphicFramePr>
        <p:xfrm>
          <a:off x="5181600" y="304800"/>
          <a:ext cx="3733800" cy="16002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3" name="22 - TextBox"/>
          <p:cNvSpPr txBox="1"/>
          <p:nvPr/>
        </p:nvSpPr>
        <p:spPr>
          <a:xfrm>
            <a:off x="5257800" y="0"/>
            <a:ext cx="3657600" cy="276225"/>
          </a:xfrm>
          <a:prstGeom prst="rect">
            <a:avLst/>
          </a:prstGeom>
          <a:noFill/>
        </p:spPr>
        <p:txBody>
          <a:bodyPr>
            <a:spAutoFit/>
          </a:bodyPr>
          <a:lstStyle/>
          <a:p>
            <a:pPr fontAlgn="auto">
              <a:spcBef>
                <a:spcPts val="0"/>
              </a:spcBef>
              <a:spcAft>
                <a:spcPts val="0"/>
              </a:spcAft>
              <a:defRPr/>
            </a:pPr>
            <a:r>
              <a:rPr lang="en-US" sz="1200" dirty="0">
                <a:solidFill>
                  <a:schemeClr val="bg2">
                    <a:lumMod val="50000"/>
                  </a:schemeClr>
                </a:solidFill>
                <a:latin typeface="+mn-lt"/>
                <a:cs typeface="+mn-cs"/>
              </a:rPr>
              <a:t> (</a:t>
            </a:r>
            <a:r>
              <a:rPr lang="en-US" sz="1200" dirty="0" err="1">
                <a:solidFill>
                  <a:schemeClr val="bg2">
                    <a:lumMod val="50000"/>
                  </a:schemeClr>
                </a:solidFill>
                <a:latin typeface="+mn-lt"/>
                <a:cs typeface="+mn-cs"/>
              </a:rPr>
              <a:t>BirdLife</a:t>
            </a:r>
            <a:r>
              <a:rPr lang="en-US" sz="1200" dirty="0">
                <a:solidFill>
                  <a:schemeClr val="bg2">
                    <a:lumMod val="50000"/>
                  </a:schemeClr>
                </a:solidFill>
                <a:latin typeface="+mn-lt"/>
                <a:cs typeface="+mn-cs"/>
              </a:rPr>
              <a:t>  1999,</a:t>
            </a:r>
            <a:r>
              <a:rPr lang="el-GR" sz="1200" dirty="0">
                <a:solidFill>
                  <a:schemeClr val="bg2">
                    <a:lumMod val="50000"/>
                  </a:schemeClr>
                </a:solidFill>
                <a:latin typeface="+mn-lt"/>
                <a:cs typeface="+mn-cs"/>
              </a:rPr>
              <a:t> 2004; ΕΟΕ 2008</a:t>
            </a:r>
            <a:r>
              <a:rPr lang="en-US" sz="1200" dirty="0">
                <a:solidFill>
                  <a:schemeClr val="bg2">
                    <a:lumMod val="50000"/>
                  </a:schemeClr>
                </a:solidFill>
                <a:latin typeface="+mn-lt"/>
                <a:cs typeface="+mn-cs"/>
              </a:rPr>
              <a:t>)</a:t>
            </a:r>
            <a:endParaRPr lang="el-GR" sz="1200" dirty="0">
              <a:solidFill>
                <a:schemeClr val="bg2">
                  <a:lumMod val="50000"/>
                </a:schemeClr>
              </a:solidFill>
              <a:latin typeface="+mn-lt"/>
              <a:cs typeface="+mn-cs"/>
            </a:endParaRPr>
          </a:p>
        </p:txBody>
      </p:sp>
    </p:spTree>
    <p:extLst>
      <p:ext uri="{BB962C8B-B14F-4D97-AF65-F5344CB8AC3E}">
        <p14:creationId xmlns:p14="http://schemas.microsoft.com/office/powerpoint/2010/main" val="39852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57027"/>
                                        </p:tgtEl>
                                        <p:attrNameLst>
                                          <p:attrName>style.visibility</p:attrName>
                                        </p:attrNameLst>
                                      </p:cBhvr>
                                      <p:to>
                                        <p:strVal val="visible"/>
                                      </p:to>
                                    </p:set>
                                    <p:animEffect transition="in" filter="blinds(vertical)">
                                      <p:cBhvr>
                                        <p:cTn id="7" dur="500"/>
                                        <p:tgtEl>
                                          <p:spTgt spid="257027"/>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257026"/>
                                        </p:tgtEl>
                                        <p:attrNameLst>
                                          <p:attrName>style.visibility</p:attrName>
                                        </p:attrNameLst>
                                      </p:cBhvr>
                                      <p:to>
                                        <p:strVal val="visible"/>
                                      </p:to>
                                    </p:set>
                                    <p:animEffect transition="in" filter="blinds(vertical)">
                                      <p:cBhvr>
                                        <p:cTn id="11" dur="500"/>
                                        <p:tgtEl>
                                          <p:spTgt spid="257026"/>
                                        </p:tgtEl>
                                      </p:cBhvr>
                                    </p:animEffect>
                                  </p:childTnLst>
                                </p:cTn>
                              </p:par>
                            </p:childTnLst>
                          </p:cTn>
                        </p:par>
                        <p:par>
                          <p:cTn id="12" fill="hold">
                            <p:stCondLst>
                              <p:cond delay="1000"/>
                            </p:stCondLst>
                            <p:childTnLst>
                              <p:par>
                                <p:cTn id="13" presetID="23" presetClass="entr" presetSubtype="528" fill="hold" grpId="0" nodeType="afterEffect">
                                  <p:stCondLst>
                                    <p:cond delay="0"/>
                                  </p:stCondLst>
                                  <p:childTnLst>
                                    <p:set>
                                      <p:cBhvr>
                                        <p:cTn id="14" dur="1" fill="hold">
                                          <p:stCondLst>
                                            <p:cond delay="0"/>
                                          </p:stCondLst>
                                        </p:cTn>
                                        <p:tgtEl>
                                          <p:spTgt spid="257033"/>
                                        </p:tgtEl>
                                        <p:attrNameLst>
                                          <p:attrName>style.visibility</p:attrName>
                                        </p:attrNameLst>
                                      </p:cBhvr>
                                      <p:to>
                                        <p:strVal val="visible"/>
                                      </p:to>
                                    </p:set>
                                    <p:anim calcmode="lin" valueType="num">
                                      <p:cBhvr>
                                        <p:cTn id="15" dur="500" fill="hold"/>
                                        <p:tgtEl>
                                          <p:spTgt spid="257033"/>
                                        </p:tgtEl>
                                        <p:attrNameLst>
                                          <p:attrName>ppt_w</p:attrName>
                                        </p:attrNameLst>
                                      </p:cBhvr>
                                      <p:tavLst>
                                        <p:tav tm="0">
                                          <p:val>
                                            <p:fltVal val="0"/>
                                          </p:val>
                                        </p:tav>
                                        <p:tav tm="100000">
                                          <p:val>
                                            <p:strVal val="#ppt_w"/>
                                          </p:val>
                                        </p:tav>
                                      </p:tavLst>
                                    </p:anim>
                                    <p:anim calcmode="lin" valueType="num">
                                      <p:cBhvr>
                                        <p:cTn id="16" dur="500" fill="hold"/>
                                        <p:tgtEl>
                                          <p:spTgt spid="257033"/>
                                        </p:tgtEl>
                                        <p:attrNameLst>
                                          <p:attrName>ppt_h</p:attrName>
                                        </p:attrNameLst>
                                      </p:cBhvr>
                                      <p:tavLst>
                                        <p:tav tm="0">
                                          <p:val>
                                            <p:fltVal val="0"/>
                                          </p:val>
                                        </p:tav>
                                        <p:tav tm="100000">
                                          <p:val>
                                            <p:strVal val="#ppt_h"/>
                                          </p:val>
                                        </p:tav>
                                      </p:tavLst>
                                    </p:anim>
                                    <p:anim calcmode="lin" valueType="num">
                                      <p:cBhvr>
                                        <p:cTn id="17" dur="500" fill="hold"/>
                                        <p:tgtEl>
                                          <p:spTgt spid="257033"/>
                                        </p:tgtEl>
                                        <p:attrNameLst>
                                          <p:attrName>ppt_x</p:attrName>
                                        </p:attrNameLst>
                                      </p:cBhvr>
                                      <p:tavLst>
                                        <p:tav tm="0">
                                          <p:val>
                                            <p:fltVal val="0.5"/>
                                          </p:val>
                                        </p:tav>
                                        <p:tav tm="100000">
                                          <p:val>
                                            <p:strVal val="#ppt_x"/>
                                          </p:val>
                                        </p:tav>
                                      </p:tavLst>
                                    </p:anim>
                                    <p:anim calcmode="lin" valueType="num">
                                      <p:cBhvr>
                                        <p:cTn id="18" dur="500" fill="hold"/>
                                        <p:tgtEl>
                                          <p:spTgt spid="257033"/>
                                        </p:tgtEl>
                                        <p:attrNameLst>
                                          <p:attrName>ppt_y</p:attrName>
                                        </p:attrNameLst>
                                      </p:cBhvr>
                                      <p:tavLst>
                                        <p:tav tm="0">
                                          <p:val>
                                            <p:fltVal val="0.5"/>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257031"/>
                                        </p:tgtEl>
                                        <p:attrNameLst>
                                          <p:attrName>style.visibility</p:attrName>
                                        </p:attrNameLst>
                                      </p:cBhvr>
                                      <p:to>
                                        <p:strVal val="visible"/>
                                      </p:to>
                                    </p:set>
                                    <p:anim calcmode="lin" valueType="num">
                                      <p:cBhvr additive="base">
                                        <p:cTn id="27" dur="500" fill="hold"/>
                                        <p:tgtEl>
                                          <p:spTgt spid="257031"/>
                                        </p:tgtEl>
                                        <p:attrNameLst>
                                          <p:attrName>ppt_x</p:attrName>
                                        </p:attrNameLst>
                                      </p:cBhvr>
                                      <p:tavLst>
                                        <p:tav tm="0">
                                          <p:val>
                                            <p:strVal val="1+#ppt_w/2"/>
                                          </p:val>
                                        </p:tav>
                                        <p:tav tm="100000">
                                          <p:val>
                                            <p:strVal val="#ppt_x"/>
                                          </p:val>
                                        </p:tav>
                                      </p:tavLst>
                                    </p:anim>
                                    <p:anim calcmode="lin" valueType="num">
                                      <p:cBhvr additive="base">
                                        <p:cTn id="28" dur="500" fill="hold"/>
                                        <p:tgtEl>
                                          <p:spTgt spid="25703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fill="hold" nodeType="afterEffect">
                                  <p:stCondLst>
                                    <p:cond delay="0"/>
                                  </p:stCondLst>
                                  <p:childTnLst>
                                    <p:set>
                                      <p:cBhvr>
                                        <p:cTn id="31" dur="1" fill="hold">
                                          <p:stCondLst>
                                            <p:cond delay="0"/>
                                          </p:stCondLst>
                                        </p:cTn>
                                        <p:tgtEl>
                                          <p:spTgt spid="257029"/>
                                        </p:tgtEl>
                                        <p:attrNameLst>
                                          <p:attrName>style.visibility</p:attrName>
                                        </p:attrNameLst>
                                      </p:cBhvr>
                                      <p:to>
                                        <p:strVal val="visible"/>
                                      </p:to>
                                    </p:set>
                                    <p:anim calcmode="lin" valueType="num">
                                      <p:cBhvr additive="base">
                                        <p:cTn id="32" dur="500" fill="hold"/>
                                        <p:tgtEl>
                                          <p:spTgt spid="257029"/>
                                        </p:tgtEl>
                                        <p:attrNameLst>
                                          <p:attrName>ppt_x</p:attrName>
                                        </p:attrNameLst>
                                      </p:cBhvr>
                                      <p:tavLst>
                                        <p:tav tm="0">
                                          <p:val>
                                            <p:strVal val="1+#ppt_w/2"/>
                                          </p:val>
                                        </p:tav>
                                        <p:tav tm="100000">
                                          <p:val>
                                            <p:strVal val="#ppt_x"/>
                                          </p:val>
                                        </p:tav>
                                      </p:tavLst>
                                    </p:anim>
                                    <p:anim calcmode="lin" valueType="num">
                                      <p:cBhvr additive="base">
                                        <p:cTn id="33" dur="500" fill="hold"/>
                                        <p:tgtEl>
                                          <p:spTgt spid="257029"/>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6" fill="hold" nodeType="afterEffect">
                                  <p:stCondLst>
                                    <p:cond delay="0"/>
                                  </p:stCondLst>
                                  <p:childTnLst>
                                    <p:set>
                                      <p:cBhvr>
                                        <p:cTn id="36" dur="1" fill="hold">
                                          <p:stCondLst>
                                            <p:cond delay="0"/>
                                          </p:stCondLst>
                                        </p:cTn>
                                        <p:tgtEl>
                                          <p:spTgt spid="257028"/>
                                        </p:tgtEl>
                                        <p:attrNameLst>
                                          <p:attrName>style.visibility</p:attrName>
                                        </p:attrNameLst>
                                      </p:cBhvr>
                                      <p:to>
                                        <p:strVal val="visible"/>
                                      </p:to>
                                    </p:set>
                                    <p:anim calcmode="lin" valueType="num">
                                      <p:cBhvr additive="base">
                                        <p:cTn id="37" dur="500" fill="hold"/>
                                        <p:tgtEl>
                                          <p:spTgt spid="257028"/>
                                        </p:tgtEl>
                                        <p:attrNameLst>
                                          <p:attrName>ppt_x</p:attrName>
                                        </p:attrNameLst>
                                      </p:cBhvr>
                                      <p:tavLst>
                                        <p:tav tm="0">
                                          <p:val>
                                            <p:strVal val="1+#ppt_w/2"/>
                                          </p:val>
                                        </p:tav>
                                        <p:tav tm="100000">
                                          <p:val>
                                            <p:strVal val="#ppt_x"/>
                                          </p:val>
                                        </p:tav>
                                      </p:tavLst>
                                    </p:anim>
                                    <p:anim calcmode="lin" valueType="num">
                                      <p:cBhvr additive="base">
                                        <p:cTn id="38" dur="500" fill="hold"/>
                                        <p:tgtEl>
                                          <p:spTgt spid="25702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6" fill="hold" nodeType="afterEffect">
                                  <p:stCondLst>
                                    <p:cond delay="0"/>
                                  </p:stCondLst>
                                  <p:childTnLst>
                                    <p:set>
                                      <p:cBhvr>
                                        <p:cTn id="41" dur="1" fill="hold">
                                          <p:stCondLst>
                                            <p:cond delay="0"/>
                                          </p:stCondLst>
                                        </p:cTn>
                                        <p:tgtEl>
                                          <p:spTgt spid="257035"/>
                                        </p:tgtEl>
                                        <p:attrNameLst>
                                          <p:attrName>style.visibility</p:attrName>
                                        </p:attrNameLst>
                                      </p:cBhvr>
                                      <p:to>
                                        <p:strVal val="visible"/>
                                      </p:to>
                                    </p:set>
                                    <p:anim calcmode="lin" valueType="num">
                                      <p:cBhvr additive="base">
                                        <p:cTn id="42" dur="500" fill="hold"/>
                                        <p:tgtEl>
                                          <p:spTgt spid="257035"/>
                                        </p:tgtEl>
                                        <p:attrNameLst>
                                          <p:attrName>ppt_x</p:attrName>
                                        </p:attrNameLst>
                                      </p:cBhvr>
                                      <p:tavLst>
                                        <p:tav tm="0">
                                          <p:val>
                                            <p:strVal val="1+#ppt_w/2"/>
                                          </p:val>
                                        </p:tav>
                                        <p:tav tm="100000">
                                          <p:val>
                                            <p:strVal val="#ppt_x"/>
                                          </p:val>
                                        </p:tav>
                                      </p:tavLst>
                                    </p:anim>
                                    <p:anim calcmode="lin" valueType="num">
                                      <p:cBhvr additive="base">
                                        <p:cTn id="43" dur="500" fill="hold"/>
                                        <p:tgtEl>
                                          <p:spTgt spid="257035"/>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6" fill="hold" nodeType="afterEffect">
                                  <p:stCondLst>
                                    <p:cond delay="0"/>
                                  </p:stCondLst>
                                  <p:childTnLst>
                                    <p:set>
                                      <p:cBhvr>
                                        <p:cTn id="46" dur="1" fill="hold">
                                          <p:stCondLst>
                                            <p:cond delay="0"/>
                                          </p:stCondLst>
                                        </p:cTn>
                                        <p:tgtEl>
                                          <p:spTgt spid="257036"/>
                                        </p:tgtEl>
                                        <p:attrNameLst>
                                          <p:attrName>style.visibility</p:attrName>
                                        </p:attrNameLst>
                                      </p:cBhvr>
                                      <p:to>
                                        <p:strVal val="visible"/>
                                      </p:to>
                                    </p:set>
                                    <p:anim calcmode="lin" valueType="num">
                                      <p:cBhvr additive="base">
                                        <p:cTn id="47" dur="500" fill="hold"/>
                                        <p:tgtEl>
                                          <p:spTgt spid="257036"/>
                                        </p:tgtEl>
                                        <p:attrNameLst>
                                          <p:attrName>ppt_x</p:attrName>
                                        </p:attrNameLst>
                                      </p:cBhvr>
                                      <p:tavLst>
                                        <p:tav tm="0">
                                          <p:val>
                                            <p:strVal val="1+#ppt_w/2"/>
                                          </p:val>
                                        </p:tav>
                                        <p:tav tm="100000">
                                          <p:val>
                                            <p:strVal val="#ppt_x"/>
                                          </p:val>
                                        </p:tav>
                                      </p:tavLst>
                                    </p:anim>
                                    <p:anim calcmode="lin" valueType="num">
                                      <p:cBhvr additive="base">
                                        <p:cTn id="48" dur="500" fill="hold"/>
                                        <p:tgtEl>
                                          <p:spTgt spid="257036"/>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6" fill="hold" nodeType="afterEffect">
                                  <p:stCondLst>
                                    <p:cond delay="0"/>
                                  </p:stCondLst>
                                  <p:childTnLst>
                                    <p:set>
                                      <p:cBhvr>
                                        <p:cTn id="51" dur="1" fill="hold">
                                          <p:stCondLst>
                                            <p:cond delay="0"/>
                                          </p:stCondLst>
                                        </p:cTn>
                                        <p:tgtEl>
                                          <p:spTgt spid="257030"/>
                                        </p:tgtEl>
                                        <p:attrNameLst>
                                          <p:attrName>style.visibility</p:attrName>
                                        </p:attrNameLst>
                                      </p:cBhvr>
                                      <p:to>
                                        <p:strVal val="visible"/>
                                      </p:to>
                                    </p:set>
                                    <p:anim calcmode="lin" valueType="num">
                                      <p:cBhvr additive="base">
                                        <p:cTn id="52" dur="500" fill="hold"/>
                                        <p:tgtEl>
                                          <p:spTgt spid="257030"/>
                                        </p:tgtEl>
                                        <p:attrNameLst>
                                          <p:attrName>ppt_x</p:attrName>
                                        </p:attrNameLst>
                                      </p:cBhvr>
                                      <p:tavLst>
                                        <p:tav tm="0">
                                          <p:val>
                                            <p:strVal val="1+#ppt_w/2"/>
                                          </p:val>
                                        </p:tav>
                                        <p:tav tm="100000">
                                          <p:val>
                                            <p:strVal val="#ppt_x"/>
                                          </p:val>
                                        </p:tav>
                                      </p:tavLst>
                                    </p:anim>
                                    <p:anim calcmode="lin" valueType="num">
                                      <p:cBhvr additive="base">
                                        <p:cTn id="53" dur="500" fill="hold"/>
                                        <p:tgtEl>
                                          <p:spTgt spid="257030"/>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6" fill="hold" nodeType="afterEffect">
                                  <p:stCondLst>
                                    <p:cond delay="0"/>
                                  </p:stCondLst>
                                  <p:childTnLst>
                                    <p:set>
                                      <p:cBhvr>
                                        <p:cTn id="56" dur="1" fill="hold">
                                          <p:stCondLst>
                                            <p:cond delay="0"/>
                                          </p:stCondLst>
                                        </p:cTn>
                                        <p:tgtEl>
                                          <p:spTgt spid="257032"/>
                                        </p:tgtEl>
                                        <p:attrNameLst>
                                          <p:attrName>style.visibility</p:attrName>
                                        </p:attrNameLst>
                                      </p:cBhvr>
                                      <p:to>
                                        <p:strVal val="visible"/>
                                      </p:to>
                                    </p:set>
                                    <p:anim calcmode="lin" valueType="num">
                                      <p:cBhvr additive="base">
                                        <p:cTn id="57" dur="500" fill="hold"/>
                                        <p:tgtEl>
                                          <p:spTgt spid="257032"/>
                                        </p:tgtEl>
                                        <p:attrNameLst>
                                          <p:attrName>ppt_x</p:attrName>
                                        </p:attrNameLst>
                                      </p:cBhvr>
                                      <p:tavLst>
                                        <p:tav tm="0">
                                          <p:val>
                                            <p:strVal val="1+#ppt_w/2"/>
                                          </p:val>
                                        </p:tav>
                                        <p:tav tm="100000">
                                          <p:val>
                                            <p:strVal val="#ppt_x"/>
                                          </p:val>
                                        </p:tav>
                                      </p:tavLst>
                                    </p:anim>
                                    <p:anim calcmode="lin" valueType="num">
                                      <p:cBhvr additive="base">
                                        <p:cTn id="58" dur="500" fill="hold"/>
                                        <p:tgtEl>
                                          <p:spTgt spid="25703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checkerboard(across)">
                                      <p:cBhvr>
                                        <p:cTn id="63" dur="500"/>
                                        <p:tgtEl>
                                          <p:spTgt spid="23"/>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checkerboard(across)">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autoUpdateAnimBg="0"/>
      <p:bldP spid="257033" grpId="0" autoUpdateAnimBg="0"/>
      <p:bldGraphic spid="22" grpId="0">
        <p:bldAsOne/>
      </p:bldGraphic>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p:cNvPicPr>
            <a:picLocks noChangeAspect="1" noChangeArrowheads="1"/>
          </p:cNvPicPr>
          <p:nvPr/>
        </p:nvPicPr>
        <p:blipFill>
          <a:blip r:embed="rId2" cstate="print"/>
          <a:srcRect/>
          <a:stretch>
            <a:fillRect/>
          </a:stretch>
        </p:blipFill>
        <p:spPr bwMode="auto">
          <a:xfrm>
            <a:off x="0" y="404664"/>
            <a:ext cx="3533775" cy="514350"/>
          </a:xfrm>
          <a:prstGeom prst="rect">
            <a:avLst/>
          </a:prstGeom>
          <a:noFill/>
          <a:ln w="9525">
            <a:noFill/>
            <a:miter lim="800000"/>
            <a:headEnd/>
            <a:tailEnd/>
          </a:ln>
        </p:spPr>
      </p:pic>
      <p:pic>
        <p:nvPicPr>
          <p:cNvPr id="391171" name="Picture 3"/>
          <p:cNvPicPr>
            <a:picLocks noChangeAspect="1" noChangeArrowheads="1"/>
          </p:cNvPicPr>
          <p:nvPr/>
        </p:nvPicPr>
        <p:blipFill>
          <a:blip r:embed="rId3" cstate="print"/>
          <a:srcRect/>
          <a:stretch>
            <a:fillRect/>
          </a:stretch>
        </p:blipFill>
        <p:spPr bwMode="auto">
          <a:xfrm>
            <a:off x="0" y="1052736"/>
            <a:ext cx="3076575" cy="457200"/>
          </a:xfrm>
          <a:prstGeom prst="rect">
            <a:avLst/>
          </a:prstGeom>
          <a:noFill/>
          <a:ln w="9525">
            <a:noFill/>
            <a:miter lim="800000"/>
            <a:headEnd/>
            <a:tailEnd/>
          </a:ln>
        </p:spPr>
      </p:pic>
      <p:pic>
        <p:nvPicPr>
          <p:cNvPr id="391172" name="Picture 4"/>
          <p:cNvPicPr>
            <a:picLocks noChangeAspect="1" noChangeArrowheads="1"/>
          </p:cNvPicPr>
          <p:nvPr/>
        </p:nvPicPr>
        <p:blipFill>
          <a:blip r:embed="rId4" cstate="print"/>
          <a:srcRect/>
          <a:stretch>
            <a:fillRect/>
          </a:stretch>
        </p:blipFill>
        <p:spPr bwMode="auto">
          <a:xfrm>
            <a:off x="0" y="1556792"/>
            <a:ext cx="3638550" cy="704850"/>
          </a:xfrm>
          <a:prstGeom prst="rect">
            <a:avLst/>
          </a:prstGeom>
          <a:noFill/>
          <a:ln w="9525">
            <a:noFill/>
            <a:miter lim="800000"/>
            <a:headEnd/>
            <a:tailEnd/>
          </a:ln>
        </p:spPr>
      </p:pic>
      <p:pic>
        <p:nvPicPr>
          <p:cNvPr id="391173" name="Picture 5"/>
          <p:cNvPicPr>
            <a:picLocks noChangeAspect="1" noChangeArrowheads="1"/>
          </p:cNvPicPr>
          <p:nvPr/>
        </p:nvPicPr>
        <p:blipFill>
          <a:blip r:embed="rId5" cstate="print"/>
          <a:srcRect/>
          <a:stretch>
            <a:fillRect/>
          </a:stretch>
        </p:blipFill>
        <p:spPr bwMode="auto">
          <a:xfrm>
            <a:off x="0" y="2420888"/>
            <a:ext cx="3590925" cy="685800"/>
          </a:xfrm>
          <a:prstGeom prst="rect">
            <a:avLst/>
          </a:prstGeom>
          <a:noFill/>
          <a:ln w="9525">
            <a:noFill/>
            <a:miter lim="800000"/>
            <a:headEnd/>
            <a:tailEnd/>
          </a:ln>
        </p:spPr>
      </p:pic>
      <p:pic>
        <p:nvPicPr>
          <p:cNvPr id="391174" name="Picture 6"/>
          <p:cNvPicPr>
            <a:picLocks noChangeAspect="1" noChangeArrowheads="1"/>
          </p:cNvPicPr>
          <p:nvPr/>
        </p:nvPicPr>
        <p:blipFill>
          <a:blip r:embed="rId6" cstate="print"/>
          <a:srcRect/>
          <a:stretch>
            <a:fillRect/>
          </a:stretch>
        </p:blipFill>
        <p:spPr bwMode="auto">
          <a:xfrm>
            <a:off x="0" y="3284984"/>
            <a:ext cx="2028825" cy="447675"/>
          </a:xfrm>
          <a:prstGeom prst="rect">
            <a:avLst/>
          </a:prstGeom>
          <a:noFill/>
          <a:ln w="9525">
            <a:noFill/>
            <a:miter lim="800000"/>
            <a:headEnd/>
            <a:tailEnd/>
          </a:ln>
        </p:spPr>
      </p:pic>
      <p:pic>
        <p:nvPicPr>
          <p:cNvPr id="391175" name="Picture 7"/>
          <p:cNvPicPr>
            <a:picLocks noChangeAspect="1" noChangeArrowheads="1"/>
          </p:cNvPicPr>
          <p:nvPr/>
        </p:nvPicPr>
        <p:blipFill>
          <a:blip r:embed="rId7" cstate="print"/>
          <a:srcRect/>
          <a:stretch>
            <a:fillRect/>
          </a:stretch>
        </p:blipFill>
        <p:spPr bwMode="auto">
          <a:xfrm>
            <a:off x="0" y="4005064"/>
            <a:ext cx="3543300" cy="609600"/>
          </a:xfrm>
          <a:prstGeom prst="rect">
            <a:avLst/>
          </a:prstGeom>
          <a:noFill/>
          <a:ln w="9525">
            <a:noFill/>
            <a:miter lim="800000"/>
            <a:headEnd/>
            <a:tailEnd/>
          </a:ln>
        </p:spPr>
      </p:pic>
      <p:pic>
        <p:nvPicPr>
          <p:cNvPr id="391176" name="Picture 8"/>
          <p:cNvPicPr>
            <a:picLocks noChangeAspect="1" noChangeArrowheads="1"/>
          </p:cNvPicPr>
          <p:nvPr/>
        </p:nvPicPr>
        <p:blipFill>
          <a:blip r:embed="rId8" cstate="print"/>
          <a:srcRect/>
          <a:stretch>
            <a:fillRect/>
          </a:stretch>
        </p:blipFill>
        <p:spPr bwMode="auto">
          <a:xfrm>
            <a:off x="0" y="4869160"/>
            <a:ext cx="2628900" cy="457200"/>
          </a:xfrm>
          <a:prstGeom prst="rect">
            <a:avLst/>
          </a:prstGeom>
          <a:noFill/>
          <a:ln w="9525">
            <a:noFill/>
            <a:miter lim="800000"/>
            <a:headEnd/>
            <a:tailEnd/>
          </a:ln>
        </p:spPr>
      </p:pic>
      <p:pic>
        <p:nvPicPr>
          <p:cNvPr id="391177" name="Picture 9"/>
          <p:cNvPicPr>
            <a:picLocks noChangeAspect="1" noChangeArrowheads="1"/>
          </p:cNvPicPr>
          <p:nvPr/>
        </p:nvPicPr>
        <p:blipFill>
          <a:blip r:embed="rId9" cstate="print"/>
          <a:srcRect/>
          <a:stretch>
            <a:fillRect/>
          </a:stretch>
        </p:blipFill>
        <p:spPr bwMode="auto">
          <a:xfrm>
            <a:off x="0" y="5445224"/>
            <a:ext cx="3648075" cy="666750"/>
          </a:xfrm>
          <a:prstGeom prst="rect">
            <a:avLst/>
          </a:prstGeom>
          <a:noFill/>
          <a:ln w="9525">
            <a:noFill/>
            <a:miter lim="800000"/>
            <a:headEnd/>
            <a:tailEnd/>
          </a:ln>
        </p:spPr>
      </p:pic>
      <p:pic>
        <p:nvPicPr>
          <p:cNvPr id="391178" name="Picture 10"/>
          <p:cNvPicPr>
            <a:picLocks noChangeAspect="1" noChangeArrowheads="1"/>
          </p:cNvPicPr>
          <p:nvPr/>
        </p:nvPicPr>
        <p:blipFill>
          <a:blip r:embed="rId10" cstate="print"/>
          <a:srcRect/>
          <a:stretch>
            <a:fillRect/>
          </a:stretch>
        </p:blipFill>
        <p:spPr bwMode="auto">
          <a:xfrm>
            <a:off x="0" y="6237312"/>
            <a:ext cx="1943100" cy="466725"/>
          </a:xfrm>
          <a:prstGeom prst="rect">
            <a:avLst/>
          </a:prstGeom>
          <a:noFill/>
          <a:ln w="9525">
            <a:noFill/>
            <a:miter lim="800000"/>
            <a:headEnd/>
            <a:tailEnd/>
          </a:ln>
        </p:spPr>
      </p:pic>
      <p:pic>
        <p:nvPicPr>
          <p:cNvPr id="391179" name="Picture 11"/>
          <p:cNvPicPr>
            <a:picLocks noChangeAspect="1" noChangeArrowheads="1"/>
          </p:cNvPicPr>
          <p:nvPr/>
        </p:nvPicPr>
        <p:blipFill>
          <a:blip r:embed="rId11" cstate="print"/>
          <a:srcRect b="25928"/>
          <a:stretch>
            <a:fillRect/>
          </a:stretch>
        </p:blipFill>
        <p:spPr bwMode="auto">
          <a:xfrm>
            <a:off x="5148064" y="404664"/>
            <a:ext cx="3676650" cy="2673903"/>
          </a:xfrm>
          <a:prstGeom prst="rect">
            <a:avLst/>
          </a:prstGeom>
          <a:noFill/>
          <a:ln w="9525">
            <a:noFill/>
            <a:miter lim="800000"/>
            <a:headEnd/>
            <a:tailEnd/>
          </a:ln>
        </p:spPr>
      </p:pic>
      <p:pic>
        <p:nvPicPr>
          <p:cNvPr id="391180" name="Picture 12"/>
          <p:cNvPicPr>
            <a:picLocks noChangeAspect="1" noChangeArrowheads="1"/>
          </p:cNvPicPr>
          <p:nvPr/>
        </p:nvPicPr>
        <p:blipFill>
          <a:blip r:embed="rId12" cstate="print"/>
          <a:srcRect/>
          <a:stretch>
            <a:fillRect/>
          </a:stretch>
        </p:blipFill>
        <p:spPr bwMode="auto">
          <a:xfrm>
            <a:off x="5148064" y="3789040"/>
            <a:ext cx="3552825" cy="2286000"/>
          </a:xfrm>
          <a:prstGeom prst="rect">
            <a:avLst/>
          </a:prstGeom>
          <a:noFill/>
          <a:ln w="9525">
            <a:noFill/>
            <a:miter lim="800000"/>
            <a:headEnd/>
            <a:tailEnd/>
          </a:ln>
        </p:spPr>
      </p:pic>
      <p:sp>
        <p:nvSpPr>
          <p:cNvPr id="13" name="1 - Τίτλος"/>
          <p:cNvSpPr txBox="1">
            <a:spLocks/>
          </p:cNvSpPr>
          <p:nvPr/>
        </p:nvSpPr>
        <p:spPr>
          <a:xfrm>
            <a:off x="467544" y="0"/>
            <a:ext cx="8229600" cy="63408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Τ</a:t>
            </a:r>
            <a:r>
              <a:rPr lang="el-GR" sz="2400" dirty="0" err="1" smtClean="0">
                <a:latin typeface="Tahoma" pitchFamily="34" charset="0"/>
                <a:ea typeface="Tahoma" pitchFamily="34" charset="0"/>
                <a:cs typeface="Tahoma" pitchFamily="34" charset="0"/>
              </a:rPr>
              <a:t>άξεις</a:t>
            </a:r>
            <a:r>
              <a:rPr lang="el-GR" sz="2400" dirty="0" smtClean="0">
                <a:latin typeface="Tahoma" pitchFamily="34" charset="0"/>
                <a:ea typeface="Tahoma" pitchFamily="34" charset="0"/>
                <a:cs typeface="Tahoma" pitchFamily="34" charset="0"/>
              </a:rPr>
              <a:t> πτηνών</a:t>
            </a: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στην Ελλάδα</a:t>
            </a:r>
            <a:endParaRPr kumimoji="0" lang="el-GR" sz="2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56545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 Τίτλος"/>
          <p:cNvSpPr txBox="1">
            <a:spLocks/>
          </p:cNvSpPr>
          <p:nvPr/>
        </p:nvSpPr>
        <p:spPr>
          <a:xfrm>
            <a:off x="467544" y="0"/>
            <a:ext cx="8229600" cy="63408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Τ</a:t>
            </a:r>
            <a:r>
              <a:rPr lang="el-GR" sz="2400" dirty="0" err="1" smtClean="0">
                <a:latin typeface="Tahoma" pitchFamily="34" charset="0"/>
                <a:ea typeface="Tahoma" pitchFamily="34" charset="0"/>
                <a:cs typeface="Tahoma" pitchFamily="34" charset="0"/>
              </a:rPr>
              <a:t>άξεις</a:t>
            </a:r>
            <a:r>
              <a:rPr lang="el-GR" sz="2400" dirty="0" smtClean="0">
                <a:latin typeface="Tahoma" pitchFamily="34" charset="0"/>
                <a:ea typeface="Tahoma" pitchFamily="34" charset="0"/>
                <a:cs typeface="Tahoma" pitchFamily="34" charset="0"/>
              </a:rPr>
              <a:t> πτηνών</a:t>
            </a: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στην Ελλάδα</a:t>
            </a:r>
            <a:endParaRPr kumimoji="0" lang="el-GR" sz="2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392194" name="Picture 2"/>
          <p:cNvPicPr>
            <a:picLocks noChangeAspect="1" noChangeArrowheads="1"/>
          </p:cNvPicPr>
          <p:nvPr/>
        </p:nvPicPr>
        <p:blipFill>
          <a:blip r:embed="rId2" cstate="print"/>
          <a:srcRect/>
          <a:stretch>
            <a:fillRect/>
          </a:stretch>
        </p:blipFill>
        <p:spPr bwMode="auto">
          <a:xfrm>
            <a:off x="0" y="692696"/>
            <a:ext cx="3629025" cy="723900"/>
          </a:xfrm>
          <a:prstGeom prst="rect">
            <a:avLst/>
          </a:prstGeom>
          <a:noFill/>
          <a:ln w="9525">
            <a:noFill/>
            <a:miter lim="800000"/>
            <a:headEnd/>
            <a:tailEnd/>
          </a:ln>
        </p:spPr>
      </p:pic>
      <p:pic>
        <p:nvPicPr>
          <p:cNvPr id="392195" name="Picture 3"/>
          <p:cNvPicPr>
            <a:picLocks noChangeAspect="1" noChangeArrowheads="1"/>
          </p:cNvPicPr>
          <p:nvPr/>
        </p:nvPicPr>
        <p:blipFill>
          <a:blip r:embed="rId3" cstate="print"/>
          <a:srcRect/>
          <a:stretch>
            <a:fillRect/>
          </a:stretch>
        </p:blipFill>
        <p:spPr bwMode="auto">
          <a:xfrm>
            <a:off x="5148064" y="980728"/>
            <a:ext cx="3581400" cy="2733675"/>
          </a:xfrm>
          <a:prstGeom prst="rect">
            <a:avLst/>
          </a:prstGeom>
          <a:noFill/>
          <a:ln w="9525">
            <a:noFill/>
            <a:miter lim="800000"/>
            <a:headEnd/>
            <a:tailEnd/>
          </a:ln>
        </p:spPr>
      </p:pic>
      <p:pic>
        <p:nvPicPr>
          <p:cNvPr id="392196" name="Picture 4"/>
          <p:cNvPicPr>
            <a:picLocks noChangeAspect="1" noChangeArrowheads="1"/>
          </p:cNvPicPr>
          <p:nvPr/>
        </p:nvPicPr>
        <p:blipFill>
          <a:blip r:embed="rId4" cstate="print"/>
          <a:srcRect/>
          <a:stretch>
            <a:fillRect/>
          </a:stretch>
        </p:blipFill>
        <p:spPr bwMode="auto">
          <a:xfrm>
            <a:off x="0" y="1484784"/>
            <a:ext cx="3600450" cy="695325"/>
          </a:xfrm>
          <a:prstGeom prst="rect">
            <a:avLst/>
          </a:prstGeom>
          <a:noFill/>
          <a:ln w="9525">
            <a:noFill/>
            <a:miter lim="800000"/>
            <a:headEnd/>
            <a:tailEnd/>
          </a:ln>
        </p:spPr>
      </p:pic>
      <p:pic>
        <p:nvPicPr>
          <p:cNvPr id="392197" name="Picture 5"/>
          <p:cNvPicPr>
            <a:picLocks noChangeAspect="1" noChangeArrowheads="1"/>
          </p:cNvPicPr>
          <p:nvPr/>
        </p:nvPicPr>
        <p:blipFill>
          <a:blip r:embed="rId5" cstate="print"/>
          <a:srcRect/>
          <a:stretch>
            <a:fillRect/>
          </a:stretch>
        </p:blipFill>
        <p:spPr bwMode="auto">
          <a:xfrm>
            <a:off x="0" y="2348880"/>
            <a:ext cx="2495550" cy="504825"/>
          </a:xfrm>
          <a:prstGeom prst="rect">
            <a:avLst/>
          </a:prstGeom>
          <a:noFill/>
          <a:ln w="9525">
            <a:noFill/>
            <a:miter lim="800000"/>
            <a:headEnd/>
            <a:tailEnd/>
          </a:ln>
        </p:spPr>
      </p:pic>
      <p:pic>
        <p:nvPicPr>
          <p:cNvPr id="392198" name="Picture 6"/>
          <p:cNvPicPr>
            <a:picLocks noChangeAspect="1" noChangeArrowheads="1"/>
          </p:cNvPicPr>
          <p:nvPr/>
        </p:nvPicPr>
        <p:blipFill>
          <a:blip r:embed="rId6" cstate="print"/>
          <a:srcRect/>
          <a:stretch>
            <a:fillRect/>
          </a:stretch>
        </p:blipFill>
        <p:spPr bwMode="auto">
          <a:xfrm>
            <a:off x="0" y="3068960"/>
            <a:ext cx="2124075" cy="476250"/>
          </a:xfrm>
          <a:prstGeom prst="rect">
            <a:avLst/>
          </a:prstGeom>
          <a:noFill/>
          <a:ln w="9525">
            <a:noFill/>
            <a:miter lim="800000"/>
            <a:headEnd/>
            <a:tailEnd/>
          </a:ln>
        </p:spPr>
      </p:pic>
      <p:pic>
        <p:nvPicPr>
          <p:cNvPr id="392199" name="Picture 7"/>
          <p:cNvPicPr>
            <a:picLocks noChangeAspect="1" noChangeArrowheads="1"/>
          </p:cNvPicPr>
          <p:nvPr/>
        </p:nvPicPr>
        <p:blipFill>
          <a:blip r:embed="rId7" cstate="print"/>
          <a:srcRect/>
          <a:stretch>
            <a:fillRect/>
          </a:stretch>
        </p:blipFill>
        <p:spPr bwMode="auto">
          <a:xfrm>
            <a:off x="0" y="3789040"/>
            <a:ext cx="3562350" cy="619125"/>
          </a:xfrm>
          <a:prstGeom prst="rect">
            <a:avLst/>
          </a:prstGeom>
          <a:noFill/>
          <a:ln w="9525">
            <a:noFill/>
            <a:miter lim="800000"/>
            <a:headEnd/>
            <a:tailEnd/>
          </a:ln>
        </p:spPr>
      </p:pic>
      <p:pic>
        <p:nvPicPr>
          <p:cNvPr id="392200" name="Picture 8"/>
          <p:cNvPicPr>
            <a:picLocks noChangeAspect="1" noChangeArrowheads="1"/>
          </p:cNvPicPr>
          <p:nvPr/>
        </p:nvPicPr>
        <p:blipFill>
          <a:blip r:embed="rId8" cstate="print"/>
          <a:srcRect/>
          <a:stretch>
            <a:fillRect/>
          </a:stretch>
        </p:blipFill>
        <p:spPr bwMode="auto">
          <a:xfrm>
            <a:off x="0" y="4581128"/>
            <a:ext cx="2238375" cy="428625"/>
          </a:xfrm>
          <a:prstGeom prst="rect">
            <a:avLst/>
          </a:prstGeom>
          <a:noFill/>
          <a:ln w="9525">
            <a:noFill/>
            <a:miter lim="800000"/>
            <a:headEnd/>
            <a:tailEnd/>
          </a:ln>
        </p:spPr>
      </p:pic>
      <p:pic>
        <p:nvPicPr>
          <p:cNvPr id="392201" name="Picture 9"/>
          <p:cNvPicPr>
            <a:picLocks noChangeAspect="1" noChangeArrowheads="1"/>
          </p:cNvPicPr>
          <p:nvPr/>
        </p:nvPicPr>
        <p:blipFill>
          <a:blip r:embed="rId9" cstate="print"/>
          <a:srcRect/>
          <a:stretch>
            <a:fillRect/>
          </a:stretch>
        </p:blipFill>
        <p:spPr bwMode="auto">
          <a:xfrm>
            <a:off x="5148064" y="3789040"/>
            <a:ext cx="3562350" cy="2743200"/>
          </a:xfrm>
          <a:prstGeom prst="rect">
            <a:avLst/>
          </a:prstGeom>
          <a:noFill/>
          <a:ln w="9525">
            <a:noFill/>
            <a:miter lim="800000"/>
            <a:headEnd/>
            <a:tailEnd/>
          </a:ln>
        </p:spPr>
      </p:pic>
      <p:pic>
        <p:nvPicPr>
          <p:cNvPr id="392202" name="Picture 10"/>
          <p:cNvPicPr>
            <a:picLocks noChangeAspect="1" noChangeArrowheads="1"/>
          </p:cNvPicPr>
          <p:nvPr/>
        </p:nvPicPr>
        <p:blipFill>
          <a:blip r:embed="rId10" cstate="print"/>
          <a:srcRect/>
          <a:stretch>
            <a:fillRect/>
          </a:stretch>
        </p:blipFill>
        <p:spPr bwMode="auto">
          <a:xfrm>
            <a:off x="0" y="5229200"/>
            <a:ext cx="2133600" cy="495300"/>
          </a:xfrm>
          <a:prstGeom prst="rect">
            <a:avLst/>
          </a:prstGeom>
          <a:noFill/>
          <a:ln w="9525">
            <a:noFill/>
            <a:miter lim="800000"/>
            <a:headEnd/>
            <a:tailEnd/>
          </a:ln>
        </p:spPr>
      </p:pic>
      <p:pic>
        <p:nvPicPr>
          <p:cNvPr id="392203" name="Picture 11"/>
          <p:cNvPicPr>
            <a:picLocks noChangeAspect="1" noChangeArrowheads="1"/>
          </p:cNvPicPr>
          <p:nvPr/>
        </p:nvPicPr>
        <p:blipFill>
          <a:blip r:embed="rId11" cstate="print"/>
          <a:srcRect/>
          <a:stretch>
            <a:fillRect/>
          </a:stretch>
        </p:blipFill>
        <p:spPr bwMode="auto">
          <a:xfrm>
            <a:off x="0" y="5949280"/>
            <a:ext cx="2495550" cy="542925"/>
          </a:xfrm>
          <a:prstGeom prst="rect">
            <a:avLst/>
          </a:prstGeom>
          <a:noFill/>
          <a:ln w="9525">
            <a:noFill/>
            <a:miter lim="800000"/>
            <a:headEnd/>
            <a:tailEnd/>
          </a:ln>
        </p:spPr>
      </p:pic>
    </p:spTree>
    <p:extLst>
      <p:ext uri="{BB962C8B-B14F-4D97-AF65-F5344CB8AC3E}">
        <p14:creationId xmlns:p14="http://schemas.microsoft.com/office/powerpoint/2010/main" val="312262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 Τίτλος"/>
          <p:cNvSpPr txBox="1">
            <a:spLocks/>
          </p:cNvSpPr>
          <p:nvPr/>
        </p:nvSpPr>
        <p:spPr>
          <a:xfrm>
            <a:off x="467544" y="0"/>
            <a:ext cx="8229600" cy="63408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Τ</a:t>
            </a:r>
            <a:r>
              <a:rPr lang="el-GR" sz="2400" dirty="0" err="1" smtClean="0">
                <a:latin typeface="Tahoma" pitchFamily="34" charset="0"/>
                <a:ea typeface="Tahoma" pitchFamily="34" charset="0"/>
                <a:cs typeface="Tahoma" pitchFamily="34" charset="0"/>
              </a:rPr>
              <a:t>άξεις</a:t>
            </a:r>
            <a:r>
              <a:rPr lang="el-GR" sz="2400" dirty="0" smtClean="0">
                <a:latin typeface="Tahoma" pitchFamily="34" charset="0"/>
                <a:ea typeface="Tahoma" pitchFamily="34" charset="0"/>
                <a:cs typeface="Tahoma" pitchFamily="34" charset="0"/>
              </a:rPr>
              <a:t> πτηνών</a:t>
            </a:r>
            <a:r>
              <a:rPr kumimoji="0" lang="el-GR" sz="2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στην Ελλάδα</a:t>
            </a:r>
            <a:endParaRPr kumimoji="0" lang="el-GR" sz="2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393218" name="Picture 2"/>
          <p:cNvPicPr>
            <a:picLocks noChangeAspect="1" noChangeArrowheads="1"/>
          </p:cNvPicPr>
          <p:nvPr/>
        </p:nvPicPr>
        <p:blipFill>
          <a:blip r:embed="rId2" cstate="print"/>
          <a:srcRect/>
          <a:stretch>
            <a:fillRect/>
          </a:stretch>
        </p:blipFill>
        <p:spPr bwMode="auto">
          <a:xfrm>
            <a:off x="0" y="620688"/>
            <a:ext cx="3505200" cy="628650"/>
          </a:xfrm>
          <a:prstGeom prst="rect">
            <a:avLst/>
          </a:prstGeom>
          <a:noFill/>
          <a:ln w="9525">
            <a:noFill/>
            <a:miter lim="800000"/>
            <a:headEnd/>
            <a:tailEnd/>
          </a:ln>
        </p:spPr>
      </p:pic>
      <p:pic>
        <p:nvPicPr>
          <p:cNvPr id="393219" name="Picture 3"/>
          <p:cNvPicPr>
            <a:picLocks noChangeAspect="1" noChangeArrowheads="1"/>
          </p:cNvPicPr>
          <p:nvPr/>
        </p:nvPicPr>
        <p:blipFill>
          <a:blip r:embed="rId3" cstate="print"/>
          <a:srcRect/>
          <a:stretch>
            <a:fillRect/>
          </a:stretch>
        </p:blipFill>
        <p:spPr bwMode="auto">
          <a:xfrm>
            <a:off x="0" y="1412776"/>
            <a:ext cx="3543300" cy="504825"/>
          </a:xfrm>
          <a:prstGeom prst="rect">
            <a:avLst/>
          </a:prstGeom>
          <a:noFill/>
          <a:ln w="9525">
            <a:noFill/>
            <a:miter lim="800000"/>
            <a:headEnd/>
            <a:tailEnd/>
          </a:ln>
        </p:spPr>
      </p:pic>
      <p:pic>
        <p:nvPicPr>
          <p:cNvPr id="393220" name="Picture 4"/>
          <p:cNvPicPr>
            <a:picLocks noChangeAspect="1" noChangeArrowheads="1"/>
          </p:cNvPicPr>
          <p:nvPr/>
        </p:nvPicPr>
        <p:blipFill>
          <a:blip r:embed="rId4" cstate="print"/>
          <a:srcRect/>
          <a:stretch>
            <a:fillRect/>
          </a:stretch>
        </p:blipFill>
        <p:spPr bwMode="auto">
          <a:xfrm>
            <a:off x="0" y="2132856"/>
            <a:ext cx="3152775" cy="495300"/>
          </a:xfrm>
          <a:prstGeom prst="rect">
            <a:avLst/>
          </a:prstGeom>
          <a:noFill/>
          <a:ln w="9525">
            <a:noFill/>
            <a:miter lim="800000"/>
            <a:headEnd/>
            <a:tailEnd/>
          </a:ln>
        </p:spPr>
      </p:pic>
      <p:pic>
        <p:nvPicPr>
          <p:cNvPr id="393221" name="Picture 5"/>
          <p:cNvPicPr>
            <a:picLocks noChangeAspect="1" noChangeArrowheads="1"/>
          </p:cNvPicPr>
          <p:nvPr/>
        </p:nvPicPr>
        <p:blipFill>
          <a:blip r:embed="rId5" cstate="print"/>
          <a:srcRect/>
          <a:stretch>
            <a:fillRect/>
          </a:stretch>
        </p:blipFill>
        <p:spPr bwMode="auto">
          <a:xfrm>
            <a:off x="4860032" y="764704"/>
            <a:ext cx="3590925" cy="2686050"/>
          </a:xfrm>
          <a:prstGeom prst="rect">
            <a:avLst/>
          </a:prstGeom>
          <a:noFill/>
          <a:ln w="9525">
            <a:noFill/>
            <a:miter lim="800000"/>
            <a:headEnd/>
            <a:tailEnd/>
          </a:ln>
        </p:spPr>
      </p:pic>
      <p:pic>
        <p:nvPicPr>
          <p:cNvPr id="393222" name="Picture 6"/>
          <p:cNvPicPr>
            <a:picLocks noChangeAspect="1" noChangeArrowheads="1"/>
          </p:cNvPicPr>
          <p:nvPr/>
        </p:nvPicPr>
        <p:blipFill>
          <a:blip r:embed="rId6" cstate="print"/>
          <a:srcRect/>
          <a:stretch>
            <a:fillRect/>
          </a:stretch>
        </p:blipFill>
        <p:spPr bwMode="auto">
          <a:xfrm>
            <a:off x="0" y="2852936"/>
            <a:ext cx="3619500" cy="933450"/>
          </a:xfrm>
          <a:prstGeom prst="rect">
            <a:avLst/>
          </a:prstGeom>
          <a:noFill/>
          <a:ln w="9525">
            <a:noFill/>
            <a:miter lim="800000"/>
            <a:headEnd/>
            <a:tailEnd/>
          </a:ln>
        </p:spPr>
      </p:pic>
      <p:pic>
        <p:nvPicPr>
          <p:cNvPr id="393223" name="Picture 7"/>
          <p:cNvPicPr>
            <a:picLocks noChangeAspect="1" noChangeArrowheads="1"/>
          </p:cNvPicPr>
          <p:nvPr/>
        </p:nvPicPr>
        <p:blipFill>
          <a:blip r:embed="rId7" cstate="print"/>
          <a:srcRect/>
          <a:stretch>
            <a:fillRect/>
          </a:stretch>
        </p:blipFill>
        <p:spPr bwMode="auto">
          <a:xfrm>
            <a:off x="0" y="3933056"/>
            <a:ext cx="2438400" cy="533400"/>
          </a:xfrm>
          <a:prstGeom prst="rect">
            <a:avLst/>
          </a:prstGeom>
          <a:noFill/>
          <a:ln w="9525">
            <a:noFill/>
            <a:miter lim="800000"/>
            <a:headEnd/>
            <a:tailEnd/>
          </a:ln>
        </p:spPr>
      </p:pic>
      <p:pic>
        <p:nvPicPr>
          <p:cNvPr id="393225" name="Picture 9"/>
          <p:cNvPicPr>
            <a:picLocks noChangeAspect="1" noChangeArrowheads="1"/>
          </p:cNvPicPr>
          <p:nvPr/>
        </p:nvPicPr>
        <p:blipFill>
          <a:blip r:embed="rId8" cstate="print"/>
          <a:srcRect/>
          <a:stretch>
            <a:fillRect/>
          </a:stretch>
        </p:blipFill>
        <p:spPr bwMode="auto">
          <a:xfrm>
            <a:off x="0" y="4581128"/>
            <a:ext cx="2105025" cy="457200"/>
          </a:xfrm>
          <a:prstGeom prst="rect">
            <a:avLst/>
          </a:prstGeom>
          <a:noFill/>
          <a:ln w="9525">
            <a:noFill/>
            <a:miter lim="800000"/>
            <a:headEnd/>
            <a:tailEnd/>
          </a:ln>
        </p:spPr>
      </p:pic>
      <p:pic>
        <p:nvPicPr>
          <p:cNvPr id="393226" name="Picture 10"/>
          <p:cNvPicPr>
            <a:picLocks noChangeAspect="1" noChangeArrowheads="1"/>
          </p:cNvPicPr>
          <p:nvPr/>
        </p:nvPicPr>
        <p:blipFill>
          <a:blip r:embed="rId9" cstate="print"/>
          <a:srcRect/>
          <a:stretch>
            <a:fillRect/>
          </a:stretch>
        </p:blipFill>
        <p:spPr bwMode="auto">
          <a:xfrm>
            <a:off x="0" y="5229200"/>
            <a:ext cx="3590925" cy="685800"/>
          </a:xfrm>
          <a:prstGeom prst="rect">
            <a:avLst/>
          </a:prstGeom>
          <a:noFill/>
          <a:ln w="9525">
            <a:noFill/>
            <a:miter lim="800000"/>
            <a:headEnd/>
            <a:tailEnd/>
          </a:ln>
        </p:spPr>
      </p:pic>
      <p:pic>
        <p:nvPicPr>
          <p:cNvPr id="393227" name="Picture 11"/>
          <p:cNvPicPr>
            <a:picLocks noChangeAspect="1" noChangeArrowheads="1"/>
          </p:cNvPicPr>
          <p:nvPr/>
        </p:nvPicPr>
        <p:blipFill>
          <a:blip r:embed="rId10" cstate="print"/>
          <a:srcRect/>
          <a:stretch>
            <a:fillRect/>
          </a:stretch>
        </p:blipFill>
        <p:spPr bwMode="auto">
          <a:xfrm>
            <a:off x="0" y="6093296"/>
            <a:ext cx="2466975" cy="533400"/>
          </a:xfrm>
          <a:prstGeom prst="rect">
            <a:avLst/>
          </a:prstGeom>
          <a:noFill/>
          <a:ln w="9525">
            <a:noFill/>
            <a:miter lim="800000"/>
            <a:headEnd/>
            <a:tailEnd/>
          </a:ln>
        </p:spPr>
      </p:pic>
      <p:pic>
        <p:nvPicPr>
          <p:cNvPr id="393228" name="Picture 12" descr="E:\Karris\TEI\Φωτογραφίες\Psittacula krammeri\DSC01166.JPG"/>
          <p:cNvPicPr>
            <a:picLocks noChangeAspect="1" noChangeArrowheads="1"/>
          </p:cNvPicPr>
          <p:nvPr/>
        </p:nvPicPr>
        <p:blipFill>
          <a:blip r:embed="rId11" cstate="print"/>
          <a:srcRect/>
          <a:stretch>
            <a:fillRect/>
          </a:stretch>
        </p:blipFill>
        <p:spPr bwMode="auto">
          <a:xfrm>
            <a:off x="4860032" y="3717032"/>
            <a:ext cx="3611893" cy="2708920"/>
          </a:xfrm>
          <a:prstGeom prst="rect">
            <a:avLst/>
          </a:prstGeom>
          <a:noFill/>
        </p:spPr>
      </p:pic>
    </p:spTree>
    <p:extLst>
      <p:ext uri="{BB962C8B-B14F-4D97-AF65-F5344CB8AC3E}">
        <p14:creationId xmlns:p14="http://schemas.microsoft.com/office/powerpoint/2010/main" val="2264758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lstStyle/>
          <a:p>
            <a:r>
              <a:rPr lang="el-GR" sz="3600" dirty="0" smtClean="0">
                <a:latin typeface="Tahoma" pitchFamily="34" charset="0"/>
                <a:ea typeface="Tahoma" pitchFamily="34" charset="0"/>
                <a:cs typeface="Tahoma" pitchFamily="34" charset="0"/>
              </a:rPr>
              <a:t>Σχέσεις πουλιών και ανθρώπου</a:t>
            </a:r>
            <a:endParaRPr lang="el-GR" sz="3600" dirty="0">
              <a:latin typeface="Tahoma" pitchFamily="34" charset="0"/>
              <a:ea typeface="Tahoma" pitchFamily="34" charset="0"/>
              <a:cs typeface="Tahoma" pitchFamily="34" charset="0"/>
            </a:endParaRPr>
          </a:p>
        </p:txBody>
      </p:sp>
      <p:sp>
        <p:nvSpPr>
          <p:cNvPr id="3" name="2 - Θέση κειμένου"/>
          <p:cNvSpPr>
            <a:spLocks noGrp="1"/>
          </p:cNvSpPr>
          <p:nvPr>
            <p:ph type="body" sz="half" idx="1"/>
          </p:nvPr>
        </p:nvSpPr>
        <p:spPr>
          <a:xfrm>
            <a:off x="323528" y="1340768"/>
            <a:ext cx="8280920" cy="5217443"/>
          </a:xfrm>
        </p:spPr>
        <p:txBody>
          <a:bodyPr/>
          <a:lstStyle/>
          <a:p>
            <a:r>
              <a:rPr lang="el-GR" sz="2400" dirty="0" smtClean="0">
                <a:latin typeface="Tahoma" pitchFamily="34" charset="0"/>
                <a:ea typeface="Tahoma" pitchFamily="34" charset="0"/>
                <a:cs typeface="Tahoma" pitchFamily="34" charset="0"/>
              </a:rPr>
              <a:t>Κυνήγι – λαθροθηρία</a:t>
            </a:r>
          </a:p>
          <a:p>
            <a:r>
              <a:rPr lang="el-GR" sz="2400" dirty="0" smtClean="0">
                <a:latin typeface="Tahoma" pitchFamily="34" charset="0"/>
                <a:ea typeface="Tahoma" pitchFamily="34" charset="0"/>
                <a:cs typeface="Tahoma" pitchFamily="34" charset="0"/>
              </a:rPr>
              <a:t>Εμπόριο μελωδικών πτηνών</a:t>
            </a:r>
            <a:endParaRPr lang="en-US" sz="2400" dirty="0" smtClean="0">
              <a:latin typeface="Tahoma" pitchFamily="34" charset="0"/>
              <a:ea typeface="Tahoma" pitchFamily="34" charset="0"/>
              <a:cs typeface="Tahoma" pitchFamily="34" charset="0"/>
            </a:endParaRPr>
          </a:p>
          <a:p>
            <a:r>
              <a:rPr lang="en-US" sz="2400" dirty="0" smtClean="0">
                <a:latin typeface="Tahoma" pitchFamily="34" charset="0"/>
                <a:ea typeface="Tahoma" pitchFamily="34" charset="0"/>
                <a:cs typeface="Tahoma" pitchFamily="34" charset="0"/>
              </a:rPr>
              <a:t>A</a:t>
            </a:r>
            <a:r>
              <a:rPr lang="el-GR" sz="2400" dirty="0" err="1" smtClean="0">
                <a:latin typeface="Tahoma" pitchFamily="34" charset="0"/>
                <a:ea typeface="Tahoma" pitchFamily="34" charset="0"/>
                <a:cs typeface="Tahoma" pitchFamily="34" charset="0"/>
              </a:rPr>
              <a:t>γροτικές</a:t>
            </a:r>
            <a:r>
              <a:rPr lang="el-GR" sz="2400" dirty="0" smtClean="0">
                <a:latin typeface="Tahoma" pitchFamily="34" charset="0"/>
                <a:ea typeface="Tahoma" pitchFamily="34" charset="0"/>
                <a:cs typeface="Tahoma" pitchFamily="34" charset="0"/>
              </a:rPr>
              <a:t> καλλιέργειες και ζημιές από πτηνά</a:t>
            </a:r>
          </a:p>
          <a:p>
            <a:r>
              <a:rPr lang="el-GR" sz="2400" dirty="0" smtClean="0">
                <a:latin typeface="Tahoma" pitchFamily="34" charset="0"/>
                <a:ea typeface="Tahoma" pitchFamily="34" charset="0"/>
                <a:cs typeface="Tahoma" pitchFamily="34" charset="0"/>
              </a:rPr>
              <a:t>Ιχθυοκαλλιέργειες</a:t>
            </a:r>
          </a:p>
          <a:p>
            <a:r>
              <a:rPr lang="el-GR" sz="2400" dirty="0" smtClean="0">
                <a:latin typeface="Tahoma" pitchFamily="34" charset="0"/>
                <a:ea typeface="Tahoma" pitchFamily="34" charset="0"/>
                <a:cs typeface="Tahoma" pitchFamily="34" charset="0"/>
              </a:rPr>
              <a:t>Αεροδρόμια και προσκρούσεις πτηνών (</a:t>
            </a:r>
            <a:r>
              <a:rPr lang="en-US" sz="2400" dirty="0" smtClean="0">
                <a:latin typeface="Tahoma" pitchFamily="34" charset="0"/>
                <a:ea typeface="Tahoma" pitchFamily="34" charset="0"/>
                <a:cs typeface="Tahoma" pitchFamily="34" charset="0"/>
              </a:rPr>
              <a:t>bird strike)</a:t>
            </a:r>
            <a:endParaRPr lang="el-GR" sz="2400" dirty="0" smtClean="0">
              <a:latin typeface="Tahoma" pitchFamily="34" charset="0"/>
              <a:ea typeface="Tahoma" pitchFamily="34" charset="0"/>
              <a:cs typeface="Tahoma" pitchFamily="34" charset="0"/>
            </a:endParaRPr>
          </a:p>
          <a:p>
            <a:r>
              <a:rPr lang="el-GR" sz="2400" dirty="0" smtClean="0">
                <a:latin typeface="Tahoma" pitchFamily="34" charset="0"/>
                <a:ea typeface="Tahoma" pitchFamily="34" charset="0"/>
                <a:cs typeface="Tahoma" pitchFamily="34" charset="0"/>
              </a:rPr>
              <a:t>Ανεμογεννήτριες και προσκρούσεις πτηνών</a:t>
            </a:r>
          </a:p>
          <a:p>
            <a:r>
              <a:rPr lang="el-GR" sz="2400" dirty="0" smtClean="0">
                <a:latin typeface="Tahoma" pitchFamily="34" charset="0"/>
                <a:ea typeface="Tahoma" pitchFamily="34" charset="0"/>
                <a:cs typeface="Tahoma" pitchFamily="34" charset="0"/>
              </a:rPr>
              <a:t>Αλιεία και θαλασσοπούλια (θετικές και αρνητικές επιδράσεις</a:t>
            </a:r>
          </a:p>
          <a:p>
            <a:r>
              <a:rPr lang="el-GR" sz="2400" dirty="0" smtClean="0">
                <a:latin typeface="Tahoma" pitchFamily="34" charset="0"/>
                <a:ea typeface="Tahoma" pitchFamily="34" charset="0"/>
                <a:cs typeface="Tahoma" pitchFamily="34" charset="0"/>
              </a:rPr>
              <a:t>Χωματερές και οπορτουνιστικά είδη </a:t>
            </a:r>
            <a:endParaRPr lang="el-GR" sz="24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23528" y="260648"/>
            <a:ext cx="3214688" cy="1162050"/>
          </a:xfrm>
        </p:spPr>
        <p:txBody>
          <a:bodyPr>
            <a:noAutofit/>
          </a:bodyPr>
          <a:lstStyle/>
          <a:p>
            <a:pPr algn="ctr"/>
            <a:r>
              <a:rPr lang="el-GR" sz="2000" dirty="0" smtClean="0">
                <a:solidFill>
                  <a:schemeClr val="tx1"/>
                </a:solidFill>
                <a:latin typeface="Tahoma" pitchFamily="34" charset="0"/>
                <a:ea typeface="Tahoma" pitchFamily="34" charset="0"/>
                <a:cs typeface="Tahoma" pitchFamily="34" charset="0"/>
              </a:rPr>
              <a:t>Το πρόβλημα της λαθροθηρίας στο μεταναστευτικό μονοπάτι της Μεσογείου</a:t>
            </a:r>
            <a:endParaRPr lang="el-GR" sz="2000" dirty="0">
              <a:solidFill>
                <a:schemeClr val="tx1"/>
              </a:solidFill>
              <a:latin typeface="Tahoma" pitchFamily="34" charset="0"/>
              <a:ea typeface="Tahoma" pitchFamily="34" charset="0"/>
              <a:cs typeface="Tahoma" pitchFamily="34" charset="0"/>
            </a:endParaRPr>
          </a:p>
        </p:txBody>
      </p:sp>
      <p:sp>
        <p:nvSpPr>
          <p:cNvPr id="4" name="3 - Θέση κειμένου"/>
          <p:cNvSpPr>
            <a:spLocks noGrp="1"/>
          </p:cNvSpPr>
          <p:nvPr>
            <p:ph type="body" sz="half" idx="4294967295"/>
          </p:nvPr>
        </p:nvSpPr>
        <p:spPr>
          <a:xfrm>
            <a:off x="395536" y="1772816"/>
            <a:ext cx="3671888" cy="1584176"/>
          </a:xfrm>
          <a:noFill/>
          <a:ln>
            <a:solidFill>
              <a:schemeClr val="accent1">
                <a:lumMod val="75000"/>
              </a:schemeClr>
            </a:solidFill>
          </a:ln>
        </p:spPr>
        <p:txBody>
          <a:bodyPr>
            <a:normAutofit fontScale="40000" lnSpcReduction="20000"/>
          </a:bodyPr>
          <a:lstStyle/>
          <a:p>
            <a:pPr>
              <a:buFont typeface="Wingdings" pitchFamily="2" charset="2"/>
              <a:buChar char="ü"/>
            </a:pPr>
            <a:r>
              <a:rPr lang="el-GR" dirty="0" smtClean="0">
                <a:latin typeface="Tahoma" pitchFamily="34" charset="0"/>
                <a:ea typeface="Tahoma" pitchFamily="34" charset="0"/>
                <a:cs typeface="Tahoma" pitchFamily="34" charset="0"/>
              </a:rPr>
              <a:t> Ο αριθμός των ατόμων που θανατώνονται κάθε χρόνο στην περιοχή της Μεσογείου, υπολογίζεται στα </a:t>
            </a:r>
            <a:r>
              <a:rPr lang="el-GR" b="1" u="sng" dirty="0" smtClean="0">
                <a:latin typeface="Tahoma" pitchFamily="34" charset="0"/>
                <a:ea typeface="Tahoma" pitchFamily="34" charset="0"/>
                <a:cs typeface="Tahoma" pitchFamily="34" charset="0"/>
              </a:rPr>
              <a:t>11 έως 36 εκατομμύρια </a:t>
            </a:r>
            <a:r>
              <a:rPr lang="el-GR" dirty="0" smtClean="0">
                <a:latin typeface="Tahoma" pitchFamily="34" charset="0"/>
                <a:ea typeface="Tahoma" pitchFamily="34" charset="0"/>
                <a:cs typeface="Tahoma" pitchFamily="34" charset="0"/>
              </a:rPr>
              <a:t>(</a:t>
            </a:r>
            <a:r>
              <a:rPr lang="el-GR" dirty="0" err="1" smtClean="0">
                <a:latin typeface="Tahoma" pitchFamily="34" charset="0"/>
                <a:ea typeface="Tahoma" pitchFamily="34" charset="0"/>
                <a:cs typeface="Tahoma" pitchFamily="34" charset="0"/>
              </a:rPr>
              <a:t>Brochet</a:t>
            </a:r>
            <a:r>
              <a:rPr lang="el-GR" dirty="0" smtClean="0">
                <a:latin typeface="Tahoma" pitchFamily="34" charset="0"/>
                <a:ea typeface="Tahoma" pitchFamily="34" charset="0"/>
                <a:cs typeface="Tahoma" pitchFamily="34" charset="0"/>
              </a:rPr>
              <a:t> </a:t>
            </a:r>
            <a:r>
              <a:rPr lang="el-GR" dirty="0" err="1" smtClean="0">
                <a:latin typeface="Tahoma" pitchFamily="34" charset="0"/>
                <a:ea typeface="Tahoma" pitchFamily="34" charset="0"/>
                <a:cs typeface="Tahoma" pitchFamily="34" charset="0"/>
              </a:rPr>
              <a:t>et</a:t>
            </a:r>
            <a:r>
              <a:rPr lang="el-GR" dirty="0" smtClean="0">
                <a:latin typeface="Tahoma" pitchFamily="34" charset="0"/>
                <a:ea typeface="Tahoma" pitchFamily="34" charset="0"/>
                <a:cs typeface="Tahoma" pitchFamily="34" charset="0"/>
              </a:rPr>
              <a:t> </a:t>
            </a:r>
            <a:r>
              <a:rPr lang="el-GR" dirty="0" err="1" smtClean="0">
                <a:latin typeface="Tahoma" pitchFamily="34" charset="0"/>
                <a:ea typeface="Tahoma" pitchFamily="34" charset="0"/>
                <a:cs typeface="Tahoma" pitchFamily="34" charset="0"/>
              </a:rPr>
              <a:t>al</a:t>
            </a:r>
            <a:r>
              <a:rPr lang="el-GR" dirty="0" smtClean="0">
                <a:latin typeface="Tahoma" pitchFamily="34" charset="0"/>
                <a:ea typeface="Tahoma" pitchFamily="34" charset="0"/>
                <a:cs typeface="Tahoma" pitchFamily="34" charset="0"/>
              </a:rPr>
              <a:t>. 2016).</a:t>
            </a:r>
          </a:p>
          <a:p>
            <a:pPr>
              <a:buFont typeface="Wingdings" pitchFamily="2" charset="2"/>
              <a:buChar char="ü"/>
            </a:pPr>
            <a:r>
              <a:rPr lang="el-GR" dirty="0" smtClean="0">
                <a:latin typeface="Tahoma" pitchFamily="34" charset="0"/>
                <a:ea typeface="Tahoma" pitchFamily="34" charset="0"/>
                <a:cs typeface="Tahoma" pitchFamily="34" charset="0"/>
              </a:rPr>
              <a:t> Παρότι οι ευρωπαϊκές οδηγίες απαγορεύουν τη θήρευση κατά τη μετανάστευση, αυτή συνεχίζεται με αμείωτη ένταση στο Ιόνιο, αλλά και σε άλλες περιοχές της Μεσογείου. </a:t>
            </a:r>
            <a:endParaRPr lang="el-GR" dirty="0">
              <a:latin typeface="Tahoma" pitchFamily="34" charset="0"/>
              <a:ea typeface="Tahoma" pitchFamily="34" charset="0"/>
              <a:cs typeface="Tahoma" pitchFamily="34" charset="0"/>
            </a:endParaRPr>
          </a:p>
        </p:txBody>
      </p:sp>
      <p:pic>
        <p:nvPicPr>
          <p:cNvPr id="15362" name="Picture 2"/>
          <p:cNvPicPr>
            <a:picLocks noGrp="1" noChangeAspect="1" noChangeArrowheads="1"/>
          </p:cNvPicPr>
          <p:nvPr>
            <p:ph idx="4294967295"/>
          </p:nvPr>
        </p:nvPicPr>
        <p:blipFill>
          <a:blip r:embed="rId2" cstate="print"/>
          <a:srcRect/>
          <a:stretch>
            <a:fillRect/>
          </a:stretch>
        </p:blipFill>
        <p:spPr bwMode="auto">
          <a:xfrm>
            <a:off x="4606925" y="450850"/>
            <a:ext cx="4537075" cy="640715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0" y="1577198"/>
            <a:ext cx="7740352" cy="52808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ppt_w</p:attrName>
                                        </p:attrNameLst>
                                      </p:cBhvr>
                                      <p:tavLst>
                                        <p:tav tm="0">
                                          <p:val>
                                            <p:fltVal val="0"/>
                                          </p:val>
                                        </p:tav>
                                        <p:tav tm="100000">
                                          <p:val>
                                            <p:strVal val="#ppt_w"/>
                                          </p:val>
                                        </p:tav>
                                      </p:tavLst>
                                    </p:anim>
                                    <p:anim calcmode="lin" valueType="num">
                                      <p:cBhvr>
                                        <p:cTn id="8" dur="500" fill="hold"/>
                                        <p:tgtEl>
                                          <p:spTgt spid="153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914400" y="188913"/>
            <a:ext cx="8229600" cy="792162"/>
          </a:xfrm>
        </p:spPr>
        <p:txBody>
          <a:bodyPr>
            <a:normAutofit/>
          </a:bodyPr>
          <a:lstStyle/>
          <a:p>
            <a:r>
              <a:rPr lang="el-GR" sz="2400" b="1" dirty="0" smtClean="0">
                <a:solidFill>
                  <a:schemeClr val="tx1"/>
                </a:solidFill>
                <a:latin typeface="Tahoma" pitchFamily="34" charset="0"/>
                <a:ea typeface="Tahoma" pitchFamily="34" charset="0"/>
                <a:cs typeface="Tahoma" pitchFamily="34" charset="0"/>
              </a:rPr>
              <a:t>Η ανοιξιάτικη λαθροθηρία στα Ιόνια Νησιά</a:t>
            </a:r>
            <a:endParaRPr lang="el-GR" sz="2400" b="1" dirty="0">
              <a:solidFill>
                <a:schemeClr val="tx1"/>
              </a:solidFill>
              <a:latin typeface="Tahoma" pitchFamily="34" charset="0"/>
              <a:ea typeface="Tahoma" pitchFamily="34" charset="0"/>
              <a:cs typeface="Tahoma" pitchFamily="34" charset="0"/>
            </a:endParaRPr>
          </a:p>
        </p:txBody>
      </p:sp>
      <p:pic>
        <p:nvPicPr>
          <p:cNvPr id="5" name="4 - Θέση περιεχομένου" descr="thumbnail_Zakynthos_illegal_shooting_hide_©HOS (2).jpg"/>
          <p:cNvPicPr>
            <a:picLocks noGrp="1" noChangeAspect="1"/>
          </p:cNvPicPr>
          <p:nvPr>
            <p:ph sz="half" idx="4294967295"/>
          </p:nvPr>
        </p:nvPicPr>
        <p:blipFill>
          <a:blip r:embed="rId2" cstate="print"/>
          <a:stretch>
            <a:fillRect/>
          </a:stretch>
        </p:blipFill>
        <p:spPr>
          <a:xfrm>
            <a:off x="251520" y="1052736"/>
            <a:ext cx="4680520" cy="2630245"/>
          </a:xfrm>
        </p:spPr>
      </p:pic>
      <p:pic>
        <p:nvPicPr>
          <p:cNvPr id="6" name="5 - Θέση περιεχομένου" descr="Turtle_dove_Streptopelia_turtur_©HOS_ChrisVlachos.jpg"/>
          <p:cNvPicPr>
            <a:picLocks noGrp="1" noChangeAspect="1"/>
          </p:cNvPicPr>
          <p:nvPr>
            <p:ph sz="half" idx="4294967295"/>
          </p:nvPr>
        </p:nvPicPr>
        <p:blipFill>
          <a:blip r:embed="rId3" cstate="print"/>
          <a:stretch>
            <a:fillRect/>
          </a:stretch>
        </p:blipFill>
        <p:spPr>
          <a:xfrm>
            <a:off x="5292080" y="4149080"/>
            <a:ext cx="3454400" cy="2305050"/>
          </a:xfrm>
          <a:prstGeom prst="ellipse">
            <a:avLst/>
          </a:prstGeom>
          <a:ln>
            <a:noFill/>
          </a:ln>
          <a:effectLst>
            <a:softEdge rad="112500"/>
          </a:effectLst>
        </p:spPr>
      </p:pic>
      <p:pic>
        <p:nvPicPr>
          <p:cNvPr id="14338" name="Picture 2" descr="E:\Karris\TEI\Συνέδρια\5o Συνέδριο ΠΕΒ 1-3 Dec 2017\Presentation\Pictures\thumbnail_Zakynthos_illegal_shooting_hide_©HOS.jpg"/>
          <p:cNvPicPr>
            <a:picLocks noChangeAspect="1" noChangeArrowheads="1"/>
          </p:cNvPicPr>
          <p:nvPr/>
        </p:nvPicPr>
        <p:blipFill>
          <a:blip r:embed="rId4" cstate="print"/>
          <a:srcRect/>
          <a:stretch>
            <a:fillRect/>
          </a:stretch>
        </p:blipFill>
        <p:spPr bwMode="auto">
          <a:xfrm>
            <a:off x="683568" y="3861048"/>
            <a:ext cx="3299859" cy="2474894"/>
          </a:xfrm>
          <a:prstGeom prst="rect">
            <a:avLst/>
          </a:prstGeom>
          <a:noFill/>
        </p:spPr>
      </p:pic>
      <p:pic>
        <p:nvPicPr>
          <p:cNvPr id="8" name="7 - Εικόνα" descr="Strofadia_RoulaTrigou_ORNITHOLOGIKI.jpg"/>
          <p:cNvPicPr>
            <a:picLocks noChangeAspect="1"/>
          </p:cNvPicPr>
          <p:nvPr/>
        </p:nvPicPr>
        <p:blipFill>
          <a:blip r:embed="rId5" cstate="print"/>
          <a:srcRect/>
          <a:stretch>
            <a:fillRect/>
          </a:stretch>
        </p:blipFill>
        <p:spPr bwMode="auto">
          <a:xfrm>
            <a:off x="5148065" y="1052736"/>
            <a:ext cx="3744416"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r>
              <a:rPr lang="el-GR" sz="2400" dirty="0" smtClean="0">
                <a:latin typeface="Tahoma" pitchFamily="34" charset="0"/>
                <a:ea typeface="Tahoma" pitchFamily="34" charset="0"/>
                <a:cs typeface="Tahoma" pitchFamily="34" charset="0"/>
              </a:rPr>
              <a:t>Το κοινωνικό φαινόμενο της παράνομης θήρας την άνοιξη στα Ιόνια Νησιά</a:t>
            </a:r>
            <a:endParaRPr lang="el-GR" sz="2400" dirty="0">
              <a:latin typeface="Tahoma" pitchFamily="34" charset="0"/>
              <a:ea typeface="Tahoma" pitchFamily="34" charset="0"/>
              <a:cs typeface="Tahoma" pitchFamily="34" charset="0"/>
            </a:endParaRPr>
          </a:p>
        </p:txBody>
      </p:sp>
      <p:sp>
        <p:nvSpPr>
          <p:cNvPr id="6" name="5 - Θέση περιεχομένου"/>
          <p:cNvSpPr>
            <a:spLocks noGrp="1"/>
          </p:cNvSpPr>
          <p:nvPr>
            <p:ph sz="half" idx="2"/>
          </p:nvPr>
        </p:nvSpPr>
        <p:spPr>
          <a:xfrm>
            <a:off x="4800600" y="1371600"/>
            <a:ext cx="4163888" cy="5486400"/>
          </a:xfrm>
        </p:spPr>
        <p:txBody>
          <a:bodyPr>
            <a:normAutofit fontScale="32500" lnSpcReduction="20000"/>
          </a:bodyPr>
          <a:lstStyle/>
          <a:p>
            <a:r>
              <a:rPr lang="el-GR" sz="3400" b="1" dirty="0" smtClean="0">
                <a:latin typeface="Tahoma" pitchFamily="34" charset="0"/>
                <a:ea typeface="Tahoma" pitchFamily="34" charset="0"/>
                <a:cs typeface="Tahoma" pitchFamily="34" charset="0"/>
              </a:rPr>
              <a:t>Αξιολόγηση εκστρατείας ενημέρωσης σχετικά με την ανοιξιάτικη λαθροθηρία </a:t>
            </a:r>
            <a:r>
              <a:rPr lang="el-GR" sz="3400" dirty="0" smtClean="0">
                <a:latin typeface="Tahoma" pitchFamily="34" charset="0"/>
                <a:ea typeface="Tahoma" pitchFamily="34" charset="0"/>
                <a:cs typeface="Tahoma" pitchFamily="34" charset="0"/>
              </a:rPr>
              <a:t>των μεταναστευτικών πτηνών στα Ιόνια Νησιά στο </a:t>
            </a:r>
            <a:r>
              <a:rPr lang="el-GR" sz="3400" dirty="0" err="1" smtClean="0">
                <a:latin typeface="Tahoma" pitchFamily="34" charset="0"/>
                <a:ea typeface="Tahoma" pitchFamily="34" charset="0"/>
                <a:cs typeface="Tahoma" pitchFamily="34" charset="0"/>
              </a:rPr>
              <a:t>πλάισιο</a:t>
            </a:r>
            <a:r>
              <a:rPr lang="el-GR" sz="3400" dirty="0" smtClean="0">
                <a:latin typeface="Tahoma" pitchFamily="34" charset="0"/>
                <a:ea typeface="Tahoma" pitchFamily="34" charset="0"/>
                <a:cs typeface="Tahoma" pitchFamily="34" charset="0"/>
              </a:rPr>
              <a:t> του LIFE11INF/IT/253)«Ασφαλή καταφύγια για τα άγρια πουλιά». </a:t>
            </a:r>
          </a:p>
          <a:p>
            <a:pPr>
              <a:buNone/>
            </a:pPr>
            <a:endParaRPr lang="el-GR" sz="3400" dirty="0" smtClean="0">
              <a:latin typeface="Tahoma" pitchFamily="34" charset="0"/>
              <a:ea typeface="Tahoma" pitchFamily="34" charset="0"/>
              <a:cs typeface="Tahoma" pitchFamily="34" charset="0"/>
            </a:endParaRPr>
          </a:p>
          <a:p>
            <a:r>
              <a:rPr lang="el-GR" sz="3400" b="1" dirty="0" smtClean="0">
                <a:latin typeface="Tahoma" pitchFamily="34" charset="0"/>
                <a:ea typeface="Tahoma" pitchFamily="34" charset="0"/>
                <a:cs typeface="Tahoma" pitchFamily="34" charset="0"/>
              </a:rPr>
              <a:t>Στόχος της έρευνας</a:t>
            </a:r>
            <a:r>
              <a:rPr lang="el-GR" sz="3400" dirty="0" smtClean="0">
                <a:latin typeface="Tahoma" pitchFamily="34" charset="0"/>
                <a:ea typeface="Tahoma" pitchFamily="34" charset="0"/>
                <a:cs typeface="Tahoma" pitchFamily="34" charset="0"/>
              </a:rPr>
              <a:t>: α) εντοπισμός και καταγραφή πιθανών αλλαγών στη στάση και συμπεριφορά ομάδων στόχων μετά την ενημερωτική εκστρατεία, και β) αξιολόγηση του ρόλου της εκπαίδευσης και ενημέρωσης του κοινού στον αγώνα κατά της λαθροθηρίας. </a:t>
            </a:r>
          </a:p>
          <a:p>
            <a:pPr>
              <a:buNone/>
            </a:pPr>
            <a:endParaRPr lang="el-GR" sz="3400" dirty="0" smtClean="0">
              <a:latin typeface="Tahoma" pitchFamily="34" charset="0"/>
              <a:ea typeface="Tahoma" pitchFamily="34" charset="0"/>
              <a:cs typeface="Tahoma" pitchFamily="34" charset="0"/>
            </a:endParaRPr>
          </a:p>
          <a:p>
            <a:r>
              <a:rPr lang="el-GR" sz="3400" dirty="0" smtClean="0">
                <a:latin typeface="Tahoma" pitchFamily="34" charset="0"/>
                <a:ea typeface="Tahoma" pitchFamily="34" charset="0"/>
                <a:cs typeface="Tahoma" pitchFamily="34" charset="0"/>
              </a:rPr>
              <a:t>Η έρευνα εστιάσθηκε σε 3 νησιά (</a:t>
            </a:r>
            <a:r>
              <a:rPr lang="el-GR" sz="3400" b="1" dirty="0" smtClean="0">
                <a:latin typeface="Tahoma" pitchFamily="34" charset="0"/>
                <a:ea typeface="Tahoma" pitchFamily="34" charset="0"/>
                <a:cs typeface="Tahoma" pitchFamily="34" charset="0"/>
              </a:rPr>
              <a:t>Ζάκυνθος, Παξοί, και Κέρκυρα</a:t>
            </a:r>
            <a:r>
              <a:rPr lang="el-GR" sz="3400" dirty="0" smtClean="0">
                <a:latin typeface="Tahoma" pitchFamily="34" charset="0"/>
                <a:ea typeface="Tahoma" pitchFamily="34" charset="0"/>
                <a:cs typeface="Tahoma" pitchFamily="34" charset="0"/>
              </a:rPr>
              <a:t>), όπου το φαινόμενο της λαθροθηρίας παρουσιάζεται έντονο. </a:t>
            </a:r>
          </a:p>
          <a:p>
            <a:pPr>
              <a:buNone/>
            </a:pPr>
            <a:endParaRPr lang="el-GR" sz="3400" dirty="0" smtClean="0">
              <a:latin typeface="Tahoma" pitchFamily="34" charset="0"/>
              <a:ea typeface="Tahoma" pitchFamily="34" charset="0"/>
              <a:cs typeface="Tahoma" pitchFamily="34" charset="0"/>
            </a:endParaRPr>
          </a:p>
          <a:p>
            <a:r>
              <a:rPr lang="en-US" sz="3400" dirty="0" smtClean="0">
                <a:latin typeface="Tahoma" pitchFamily="34" charset="0"/>
                <a:ea typeface="Tahoma" pitchFamily="34" charset="0"/>
                <a:cs typeface="Tahoma" pitchFamily="34" charset="0"/>
              </a:rPr>
              <a:t>T</a:t>
            </a:r>
            <a:r>
              <a:rPr lang="el-GR" sz="3400" dirty="0" smtClean="0">
                <a:latin typeface="Tahoma" pitchFamily="34" charset="0"/>
                <a:ea typeface="Tahoma" pitchFamily="34" charset="0"/>
                <a:cs typeface="Tahoma" pitchFamily="34" charset="0"/>
              </a:rPr>
              <a:t>α δεδομένα συλλέχθηκαν </a:t>
            </a:r>
            <a:r>
              <a:rPr lang="el-GR" sz="3400" b="1" dirty="0" smtClean="0">
                <a:latin typeface="Tahoma" pitchFamily="34" charset="0"/>
                <a:ea typeface="Tahoma" pitchFamily="34" charset="0"/>
                <a:cs typeface="Tahoma" pitchFamily="34" charset="0"/>
              </a:rPr>
              <a:t>μέσω ερωτηματολογίων </a:t>
            </a:r>
            <a:r>
              <a:rPr lang="el-GR" sz="3400" dirty="0" smtClean="0">
                <a:latin typeface="Tahoma" pitchFamily="34" charset="0"/>
                <a:ea typeface="Tahoma" pitchFamily="34" charset="0"/>
                <a:cs typeface="Tahoma" pitchFamily="34" charset="0"/>
              </a:rPr>
              <a:t>κατά την έναρξη (2013) και λήξη του προγράμματος (2015), ώστε να καθίσταται δυνατή η σύγκριση απαντήσεων. </a:t>
            </a:r>
          </a:p>
          <a:p>
            <a:pPr>
              <a:buNone/>
            </a:pPr>
            <a:endParaRPr lang="el-GR" sz="3400" dirty="0" smtClean="0">
              <a:latin typeface="Tahoma" pitchFamily="34" charset="0"/>
              <a:ea typeface="Tahoma" pitchFamily="34" charset="0"/>
              <a:cs typeface="Tahoma" pitchFamily="34" charset="0"/>
            </a:endParaRPr>
          </a:p>
          <a:p>
            <a:r>
              <a:rPr lang="el-GR" sz="3400" dirty="0" smtClean="0">
                <a:latin typeface="Tahoma" pitchFamily="34" charset="0"/>
                <a:ea typeface="Tahoma" pitchFamily="34" charset="0"/>
                <a:cs typeface="Tahoma" pitchFamily="34" charset="0"/>
              </a:rPr>
              <a:t>Τα αποτελέσματα έδειξαν διαφορές (ποιοτικές και ποσοτικές) σε σχέση με τη στάση μαθητών, τοπικής κοινωνίας και κυνηγών σχετικά με το φαινόμενο της μετανάστευσης των πτηνών, αλλά και τις επιπτώσεις της λαθροθηρίας σε αυτό.</a:t>
            </a:r>
          </a:p>
          <a:p>
            <a:endParaRPr lang="el-GR" sz="3400" dirty="0" smtClean="0">
              <a:latin typeface="Tahoma" pitchFamily="34" charset="0"/>
              <a:ea typeface="Tahoma" pitchFamily="34" charset="0"/>
              <a:cs typeface="Tahoma" pitchFamily="34" charset="0"/>
            </a:endParaRPr>
          </a:p>
          <a:p>
            <a:r>
              <a:rPr lang="el-GR" sz="3400" dirty="0" smtClean="0">
                <a:latin typeface="Tahoma" pitchFamily="34" charset="0"/>
                <a:ea typeface="Tahoma" pitchFamily="34" charset="0"/>
                <a:cs typeface="Tahoma" pitchFamily="34" charset="0"/>
              </a:rPr>
              <a:t>Η </a:t>
            </a:r>
            <a:r>
              <a:rPr lang="el-GR" sz="3400" b="1" dirty="0" smtClean="0">
                <a:latin typeface="Tahoma" pitchFamily="34" charset="0"/>
                <a:ea typeface="Tahoma" pitchFamily="34" charset="0"/>
                <a:cs typeface="Tahoma" pitchFamily="34" charset="0"/>
              </a:rPr>
              <a:t>κυνηγετική κοινότητα</a:t>
            </a:r>
            <a:r>
              <a:rPr lang="el-GR" sz="3400" dirty="0" smtClean="0">
                <a:latin typeface="Tahoma" pitchFamily="34" charset="0"/>
                <a:ea typeface="Tahoma" pitchFamily="34" charset="0"/>
                <a:cs typeface="Tahoma" pitchFamily="34" charset="0"/>
              </a:rPr>
              <a:t>, να εξακολουθεί να αντιλαμβάνεται την ανοιξιάτικη λαθροθηρία ως νόμιμη λόγω του παρελθόντος παραδοσιακού χαρακτήρα της και να θεωρεί την </a:t>
            </a:r>
            <a:r>
              <a:rPr lang="el-GR" sz="3400" b="1" dirty="0" smtClean="0">
                <a:latin typeface="Tahoma" pitchFamily="34" charset="0"/>
                <a:ea typeface="Tahoma" pitchFamily="34" charset="0"/>
                <a:cs typeface="Tahoma" pitchFamily="34" charset="0"/>
              </a:rPr>
              <a:t>αλλαγή χρήσεων γης και τη ρύπανση με τοξικά </a:t>
            </a:r>
            <a:r>
              <a:rPr lang="el-GR" sz="3400" b="1" dirty="0" err="1" smtClean="0">
                <a:latin typeface="Tahoma" pitchFamily="34" charset="0"/>
                <a:ea typeface="Tahoma" pitchFamily="34" charset="0"/>
                <a:cs typeface="Tahoma" pitchFamily="34" charset="0"/>
              </a:rPr>
              <a:t>φυτοπροστατευτικά</a:t>
            </a:r>
            <a:r>
              <a:rPr lang="el-GR" sz="3400" b="1" dirty="0" smtClean="0">
                <a:latin typeface="Tahoma" pitchFamily="34" charset="0"/>
                <a:ea typeface="Tahoma" pitchFamily="34" charset="0"/>
                <a:cs typeface="Tahoma" pitchFamily="34" charset="0"/>
              </a:rPr>
              <a:t> μέσα στις περιοχές διαχείμασης των ειδών (συμπεριλαμβανομένου του Τρυγονιού) ως τις πιο σημαντικές πιέσεις-απειλές. </a:t>
            </a:r>
          </a:p>
          <a:p>
            <a:endParaRPr lang="el-GR" dirty="0"/>
          </a:p>
        </p:txBody>
      </p:sp>
      <p:pic>
        <p:nvPicPr>
          <p:cNvPr id="34819" name="Picture 3"/>
          <p:cNvPicPr>
            <a:picLocks noChangeAspect="1" noChangeArrowheads="1"/>
          </p:cNvPicPr>
          <p:nvPr/>
        </p:nvPicPr>
        <p:blipFill>
          <a:blip r:embed="rId2" cstate="print"/>
          <a:srcRect/>
          <a:stretch>
            <a:fillRect/>
          </a:stretch>
        </p:blipFill>
        <p:spPr bwMode="auto">
          <a:xfrm>
            <a:off x="467544" y="1412776"/>
            <a:ext cx="3528392" cy="5002043"/>
          </a:xfrm>
          <a:prstGeom prst="rect">
            <a:avLst/>
          </a:prstGeom>
          <a:noFill/>
          <a:ln w="9525">
            <a:noFill/>
            <a:miter lim="800000"/>
            <a:headEnd/>
            <a:tailEnd/>
          </a:ln>
        </p:spPr>
      </p:pic>
      <p:sp>
        <p:nvSpPr>
          <p:cNvPr id="9" name="8 - TextBox"/>
          <p:cNvSpPr txBox="1"/>
          <p:nvPr/>
        </p:nvSpPr>
        <p:spPr>
          <a:xfrm>
            <a:off x="0" y="6396335"/>
            <a:ext cx="4320480" cy="461665"/>
          </a:xfrm>
          <a:prstGeom prst="rect">
            <a:avLst/>
          </a:prstGeom>
          <a:solidFill>
            <a:srgbClr val="FFFF00"/>
          </a:solidFill>
        </p:spPr>
        <p:txBody>
          <a:bodyPr wrap="square" rtlCol="0">
            <a:spAutoFit/>
          </a:bodyPr>
          <a:lstStyle/>
          <a:p>
            <a:pPr lvl="0"/>
            <a:r>
              <a:rPr lang="en-GB" sz="800" b="1" u="sng" dirty="0" smtClean="0">
                <a:latin typeface="Tahoma" pitchFamily="34" charset="0"/>
                <a:ea typeface="Tahoma" pitchFamily="34" charset="0"/>
                <a:cs typeface="Tahoma" pitchFamily="34" charset="0"/>
              </a:rPr>
              <a:t>Karris G.</a:t>
            </a:r>
            <a:r>
              <a:rPr lang="en-GB" sz="800" u="sng" dirty="0" smtClean="0">
                <a:latin typeface="Tahoma" pitchFamily="34" charset="0"/>
                <a:ea typeface="Tahoma" pitchFamily="34" charset="0"/>
                <a:cs typeface="Tahoma" pitchFamily="34" charset="0"/>
              </a:rPr>
              <a:t>,</a:t>
            </a:r>
            <a:r>
              <a:rPr lang="en-GB" sz="800" dirty="0" smtClean="0">
                <a:latin typeface="Tahoma" pitchFamily="34" charset="0"/>
                <a:ea typeface="Tahoma" pitchFamily="34" charset="0"/>
                <a:cs typeface="Tahoma" pitchFamily="34" charset="0"/>
              </a:rPr>
              <a:t> Martinis, A., Kabassi, K., </a:t>
            </a:r>
            <a:r>
              <a:rPr lang="en-GB" sz="800" dirty="0" err="1" smtClean="0">
                <a:latin typeface="Tahoma" pitchFamily="34" charset="0"/>
                <a:ea typeface="Tahoma" pitchFamily="34" charset="0"/>
                <a:cs typeface="Tahoma" pitchFamily="34" charset="0"/>
              </a:rPr>
              <a:t>Dalakiari</a:t>
            </a:r>
            <a:r>
              <a:rPr lang="en-GB" sz="800" dirty="0" smtClean="0">
                <a:latin typeface="Tahoma" pitchFamily="34" charset="0"/>
                <a:ea typeface="Tahoma" pitchFamily="34" charset="0"/>
                <a:cs typeface="Tahoma" pitchFamily="34" charset="0"/>
              </a:rPr>
              <a:t>, A. &amp; </a:t>
            </a:r>
            <a:r>
              <a:rPr lang="en-GB" sz="800" dirty="0" err="1" smtClean="0">
                <a:latin typeface="Tahoma" pitchFamily="34" charset="0"/>
                <a:ea typeface="Tahoma" pitchFamily="34" charset="0"/>
                <a:cs typeface="Tahoma" pitchFamily="34" charset="0"/>
              </a:rPr>
              <a:t>Korbetis</a:t>
            </a:r>
            <a:r>
              <a:rPr lang="en-GB" sz="800" dirty="0" smtClean="0">
                <a:latin typeface="Tahoma" pitchFamily="34" charset="0"/>
                <a:ea typeface="Tahoma" pitchFamily="34" charset="0"/>
                <a:cs typeface="Tahoma" pitchFamily="34" charset="0"/>
              </a:rPr>
              <a:t>, M. 2018. Changing social awareness of the illegal killing of migratory birds in the Ionian Islands, western Greece – Journal of Biological Education</a:t>
            </a:r>
            <a:r>
              <a:rPr lang="en-US" sz="800" dirty="0" smtClean="0">
                <a:latin typeface="Tahoma" pitchFamily="34" charset="0"/>
                <a:ea typeface="Tahoma" pitchFamily="34" charset="0"/>
                <a:cs typeface="Tahoma" pitchFamily="34" charset="0"/>
              </a:rPr>
              <a:t>, DOI:10.1080/00219266.2018.1554597</a:t>
            </a:r>
            <a:endParaRPr lang="el-GR" dirty="0"/>
          </a:p>
        </p:txBody>
      </p:sp>
      <p:pic>
        <p:nvPicPr>
          <p:cNvPr id="10" name="6 - Εικόνα" descr="birdlife_rgb_komeno.gif"/>
          <p:cNvPicPr>
            <a:picLocks noChangeAspect="1"/>
          </p:cNvPicPr>
          <p:nvPr/>
        </p:nvPicPr>
        <p:blipFill>
          <a:blip r:embed="rId3" cstate="print"/>
          <a:srcRect t="11728" b="11195"/>
          <a:stretch>
            <a:fillRect/>
          </a:stretch>
        </p:blipFill>
        <p:spPr bwMode="auto">
          <a:xfrm>
            <a:off x="7092280" y="6391006"/>
            <a:ext cx="807534" cy="466994"/>
          </a:xfrm>
          <a:prstGeom prst="rect">
            <a:avLst/>
          </a:prstGeom>
          <a:noFill/>
          <a:ln w="9525">
            <a:noFill/>
            <a:miter lim="800000"/>
            <a:headEnd/>
            <a:tailEnd/>
          </a:ln>
        </p:spPr>
      </p:pic>
      <p:pic>
        <p:nvPicPr>
          <p:cNvPr id="11" name="7 - Εικόνα" descr="leavingisliving_logo_GR.jpg"/>
          <p:cNvPicPr>
            <a:picLocks noChangeAspect="1"/>
          </p:cNvPicPr>
          <p:nvPr/>
        </p:nvPicPr>
        <p:blipFill>
          <a:blip r:embed="rId4" cstate="print"/>
          <a:srcRect b="1476"/>
          <a:stretch>
            <a:fillRect/>
          </a:stretch>
        </p:blipFill>
        <p:spPr bwMode="auto">
          <a:xfrm>
            <a:off x="4860032" y="6387678"/>
            <a:ext cx="704373" cy="470322"/>
          </a:xfrm>
          <a:prstGeom prst="rect">
            <a:avLst/>
          </a:prstGeom>
          <a:noFill/>
          <a:ln w="9525">
            <a:noFill/>
            <a:miter lim="800000"/>
            <a:headEnd/>
            <a:tailEnd/>
          </a:ln>
        </p:spPr>
      </p:pic>
      <p:pic>
        <p:nvPicPr>
          <p:cNvPr id="12" name="6 - Εικόνα" descr="logo_life_high_resolution_2.jpg"/>
          <p:cNvPicPr>
            <a:picLocks noChangeAspect="1"/>
          </p:cNvPicPr>
          <p:nvPr/>
        </p:nvPicPr>
        <p:blipFill>
          <a:blip r:embed="rId5" cstate="print"/>
          <a:srcRect/>
          <a:stretch>
            <a:fillRect/>
          </a:stretch>
        </p:blipFill>
        <p:spPr bwMode="auto">
          <a:xfrm>
            <a:off x="8172400" y="6376585"/>
            <a:ext cx="666660" cy="481415"/>
          </a:xfrm>
          <a:prstGeom prst="rect">
            <a:avLst/>
          </a:prstGeom>
          <a:noFill/>
          <a:ln w="9525">
            <a:noFill/>
            <a:miter lim="800000"/>
            <a:headEnd/>
            <a:tailEnd/>
          </a:ln>
        </p:spPr>
      </p:pic>
      <p:pic>
        <p:nvPicPr>
          <p:cNvPr id="13" name="Picture 4" descr="EnglishColor-WhiteBackground"/>
          <p:cNvPicPr>
            <a:picLocks noChangeAspect="1" noChangeArrowheads="1"/>
          </p:cNvPicPr>
          <p:nvPr/>
        </p:nvPicPr>
        <p:blipFill>
          <a:blip r:embed="rId6" cstate="print"/>
          <a:srcRect/>
          <a:stretch>
            <a:fillRect/>
          </a:stretch>
        </p:blipFill>
        <p:spPr bwMode="auto">
          <a:xfrm>
            <a:off x="5940152" y="6381022"/>
            <a:ext cx="911804" cy="4769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692150"/>
          </a:xfrm>
        </p:spPr>
        <p:txBody>
          <a:bodyPr/>
          <a:lstStyle/>
          <a:p>
            <a:pPr eaLnBrk="1" hangingPunct="1"/>
            <a:r>
              <a:rPr lang="el-GR" sz="3200" dirty="0" smtClean="0">
                <a:solidFill>
                  <a:schemeClr val="accent2"/>
                </a:solidFill>
                <a:latin typeface="Tahoma" pitchFamily="34" charset="0"/>
                <a:cs typeface="Tahoma" pitchFamily="34" charset="0"/>
              </a:rPr>
              <a:t>Μετανάστευση πτηνών</a:t>
            </a:r>
          </a:p>
        </p:txBody>
      </p:sp>
      <p:pic>
        <p:nvPicPr>
          <p:cNvPr id="77828" name="Picture 6" descr="P5042190"/>
          <p:cNvPicPr>
            <a:picLocks noChangeAspect="1" noChangeArrowheads="1"/>
          </p:cNvPicPr>
          <p:nvPr/>
        </p:nvPicPr>
        <p:blipFill>
          <a:blip r:embed="rId3" cstate="print"/>
          <a:srcRect/>
          <a:stretch>
            <a:fillRect/>
          </a:stretch>
        </p:blipFill>
        <p:spPr bwMode="auto">
          <a:xfrm>
            <a:off x="5580112" y="3933056"/>
            <a:ext cx="3095633" cy="2322107"/>
          </a:xfrm>
          <a:prstGeom prst="rect">
            <a:avLst/>
          </a:prstGeom>
          <a:noFill/>
          <a:ln w="9525">
            <a:noFill/>
            <a:miter lim="800000"/>
            <a:headEnd/>
            <a:tailEnd/>
          </a:ln>
        </p:spPr>
      </p:pic>
      <p:pic>
        <p:nvPicPr>
          <p:cNvPr id="77829" name="Picture 2"/>
          <p:cNvPicPr>
            <a:picLocks noChangeAspect="1" noChangeArrowheads="1"/>
          </p:cNvPicPr>
          <p:nvPr/>
        </p:nvPicPr>
        <p:blipFill>
          <a:blip r:embed="rId4" cstate="print"/>
          <a:srcRect/>
          <a:stretch>
            <a:fillRect/>
          </a:stretch>
        </p:blipFill>
        <p:spPr bwMode="auto">
          <a:xfrm>
            <a:off x="0" y="1484313"/>
            <a:ext cx="4356100" cy="5116512"/>
          </a:xfrm>
          <a:prstGeom prst="rect">
            <a:avLst/>
          </a:prstGeom>
          <a:noFill/>
          <a:ln w="9525">
            <a:noFill/>
            <a:miter lim="800000"/>
            <a:headEnd/>
            <a:tailEnd/>
          </a:ln>
        </p:spPr>
      </p:pic>
      <p:pic>
        <p:nvPicPr>
          <p:cNvPr id="77830" name="Picture 3"/>
          <p:cNvPicPr>
            <a:picLocks noChangeAspect="1" noChangeArrowheads="1"/>
          </p:cNvPicPr>
          <p:nvPr/>
        </p:nvPicPr>
        <p:blipFill>
          <a:blip r:embed="rId5" cstate="print"/>
          <a:srcRect/>
          <a:stretch>
            <a:fillRect/>
          </a:stretch>
        </p:blipFill>
        <p:spPr bwMode="auto">
          <a:xfrm>
            <a:off x="3491880" y="5733256"/>
            <a:ext cx="1781175" cy="485775"/>
          </a:xfrm>
          <a:prstGeom prst="rect">
            <a:avLst/>
          </a:prstGeom>
          <a:noFill/>
          <a:ln w="9525">
            <a:noFill/>
            <a:miter lim="800000"/>
            <a:headEnd/>
            <a:tailEnd/>
          </a:ln>
        </p:spPr>
      </p:pic>
      <p:pic>
        <p:nvPicPr>
          <p:cNvPr id="280577" name="Picture 1"/>
          <p:cNvPicPr>
            <a:picLocks noChangeAspect="1" noChangeArrowheads="1"/>
          </p:cNvPicPr>
          <p:nvPr/>
        </p:nvPicPr>
        <p:blipFill>
          <a:blip r:embed="rId6" cstate="print"/>
          <a:srcRect/>
          <a:stretch>
            <a:fillRect/>
          </a:stretch>
        </p:blipFill>
        <p:spPr bwMode="auto">
          <a:xfrm>
            <a:off x="5580112" y="620688"/>
            <a:ext cx="3087630" cy="2592288"/>
          </a:xfrm>
          <a:prstGeom prst="rect">
            <a:avLst/>
          </a:prstGeom>
          <a:noFill/>
          <a:ln w="9525">
            <a:noFill/>
            <a:miter lim="800000"/>
            <a:headEnd/>
            <a:tailEnd/>
          </a:ln>
        </p:spPr>
      </p:pic>
      <p:sp>
        <p:nvSpPr>
          <p:cNvPr id="8" name="7 - TextBox"/>
          <p:cNvSpPr txBox="1"/>
          <p:nvPr/>
        </p:nvSpPr>
        <p:spPr>
          <a:xfrm>
            <a:off x="4967536" y="3212976"/>
            <a:ext cx="4176464"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Ο Πελαργός (</a:t>
            </a:r>
            <a:r>
              <a:rPr lang="en-US" sz="1100" i="1" dirty="0" smtClean="0">
                <a:latin typeface="Tahoma" pitchFamily="34" charset="0"/>
                <a:ea typeface="Tahoma" pitchFamily="34" charset="0"/>
                <a:cs typeface="Tahoma" pitchFamily="34" charset="0"/>
              </a:rPr>
              <a:t>Ciconia </a:t>
            </a:r>
            <a:r>
              <a:rPr lang="en-US" sz="1100" i="1" dirty="0" err="1" smtClean="0">
                <a:latin typeface="Tahoma" pitchFamily="34" charset="0"/>
                <a:ea typeface="Tahoma" pitchFamily="34" charset="0"/>
                <a:cs typeface="Tahoma" pitchFamily="34" charset="0"/>
              </a:rPr>
              <a:t>ciconia</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αποτελεί χαρακτηριστικό είδος που χρησιμοποιεί θερμά ανοδικά ρεύματα στις μετακινήσεις του (</a:t>
            </a:r>
            <a:r>
              <a:rPr lang="el-GR" sz="1100" dirty="0" err="1" smtClean="0">
                <a:latin typeface="Tahoma" pitchFamily="34" charset="0"/>
                <a:ea typeface="Tahoma" pitchFamily="34" charset="0"/>
                <a:cs typeface="Tahoma" pitchFamily="34" charset="0"/>
              </a:rPr>
              <a:t>φωτ</a:t>
            </a:r>
            <a:r>
              <a:rPr lang="el-GR" sz="1100" dirty="0" smtClean="0">
                <a:latin typeface="Tahoma" pitchFamily="34" charset="0"/>
                <a:ea typeface="Tahoma" pitchFamily="34" charset="0"/>
                <a:cs typeface="Tahoma" pitchFamily="34" charset="0"/>
              </a:rPr>
              <a:t>. Σ. </a:t>
            </a:r>
            <a:r>
              <a:rPr lang="el-GR" sz="1100" dirty="0" err="1" smtClean="0">
                <a:latin typeface="Tahoma" pitchFamily="34" charset="0"/>
                <a:ea typeface="Tahoma" pitchFamily="34" charset="0"/>
                <a:cs typeface="Tahoma" pitchFamily="34" charset="0"/>
              </a:rPr>
              <a:t>Ζαννέτος</a:t>
            </a:r>
            <a:r>
              <a:rPr lang="el-GR"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
        <p:nvSpPr>
          <p:cNvPr id="9" name="8 - TextBox"/>
          <p:cNvSpPr txBox="1"/>
          <p:nvPr/>
        </p:nvSpPr>
        <p:spPr>
          <a:xfrm>
            <a:off x="4967536" y="6257836"/>
            <a:ext cx="4176464" cy="430887"/>
          </a:xfrm>
          <a:prstGeom prst="rect">
            <a:avLst/>
          </a:prstGeom>
          <a:noFill/>
        </p:spPr>
        <p:txBody>
          <a:bodyPr wrap="square" rtlCol="0">
            <a:spAutoFit/>
          </a:bodyPr>
          <a:lstStyle/>
          <a:p>
            <a:r>
              <a:rPr lang="el-GR" sz="1100" dirty="0" err="1" smtClean="0">
                <a:latin typeface="Tahoma" pitchFamily="34" charset="0"/>
                <a:ea typeface="Tahoma" pitchFamily="34" charset="0"/>
                <a:cs typeface="Tahoma" pitchFamily="34" charset="0"/>
              </a:rPr>
              <a:t>Δακτυλίωση</a:t>
            </a:r>
            <a:r>
              <a:rPr lang="el-GR" sz="1100" dirty="0" smtClean="0">
                <a:latin typeface="Tahoma" pitchFamily="34" charset="0"/>
                <a:ea typeface="Tahoma" pitchFamily="34" charset="0"/>
                <a:cs typeface="Tahoma" pitchFamily="34" charset="0"/>
              </a:rPr>
              <a:t> Κούκου (</a:t>
            </a:r>
            <a:r>
              <a:rPr lang="en-US" sz="1100" i="1" dirty="0" err="1" smtClean="0">
                <a:latin typeface="Tahoma" pitchFamily="34" charset="0"/>
                <a:ea typeface="Tahoma" pitchFamily="34" charset="0"/>
                <a:cs typeface="Tahoma" pitchFamily="34" charset="0"/>
              </a:rPr>
              <a:t>Cuculus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canorus</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κατά την εαρινή μετανάστευση στα </a:t>
            </a:r>
            <a:r>
              <a:rPr lang="el-GR" sz="1100" dirty="0" err="1" smtClean="0">
                <a:latin typeface="Tahoma" pitchFamily="34" charset="0"/>
                <a:ea typeface="Tahoma" pitchFamily="34" charset="0"/>
                <a:cs typeface="Tahoma" pitchFamily="34" charset="0"/>
              </a:rPr>
              <a:t>Στροφάδια</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dirty="0" err="1" smtClean="0">
                <a:latin typeface="Tahoma" pitchFamily="34" charset="0"/>
                <a:ea typeface="Tahoma" pitchFamily="34" charset="0"/>
                <a:cs typeface="Tahoma" pitchFamily="34" charset="0"/>
              </a:rPr>
              <a:t>Οικοτοξικολογικές</a:t>
            </a:r>
            <a:r>
              <a:rPr lang="el-GR" sz="2400" dirty="0" smtClean="0">
                <a:latin typeface="Tahoma" pitchFamily="34" charset="0"/>
                <a:ea typeface="Tahoma" pitchFamily="34" charset="0"/>
                <a:cs typeface="Tahoma" pitchFamily="34" charset="0"/>
              </a:rPr>
              <a:t> αναλύσεις-μεθοδολογία</a:t>
            </a:r>
            <a:endParaRPr lang="el-GR" sz="2400" dirty="0">
              <a:latin typeface="Tahoma" pitchFamily="34" charset="0"/>
              <a:ea typeface="Tahoma" pitchFamily="34" charset="0"/>
              <a:cs typeface="Tahoma" pitchFamily="34" charset="0"/>
            </a:endParaRPr>
          </a:p>
        </p:txBody>
      </p:sp>
      <p:sp>
        <p:nvSpPr>
          <p:cNvPr id="3" name="2 - Θέση κειμένου"/>
          <p:cNvSpPr>
            <a:spLocks noGrp="1"/>
          </p:cNvSpPr>
          <p:nvPr>
            <p:ph type="body" idx="1"/>
          </p:nvPr>
        </p:nvSpPr>
        <p:spPr/>
        <p:txBody>
          <a:bodyPr/>
          <a:lstStyle/>
          <a:p>
            <a:r>
              <a:rPr lang="el-GR" sz="1000" dirty="0" smtClean="0">
                <a:latin typeface="Tahoma" pitchFamily="34" charset="0"/>
                <a:ea typeface="Tahoma" pitchFamily="34" charset="0"/>
                <a:cs typeface="Tahoma" pitchFamily="34" charset="0"/>
              </a:rPr>
              <a:t>Μ</a:t>
            </a:r>
            <a:r>
              <a:rPr lang="en-US" sz="1000" dirty="0" smtClean="0">
                <a:latin typeface="Tahoma" pitchFamily="34" charset="0"/>
                <a:ea typeface="Tahoma" pitchFamily="34" charset="0"/>
                <a:cs typeface="Tahoma" pitchFamily="34" charset="0"/>
              </a:rPr>
              <a:t>Sc Thesis </a:t>
            </a:r>
            <a:r>
              <a:rPr lang="el-GR" sz="1000" dirty="0" smtClean="0">
                <a:latin typeface="Tahoma" pitchFamily="34" charset="0"/>
                <a:ea typeface="Tahoma" pitchFamily="34" charset="0"/>
                <a:cs typeface="Tahoma" pitchFamily="34" charset="0"/>
              </a:rPr>
              <a:t>(</a:t>
            </a:r>
            <a:r>
              <a:rPr lang="en-US" sz="1000" dirty="0" smtClean="0">
                <a:latin typeface="Tahoma" pitchFamily="34" charset="0"/>
                <a:ea typeface="Tahoma" pitchFamily="34" charset="0"/>
                <a:cs typeface="Tahoma" pitchFamily="34" charset="0"/>
              </a:rPr>
              <a:t>Norwegian University of Science and Technology-Ionian University-Natural History Museum of </a:t>
            </a:r>
            <a:r>
              <a:rPr lang="en-US" sz="1000" dirty="0" err="1" smtClean="0">
                <a:latin typeface="Tahoma" pitchFamily="34" charset="0"/>
                <a:ea typeface="Tahoma" pitchFamily="34" charset="0"/>
                <a:cs typeface="Tahoma" pitchFamily="34" charset="0"/>
              </a:rPr>
              <a:t>Stochhom</a:t>
            </a:r>
            <a:r>
              <a:rPr lang="en-US" sz="1000" dirty="0" smtClean="0">
                <a:latin typeface="Tahoma" pitchFamily="34" charset="0"/>
                <a:ea typeface="Tahoma" pitchFamily="34" charset="0"/>
                <a:cs typeface="Tahoma" pitchFamily="34" charset="0"/>
              </a:rPr>
              <a:t>)</a:t>
            </a:r>
            <a:endParaRPr lang="el-GR" sz="1000" dirty="0">
              <a:latin typeface="Tahoma" pitchFamily="34" charset="0"/>
              <a:ea typeface="Tahoma" pitchFamily="34" charset="0"/>
              <a:cs typeface="Tahoma" pitchFamily="34" charset="0"/>
            </a:endParaRPr>
          </a:p>
        </p:txBody>
      </p:sp>
      <p:sp>
        <p:nvSpPr>
          <p:cNvPr id="5" name="4 - Θέση κειμένου"/>
          <p:cNvSpPr>
            <a:spLocks noGrp="1"/>
          </p:cNvSpPr>
          <p:nvPr>
            <p:ph type="body" sz="half" idx="3"/>
          </p:nvPr>
        </p:nvSpPr>
        <p:spPr>
          <a:xfrm>
            <a:off x="6156176" y="1524000"/>
            <a:ext cx="2676929" cy="731520"/>
          </a:xfrm>
        </p:spPr>
        <p:txBody>
          <a:bodyPr/>
          <a:lstStyle/>
          <a:p>
            <a:r>
              <a:rPr lang="el-GR" dirty="0" smtClean="0"/>
              <a:t>Μεθοδολογία</a:t>
            </a:r>
            <a:endParaRPr lang="el-GR" dirty="0"/>
          </a:p>
        </p:txBody>
      </p:sp>
      <p:sp>
        <p:nvSpPr>
          <p:cNvPr id="6" name="5 - Θέση περιεχομένου"/>
          <p:cNvSpPr>
            <a:spLocks noGrp="1"/>
          </p:cNvSpPr>
          <p:nvPr>
            <p:ph sz="quarter" idx="4"/>
          </p:nvPr>
        </p:nvSpPr>
        <p:spPr>
          <a:xfrm>
            <a:off x="6156176" y="2348880"/>
            <a:ext cx="2683024" cy="4032447"/>
          </a:xfrm>
        </p:spPr>
        <p:txBody>
          <a:bodyPr>
            <a:normAutofit fontScale="92500" lnSpcReduction="10000"/>
          </a:bodyPr>
          <a:lstStyle/>
          <a:p>
            <a:r>
              <a:rPr lang="el-GR" sz="1000" dirty="0" smtClean="0">
                <a:latin typeface="Tahoma" pitchFamily="34" charset="0"/>
                <a:ea typeface="Tahoma" pitchFamily="34" charset="0"/>
                <a:cs typeface="Tahoma" pitchFamily="34" charset="0"/>
              </a:rPr>
              <a:t>Συλλογή φτερούγων (Ν=38) από είδη μεταναστευτικών </a:t>
            </a:r>
            <a:r>
              <a:rPr lang="el-GR" sz="1000" dirty="0" err="1" smtClean="0">
                <a:latin typeface="Tahoma" pitchFamily="34" charset="0"/>
                <a:ea typeface="Tahoma" pitchFamily="34" charset="0"/>
                <a:cs typeface="Tahoma" pitchFamily="34" charset="0"/>
              </a:rPr>
              <a:t>στρουθιόμορφων</a:t>
            </a:r>
            <a:r>
              <a:rPr lang="el-GR" sz="1000" dirty="0" smtClean="0">
                <a:latin typeface="Tahoma" pitchFamily="34" charset="0"/>
                <a:ea typeface="Tahoma" pitchFamily="34" charset="0"/>
                <a:cs typeface="Tahoma" pitchFamily="34" charset="0"/>
              </a:rPr>
              <a:t> πτηνών με πλήρη </a:t>
            </a:r>
            <a:r>
              <a:rPr lang="el-GR" sz="1000" dirty="0" err="1" smtClean="0">
                <a:latin typeface="Tahoma" pitchFamily="34" charset="0"/>
                <a:ea typeface="Tahoma" pitchFamily="34" charset="0"/>
                <a:cs typeface="Tahoma" pitchFamily="34" charset="0"/>
              </a:rPr>
              <a:t>πτερόρροια</a:t>
            </a:r>
            <a:r>
              <a:rPr lang="el-GR" sz="1000" dirty="0" smtClean="0">
                <a:latin typeface="Tahoma" pitchFamily="34" charset="0"/>
                <a:ea typeface="Tahoma" pitchFamily="34" charset="0"/>
                <a:cs typeface="Tahoma" pitchFamily="34" charset="0"/>
              </a:rPr>
              <a:t> στα πεδία διαχείμασης στην Αφρική.</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Χρησιμοποιήθηκαν 6 είδη </a:t>
            </a:r>
            <a:r>
              <a:rPr lang="el-GR" sz="1000" dirty="0" err="1" smtClean="0">
                <a:latin typeface="Tahoma" pitchFamily="34" charset="0"/>
                <a:ea typeface="Tahoma" pitchFamily="34" charset="0"/>
                <a:cs typeface="Tahoma" pitchFamily="34" charset="0"/>
              </a:rPr>
              <a:t>Σταχτομυγχάφτης</a:t>
            </a:r>
            <a:r>
              <a:rPr lang="el-GR" sz="1000"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Muscicapa</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striata</a:t>
            </a:r>
            <a:r>
              <a:rPr lang="en-US" sz="1000" dirty="0" smtClean="0">
                <a:latin typeface="Tahoma" pitchFamily="34" charset="0"/>
                <a:ea typeface="Tahoma" pitchFamily="34" charset="0"/>
                <a:cs typeface="Tahoma" pitchFamily="34" charset="0"/>
              </a:rPr>
              <a:t>), O</a:t>
            </a:r>
            <a:r>
              <a:rPr lang="el-GR" sz="1000" dirty="0" err="1" smtClean="0">
                <a:latin typeface="Tahoma" pitchFamily="34" charset="0"/>
                <a:ea typeface="Tahoma" pitchFamily="34" charset="0"/>
                <a:cs typeface="Tahoma" pitchFamily="34" charset="0"/>
              </a:rPr>
              <a:t>χθοχελίδονο</a:t>
            </a:r>
            <a:r>
              <a:rPr lang="el-GR" sz="1000"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Riparia</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riparia</a:t>
            </a:r>
            <a:r>
              <a:rPr lang="el-GR" sz="1000" dirty="0" smtClean="0">
                <a:latin typeface="Tahoma" pitchFamily="34" charset="0"/>
                <a:ea typeface="Tahoma" pitchFamily="34" charset="0"/>
                <a:cs typeface="Tahoma" pitchFamily="34" charset="0"/>
              </a:rPr>
              <a:t>) </a:t>
            </a:r>
            <a:r>
              <a:rPr lang="el-GR" sz="1000" dirty="0" err="1" smtClean="0">
                <a:latin typeface="Tahoma" pitchFamily="34" charset="0"/>
                <a:ea typeface="Tahoma" pitchFamily="34" charset="0"/>
                <a:cs typeface="Tahoma" pitchFamily="34" charset="0"/>
              </a:rPr>
              <a:t>Δασοφυλλοσκόπος</a:t>
            </a:r>
            <a:r>
              <a:rPr lang="el-GR" sz="1000"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Phylloscopus</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sibilatrix</a:t>
            </a:r>
            <a:r>
              <a:rPr lang="en-US" sz="1000" dirty="0" smtClean="0">
                <a:latin typeface="Tahoma" pitchFamily="34" charset="0"/>
                <a:ea typeface="Tahoma" pitchFamily="34" charset="0"/>
                <a:cs typeface="Tahoma" pitchFamily="34" charset="0"/>
              </a:rPr>
              <a:t>)</a:t>
            </a:r>
            <a:r>
              <a:rPr lang="el-GR" sz="1000" dirty="0" smtClean="0">
                <a:latin typeface="Tahoma" pitchFamily="34" charset="0"/>
                <a:ea typeface="Tahoma" pitchFamily="34" charset="0"/>
                <a:cs typeface="Tahoma" pitchFamily="34" charset="0"/>
              </a:rPr>
              <a:t> , </a:t>
            </a:r>
            <a:r>
              <a:rPr lang="el-GR" sz="1000" dirty="0" err="1" smtClean="0">
                <a:latin typeface="Tahoma" pitchFamily="34" charset="0"/>
                <a:ea typeface="Tahoma" pitchFamily="34" charset="0"/>
                <a:cs typeface="Tahoma" pitchFamily="34" charset="0"/>
              </a:rPr>
              <a:t>Κηποτσιροβάκος</a:t>
            </a:r>
            <a:r>
              <a:rPr lang="el-GR" sz="1000" dirty="0" smtClean="0">
                <a:latin typeface="Tahoma" pitchFamily="34" charset="0"/>
                <a:ea typeface="Tahoma" pitchFamily="34" charset="0"/>
                <a:cs typeface="Tahoma" pitchFamily="34" charset="0"/>
              </a:rPr>
              <a:t> (</a:t>
            </a:r>
            <a:r>
              <a:rPr lang="en-US" sz="1000" dirty="0" smtClean="0">
                <a:latin typeface="Tahoma" pitchFamily="34" charset="0"/>
                <a:ea typeface="Tahoma" pitchFamily="34" charset="0"/>
                <a:cs typeface="Tahoma" pitchFamily="34" charset="0"/>
              </a:rPr>
              <a:t>Sylvia </a:t>
            </a:r>
            <a:r>
              <a:rPr lang="en-US" sz="1000" dirty="0" err="1" smtClean="0">
                <a:latin typeface="Tahoma" pitchFamily="34" charset="0"/>
                <a:ea typeface="Tahoma" pitchFamily="34" charset="0"/>
                <a:cs typeface="Tahoma" pitchFamily="34" charset="0"/>
              </a:rPr>
              <a:t>borin</a:t>
            </a:r>
            <a:r>
              <a:rPr lang="en-US" sz="1000" dirty="0" smtClean="0">
                <a:latin typeface="Tahoma" pitchFamily="34" charset="0"/>
                <a:ea typeface="Tahoma" pitchFamily="34" charset="0"/>
                <a:cs typeface="Tahoma" pitchFamily="34" charset="0"/>
              </a:rPr>
              <a:t>) </a:t>
            </a:r>
            <a:r>
              <a:rPr lang="el-GR" sz="1000" dirty="0" err="1" smtClean="0">
                <a:latin typeface="Tahoma" pitchFamily="34" charset="0"/>
                <a:ea typeface="Tahoma" pitchFamily="34" charset="0"/>
                <a:cs typeface="Tahoma" pitchFamily="34" charset="0"/>
              </a:rPr>
              <a:t>Σχοινοποταμίδα</a:t>
            </a:r>
            <a:r>
              <a:rPr lang="en-US" sz="1000" dirty="0" smtClean="0">
                <a:latin typeface="Tahoma" pitchFamily="34" charset="0"/>
                <a:ea typeface="Tahoma" pitchFamily="34" charset="0"/>
                <a:cs typeface="Tahoma" pitchFamily="34" charset="0"/>
              </a:rPr>
              <a:t> </a:t>
            </a:r>
            <a:r>
              <a:rPr lang="el-GR" sz="1000" dirty="0" smtClean="0">
                <a:latin typeface="Tahoma" pitchFamily="34" charset="0"/>
                <a:ea typeface="Tahoma" pitchFamily="34" charset="0"/>
                <a:cs typeface="Tahoma" pitchFamily="34" charset="0"/>
              </a:rPr>
              <a:t>(</a:t>
            </a:r>
            <a:r>
              <a:rPr lang="en-US" sz="1000" i="1" dirty="0" err="1" smtClean="0">
                <a:latin typeface="Tahoma" pitchFamily="34" charset="0"/>
                <a:ea typeface="Tahoma" pitchFamily="34" charset="0"/>
                <a:cs typeface="Tahoma" pitchFamily="34" charset="0"/>
              </a:rPr>
              <a:t>Acrocephalus</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schoenobaenus</a:t>
            </a:r>
            <a:r>
              <a:rPr lang="el-GR" sz="1000" dirty="0" smtClean="0">
                <a:latin typeface="Tahoma" pitchFamily="34" charset="0"/>
                <a:ea typeface="Tahoma" pitchFamily="34" charset="0"/>
                <a:cs typeface="Tahoma" pitchFamily="34" charset="0"/>
              </a:rPr>
              <a:t>)</a:t>
            </a:r>
            <a:r>
              <a:rPr lang="en-US" sz="1000" dirty="0" smtClean="0">
                <a:latin typeface="Tahoma" pitchFamily="34" charset="0"/>
                <a:ea typeface="Tahoma" pitchFamily="34" charset="0"/>
                <a:cs typeface="Tahoma" pitchFamily="34" charset="0"/>
              </a:rPr>
              <a:t> </a:t>
            </a:r>
            <a:r>
              <a:rPr lang="el-GR" sz="1000" dirty="0" smtClean="0">
                <a:latin typeface="Tahoma" pitchFamily="34" charset="0"/>
                <a:ea typeface="Tahoma" pitchFamily="34" charset="0"/>
                <a:cs typeface="Tahoma" pitchFamily="34" charset="0"/>
              </a:rPr>
              <a:t>και </a:t>
            </a:r>
            <a:r>
              <a:rPr lang="el-GR" sz="1000" dirty="0" err="1" smtClean="0">
                <a:latin typeface="Tahoma" pitchFamily="34" charset="0"/>
                <a:ea typeface="Tahoma" pitchFamily="34" charset="0"/>
                <a:cs typeface="Tahoma" pitchFamily="34" charset="0"/>
              </a:rPr>
              <a:t>Καλαμοποταμίδα</a:t>
            </a:r>
            <a:r>
              <a:rPr lang="el-GR" sz="1000"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Acrocephalus</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arundinaceus</a:t>
            </a:r>
            <a:r>
              <a:rPr lang="en-US" sz="1000" i="1" dirty="0" smtClean="0">
                <a:latin typeface="Tahoma" pitchFamily="34" charset="0"/>
                <a:ea typeface="Tahoma" pitchFamily="34" charset="0"/>
                <a:cs typeface="Tahoma" pitchFamily="34" charset="0"/>
              </a:rPr>
              <a:t>) </a:t>
            </a:r>
            <a:r>
              <a:rPr lang="el-GR" sz="1000" dirty="0" smtClean="0">
                <a:latin typeface="Tahoma" pitchFamily="34" charset="0"/>
                <a:ea typeface="Tahoma" pitchFamily="34" charset="0"/>
                <a:cs typeface="Tahoma" pitchFamily="34" charset="0"/>
              </a:rPr>
              <a:t>για τα οποία ξέρουμε τις περιοχές διαχείμασης</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Συλλέχθηκαν στα </a:t>
            </a:r>
            <a:r>
              <a:rPr lang="el-GR" sz="1000" dirty="0" err="1" smtClean="0">
                <a:latin typeface="Tahoma" pitchFamily="34" charset="0"/>
                <a:ea typeface="Tahoma" pitchFamily="34" charset="0"/>
                <a:cs typeface="Tahoma" pitchFamily="34" charset="0"/>
              </a:rPr>
              <a:t>Στροφάδια</a:t>
            </a:r>
            <a:r>
              <a:rPr lang="el-GR" sz="1000" dirty="0" smtClean="0">
                <a:latin typeface="Tahoma" pitchFamily="34" charset="0"/>
                <a:ea typeface="Tahoma" pitchFamily="34" charset="0"/>
                <a:cs typeface="Tahoma" pitchFamily="34" charset="0"/>
              </a:rPr>
              <a:t> (Άνοιξη 2018) οι φτερούγες από «φρέσκα» νεκρά πουλιά λόγω εξάντλησης.</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Πραγματοποιήθηκαν αναλύσεις τόσο για ανόργανα φορτία όπως </a:t>
            </a:r>
            <a:r>
              <a:rPr lang="el-GR" sz="1000" dirty="0" smtClean="0"/>
              <a:t>Χαλκός</a:t>
            </a:r>
            <a:r>
              <a:rPr lang="en-US" sz="1000" dirty="0" smtClean="0"/>
              <a:t> (Cu),</a:t>
            </a:r>
            <a:r>
              <a:rPr lang="el-GR" sz="1000" dirty="0" smtClean="0"/>
              <a:t> Κοβάλτιο </a:t>
            </a:r>
            <a:r>
              <a:rPr lang="en-US" sz="1000" dirty="0" smtClean="0"/>
              <a:t>(Co), </a:t>
            </a:r>
            <a:r>
              <a:rPr lang="el-GR" sz="1000" dirty="0" smtClean="0"/>
              <a:t>Μαγγάνιο</a:t>
            </a:r>
            <a:r>
              <a:rPr lang="en-US" sz="1000" dirty="0" smtClean="0"/>
              <a:t> (</a:t>
            </a:r>
            <a:r>
              <a:rPr lang="en-US" sz="1000" dirty="0" err="1" smtClean="0"/>
              <a:t>Mn</a:t>
            </a:r>
            <a:r>
              <a:rPr lang="en-US" sz="1000" dirty="0" smtClean="0"/>
              <a:t>) </a:t>
            </a:r>
            <a:r>
              <a:rPr lang="el-GR" sz="1000" dirty="0" smtClean="0"/>
              <a:t>Ψευδάργυρος </a:t>
            </a:r>
            <a:r>
              <a:rPr lang="en-US" sz="1000" dirty="0" smtClean="0"/>
              <a:t>(Zn), </a:t>
            </a:r>
            <a:r>
              <a:rPr lang="el-GR" sz="1000" dirty="0" smtClean="0"/>
              <a:t>Αρσενικό </a:t>
            </a:r>
            <a:r>
              <a:rPr lang="en-US" sz="1000" dirty="0" smtClean="0"/>
              <a:t>(As),</a:t>
            </a:r>
            <a:r>
              <a:rPr lang="el-GR" sz="1000" dirty="0" smtClean="0"/>
              <a:t> Κάδμιο</a:t>
            </a:r>
            <a:r>
              <a:rPr lang="en-US" sz="1000" dirty="0" smtClean="0"/>
              <a:t> (</a:t>
            </a:r>
            <a:r>
              <a:rPr lang="en-US" sz="1000" dirty="0" err="1" smtClean="0"/>
              <a:t>Cd</a:t>
            </a:r>
            <a:r>
              <a:rPr lang="en-US" sz="1000" dirty="0" smtClean="0"/>
              <a:t>), </a:t>
            </a:r>
            <a:r>
              <a:rPr lang="el-GR" sz="1000" dirty="0" smtClean="0"/>
              <a:t>Υδράργυρος</a:t>
            </a:r>
            <a:r>
              <a:rPr lang="en-US" sz="1000" dirty="0" smtClean="0"/>
              <a:t> (Hg)</a:t>
            </a:r>
            <a:r>
              <a:rPr lang="el-GR" sz="1000" dirty="0" smtClean="0"/>
              <a:t> και Μόλυβδος </a:t>
            </a:r>
            <a:r>
              <a:rPr lang="en-US" sz="1000" dirty="0" smtClean="0"/>
              <a:t>(</a:t>
            </a:r>
            <a:r>
              <a:rPr lang="en-US" sz="1000" dirty="0" err="1" smtClean="0"/>
              <a:t>Pb</a:t>
            </a:r>
            <a:r>
              <a:rPr lang="en-US" sz="1000" dirty="0" smtClean="0"/>
              <a:t>).</a:t>
            </a:r>
            <a:endParaRPr lang="el-GR" sz="1000" dirty="0" smtClean="0"/>
          </a:p>
          <a:p>
            <a:pPr>
              <a:buNone/>
            </a:pPr>
            <a:endParaRPr lang="el-GR" sz="1000" dirty="0" smtClean="0"/>
          </a:p>
          <a:p>
            <a:r>
              <a:rPr lang="el-GR" sz="1000" dirty="0" smtClean="0">
                <a:latin typeface="Tahoma" pitchFamily="34" charset="0"/>
                <a:ea typeface="Tahoma" pitchFamily="34" charset="0"/>
                <a:cs typeface="Tahoma" pitchFamily="34" charset="0"/>
              </a:rPr>
              <a:t>Επιπλέον πραγματοποιήθηκαν αναλύσεις και για την ανίχνευση οργανικών ρύπων με έμφαση στις </a:t>
            </a:r>
            <a:r>
              <a:rPr lang="el-GR" sz="1000" dirty="0" err="1" smtClean="0">
                <a:latin typeface="Tahoma" pitchFamily="34" charset="0"/>
                <a:ea typeface="Tahoma" pitchFamily="34" charset="0"/>
                <a:cs typeface="Tahoma" pitchFamily="34" charset="0"/>
              </a:rPr>
              <a:t>υπερφθοριωμένες</a:t>
            </a:r>
            <a:r>
              <a:rPr lang="el-GR" sz="1000" dirty="0" smtClean="0">
                <a:latin typeface="Tahoma" pitchFamily="34" charset="0"/>
                <a:ea typeface="Tahoma" pitchFamily="34" charset="0"/>
                <a:cs typeface="Tahoma" pitchFamily="34" charset="0"/>
              </a:rPr>
              <a:t> ενώσεις (</a:t>
            </a:r>
            <a:r>
              <a:rPr lang="en-US" sz="1000" dirty="0" err="1" smtClean="0"/>
              <a:t>Perfluorinated</a:t>
            </a:r>
            <a:r>
              <a:rPr lang="en-US" sz="1000" dirty="0" smtClean="0"/>
              <a:t> compounds</a:t>
            </a:r>
            <a:r>
              <a:rPr lang="el-GR" sz="1000" dirty="0" smtClean="0"/>
              <a:t>-</a:t>
            </a:r>
            <a:r>
              <a:rPr lang="en-US" sz="1000" dirty="0" smtClean="0"/>
              <a:t>PFCs)</a:t>
            </a:r>
            <a:r>
              <a:rPr lang="el-GR" sz="1000" dirty="0" smtClean="0"/>
              <a:t> και τη μη </a:t>
            </a:r>
            <a:r>
              <a:rPr lang="el-GR" sz="1000" dirty="0" err="1" smtClean="0"/>
              <a:t>φθοριωμένη</a:t>
            </a:r>
            <a:r>
              <a:rPr lang="el-GR" sz="1000" dirty="0" smtClean="0"/>
              <a:t> ένωση </a:t>
            </a:r>
            <a:r>
              <a:rPr lang="el-GR" sz="1000" b="1" dirty="0" err="1" smtClean="0"/>
              <a:t>DecaS</a:t>
            </a:r>
            <a:r>
              <a:rPr lang="el-GR" sz="1000" b="1" dirty="0" smtClean="0"/>
              <a:t> </a:t>
            </a:r>
            <a:endParaRPr lang="el-GR" sz="1000" dirty="0">
              <a:latin typeface="Tahoma" pitchFamily="34" charset="0"/>
              <a:ea typeface="Tahoma" pitchFamily="34" charset="0"/>
              <a:cs typeface="Tahoma" pitchFamily="34" charset="0"/>
            </a:endParaRPr>
          </a:p>
        </p:txBody>
      </p:sp>
      <p:pic>
        <p:nvPicPr>
          <p:cNvPr id="35842" name="Picture 2"/>
          <p:cNvPicPr>
            <a:picLocks noChangeAspect="1" noChangeArrowheads="1"/>
          </p:cNvPicPr>
          <p:nvPr/>
        </p:nvPicPr>
        <p:blipFill>
          <a:blip r:embed="rId2" cstate="print"/>
          <a:srcRect/>
          <a:stretch>
            <a:fillRect/>
          </a:stretch>
        </p:blipFill>
        <p:spPr bwMode="auto">
          <a:xfrm>
            <a:off x="179512" y="2276872"/>
            <a:ext cx="5976133" cy="4120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r>
              <a:rPr lang="el-GR" dirty="0" smtClean="0"/>
              <a:t>Είδος ενδιαφέροντος: Τρυγόνι</a:t>
            </a:r>
            <a:endParaRPr lang="el-GR" dirty="0"/>
          </a:p>
        </p:txBody>
      </p:sp>
      <p:sp>
        <p:nvSpPr>
          <p:cNvPr id="8" name="7 - Θέση περιεχομένου"/>
          <p:cNvSpPr>
            <a:spLocks noGrp="1"/>
          </p:cNvSpPr>
          <p:nvPr>
            <p:ph sz="half" idx="1"/>
          </p:nvPr>
        </p:nvSpPr>
        <p:spPr>
          <a:xfrm>
            <a:off x="179512" y="1340768"/>
            <a:ext cx="4248472" cy="4681728"/>
          </a:xfrm>
        </p:spPr>
        <p:txBody>
          <a:bodyPr>
            <a:noAutofit/>
          </a:bodyPr>
          <a:lstStyle/>
          <a:p>
            <a:r>
              <a:rPr lang="el-GR" sz="1000" dirty="0" smtClean="0">
                <a:latin typeface="Tahoma" pitchFamily="34" charset="0"/>
                <a:ea typeface="Tahoma" pitchFamily="34" charset="0"/>
                <a:cs typeface="Tahoma" pitchFamily="34" charset="0"/>
              </a:rPr>
              <a:t>Το Τρυγόνι (</a:t>
            </a:r>
            <a:r>
              <a:rPr lang="en-US" sz="1000" i="1" dirty="0" err="1" smtClean="0">
                <a:latin typeface="Tahoma" pitchFamily="34" charset="0"/>
                <a:ea typeface="Tahoma" pitchFamily="34" charset="0"/>
                <a:cs typeface="Tahoma" pitchFamily="34" charset="0"/>
              </a:rPr>
              <a:t>Streptopelia</a:t>
            </a:r>
            <a:r>
              <a:rPr lang="en-US" sz="1000" i="1" dirty="0" smtClean="0">
                <a:latin typeface="Tahoma" pitchFamily="34" charset="0"/>
                <a:ea typeface="Tahoma" pitchFamily="34" charset="0"/>
                <a:cs typeface="Tahoma" pitchFamily="34" charset="0"/>
              </a:rPr>
              <a:t> </a:t>
            </a:r>
            <a:r>
              <a:rPr lang="en-US" sz="1000" i="1" dirty="0" err="1" smtClean="0">
                <a:latin typeface="Tahoma" pitchFamily="34" charset="0"/>
                <a:ea typeface="Tahoma" pitchFamily="34" charset="0"/>
                <a:cs typeface="Tahoma" pitchFamily="34" charset="0"/>
              </a:rPr>
              <a:t>turtur</a:t>
            </a:r>
            <a:r>
              <a:rPr lang="el-GR" sz="1000" dirty="0" smtClean="0">
                <a:latin typeface="Tahoma" pitchFamily="34" charset="0"/>
                <a:ea typeface="Tahoma" pitchFamily="34" charset="0"/>
                <a:cs typeface="Tahoma" pitchFamily="34" charset="0"/>
              </a:rPr>
              <a:t> - </a:t>
            </a:r>
            <a:r>
              <a:rPr lang="en-US" sz="1000" dirty="0" err="1" smtClean="0">
                <a:latin typeface="Tahoma" pitchFamily="34" charset="0"/>
                <a:ea typeface="Tahoma" pitchFamily="34" charset="0"/>
                <a:cs typeface="Tahoma" pitchFamily="34" charset="0"/>
              </a:rPr>
              <a:t>Οικ</a:t>
            </a:r>
            <a:r>
              <a:rPr lang="en-US" sz="1000" dirty="0" smtClean="0">
                <a:latin typeface="Tahoma" pitchFamily="34" charset="0"/>
                <a:ea typeface="Tahoma" pitchFamily="34" charset="0"/>
                <a:cs typeface="Tahoma" pitchFamily="34" charset="0"/>
              </a:rPr>
              <a:t>. </a:t>
            </a:r>
            <a:r>
              <a:rPr lang="en-US" sz="1000" dirty="0" err="1" smtClean="0">
                <a:latin typeface="Tahoma" pitchFamily="34" charset="0"/>
                <a:ea typeface="Tahoma" pitchFamily="34" charset="0"/>
                <a:cs typeface="Tahoma" pitchFamily="34" charset="0"/>
              </a:rPr>
              <a:t>Columbidae</a:t>
            </a:r>
            <a:r>
              <a:rPr lang="el-GR" sz="1000" dirty="0" smtClean="0">
                <a:latin typeface="Tahoma" pitchFamily="34" charset="0"/>
                <a:ea typeface="Tahoma" pitchFamily="34" charset="0"/>
                <a:cs typeface="Tahoma" pitchFamily="34" charset="0"/>
              </a:rPr>
              <a:t>)</a:t>
            </a:r>
            <a:r>
              <a:rPr lang="en-US" sz="1000" dirty="0" smtClean="0">
                <a:latin typeface="Tahoma" pitchFamily="34" charset="0"/>
                <a:ea typeface="Tahoma" pitchFamily="34" charset="0"/>
                <a:cs typeface="Tahoma" pitchFamily="34" charset="0"/>
              </a:rPr>
              <a:t> </a:t>
            </a:r>
            <a:r>
              <a:rPr lang="el-GR" sz="1000" dirty="0" smtClean="0">
                <a:latin typeface="Tahoma" pitchFamily="34" charset="0"/>
                <a:ea typeface="Tahoma" pitchFamily="34" charset="0"/>
                <a:cs typeface="Tahoma" pitchFamily="34" charset="0"/>
              </a:rPr>
              <a:t>είναι μεταναστευτικό </a:t>
            </a:r>
            <a:r>
              <a:rPr lang="el-GR" sz="1000" dirty="0" err="1" smtClean="0">
                <a:latin typeface="Tahoma" pitchFamily="34" charset="0"/>
                <a:ea typeface="Tahoma" pitchFamily="34" charset="0"/>
                <a:cs typeface="Tahoma" pitchFamily="34" charset="0"/>
              </a:rPr>
              <a:t>περιστερόμορφο</a:t>
            </a:r>
            <a:r>
              <a:rPr lang="el-GR" sz="1000" dirty="0" smtClean="0">
                <a:latin typeface="Tahoma" pitchFamily="34" charset="0"/>
                <a:ea typeface="Tahoma" pitchFamily="34" charset="0"/>
                <a:cs typeface="Tahoma" pitchFamily="34" charset="0"/>
              </a:rPr>
              <a:t> πτηνό με μέγεθος σώματος 25-28 εκ. και άνοιγμα φτερούγων 45-50 εκ.</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Περιλαμβάνεται στο Παράρτημα ΙΙ της κοινοτικής οδηγίας 2009/147ΕΚ, αναφέρεται από την </a:t>
            </a:r>
            <a:r>
              <a:rPr lang="en-US" sz="1000" dirty="0" smtClean="0">
                <a:latin typeface="Tahoma" pitchFamily="34" charset="0"/>
                <a:ea typeface="Tahoma" pitchFamily="34" charset="0"/>
                <a:cs typeface="Tahoma" pitchFamily="34" charset="0"/>
              </a:rPr>
              <a:t>IUCN</a:t>
            </a:r>
            <a:r>
              <a:rPr lang="el-GR" sz="1000" dirty="0" smtClean="0">
                <a:latin typeface="Tahoma" pitchFamily="34" charset="0"/>
                <a:ea typeface="Tahoma" pitchFamily="34" charset="0"/>
                <a:cs typeface="Tahoma" pitchFamily="34" charset="0"/>
              </a:rPr>
              <a:t> (2019) ως Τρωτό και από το ΚΒΑΖΕ (2009) έχει καταταχθεί στα Μη </a:t>
            </a:r>
            <a:r>
              <a:rPr lang="el-GR" sz="1000" dirty="0" err="1" smtClean="0">
                <a:latin typeface="Tahoma" pitchFamily="34" charset="0"/>
                <a:ea typeface="Tahoma" pitchFamily="34" charset="0"/>
                <a:cs typeface="Tahoma" pitchFamily="34" charset="0"/>
              </a:rPr>
              <a:t>Αξιολογηθέντα</a:t>
            </a:r>
            <a:r>
              <a:rPr lang="el-GR" sz="1000" dirty="0" smtClean="0">
                <a:latin typeface="Tahoma" pitchFamily="34" charset="0"/>
                <a:ea typeface="Tahoma" pitchFamily="34" charset="0"/>
                <a:cs typeface="Tahoma" pitchFamily="34" charset="0"/>
              </a:rPr>
              <a:t>. </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Τα τελευταία έτη ο πληθυσμός μειώνεται δραματικά (έως και 48%).</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Αναπαράγεται σε πεδινά δάση και συστάδες δέντρα με πλούσιο </a:t>
            </a:r>
            <a:r>
              <a:rPr lang="el-GR" sz="1000" dirty="0" err="1" smtClean="0">
                <a:latin typeface="Tahoma" pitchFamily="34" charset="0"/>
                <a:ea typeface="Tahoma" pitchFamily="34" charset="0"/>
                <a:cs typeface="Tahoma" pitchFamily="34" charset="0"/>
              </a:rPr>
              <a:t>υποόροφο</a:t>
            </a:r>
            <a:r>
              <a:rPr lang="el-GR" sz="1000" dirty="0" smtClean="0">
                <a:latin typeface="Tahoma" pitchFamily="34" charset="0"/>
                <a:ea typeface="Tahoma" pitchFamily="34" charset="0"/>
                <a:cs typeface="Tahoma" pitchFamily="34" charset="0"/>
              </a:rPr>
              <a:t>, σε αγροτικές και άλλες ανοιχτές περιοχές.</a:t>
            </a:r>
          </a:p>
          <a:p>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Στην Ευρώπη, έρχεται την άνοιξη (μέσα Απριλίου-αρχές Μαΐου) για να αναπαραχθεί και φθάνει μέχρι τα βόρεια, ενώ γενικά απουσιάζει από τις Σκανδιναβικές περιοχές. Στα δυτικά, παρατηρείται μέχρι το Ηνωμένο Βασίλειο, ενώ δεν επισκέπτεται βόρειες ρωσικές περιοχές.</a:t>
            </a:r>
          </a:p>
          <a:p>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Στην Ασία, το είδος εξαπλώνεται από την Μικρά Ασία στα δυτικά, μέχρι και τη ΒΔ Κίνα στα ανατολικά. Στα νότια φθάνει μέχρι την Αραβική Θάλασσα και τον Ινδικό Ωκεανό.</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Αναχωρεί για τα πεδία διαχείμασης τον Αύγουστο (έως Σεπτέμβριο). Η διαχείμαση του πραγματοποιείται κυρίως στην </a:t>
            </a:r>
            <a:r>
              <a:rPr lang="el-GR" sz="1000" dirty="0" err="1" smtClean="0">
                <a:latin typeface="Tahoma" pitchFamily="34" charset="0"/>
                <a:ea typeface="Tahoma" pitchFamily="34" charset="0"/>
                <a:cs typeface="Tahoma" pitchFamily="34" charset="0"/>
              </a:rPr>
              <a:t>υποσαχάρια</a:t>
            </a:r>
            <a:r>
              <a:rPr lang="el-GR" sz="1000" dirty="0" smtClean="0">
                <a:latin typeface="Tahoma" pitchFamily="34" charset="0"/>
                <a:ea typeface="Tahoma" pitchFamily="34" charset="0"/>
                <a:cs typeface="Tahoma" pitchFamily="34" charset="0"/>
              </a:rPr>
              <a:t> Αφρική, σε μία ζώνη που εκτείνεται από τη Σενεγάλη δυτικά έως την Ερυθραία και την Αιθιοπία στα ανατολικά.</a:t>
            </a:r>
          </a:p>
          <a:p>
            <a:pPr>
              <a:buNone/>
            </a:pPr>
            <a:endParaRPr lang="el-GR" sz="1000" dirty="0" smtClean="0">
              <a:latin typeface="Tahoma" pitchFamily="34" charset="0"/>
              <a:ea typeface="Tahoma" pitchFamily="34" charset="0"/>
              <a:cs typeface="Tahoma" pitchFamily="34" charset="0"/>
            </a:endParaRPr>
          </a:p>
          <a:p>
            <a:r>
              <a:rPr lang="el-GR" sz="1000" dirty="0" smtClean="0">
                <a:latin typeface="Tahoma" pitchFamily="34" charset="0"/>
                <a:ea typeface="Tahoma" pitchFamily="34" charset="0"/>
                <a:cs typeface="Tahoma" pitchFamily="34" charset="0"/>
              </a:rPr>
              <a:t>Σύμφωνα με το Διεθνές Σχέδιο Δράσης για το είδος (</a:t>
            </a:r>
            <a:r>
              <a:rPr lang="en-US" sz="1000" dirty="0" smtClean="0">
                <a:latin typeface="Tahoma" pitchFamily="34" charset="0"/>
                <a:ea typeface="Tahoma" pitchFamily="34" charset="0"/>
                <a:cs typeface="Tahoma" pitchFamily="34" charset="0"/>
              </a:rPr>
              <a:t>Fisher et al. 2018</a:t>
            </a:r>
            <a:r>
              <a:rPr lang="el-GR" sz="1000" dirty="0" smtClean="0">
                <a:latin typeface="Tahoma" pitchFamily="34" charset="0"/>
                <a:ea typeface="Tahoma" pitchFamily="34" charset="0"/>
                <a:cs typeface="Tahoma" pitchFamily="34" charset="0"/>
              </a:rPr>
              <a:t>), το κυνήγι είναι από τα κυριότερα προβλήματα και μια κύρια αιτία μείωσης του πληθυσμού του. </a:t>
            </a:r>
          </a:p>
          <a:p>
            <a:pPr>
              <a:buNone/>
            </a:pPr>
            <a:endParaRPr lang="el-GR" sz="1000" dirty="0" smtClean="0">
              <a:latin typeface="Tahoma" pitchFamily="34" charset="0"/>
              <a:ea typeface="Tahoma" pitchFamily="34" charset="0"/>
              <a:cs typeface="Tahoma" pitchFamily="34" charset="0"/>
            </a:endParaRPr>
          </a:p>
        </p:txBody>
      </p:sp>
      <p:pic>
        <p:nvPicPr>
          <p:cNvPr id="18434" name="Picture 2" descr="E:\Karris\Ionian University\Private works\Book fauna of Greece\Maps species Karris Fauna of Greece\Photos Karris fauna of greece\Streptopelia turtur\Τρυγόνι (Streptopelia turtur).JPG"/>
          <p:cNvPicPr>
            <a:picLocks noChangeAspect="1" noChangeArrowheads="1"/>
          </p:cNvPicPr>
          <p:nvPr/>
        </p:nvPicPr>
        <p:blipFill>
          <a:blip r:embed="rId2" cstate="print"/>
          <a:srcRect/>
          <a:stretch>
            <a:fillRect/>
          </a:stretch>
        </p:blipFill>
        <p:spPr bwMode="auto">
          <a:xfrm>
            <a:off x="5076056" y="1484784"/>
            <a:ext cx="3456384" cy="2592288"/>
          </a:xfrm>
          <a:prstGeom prst="rect">
            <a:avLst/>
          </a:prstGeom>
          <a:noFill/>
        </p:spPr>
      </p:pic>
      <p:pic>
        <p:nvPicPr>
          <p:cNvPr id="18435" name="Picture 3" descr="E:\Karris\Private works\Strofades April 2018\Foton Strofades 2018 Thord\DSCN1378.JPG"/>
          <p:cNvPicPr>
            <a:picLocks noChangeAspect="1" noChangeArrowheads="1"/>
          </p:cNvPicPr>
          <p:nvPr/>
        </p:nvPicPr>
        <p:blipFill>
          <a:blip r:embed="rId3" cstate="print"/>
          <a:srcRect/>
          <a:stretch>
            <a:fillRect/>
          </a:stretch>
        </p:blipFill>
        <p:spPr bwMode="auto">
          <a:xfrm>
            <a:off x="5292079" y="4149080"/>
            <a:ext cx="2904323" cy="217824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404664"/>
          </a:xfrm>
        </p:spPr>
        <p:txBody>
          <a:bodyPr/>
          <a:lstStyle/>
          <a:p>
            <a:r>
              <a:rPr lang="el-GR" sz="2400" dirty="0" smtClean="0">
                <a:latin typeface="Tahoma" pitchFamily="34" charset="0"/>
                <a:ea typeface="Tahoma" pitchFamily="34" charset="0"/>
                <a:cs typeface="Tahoma" pitchFamily="34" charset="0"/>
              </a:rPr>
              <a:t>Παγκόσμια κατανομή Τρυγονιού</a:t>
            </a:r>
            <a:endParaRPr lang="el-GR" sz="2400" dirty="0">
              <a:latin typeface="Tahoma" pitchFamily="34" charset="0"/>
              <a:ea typeface="Tahoma" pitchFamily="34" charset="0"/>
              <a:cs typeface="Tahoma" pitchFamily="34" charset="0"/>
            </a:endParaRPr>
          </a:p>
        </p:txBody>
      </p:sp>
      <p:pic>
        <p:nvPicPr>
          <p:cNvPr id="19458" name="Picture 2"/>
          <p:cNvPicPr>
            <a:picLocks noChangeAspect="1" noChangeArrowheads="1"/>
          </p:cNvPicPr>
          <p:nvPr/>
        </p:nvPicPr>
        <p:blipFill>
          <a:blip r:embed="rId2" cstate="print"/>
          <a:srcRect/>
          <a:stretch>
            <a:fillRect/>
          </a:stretch>
        </p:blipFill>
        <p:spPr bwMode="auto">
          <a:xfrm>
            <a:off x="37063" y="525048"/>
            <a:ext cx="9106937" cy="5806814"/>
          </a:xfrm>
          <a:prstGeom prst="rect">
            <a:avLst/>
          </a:prstGeom>
          <a:noFill/>
          <a:ln w="9525">
            <a:noFill/>
            <a:miter lim="800000"/>
            <a:headEnd/>
            <a:tailEnd/>
          </a:ln>
        </p:spPr>
      </p:pic>
      <p:sp>
        <p:nvSpPr>
          <p:cNvPr id="4" name="3 - TextBox"/>
          <p:cNvSpPr txBox="1"/>
          <p:nvPr/>
        </p:nvSpPr>
        <p:spPr>
          <a:xfrm>
            <a:off x="179512" y="6381328"/>
            <a:ext cx="8964488" cy="461665"/>
          </a:xfrm>
          <a:prstGeom prst="rect">
            <a:avLst/>
          </a:prstGeom>
          <a:noFill/>
        </p:spPr>
        <p:txBody>
          <a:bodyPr wrap="square" rtlCol="0">
            <a:spAutoFit/>
          </a:bodyPr>
          <a:lstStyle/>
          <a:p>
            <a:r>
              <a:rPr lang="en-US" sz="1200" dirty="0" smtClean="0">
                <a:latin typeface="Tahoma" pitchFamily="34" charset="0"/>
                <a:ea typeface="Tahoma" pitchFamily="34" charset="0"/>
                <a:cs typeface="Tahoma" pitchFamily="34" charset="0"/>
              </a:rPr>
              <a:t>X</a:t>
            </a:r>
            <a:r>
              <a:rPr lang="el-GR" sz="1200" dirty="0" err="1" smtClean="0">
                <a:latin typeface="Tahoma" pitchFamily="34" charset="0"/>
                <a:ea typeface="Tahoma" pitchFamily="34" charset="0"/>
                <a:cs typeface="Tahoma" pitchFamily="34" charset="0"/>
              </a:rPr>
              <a:t>άρτης</a:t>
            </a:r>
            <a:r>
              <a:rPr lang="el-GR" sz="1200" dirty="0" smtClean="0">
                <a:latin typeface="Tahoma" pitchFamily="34" charset="0"/>
                <a:ea typeface="Tahoma" pitchFamily="34" charset="0"/>
                <a:cs typeface="Tahoma" pitchFamily="34" charset="0"/>
              </a:rPr>
              <a:t>  παγκόσμιας κατανομής Τρυγονιού. Με κόκκινη και πράσινη σκίαση οι περιοχές αναπαραγωγής και διαχείμασης αντίστοιχα. (Πηγή: </a:t>
            </a:r>
            <a:r>
              <a:rPr lang="en-US" sz="1200" dirty="0" err="1" smtClean="0">
                <a:latin typeface="Tahoma" pitchFamily="34" charset="0"/>
                <a:ea typeface="Tahoma" pitchFamily="34" charset="0"/>
                <a:cs typeface="Tahoma" pitchFamily="34" charset="0"/>
              </a:rPr>
              <a:t>BirdLife</a:t>
            </a:r>
            <a:r>
              <a:rPr lang="en-US" sz="1200" dirty="0" smtClean="0">
                <a:latin typeface="Tahoma" pitchFamily="34" charset="0"/>
                <a:ea typeface="Tahoma" pitchFamily="34" charset="0"/>
                <a:cs typeface="Tahoma" pitchFamily="34" charset="0"/>
              </a:rPr>
              <a:t> International 2016; Fisher et al. 2018)</a:t>
            </a:r>
            <a:endParaRPr lang="el-GR" sz="12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Παγκόσμιες μεταναστευτικές οδοί Τρυγονιού</a:t>
            </a:r>
            <a:endParaRPr lang="el-GR" dirty="0"/>
          </a:p>
        </p:txBody>
      </p:sp>
      <p:pic>
        <p:nvPicPr>
          <p:cNvPr id="20482" name="Picture 2"/>
          <p:cNvPicPr>
            <a:picLocks noChangeAspect="1" noChangeArrowheads="1"/>
          </p:cNvPicPr>
          <p:nvPr/>
        </p:nvPicPr>
        <p:blipFill>
          <a:blip r:embed="rId2" cstate="print"/>
          <a:srcRect/>
          <a:stretch>
            <a:fillRect/>
          </a:stretch>
        </p:blipFill>
        <p:spPr bwMode="auto">
          <a:xfrm>
            <a:off x="611560" y="1412776"/>
            <a:ext cx="7867650" cy="4943475"/>
          </a:xfrm>
          <a:prstGeom prst="rect">
            <a:avLst/>
          </a:prstGeom>
          <a:noFill/>
          <a:ln w="9525">
            <a:noFill/>
            <a:miter lim="800000"/>
            <a:headEnd/>
            <a:tailEnd/>
          </a:ln>
        </p:spPr>
      </p:pic>
      <p:sp>
        <p:nvSpPr>
          <p:cNvPr id="4" name="3 - TextBox"/>
          <p:cNvSpPr txBox="1"/>
          <p:nvPr/>
        </p:nvSpPr>
        <p:spPr>
          <a:xfrm>
            <a:off x="899592" y="6381328"/>
            <a:ext cx="7344816" cy="338554"/>
          </a:xfrm>
          <a:prstGeom prst="rect">
            <a:avLst/>
          </a:prstGeom>
          <a:noFill/>
        </p:spPr>
        <p:txBody>
          <a:bodyPr wrap="square" rtlCol="0">
            <a:spAutoFit/>
          </a:bodyPr>
          <a:lstStyle/>
          <a:p>
            <a:r>
              <a:rPr lang="en-US" sz="800" b="1" dirty="0" smtClean="0">
                <a:latin typeface="Tahoma" pitchFamily="34" charset="0"/>
                <a:ea typeface="Tahoma" pitchFamily="34" charset="0"/>
                <a:cs typeface="Tahoma" pitchFamily="34" charset="0"/>
              </a:rPr>
              <a:t>X</a:t>
            </a:r>
            <a:r>
              <a:rPr lang="el-GR" sz="800" b="1" dirty="0" err="1" smtClean="0">
                <a:latin typeface="Tahoma" pitchFamily="34" charset="0"/>
                <a:ea typeface="Tahoma" pitchFamily="34" charset="0"/>
                <a:cs typeface="Tahoma" pitchFamily="34" charset="0"/>
              </a:rPr>
              <a:t>άρτης</a:t>
            </a:r>
            <a:r>
              <a:rPr lang="el-GR" sz="800" b="1" dirty="0" smtClean="0">
                <a:latin typeface="Tahoma" pitchFamily="34" charset="0"/>
                <a:ea typeface="Tahoma" pitchFamily="34" charset="0"/>
                <a:cs typeface="Tahoma" pitchFamily="34" charset="0"/>
              </a:rPr>
              <a:t> 2. </a:t>
            </a:r>
            <a:r>
              <a:rPr lang="el-GR" sz="800" dirty="0" smtClean="0">
                <a:latin typeface="Tahoma" pitchFamily="34" charset="0"/>
                <a:ea typeface="Tahoma" pitchFamily="34" charset="0"/>
                <a:cs typeface="Tahoma" pitchFamily="34" charset="0"/>
              </a:rPr>
              <a:t>Οι κύριες μεταναστευτικές οδοί του Τρυγονιού πάνω από την Ευρώπη είναι τρεις: η δυτική, η κεντρική και η ανατολική (Πηγή: </a:t>
            </a:r>
            <a:r>
              <a:rPr lang="en-US" sz="800" dirty="0" smtClean="0">
                <a:latin typeface="Tahoma" pitchFamily="34" charset="0"/>
                <a:ea typeface="Tahoma" pitchFamily="34" charset="0"/>
                <a:cs typeface="Tahoma" pitchFamily="34" charset="0"/>
              </a:rPr>
              <a:t>Marx et al. 2016; 2016; Fisher et al. 2018</a:t>
            </a:r>
            <a:r>
              <a:rPr lang="el-GR" sz="800" dirty="0" smtClean="0">
                <a:latin typeface="Tahoma" pitchFamily="34" charset="0"/>
                <a:ea typeface="Tahoma" pitchFamily="34" charset="0"/>
                <a:cs typeface="Tahoma" pitchFamily="34" charset="0"/>
              </a:rPr>
              <a:t>)</a:t>
            </a:r>
            <a:endParaRPr lang="el-GR" sz="8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latin typeface="Tahoma" pitchFamily="34" charset="0"/>
                <a:ea typeface="Tahoma" pitchFamily="34" charset="0"/>
                <a:cs typeface="Tahoma" pitchFamily="34" charset="0"/>
              </a:rPr>
              <a:t>Περιοχές αναπαραγωγής Τρυγονιού στην Ελλάδα</a:t>
            </a:r>
            <a:endParaRPr lang="el-GR" sz="2800" dirty="0">
              <a:latin typeface="Tahoma" pitchFamily="34" charset="0"/>
              <a:ea typeface="Tahoma" pitchFamily="34" charset="0"/>
              <a:cs typeface="Tahoma" pitchFamily="34" charset="0"/>
            </a:endParaRPr>
          </a:p>
        </p:txBody>
      </p:sp>
      <p:pic>
        <p:nvPicPr>
          <p:cNvPr id="1026" name="Picture 2" descr="C:\Users\user\Desktop\ALL MAPS\Sturturr.tif"/>
          <p:cNvPicPr>
            <a:picLocks noChangeAspect="1" noChangeArrowheads="1"/>
          </p:cNvPicPr>
          <p:nvPr/>
        </p:nvPicPr>
        <p:blipFill>
          <a:blip r:embed="rId2" cstate="print"/>
          <a:srcRect/>
          <a:stretch>
            <a:fillRect/>
          </a:stretch>
        </p:blipFill>
        <p:spPr bwMode="auto">
          <a:xfrm>
            <a:off x="467544" y="1484784"/>
            <a:ext cx="6192688" cy="4785258"/>
          </a:xfrm>
          <a:prstGeom prst="rect">
            <a:avLst/>
          </a:prstGeom>
          <a:noFill/>
        </p:spPr>
      </p:pic>
      <p:sp>
        <p:nvSpPr>
          <p:cNvPr id="4" name="3 - TextBox"/>
          <p:cNvSpPr txBox="1"/>
          <p:nvPr/>
        </p:nvSpPr>
        <p:spPr>
          <a:xfrm>
            <a:off x="899592" y="6381328"/>
            <a:ext cx="7344816" cy="215444"/>
          </a:xfrm>
          <a:prstGeom prst="rect">
            <a:avLst/>
          </a:prstGeom>
          <a:noFill/>
        </p:spPr>
        <p:txBody>
          <a:bodyPr wrap="square" rtlCol="0">
            <a:spAutoFit/>
          </a:bodyPr>
          <a:lstStyle/>
          <a:p>
            <a:r>
              <a:rPr lang="en-US" sz="800" b="1" dirty="0" smtClean="0">
                <a:latin typeface="Tahoma" pitchFamily="34" charset="0"/>
                <a:ea typeface="Tahoma" pitchFamily="34" charset="0"/>
                <a:cs typeface="Tahoma" pitchFamily="34" charset="0"/>
              </a:rPr>
              <a:t>X</a:t>
            </a:r>
            <a:r>
              <a:rPr lang="el-GR" sz="800" b="1" dirty="0" err="1" smtClean="0">
                <a:latin typeface="Tahoma" pitchFamily="34" charset="0"/>
                <a:ea typeface="Tahoma" pitchFamily="34" charset="0"/>
                <a:cs typeface="Tahoma" pitchFamily="34" charset="0"/>
              </a:rPr>
              <a:t>άρτης</a:t>
            </a:r>
            <a:r>
              <a:rPr lang="el-GR" sz="800" b="1" dirty="0" smtClean="0">
                <a:latin typeface="Tahoma" pitchFamily="34" charset="0"/>
                <a:ea typeface="Tahoma" pitchFamily="34" charset="0"/>
                <a:cs typeface="Tahoma" pitchFamily="34" charset="0"/>
              </a:rPr>
              <a:t> 3. </a:t>
            </a:r>
            <a:r>
              <a:rPr lang="el-GR" sz="800" dirty="0" smtClean="0">
                <a:latin typeface="Tahoma" pitchFamily="34" charset="0"/>
                <a:ea typeface="Tahoma" pitchFamily="34" charset="0"/>
                <a:cs typeface="Tahoma" pitchFamily="34" charset="0"/>
              </a:rPr>
              <a:t>Οι (σκιασμένες) περιοχές αναπαραγωγής του Τρυγονιού στην Ελλάδα (Πηγή: Η Πανίδα της Ελλάδας, </a:t>
            </a:r>
            <a:r>
              <a:rPr lang="en-US" sz="800" dirty="0" smtClean="0">
                <a:latin typeface="Tahoma" pitchFamily="34" charset="0"/>
                <a:ea typeface="Tahoma" pitchFamily="34" charset="0"/>
                <a:cs typeface="Tahoma" pitchFamily="34" charset="0"/>
              </a:rPr>
              <a:t>Broken Hill Publishers LTD 20</a:t>
            </a:r>
            <a:r>
              <a:rPr lang="el-GR" sz="800" dirty="0" smtClean="0">
                <a:latin typeface="Tahoma" pitchFamily="34" charset="0"/>
                <a:ea typeface="Tahoma" pitchFamily="34" charset="0"/>
                <a:cs typeface="Tahoma" pitchFamily="34" charset="0"/>
              </a:rPr>
              <a:t>20)</a:t>
            </a:r>
            <a:endParaRPr lang="el-GR" sz="800" dirty="0">
              <a:latin typeface="Tahoma" pitchFamily="34" charset="0"/>
              <a:ea typeface="Tahoma" pitchFamily="34" charset="0"/>
              <a:cs typeface="Tahoma" pitchFamily="34" charset="0"/>
            </a:endParaRPr>
          </a:p>
        </p:txBody>
      </p:sp>
      <p:sp>
        <p:nvSpPr>
          <p:cNvPr id="5" name="4 - TextBox"/>
          <p:cNvSpPr txBox="1"/>
          <p:nvPr/>
        </p:nvSpPr>
        <p:spPr>
          <a:xfrm>
            <a:off x="6804248" y="2276872"/>
            <a:ext cx="1944216" cy="1015663"/>
          </a:xfrm>
          <a:prstGeom prst="rect">
            <a:avLst/>
          </a:prstGeom>
          <a:noFill/>
          <a:ln w="57150">
            <a:solidFill>
              <a:schemeClr val="accent1">
                <a:lumMod val="75000"/>
              </a:schemeClr>
            </a:solidFill>
          </a:ln>
        </p:spPr>
        <p:txBody>
          <a:bodyPr wrap="square" rtlCol="0">
            <a:spAutoFit/>
          </a:bodyPr>
          <a:lstStyle/>
          <a:p>
            <a:r>
              <a:rPr lang="el-GR" sz="1000" dirty="0" smtClean="0">
                <a:latin typeface="Tahoma" pitchFamily="34" charset="0"/>
                <a:ea typeface="Tahoma" pitchFamily="34" charset="0"/>
                <a:cs typeface="Tahoma" pitchFamily="34" charset="0"/>
              </a:rPr>
              <a:t>Στην Ελλάδα το Τρυγόνι αναπαράγεται σε πεδινά δάση, συστάδες δέντρων με πλούσιο </a:t>
            </a:r>
            <a:r>
              <a:rPr lang="el-GR" sz="1000" dirty="0" err="1" smtClean="0">
                <a:latin typeface="Tahoma" pitchFamily="34" charset="0"/>
                <a:ea typeface="Tahoma" pitchFamily="34" charset="0"/>
                <a:cs typeface="Tahoma" pitchFamily="34" charset="0"/>
              </a:rPr>
              <a:t>υποόροφο</a:t>
            </a:r>
            <a:r>
              <a:rPr lang="el-GR" sz="1000" dirty="0" smtClean="0">
                <a:latin typeface="Tahoma" pitchFamily="34" charset="0"/>
                <a:ea typeface="Tahoma" pitchFamily="34" charset="0"/>
                <a:cs typeface="Tahoma" pitchFamily="34" charset="0"/>
              </a:rPr>
              <a:t> και σε αγροτικές περιοχές, σε υψόμετρο έως και 1000-1300 μ. </a:t>
            </a:r>
            <a:endParaRPr lang="el-GR" sz="1000" dirty="0">
              <a:latin typeface="Tahoma" pitchFamily="34" charset="0"/>
              <a:ea typeface="Tahoma" pitchFamily="34" charset="0"/>
              <a:cs typeface="Tahoma" pitchFamily="34" charset="0"/>
            </a:endParaRPr>
          </a:p>
        </p:txBody>
      </p:sp>
      <p:pic>
        <p:nvPicPr>
          <p:cNvPr id="3074" name="Picture 2" descr="Turteltaube (Streptopelia turtur)"/>
          <p:cNvPicPr>
            <a:picLocks noChangeAspect="1" noChangeArrowheads="1"/>
          </p:cNvPicPr>
          <p:nvPr/>
        </p:nvPicPr>
        <p:blipFill>
          <a:blip r:embed="rId3" cstate="print"/>
          <a:srcRect/>
          <a:stretch>
            <a:fillRect/>
          </a:stretch>
        </p:blipFill>
        <p:spPr bwMode="auto">
          <a:xfrm>
            <a:off x="6660232" y="3645024"/>
            <a:ext cx="2256966" cy="151216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74638"/>
            <a:ext cx="8229600" cy="706090"/>
          </a:xfrm>
        </p:spPr>
        <p:txBody>
          <a:bodyPr/>
          <a:lstStyle/>
          <a:p>
            <a:r>
              <a:rPr lang="el-GR" dirty="0" err="1" smtClean="0"/>
              <a:t>Δακτυλιώσεις</a:t>
            </a:r>
            <a:r>
              <a:rPr lang="el-GR" dirty="0" smtClean="0"/>
              <a:t> Τρυγονιού στα </a:t>
            </a:r>
            <a:r>
              <a:rPr lang="el-GR" dirty="0" err="1" smtClean="0"/>
              <a:t>Στροφάδια</a:t>
            </a:r>
            <a:endParaRPr lang="el-GR" dirty="0"/>
          </a:p>
        </p:txBody>
      </p:sp>
      <p:sp>
        <p:nvSpPr>
          <p:cNvPr id="4" name="3 - Θέση κειμένου"/>
          <p:cNvSpPr>
            <a:spLocks noGrp="1"/>
          </p:cNvSpPr>
          <p:nvPr>
            <p:ph type="body" sz="half" idx="1"/>
          </p:nvPr>
        </p:nvSpPr>
        <p:spPr>
          <a:xfrm>
            <a:off x="107504" y="3861048"/>
            <a:ext cx="5040560" cy="1324744"/>
          </a:xfrm>
        </p:spPr>
        <p:txBody>
          <a:bodyPr>
            <a:noAutofit/>
          </a:bodyPr>
          <a:lstStyle/>
          <a:p>
            <a:r>
              <a:rPr lang="el-GR" sz="1200" dirty="0" smtClean="0">
                <a:latin typeface="Tahoma" pitchFamily="34" charset="0"/>
                <a:ea typeface="Tahoma" pitchFamily="34" charset="0"/>
                <a:cs typeface="Tahoma" pitchFamily="34" charset="0"/>
              </a:rPr>
              <a:t>Το βάρος των </a:t>
            </a:r>
            <a:r>
              <a:rPr lang="el-GR" sz="1200" dirty="0" err="1" smtClean="0">
                <a:latin typeface="Tahoma" pitchFamily="34" charset="0"/>
                <a:ea typeface="Tahoma" pitchFamily="34" charset="0"/>
                <a:cs typeface="Tahoma" pitchFamily="34" charset="0"/>
              </a:rPr>
              <a:t>δακτυλιωμένων</a:t>
            </a:r>
            <a:r>
              <a:rPr lang="el-GR" sz="1200" dirty="0" smtClean="0">
                <a:latin typeface="Tahoma" pitchFamily="34" charset="0"/>
                <a:ea typeface="Tahoma" pitchFamily="34" charset="0"/>
                <a:cs typeface="Tahoma" pitchFamily="34" charset="0"/>
              </a:rPr>
              <a:t> ατόμων ήταν </a:t>
            </a:r>
            <a:r>
              <a:rPr lang="el-GR" sz="1200" b="1" dirty="0" smtClean="0">
                <a:latin typeface="Tahoma" pitchFamily="34" charset="0"/>
                <a:ea typeface="Tahoma" pitchFamily="34" charset="0"/>
                <a:cs typeface="Tahoma" pitchFamily="34" charset="0"/>
              </a:rPr>
              <a:t>108,38±17,86 </a:t>
            </a:r>
            <a:r>
              <a:rPr lang="en-US" sz="1200" b="1" dirty="0" smtClean="0">
                <a:latin typeface="Tahoma" pitchFamily="34" charset="0"/>
                <a:ea typeface="Tahoma" pitchFamily="34" charset="0"/>
                <a:cs typeface="Tahoma" pitchFamily="34" charset="0"/>
              </a:rPr>
              <a:t>g</a:t>
            </a:r>
            <a:r>
              <a:rPr lang="el-GR" sz="1200" b="1" dirty="0" smtClean="0">
                <a:latin typeface="Tahoma" pitchFamily="34" charset="0"/>
                <a:ea typeface="Tahoma" pitchFamily="34" charset="0"/>
                <a:cs typeface="Tahoma" pitchFamily="34" charset="0"/>
              </a:rPr>
              <a:t> με εύρος τιμών από 77,10-152,20 </a:t>
            </a:r>
            <a:r>
              <a:rPr lang="en-US" sz="1200" b="1" dirty="0" smtClean="0">
                <a:latin typeface="Tahoma" pitchFamily="34" charset="0"/>
                <a:ea typeface="Tahoma" pitchFamily="34" charset="0"/>
                <a:cs typeface="Tahoma" pitchFamily="34" charset="0"/>
              </a:rPr>
              <a:t>g </a:t>
            </a:r>
            <a:r>
              <a:rPr lang="el-GR" sz="1200" b="1" dirty="0" smtClean="0">
                <a:latin typeface="Tahoma" pitchFamily="34" charset="0"/>
                <a:ea typeface="Tahoma" pitchFamily="34" charset="0"/>
                <a:cs typeface="Tahoma" pitchFamily="34" charset="0"/>
              </a:rPr>
              <a:t>ενώ φυσιολογικά έχουν βάρος που κυμαίνεται από 1</a:t>
            </a:r>
            <a:r>
              <a:rPr lang="en-US" sz="1200" b="1" dirty="0" smtClean="0">
                <a:latin typeface="Tahoma" pitchFamily="34" charset="0"/>
                <a:ea typeface="Tahoma" pitchFamily="34" charset="0"/>
                <a:cs typeface="Tahoma" pitchFamily="34" charset="0"/>
              </a:rPr>
              <a:t>00</a:t>
            </a:r>
            <a:r>
              <a:rPr lang="el-GR" sz="1200" b="1" dirty="0" smtClean="0">
                <a:latin typeface="Tahoma" pitchFamily="34" charset="0"/>
                <a:ea typeface="Tahoma" pitchFamily="34" charset="0"/>
                <a:cs typeface="Tahoma" pitchFamily="34" charset="0"/>
              </a:rPr>
              <a:t>-1</a:t>
            </a:r>
            <a:r>
              <a:rPr lang="en-US" sz="1200" b="1" dirty="0" smtClean="0">
                <a:latin typeface="Tahoma" pitchFamily="34" charset="0"/>
                <a:ea typeface="Tahoma" pitchFamily="34" charset="0"/>
                <a:cs typeface="Tahoma" pitchFamily="34" charset="0"/>
              </a:rPr>
              <a:t>70</a:t>
            </a:r>
            <a:r>
              <a:rPr lang="el-GR" sz="1200" b="1" dirty="0" smtClean="0">
                <a:latin typeface="Tahoma" pitchFamily="34" charset="0"/>
                <a:ea typeface="Tahoma" pitchFamily="34" charset="0"/>
                <a:cs typeface="Tahoma" pitchFamily="34" charset="0"/>
              </a:rPr>
              <a:t> </a:t>
            </a:r>
            <a:r>
              <a:rPr lang="en-US" sz="1200" b="1" dirty="0" smtClean="0">
                <a:latin typeface="Tahoma" pitchFamily="34" charset="0"/>
                <a:ea typeface="Tahoma" pitchFamily="34" charset="0"/>
                <a:cs typeface="Tahoma" pitchFamily="34" charset="0"/>
              </a:rPr>
              <a:t>g </a:t>
            </a:r>
            <a:r>
              <a:rPr lang="en-US" sz="1200" dirty="0" smtClean="0">
                <a:latin typeface="Tahoma" pitchFamily="34" charset="0"/>
                <a:ea typeface="Tahoma" pitchFamily="34" charset="0"/>
                <a:cs typeface="Tahoma" pitchFamily="34" charset="0"/>
                <a:hlinkClick r:id="rId2"/>
              </a:rPr>
              <a:t>http://www.oiseaux-birds.com/card-european-turtle-dove.html</a:t>
            </a:r>
            <a:endParaRPr lang="el-GR" sz="1200" dirty="0" smtClean="0">
              <a:latin typeface="Tahoma" pitchFamily="34" charset="0"/>
              <a:ea typeface="Tahoma" pitchFamily="34" charset="0"/>
              <a:cs typeface="Tahoma" pitchFamily="34" charset="0"/>
            </a:endParaRPr>
          </a:p>
          <a:p>
            <a:pPr>
              <a:buNone/>
            </a:pPr>
            <a:endParaRPr lang="el-GR" sz="1200" b="1" dirty="0" smtClean="0">
              <a:latin typeface="Tahoma" pitchFamily="34" charset="0"/>
              <a:ea typeface="Tahoma" pitchFamily="34" charset="0"/>
              <a:cs typeface="Tahoma" pitchFamily="34" charset="0"/>
            </a:endParaRPr>
          </a:p>
          <a:p>
            <a:r>
              <a:rPr lang="el-GR" sz="1200" dirty="0" smtClean="0">
                <a:latin typeface="Tahoma" pitchFamily="34" charset="0"/>
                <a:ea typeface="Tahoma" pitchFamily="34" charset="0"/>
                <a:cs typeface="Tahoma" pitchFamily="34" charset="0"/>
              </a:rPr>
              <a:t>Η πλειοψηφία των </a:t>
            </a:r>
            <a:r>
              <a:rPr lang="el-GR" sz="1200" dirty="0" err="1" smtClean="0">
                <a:latin typeface="Tahoma" pitchFamily="34" charset="0"/>
                <a:ea typeface="Tahoma" pitchFamily="34" charset="0"/>
                <a:cs typeface="Tahoma" pitchFamily="34" charset="0"/>
              </a:rPr>
              <a:t>δακτυλιωμένων</a:t>
            </a:r>
            <a:r>
              <a:rPr lang="el-GR" sz="1200" dirty="0" smtClean="0">
                <a:latin typeface="Tahoma" pitchFamily="34" charset="0"/>
                <a:ea typeface="Tahoma" pitchFamily="34" charset="0"/>
                <a:cs typeface="Tahoma" pitchFamily="34" charset="0"/>
              </a:rPr>
              <a:t> ατόμων είχαν μηδενικό λίπος και μυϊκή μάζα</a:t>
            </a:r>
          </a:p>
          <a:p>
            <a:pPr>
              <a:buNone/>
            </a:pPr>
            <a:endParaRPr lang="en-US" sz="1200" dirty="0" smtClean="0">
              <a:latin typeface="Tahoma" pitchFamily="34" charset="0"/>
              <a:ea typeface="Tahoma" pitchFamily="34" charset="0"/>
              <a:cs typeface="Tahoma" pitchFamily="34" charset="0"/>
            </a:endParaRPr>
          </a:p>
          <a:p>
            <a:r>
              <a:rPr lang="en-US" sz="1200" dirty="0" smtClean="0">
                <a:latin typeface="Tahoma" pitchFamily="34" charset="0"/>
                <a:ea typeface="Tahoma" pitchFamily="34" charset="0"/>
                <a:cs typeface="Tahoma" pitchFamily="34" charset="0"/>
              </a:rPr>
              <a:t>To </a:t>
            </a:r>
            <a:r>
              <a:rPr lang="el-GR" sz="1200" dirty="0" smtClean="0">
                <a:latin typeface="Tahoma" pitchFamily="34" charset="0"/>
                <a:ea typeface="Tahoma" pitchFamily="34" charset="0"/>
                <a:cs typeface="Tahoma" pitchFamily="34" charset="0"/>
              </a:rPr>
              <a:t>μήκος της φτερούγας και ο ταρσός δεν παρουσίασαν διαφορές από τις αντίστοιχες τιμές στη διεθνή βιβλιογραφία</a:t>
            </a:r>
            <a:endParaRPr lang="el-GR" sz="1200" dirty="0">
              <a:latin typeface="Tahoma" pitchFamily="34" charset="0"/>
              <a:ea typeface="Tahoma" pitchFamily="34" charset="0"/>
              <a:cs typeface="Tahoma" pitchFamily="34" charset="0"/>
            </a:endParaRPr>
          </a:p>
        </p:txBody>
      </p:sp>
      <p:graphicFrame>
        <p:nvGraphicFramePr>
          <p:cNvPr id="8" name="7 - Πίνακας"/>
          <p:cNvGraphicFramePr>
            <a:graphicFrameLocks noGrp="1"/>
          </p:cNvGraphicFramePr>
          <p:nvPr/>
        </p:nvGraphicFramePr>
        <p:xfrm>
          <a:off x="179512" y="1628800"/>
          <a:ext cx="8784977" cy="1422400"/>
        </p:xfrm>
        <a:graphic>
          <a:graphicData uri="http://schemas.openxmlformats.org/drawingml/2006/table">
            <a:tbl>
              <a:tblPr/>
              <a:tblGrid>
                <a:gridCol w="1815078"/>
                <a:gridCol w="1016444"/>
                <a:gridCol w="943840"/>
                <a:gridCol w="1016444"/>
                <a:gridCol w="958351"/>
                <a:gridCol w="927522"/>
                <a:gridCol w="1232653"/>
                <a:gridCol w="874645"/>
              </a:tblGrid>
              <a:tr h="0">
                <a:tc gridSpan="8">
                  <a:txBody>
                    <a:bodyPr/>
                    <a:lstStyle/>
                    <a:p>
                      <a:pPr marL="38100" marR="38100" algn="ctr">
                        <a:lnSpc>
                          <a:spcPts val="1600"/>
                        </a:lnSpc>
                        <a:spcAft>
                          <a:spcPts val="0"/>
                        </a:spcAft>
                      </a:pPr>
                      <a:endParaRPr lang="el-GR" sz="1100" dirty="0">
                        <a:latin typeface="Calibri"/>
                        <a:ea typeface="Calibri"/>
                        <a:cs typeface="Times New Roman"/>
                      </a:endParaRPr>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0">
                <a:tc>
                  <a:txBody>
                    <a:bodyPr/>
                    <a:lstStyle/>
                    <a:p>
                      <a:pPr marL="38100" marR="38100">
                        <a:lnSpc>
                          <a:spcPts val="1600"/>
                        </a:lnSpc>
                        <a:spcAft>
                          <a:spcPts val="0"/>
                        </a:spcAft>
                      </a:pPr>
                      <a:endParaRPr lang="el-GR" sz="1200" dirty="0">
                        <a:solidFill>
                          <a:srgbClr val="000000"/>
                        </a:solidFill>
                        <a:latin typeface="Tahoma" pitchFamily="34" charset="0"/>
                        <a:ea typeface="Tahoma" pitchFamily="34" charset="0"/>
                        <a:cs typeface="Tahoma" pitchFamily="34" charset="0"/>
                      </a:endParaRPr>
                    </a:p>
                  </a:txBody>
                  <a:tcPr marL="0" marR="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Αριθμός δειγμάτων (N)</a:t>
                      </a:r>
                      <a:endParaRPr lang="el-GR" sz="1200" dirty="0">
                        <a:latin typeface="Tahoma" pitchFamily="34" charset="0"/>
                        <a:ea typeface="Tahoma" pitchFamily="34" charset="0"/>
                        <a:cs typeface="Tahoma" pitchFamily="34" charset="0"/>
                      </a:endParaRPr>
                    </a:p>
                  </a:txBody>
                  <a:tcPr marL="0" marR="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Εύρος τιμών (</a:t>
                      </a:r>
                      <a:r>
                        <a:rPr lang="el-GR" sz="1200" dirty="0" err="1" smtClean="0">
                          <a:solidFill>
                            <a:srgbClr val="000000"/>
                          </a:solidFill>
                          <a:latin typeface="Tahoma" pitchFamily="34" charset="0"/>
                          <a:ea typeface="Tahoma" pitchFamily="34" charset="0"/>
                          <a:cs typeface="Tahoma" pitchFamily="34" charset="0"/>
                        </a:rPr>
                        <a:t>Range</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Ελάχιστη τιμή (</a:t>
                      </a:r>
                      <a:r>
                        <a:rPr lang="el-GR" sz="1200" dirty="0" err="1" smtClean="0">
                          <a:solidFill>
                            <a:srgbClr val="000000"/>
                          </a:solidFill>
                          <a:latin typeface="Tahoma" pitchFamily="34" charset="0"/>
                          <a:ea typeface="Tahoma" pitchFamily="34" charset="0"/>
                          <a:cs typeface="Tahoma" pitchFamily="34" charset="0"/>
                        </a:rPr>
                        <a:t>Minimum</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Μέγιστη τιμή (</a:t>
                      </a:r>
                      <a:r>
                        <a:rPr lang="el-GR" sz="1200" dirty="0" err="1" smtClean="0">
                          <a:solidFill>
                            <a:srgbClr val="000000"/>
                          </a:solidFill>
                          <a:latin typeface="Tahoma" pitchFamily="34" charset="0"/>
                          <a:ea typeface="Tahoma" pitchFamily="34" charset="0"/>
                          <a:cs typeface="Tahoma" pitchFamily="34" charset="0"/>
                        </a:rPr>
                        <a:t>Maximum</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Μέση τιμή (</a:t>
                      </a:r>
                      <a:r>
                        <a:rPr lang="el-GR" sz="1200" dirty="0" err="1" smtClean="0">
                          <a:solidFill>
                            <a:srgbClr val="000000"/>
                          </a:solidFill>
                          <a:latin typeface="Tahoma" pitchFamily="34" charset="0"/>
                          <a:ea typeface="Tahoma" pitchFamily="34" charset="0"/>
                          <a:cs typeface="Tahoma" pitchFamily="34" charset="0"/>
                        </a:rPr>
                        <a:t>Mean</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Τυπική απόκλιση (</a:t>
                      </a:r>
                      <a:r>
                        <a:rPr lang="el-GR" sz="1200" dirty="0" err="1" smtClean="0">
                          <a:solidFill>
                            <a:srgbClr val="000000"/>
                          </a:solidFill>
                          <a:latin typeface="Tahoma" pitchFamily="34" charset="0"/>
                          <a:ea typeface="Tahoma" pitchFamily="34" charset="0"/>
                          <a:cs typeface="Tahoma" pitchFamily="34" charset="0"/>
                        </a:rPr>
                        <a:t>Std</a:t>
                      </a:r>
                      <a:r>
                        <a:rPr lang="el-GR" sz="1200" dirty="0">
                          <a:solidFill>
                            <a:srgbClr val="000000"/>
                          </a:solidFill>
                          <a:latin typeface="Tahoma" pitchFamily="34" charset="0"/>
                          <a:ea typeface="Tahoma" pitchFamily="34" charset="0"/>
                          <a:cs typeface="Tahoma" pitchFamily="34" charset="0"/>
                        </a:rPr>
                        <a:t>. </a:t>
                      </a:r>
                      <a:r>
                        <a:rPr lang="el-GR" sz="1200" dirty="0" err="1" smtClean="0">
                          <a:solidFill>
                            <a:srgbClr val="000000"/>
                          </a:solidFill>
                          <a:latin typeface="Tahoma" pitchFamily="34" charset="0"/>
                          <a:ea typeface="Tahoma" pitchFamily="34" charset="0"/>
                          <a:cs typeface="Tahoma" pitchFamily="34" charset="0"/>
                        </a:rPr>
                        <a:t>Deviation</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Διακύμανση</a:t>
                      </a:r>
                      <a:r>
                        <a:rPr lang="el-GR" sz="1200" baseline="0" dirty="0" smtClean="0">
                          <a:solidFill>
                            <a:srgbClr val="000000"/>
                          </a:solidFill>
                          <a:latin typeface="Tahoma" pitchFamily="34" charset="0"/>
                          <a:ea typeface="Tahoma" pitchFamily="34" charset="0"/>
                          <a:cs typeface="Tahoma" pitchFamily="34" charset="0"/>
                        </a:rPr>
                        <a:t> (</a:t>
                      </a:r>
                      <a:r>
                        <a:rPr lang="el-GR" sz="1200" dirty="0" err="1" smtClean="0">
                          <a:solidFill>
                            <a:srgbClr val="000000"/>
                          </a:solidFill>
                          <a:latin typeface="Tahoma" pitchFamily="34" charset="0"/>
                          <a:ea typeface="Tahoma" pitchFamily="34" charset="0"/>
                          <a:cs typeface="Tahoma" pitchFamily="34" charset="0"/>
                        </a:rPr>
                        <a:t>Variance</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0">
                <a:tc>
                  <a:txBody>
                    <a:bodyPr/>
                    <a:lstStyle/>
                    <a:p>
                      <a:pPr marL="38100" marR="38100">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Σωματικό</a:t>
                      </a:r>
                      <a:r>
                        <a:rPr lang="el-GR" sz="1200" baseline="0" dirty="0" smtClean="0">
                          <a:solidFill>
                            <a:srgbClr val="000000"/>
                          </a:solidFill>
                          <a:latin typeface="Tahoma" pitchFamily="34" charset="0"/>
                          <a:ea typeface="Tahoma" pitchFamily="34" charset="0"/>
                          <a:cs typeface="Tahoma" pitchFamily="34" charset="0"/>
                        </a:rPr>
                        <a:t> βάρος (</a:t>
                      </a:r>
                      <a:r>
                        <a:rPr lang="en-US" sz="1200" baseline="0" dirty="0" smtClean="0">
                          <a:solidFill>
                            <a:srgbClr val="000000"/>
                          </a:solidFill>
                          <a:latin typeface="Tahoma" pitchFamily="34" charset="0"/>
                          <a:ea typeface="Tahoma" pitchFamily="34" charset="0"/>
                          <a:cs typeface="Tahoma" pitchFamily="34" charset="0"/>
                        </a:rPr>
                        <a:t>g</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34</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75,10</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FF0000"/>
                          </a:solidFill>
                          <a:latin typeface="Tahoma" pitchFamily="34" charset="0"/>
                          <a:ea typeface="Tahoma" pitchFamily="34" charset="0"/>
                          <a:cs typeface="Tahoma" pitchFamily="34" charset="0"/>
                        </a:rPr>
                        <a:t>77,10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152,20</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108,38</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17,86</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318,94</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0">
                <a:tc>
                  <a:txBody>
                    <a:bodyPr/>
                    <a:lstStyle/>
                    <a:p>
                      <a:pPr marL="38100" marR="38100">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Μήκος φτερούγας (</a:t>
                      </a:r>
                      <a:r>
                        <a:rPr lang="en-US" sz="1200" dirty="0" smtClean="0">
                          <a:solidFill>
                            <a:srgbClr val="000000"/>
                          </a:solidFill>
                          <a:latin typeface="Tahoma" pitchFamily="34" charset="0"/>
                          <a:ea typeface="Tahoma" pitchFamily="34" charset="0"/>
                          <a:cs typeface="Tahoma" pitchFamily="34" charset="0"/>
                        </a:rPr>
                        <a:t>mm</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33</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22,00</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166,00</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a:solidFill>
                            <a:srgbClr val="000000"/>
                          </a:solidFill>
                          <a:latin typeface="Tahoma" pitchFamily="34" charset="0"/>
                          <a:ea typeface="Tahoma" pitchFamily="34" charset="0"/>
                          <a:cs typeface="Tahoma" pitchFamily="34" charset="0"/>
                        </a:rPr>
                        <a:t>188,00</a:t>
                      </a:r>
                      <a:endParaRPr lang="el-GR" sz="120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175,85</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4,68</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21,88</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0">
                <a:tc>
                  <a:txBody>
                    <a:bodyPr/>
                    <a:lstStyle/>
                    <a:p>
                      <a:pPr marL="38100" marR="38100">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Ταρσός (</a:t>
                      </a:r>
                      <a:r>
                        <a:rPr lang="en-US" sz="1200" dirty="0" smtClean="0">
                          <a:solidFill>
                            <a:srgbClr val="000000"/>
                          </a:solidFill>
                          <a:latin typeface="Tahoma" pitchFamily="34" charset="0"/>
                          <a:ea typeface="Tahoma" pitchFamily="34" charset="0"/>
                          <a:cs typeface="Tahoma" pitchFamily="34" charset="0"/>
                        </a:rPr>
                        <a:t>mm</a:t>
                      </a:r>
                      <a:r>
                        <a:rPr lang="el-GR" sz="1200" dirty="0" smtClean="0">
                          <a:solidFill>
                            <a:srgbClr val="000000"/>
                          </a:solidFill>
                          <a:latin typeface="Tahoma" pitchFamily="34" charset="0"/>
                          <a:ea typeface="Tahoma" pitchFamily="34" charset="0"/>
                          <a:cs typeface="Tahoma" pitchFamily="34" charset="0"/>
                        </a:rPr>
                        <a:t>)</a:t>
                      </a:r>
                      <a:endParaRPr lang="el-GR" sz="1200" dirty="0">
                        <a:latin typeface="Tahoma" pitchFamily="34" charset="0"/>
                        <a:ea typeface="Tahoma" pitchFamily="34" charset="0"/>
                        <a:cs typeface="Tahoma" pitchFamily="34" charset="0"/>
                      </a:endParaRP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22</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4,40</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21,60</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a:solidFill>
                            <a:srgbClr val="000000"/>
                          </a:solidFill>
                          <a:latin typeface="Tahoma" pitchFamily="34" charset="0"/>
                          <a:ea typeface="Tahoma" pitchFamily="34" charset="0"/>
                          <a:cs typeface="Tahoma" pitchFamily="34" charset="0"/>
                        </a:rPr>
                        <a:t>26,00</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23,47</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0,97</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38100" marR="38100" algn="ctr">
                        <a:lnSpc>
                          <a:spcPts val="1600"/>
                        </a:lnSpc>
                        <a:spcAft>
                          <a:spcPts val="0"/>
                        </a:spcAft>
                      </a:pPr>
                      <a:r>
                        <a:rPr lang="el-GR" sz="1200" dirty="0" smtClean="0">
                          <a:solidFill>
                            <a:srgbClr val="000000"/>
                          </a:solidFill>
                          <a:latin typeface="Tahoma" pitchFamily="34" charset="0"/>
                          <a:ea typeface="Tahoma" pitchFamily="34" charset="0"/>
                          <a:cs typeface="Tahoma" pitchFamily="34" charset="0"/>
                        </a:rPr>
                        <a:t>0,94</a:t>
                      </a:r>
                      <a:endParaRPr lang="el-GR" sz="1200" dirty="0">
                        <a:latin typeface="Tahoma" pitchFamily="34" charset="0"/>
                        <a:ea typeface="Tahoma" pitchFamily="34" charset="0"/>
                        <a:cs typeface="Tahoma" pitchFamily="34" charset="0"/>
                      </a:endParaRP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pic>
        <p:nvPicPr>
          <p:cNvPr id="21505" name="Picture 1" descr="E:\Karris\Private works\Strofades April 2018\Foton Strofades 2018 Thord\DSCN1254.JPG"/>
          <p:cNvPicPr>
            <a:picLocks noChangeAspect="1" noChangeArrowheads="1"/>
          </p:cNvPicPr>
          <p:nvPr/>
        </p:nvPicPr>
        <p:blipFill>
          <a:blip r:embed="rId3" cstate="print"/>
          <a:srcRect/>
          <a:stretch>
            <a:fillRect/>
          </a:stretch>
        </p:blipFill>
        <p:spPr bwMode="auto">
          <a:xfrm>
            <a:off x="5076056" y="3573016"/>
            <a:ext cx="3707904" cy="2780928"/>
          </a:xfrm>
          <a:prstGeom prst="rect">
            <a:avLst/>
          </a:prstGeom>
          <a:noFill/>
        </p:spPr>
      </p:pic>
      <p:sp>
        <p:nvSpPr>
          <p:cNvPr id="6" name="5 - TextBox"/>
          <p:cNvSpPr txBox="1"/>
          <p:nvPr/>
        </p:nvSpPr>
        <p:spPr>
          <a:xfrm>
            <a:off x="251520" y="1556792"/>
            <a:ext cx="8712968" cy="276999"/>
          </a:xfrm>
          <a:prstGeom prst="rect">
            <a:avLst/>
          </a:prstGeom>
          <a:noFill/>
        </p:spPr>
        <p:txBody>
          <a:bodyPr wrap="square" rtlCol="0">
            <a:spAutoFit/>
          </a:bodyPr>
          <a:lstStyle/>
          <a:p>
            <a:r>
              <a:rPr lang="el-GR" sz="1200" b="1" dirty="0" smtClean="0">
                <a:latin typeface="Tahoma" pitchFamily="34" charset="0"/>
                <a:ea typeface="Tahoma" pitchFamily="34" charset="0"/>
                <a:cs typeface="Tahoma" pitchFamily="34" charset="0"/>
              </a:rPr>
              <a:t>Πίνακας 2.</a:t>
            </a:r>
            <a:r>
              <a:rPr lang="el-GR" sz="1200" dirty="0" smtClean="0">
                <a:latin typeface="Tahoma" pitchFamily="34" charset="0"/>
                <a:ea typeface="Tahoma" pitchFamily="34" charset="0"/>
                <a:cs typeface="Tahoma" pitchFamily="34" charset="0"/>
              </a:rPr>
              <a:t> Σωματικό βάρος (</a:t>
            </a:r>
            <a:r>
              <a:rPr lang="en-US" sz="1200" dirty="0" smtClean="0">
                <a:latin typeface="Tahoma" pitchFamily="34" charset="0"/>
                <a:ea typeface="Tahoma" pitchFamily="34" charset="0"/>
                <a:cs typeface="Tahoma" pitchFamily="34" charset="0"/>
              </a:rPr>
              <a:t>g)</a:t>
            </a:r>
            <a:r>
              <a:rPr lang="el-GR" sz="1200" dirty="0" smtClean="0">
                <a:latin typeface="Tahoma" pitchFamily="34" charset="0"/>
                <a:ea typeface="Tahoma" pitchFamily="34" charset="0"/>
                <a:cs typeface="Tahoma" pitchFamily="34" charset="0"/>
              </a:rPr>
              <a:t>, μήκος φτερούγας (</a:t>
            </a:r>
            <a:r>
              <a:rPr lang="en-US" sz="1200" dirty="0" smtClean="0">
                <a:latin typeface="Tahoma" pitchFamily="34" charset="0"/>
                <a:ea typeface="Tahoma" pitchFamily="34" charset="0"/>
                <a:cs typeface="Tahoma" pitchFamily="34" charset="0"/>
              </a:rPr>
              <a:t>mm)</a:t>
            </a:r>
            <a:r>
              <a:rPr lang="el-GR" sz="1200" dirty="0" smtClean="0">
                <a:latin typeface="Tahoma" pitchFamily="34" charset="0"/>
                <a:ea typeface="Tahoma" pitchFamily="34" charset="0"/>
                <a:cs typeface="Tahoma" pitchFamily="34" charset="0"/>
              </a:rPr>
              <a:t> και ταρσός </a:t>
            </a:r>
            <a:r>
              <a:rPr lang="en-US" sz="1200" dirty="0" smtClean="0">
                <a:latin typeface="Tahoma" pitchFamily="34" charset="0"/>
                <a:ea typeface="Tahoma" pitchFamily="34" charset="0"/>
                <a:cs typeface="Tahoma" pitchFamily="34" charset="0"/>
              </a:rPr>
              <a:t>(mm) </a:t>
            </a:r>
            <a:r>
              <a:rPr lang="el-GR" sz="1200" dirty="0" err="1" smtClean="0">
                <a:latin typeface="Tahoma" pitchFamily="34" charset="0"/>
                <a:ea typeface="Tahoma" pitchFamily="34" charset="0"/>
                <a:cs typeface="Tahoma" pitchFamily="34" charset="0"/>
              </a:rPr>
              <a:t>δακτυλιωμένων</a:t>
            </a:r>
            <a:r>
              <a:rPr lang="el-GR" sz="1200" dirty="0" smtClean="0">
                <a:latin typeface="Tahoma" pitchFamily="34" charset="0"/>
                <a:ea typeface="Tahoma" pitchFamily="34" charset="0"/>
                <a:cs typeface="Tahoma" pitchFamily="34" charset="0"/>
              </a:rPr>
              <a:t> ατόμων Τρυγονιού</a:t>
            </a:r>
            <a:endParaRPr lang="el-GR" sz="12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Υδατοκαλλιέργειες - Πτηνά</a:t>
            </a:r>
            <a:endParaRPr lang="el-GR"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 y="1487488"/>
            <a:ext cx="4027884" cy="53705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034" y="2132856"/>
            <a:ext cx="5052053" cy="3789040"/>
          </a:xfrm>
          <a:prstGeom prst="rect">
            <a:avLst/>
          </a:prstGeom>
        </p:spPr>
      </p:pic>
    </p:spTree>
    <p:extLst>
      <p:ext uri="{BB962C8B-B14F-4D97-AF65-F5344CB8AC3E}">
        <p14:creationId xmlns:p14="http://schemas.microsoft.com/office/powerpoint/2010/main" val="3681342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Υδατοκαλλιέργειες - Κορμοράνοι</a:t>
            </a:r>
            <a:endParaRPr lang="el-GR"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7934" y="1571421"/>
            <a:ext cx="4756066" cy="3567049"/>
          </a:xfrm>
          <a:prstGeom prst="rect">
            <a:avLst/>
          </a:prstGeom>
        </p:spPr>
      </p:pic>
      <p:pic>
        <p:nvPicPr>
          <p:cNvPr id="4" name="Picture 3"/>
          <p:cNvPicPr>
            <a:picLocks noChangeAspect="1"/>
          </p:cNvPicPr>
          <p:nvPr/>
        </p:nvPicPr>
        <p:blipFill rotWithShape="1">
          <a:blip r:embed="rId3"/>
          <a:srcRect l="35825" t="15001" r="19288" b="3800"/>
          <a:stretch/>
        </p:blipFill>
        <p:spPr>
          <a:xfrm>
            <a:off x="251520" y="1266714"/>
            <a:ext cx="4104456" cy="4176464"/>
          </a:xfrm>
          <a:prstGeom prst="rect">
            <a:avLst/>
          </a:prstGeom>
        </p:spPr>
      </p:pic>
      <p:pic>
        <p:nvPicPr>
          <p:cNvPr id="7" name="Picture 6"/>
          <p:cNvPicPr>
            <a:picLocks noChangeAspect="1"/>
          </p:cNvPicPr>
          <p:nvPr/>
        </p:nvPicPr>
        <p:blipFill rotWithShape="1">
          <a:blip r:embed="rId4"/>
          <a:srcRect l="35825" t="29000" r="19288" b="47200"/>
          <a:stretch/>
        </p:blipFill>
        <p:spPr>
          <a:xfrm>
            <a:off x="573459" y="5597275"/>
            <a:ext cx="4104456" cy="1224136"/>
          </a:xfrm>
          <a:prstGeom prst="rect">
            <a:avLst/>
          </a:prstGeom>
        </p:spPr>
      </p:pic>
      <p:pic>
        <p:nvPicPr>
          <p:cNvPr id="9" name="Picture 8"/>
          <p:cNvPicPr>
            <a:picLocks noChangeAspect="1"/>
          </p:cNvPicPr>
          <p:nvPr/>
        </p:nvPicPr>
        <p:blipFill rotWithShape="1">
          <a:blip r:embed="rId5"/>
          <a:srcRect l="35038" t="47200" r="19288" b="31800"/>
          <a:stretch/>
        </p:blipFill>
        <p:spPr>
          <a:xfrm>
            <a:off x="4677735" y="5669283"/>
            <a:ext cx="4176464" cy="1080120"/>
          </a:xfrm>
          <a:prstGeom prst="rect">
            <a:avLst/>
          </a:prstGeom>
        </p:spPr>
      </p:pic>
    </p:spTree>
    <p:extLst>
      <p:ext uri="{BB962C8B-B14F-4D97-AF65-F5344CB8AC3E}">
        <p14:creationId xmlns:p14="http://schemas.microsoft.com/office/powerpoint/2010/main" val="4108540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764704"/>
          </a:xfrm>
        </p:spPr>
        <p:txBody>
          <a:bodyPr/>
          <a:lstStyle/>
          <a:p>
            <a:r>
              <a:rPr lang="el-GR" sz="2400" dirty="0" smtClean="0">
                <a:latin typeface="Tahoma" pitchFamily="34" charset="0"/>
                <a:ea typeface="Tahoma" pitchFamily="34" charset="0"/>
                <a:cs typeface="Tahoma" pitchFamily="34" charset="0"/>
              </a:rPr>
              <a:t>Πουλιά και ελληνική μυθολογία</a:t>
            </a:r>
            <a:r>
              <a:rPr lang="en-US" sz="2400" dirty="0" smtClean="0">
                <a:latin typeface="Tahoma" pitchFamily="34" charset="0"/>
                <a:ea typeface="Tahoma" pitchFamily="34" charset="0"/>
                <a:cs typeface="Tahoma" pitchFamily="34" charset="0"/>
              </a:rPr>
              <a:t> I</a:t>
            </a:r>
            <a:endParaRPr lang="el-GR" sz="2400" dirty="0">
              <a:latin typeface="Tahoma" pitchFamily="34" charset="0"/>
              <a:ea typeface="Tahoma" pitchFamily="34" charset="0"/>
              <a:cs typeface="Tahoma" pitchFamily="34" charset="0"/>
            </a:endParaRPr>
          </a:p>
        </p:txBody>
      </p:sp>
      <p:pic>
        <p:nvPicPr>
          <p:cNvPr id="268290" name="Picture 2"/>
          <p:cNvPicPr>
            <a:picLocks noChangeAspect="1" noChangeArrowheads="1"/>
          </p:cNvPicPr>
          <p:nvPr/>
        </p:nvPicPr>
        <p:blipFill>
          <a:blip r:embed="rId2" cstate="print"/>
          <a:srcRect/>
          <a:stretch>
            <a:fillRect/>
          </a:stretch>
        </p:blipFill>
        <p:spPr bwMode="auto">
          <a:xfrm>
            <a:off x="179512" y="1916832"/>
            <a:ext cx="4752528" cy="3558110"/>
          </a:xfrm>
          <a:prstGeom prst="rect">
            <a:avLst/>
          </a:prstGeom>
          <a:noFill/>
          <a:ln w="9525">
            <a:noFill/>
            <a:miter lim="800000"/>
            <a:headEnd/>
            <a:tailEnd/>
          </a:ln>
        </p:spPr>
      </p:pic>
      <p:sp>
        <p:nvSpPr>
          <p:cNvPr id="5" name="4 - TextBox"/>
          <p:cNvSpPr txBox="1"/>
          <p:nvPr/>
        </p:nvSpPr>
        <p:spPr>
          <a:xfrm>
            <a:off x="323528" y="5445224"/>
            <a:ext cx="4536504" cy="600164"/>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Ο Ηρακλής επιτίθεται με σφεντόνα κατά των </a:t>
            </a:r>
            <a:r>
              <a:rPr lang="el-GR" sz="1100" dirty="0" err="1" smtClean="0">
                <a:latin typeface="Tahoma" pitchFamily="34" charset="0"/>
                <a:ea typeface="Tahoma" pitchFamily="34" charset="0"/>
                <a:cs typeface="Tahoma" pitchFamily="34" charset="0"/>
              </a:rPr>
              <a:t>Στυμφαλίδων</a:t>
            </a:r>
            <a:r>
              <a:rPr lang="el-GR" sz="1100" dirty="0" smtClean="0">
                <a:latin typeface="Tahoma" pitchFamily="34" charset="0"/>
                <a:ea typeface="Tahoma" pitchFamily="34" charset="0"/>
                <a:cs typeface="Tahoma" pitchFamily="34" charset="0"/>
              </a:rPr>
              <a:t> </a:t>
            </a:r>
            <a:r>
              <a:rPr lang="el-GR" sz="1100" dirty="0" err="1" smtClean="0">
                <a:latin typeface="Tahoma" pitchFamily="34" charset="0"/>
                <a:ea typeface="Tahoma" pitchFamily="34" charset="0"/>
                <a:cs typeface="Tahoma" pitchFamily="34" charset="0"/>
              </a:rPr>
              <a:t>Ορνιθών</a:t>
            </a:r>
            <a:r>
              <a:rPr lang="el-GR" sz="1100" dirty="0" smtClean="0">
                <a:latin typeface="Tahoma" pitchFamily="34" charset="0"/>
                <a:ea typeface="Tahoma" pitchFamily="34" charset="0"/>
                <a:cs typeface="Tahoma" pitchFamily="34" charset="0"/>
              </a:rPr>
              <a:t> στα νερά της λίμνης. Μελανόμορφος αμφορέας, 530 </a:t>
            </a:r>
            <a:r>
              <a:rPr lang="el-GR" sz="1100" dirty="0" err="1" smtClean="0">
                <a:latin typeface="Tahoma" pitchFamily="34" charset="0"/>
                <a:ea typeface="Tahoma" pitchFamily="34" charset="0"/>
                <a:cs typeface="Tahoma" pitchFamily="34" charset="0"/>
              </a:rPr>
              <a:t>π.Χ.</a:t>
            </a:r>
            <a:r>
              <a:rPr lang="el-GR" sz="1100" dirty="0" smtClean="0">
                <a:latin typeface="Tahoma" pitchFamily="34" charset="0"/>
                <a:ea typeface="Tahoma" pitchFamily="34" charset="0"/>
                <a:cs typeface="Tahoma" pitchFamily="34" charset="0"/>
              </a:rPr>
              <a:t>, Βρετανικό Μουσείο</a:t>
            </a:r>
            <a:endParaRPr lang="el-GR" sz="1100" dirty="0">
              <a:latin typeface="Tahoma" pitchFamily="34" charset="0"/>
              <a:ea typeface="Tahoma" pitchFamily="34" charset="0"/>
              <a:cs typeface="Tahoma" pitchFamily="34" charset="0"/>
            </a:endParaRPr>
          </a:p>
        </p:txBody>
      </p:sp>
      <p:pic>
        <p:nvPicPr>
          <p:cNvPr id="268293" name="Picture 5" descr="Glossy Ibis (Plegadis falcinellus) A bird showing his gloss in the ..."/>
          <p:cNvPicPr>
            <a:picLocks noChangeAspect="1" noChangeArrowheads="1"/>
          </p:cNvPicPr>
          <p:nvPr/>
        </p:nvPicPr>
        <p:blipFill>
          <a:blip r:embed="rId3" cstate="print"/>
          <a:srcRect/>
          <a:stretch>
            <a:fillRect/>
          </a:stretch>
        </p:blipFill>
        <p:spPr bwMode="auto">
          <a:xfrm>
            <a:off x="5148064" y="908720"/>
            <a:ext cx="3727452" cy="2664296"/>
          </a:xfrm>
          <a:prstGeom prst="rect">
            <a:avLst/>
          </a:prstGeom>
          <a:noFill/>
        </p:spPr>
      </p:pic>
      <p:pic>
        <p:nvPicPr>
          <p:cNvPr id="268295" name="Picture 7" descr="Geronticus eremita (Northern Bald Ibis)"/>
          <p:cNvPicPr>
            <a:picLocks noChangeAspect="1" noChangeArrowheads="1"/>
          </p:cNvPicPr>
          <p:nvPr/>
        </p:nvPicPr>
        <p:blipFill>
          <a:blip r:embed="rId4" cstate="print"/>
          <a:srcRect/>
          <a:stretch>
            <a:fillRect/>
          </a:stretch>
        </p:blipFill>
        <p:spPr bwMode="auto">
          <a:xfrm>
            <a:off x="5148064" y="3717032"/>
            <a:ext cx="3811351" cy="2540901"/>
          </a:xfrm>
          <a:prstGeom prst="rect">
            <a:avLst/>
          </a:prstGeom>
          <a:noFill/>
        </p:spPr>
      </p:pic>
      <p:sp>
        <p:nvSpPr>
          <p:cNvPr id="9" name="8 - TextBox"/>
          <p:cNvSpPr txBox="1"/>
          <p:nvPr/>
        </p:nvSpPr>
        <p:spPr>
          <a:xfrm>
            <a:off x="5076056" y="6257836"/>
            <a:ext cx="3816424"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Από πάνω προς τα κάτω </a:t>
            </a:r>
            <a:r>
              <a:rPr lang="el-GR" sz="1100" dirty="0" err="1" smtClean="0">
                <a:latin typeface="Tahoma" pitchFamily="34" charset="0"/>
                <a:ea typeface="Tahoma" pitchFamily="34" charset="0"/>
                <a:cs typeface="Tahoma" pitchFamily="34" charset="0"/>
              </a:rPr>
              <a:t>Χαλκόκοτα</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Plegadis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falcinellus</a:t>
            </a:r>
            <a:r>
              <a:rPr lang="en-US" sz="1100"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και </a:t>
            </a:r>
            <a:r>
              <a:rPr lang="en-US" sz="1100" i="1" dirty="0" smtClean="0">
                <a:latin typeface="Tahoma" pitchFamily="34" charset="0"/>
                <a:ea typeface="Tahoma" pitchFamily="34" charset="0"/>
                <a:cs typeface="Tahoma" pitchFamily="34" charset="0"/>
              </a:rPr>
              <a:t> </a:t>
            </a:r>
            <a:r>
              <a:rPr lang="el-GR" sz="1100" i="1" dirty="0" smtClean="0">
                <a:latin typeface="Tahoma" pitchFamily="34" charset="0"/>
                <a:ea typeface="Tahoma" pitchFamily="34" charset="0"/>
                <a:cs typeface="Tahoma" pitchFamily="34" charset="0"/>
              </a:rPr>
              <a:t>Φαλακρή </a:t>
            </a:r>
            <a:r>
              <a:rPr lang="el-GR" sz="1100" i="1" dirty="0" err="1" smtClean="0">
                <a:latin typeface="Tahoma" pitchFamily="34" charset="0"/>
                <a:ea typeface="Tahoma" pitchFamily="34" charset="0"/>
                <a:cs typeface="Tahoma" pitchFamily="34" charset="0"/>
              </a:rPr>
              <a:t>Ιβίδα</a:t>
            </a:r>
            <a:r>
              <a:rPr lang="el-GR" sz="1100" i="1" dirty="0" smtClean="0">
                <a:latin typeface="Tahoma" pitchFamily="34" charset="0"/>
                <a:ea typeface="Tahoma" pitchFamily="34" charset="0"/>
                <a:cs typeface="Tahoma" pitchFamily="34" charset="0"/>
              </a:rPr>
              <a:t> (</a:t>
            </a:r>
            <a:r>
              <a:rPr lang="en-US" sz="1100" dirty="0" err="1" smtClean="0">
                <a:latin typeface="Tahoma" pitchFamily="34" charset="0"/>
                <a:ea typeface="Tahoma" pitchFamily="34" charset="0"/>
                <a:cs typeface="Tahoma" pitchFamily="34" charset="0"/>
              </a:rPr>
              <a:t>Geronticus</a:t>
            </a:r>
            <a:r>
              <a:rPr lang="en-US" sz="1100" dirty="0" smtClean="0">
                <a:latin typeface="Tahoma" pitchFamily="34" charset="0"/>
                <a:ea typeface="Tahoma" pitchFamily="34" charset="0"/>
                <a:cs typeface="Tahoma" pitchFamily="34" charset="0"/>
              </a:rPr>
              <a:t> </a:t>
            </a:r>
            <a:r>
              <a:rPr lang="en-US" sz="1100" dirty="0" err="1" smtClean="0">
                <a:latin typeface="Tahoma" pitchFamily="34" charset="0"/>
                <a:ea typeface="Tahoma" pitchFamily="34" charset="0"/>
                <a:cs typeface="Tahoma" pitchFamily="34" charset="0"/>
              </a:rPr>
              <a:t>eremita</a:t>
            </a:r>
            <a:r>
              <a:rPr lang="en-US" sz="1100" i="1"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16632"/>
            <a:ext cx="8229600" cy="850106"/>
          </a:xfrm>
        </p:spPr>
        <p:txBody>
          <a:bodyPr/>
          <a:lstStyle/>
          <a:p>
            <a:r>
              <a:rPr lang="el-GR" sz="2400" dirty="0" smtClean="0">
                <a:latin typeface="Tahoma" pitchFamily="34" charset="0"/>
                <a:ea typeface="Tahoma" pitchFamily="34" charset="0"/>
                <a:cs typeface="Tahoma" pitchFamily="34" charset="0"/>
              </a:rPr>
              <a:t>Πουλιά και ελληνική μυθολογία</a:t>
            </a:r>
            <a:r>
              <a:rPr lang="en-US" sz="2400" dirty="0" smtClean="0">
                <a:latin typeface="Tahoma" pitchFamily="34" charset="0"/>
                <a:ea typeface="Tahoma" pitchFamily="34" charset="0"/>
                <a:cs typeface="Tahoma" pitchFamily="34" charset="0"/>
              </a:rPr>
              <a:t> II</a:t>
            </a:r>
            <a:endParaRPr lang="el-GR" sz="2400" dirty="0"/>
          </a:p>
        </p:txBody>
      </p:sp>
      <p:pic>
        <p:nvPicPr>
          <p:cNvPr id="291842" name="Picture 2"/>
          <p:cNvPicPr>
            <a:picLocks noChangeAspect="1" noChangeArrowheads="1"/>
          </p:cNvPicPr>
          <p:nvPr/>
        </p:nvPicPr>
        <p:blipFill>
          <a:blip r:embed="rId2" cstate="print"/>
          <a:srcRect/>
          <a:stretch>
            <a:fillRect/>
          </a:stretch>
        </p:blipFill>
        <p:spPr bwMode="auto">
          <a:xfrm>
            <a:off x="539552" y="1100405"/>
            <a:ext cx="3888432" cy="4961103"/>
          </a:xfrm>
          <a:prstGeom prst="rect">
            <a:avLst/>
          </a:prstGeom>
          <a:noFill/>
          <a:ln w="9525">
            <a:noFill/>
            <a:miter lim="800000"/>
            <a:headEnd/>
            <a:tailEnd/>
          </a:ln>
        </p:spPr>
      </p:pic>
      <p:sp>
        <p:nvSpPr>
          <p:cNvPr id="5" name="4 - TextBox"/>
          <p:cNvSpPr txBox="1"/>
          <p:nvPr/>
        </p:nvSpPr>
        <p:spPr>
          <a:xfrm>
            <a:off x="179512" y="6257836"/>
            <a:ext cx="4536504" cy="430887"/>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Αναπαράσταση </a:t>
            </a:r>
            <a:r>
              <a:rPr lang="el-GR" sz="1100" dirty="0" err="1" smtClean="0">
                <a:latin typeface="Tahoma" pitchFamily="34" charset="0"/>
                <a:ea typeface="Tahoma" pitchFamily="34" charset="0"/>
                <a:cs typeface="Tahoma" pitchFamily="34" charset="0"/>
              </a:rPr>
              <a:t>Άρπυιας</a:t>
            </a:r>
            <a:r>
              <a:rPr lang="el-GR" sz="1100" dirty="0" smtClean="0">
                <a:latin typeface="Tahoma" pitchFamily="34" charset="0"/>
                <a:ea typeface="Tahoma" pitchFamily="34" charset="0"/>
                <a:cs typeface="Tahoma" pitchFamily="34" charset="0"/>
              </a:rPr>
              <a:t> κατά την αρπαγή ανθρώπου. Μελανόμορφη υδρία 530-500 </a:t>
            </a:r>
            <a:r>
              <a:rPr lang="el-GR" sz="1100" dirty="0" err="1" smtClean="0">
                <a:latin typeface="Tahoma" pitchFamily="34" charset="0"/>
                <a:ea typeface="Tahoma" pitchFamily="34" charset="0"/>
                <a:cs typeface="Tahoma" pitchFamily="34" charset="0"/>
              </a:rPr>
              <a:t>π.Χ.</a:t>
            </a:r>
            <a:r>
              <a:rPr lang="el-GR" sz="1100" dirty="0" smtClean="0">
                <a:latin typeface="Tahoma" pitchFamily="34" charset="0"/>
                <a:ea typeface="Tahoma" pitchFamily="34" charset="0"/>
                <a:cs typeface="Tahoma" pitchFamily="34" charset="0"/>
              </a:rPr>
              <a:t>, Α</a:t>
            </a:r>
            <a:r>
              <a:rPr lang="en-US" sz="1100" dirty="0" err="1" smtClean="0">
                <a:latin typeface="Tahoma" pitchFamily="34" charset="0"/>
                <a:ea typeface="Tahoma" pitchFamily="34" charset="0"/>
                <a:cs typeface="Tahoma" pitchFamily="34" charset="0"/>
              </a:rPr>
              <a:t>tles</a:t>
            </a:r>
            <a:r>
              <a:rPr lang="en-US" sz="1100" dirty="0" smtClean="0">
                <a:latin typeface="Tahoma" pitchFamily="34" charset="0"/>
                <a:ea typeface="Tahoma" pitchFamily="34" charset="0"/>
                <a:cs typeface="Tahoma" pitchFamily="34" charset="0"/>
              </a:rPr>
              <a:t> Museum</a:t>
            </a:r>
            <a:endParaRPr lang="el-GR" sz="1100" dirty="0">
              <a:latin typeface="Tahoma" pitchFamily="34" charset="0"/>
              <a:ea typeface="Tahoma" pitchFamily="34" charset="0"/>
              <a:cs typeface="Tahoma" pitchFamily="34" charset="0"/>
            </a:endParaRPr>
          </a:p>
        </p:txBody>
      </p:sp>
      <p:pic>
        <p:nvPicPr>
          <p:cNvPr id="291844" name="Picture 4" descr="E:\Karris\Ionian University\Private works\Book fauna of Greece\Aκριώτης\Photos\ΕΙΔΗ-Reserve\9. Calonectris diomedea\P5172439.JPG"/>
          <p:cNvPicPr>
            <a:picLocks noChangeAspect="1" noChangeArrowheads="1"/>
          </p:cNvPicPr>
          <p:nvPr/>
        </p:nvPicPr>
        <p:blipFill>
          <a:blip r:embed="rId3" cstate="print"/>
          <a:srcRect/>
          <a:stretch>
            <a:fillRect/>
          </a:stretch>
        </p:blipFill>
        <p:spPr bwMode="auto">
          <a:xfrm>
            <a:off x="5148064" y="1268760"/>
            <a:ext cx="3275855" cy="2456891"/>
          </a:xfrm>
          <a:prstGeom prst="rect">
            <a:avLst/>
          </a:prstGeom>
          <a:noFill/>
        </p:spPr>
      </p:pic>
      <p:pic>
        <p:nvPicPr>
          <p:cNvPr id="291845" name="Picture 5" descr="E:\Karris\Ionian University\Private works\Book fauna of Greece\Aκριώτης\Photos\ΕΙΔΗ-Reserve\9. Calonectris diomedea\Calonectris diomedea- Apostolos Christopoulos1.JPG"/>
          <p:cNvPicPr>
            <a:picLocks noChangeAspect="1" noChangeArrowheads="1"/>
          </p:cNvPicPr>
          <p:nvPr/>
        </p:nvPicPr>
        <p:blipFill>
          <a:blip r:embed="rId4" cstate="print"/>
          <a:srcRect/>
          <a:stretch>
            <a:fillRect/>
          </a:stretch>
        </p:blipFill>
        <p:spPr bwMode="auto">
          <a:xfrm>
            <a:off x="5148064" y="3789040"/>
            <a:ext cx="3312368" cy="2484276"/>
          </a:xfrm>
          <a:prstGeom prst="rect">
            <a:avLst/>
          </a:prstGeom>
          <a:noFill/>
        </p:spPr>
      </p:pic>
      <p:sp>
        <p:nvSpPr>
          <p:cNvPr id="9" name="8 - TextBox"/>
          <p:cNvSpPr txBox="1"/>
          <p:nvPr/>
        </p:nvSpPr>
        <p:spPr>
          <a:xfrm>
            <a:off x="5076056" y="6257836"/>
            <a:ext cx="3816424" cy="261610"/>
          </a:xfrm>
          <a:prstGeom prst="rect">
            <a:avLst/>
          </a:prstGeom>
          <a:noFill/>
        </p:spPr>
        <p:txBody>
          <a:bodyPr wrap="square" rtlCol="0">
            <a:spAutoFit/>
          </a:bodyPr>
          <a:lstStyle/>
          <a:p>
            <a:r>
              <a:rPr lang="en-US" sz="1100" dirty="0" smtClean="0">
                <a:latin typeface="Tahoma" pitchFamily="34" charset="0"/>
                <a:ea typeface="Tahoma" pitchFamily="34" charset="0"/>
                <a:cs typeface="Tahoma" pitchFamily="34" charset="0"/>
              </a:rPr>
              <a:t>A</a:t>
            </a:r>
            <a:r>
              <a:rPr lang="el-GR" sz="1100" dirty="0" err="1" smtClean="0">
                <a:latin typeface="Tahoma" pitchFamily="34" charset="0"/>
                <a:ea typeface="Tahoma" pitchFamily="34" charset="0"/>
                <a:cs typeface="Tahoma" pitchFamily="34" charset="0"/>
              </a:rPr>
              <a:t>ρτέμης</a:t>
            </a:r>
            <a:r>
              <a:rPr lang="el-GR" sz="1100"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Calonectris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diomedea</a:t>
            </a:r>
            <a:r>
              <a:rPr lang="en-US" sz="1100" dirty="0" smtClean="0">
                <a:latin typeface="Tahoma" pitchFamily="34" charset="0"/>
                <a:ea typeface="Tahoma" pitchFamily="34" charset="0"/>
                <a:cs typeface="Tahoma" pitchFamily="34" charset="0"/>
              </a:rPr>
              <a:t>)</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C:\Users\user\Downloads\F1.large.jpg"/>
          <p:cNvPicPr>
            <a:picLocks noChangeAspect="1" noChangeArrowheads="1"/>
          </p:cNvPicPr>
          <p:nvPr/>
        </p:nvPicPr>
        <p:blipFill>
          <a:blip r:embed="rId2" cstate="print"/>
          <a:srcRect/>
          <a:stretch>
            <a:fillRect/>
          </a:stretch>
        </p:blipFill>
        <p:spPr bwMode="auto">
          <a:xfrm>
            <a:off x="0" y="2492896"/>
            <a:ext cx="9144000" cy="3707606"/>
          </a:xfrm>
          <a:prstGeom prst="rect">
            <a:avLst/>
          </a:prstGeom>
          <a:noFill/>
        </p:spPr>
      </p:pic>
      <p:pic>
        <p:nvPicPr>
          <p:cNvPr id="367619" name="Picture 3"/>
          <p:cNvPicPr>
            <a:picLocks noChangeAspect="1" noChangeArrowheads="1"/>
          </p:cNvPicPr>
          <p:nvPr/>
        </p:nvPicPr>
        <p:blipFill>
          <a:blip r:embed="rId3" cstate="print"/>
          <a:srcRect/>
          <a:stretch>
            <a:fillRect/>
          </a:stretch>
        </p:blipFill>
        <p:spPr bwMode="auto">
          <a:xfrm>
            <a:off x="0" y="0"/>
            <a:ext cx="9144000" cy="2237606"/>
          </a:xfrm>
          <a:prstGeom prst="rect">
            <a:avLst/>
          </a:prstGeom>
          <a:noFill/>
          <a:ln w="9525">
            <a:noFill/>
            <a:miter lim="800000"/>
            <a:headEnd/>
            <a:tailEnd/>
          </a:ln>
        </p:spPr>
      </p:pic>
      <p:pic>
        <p:nvPicPr>
          <p:cNvPr id="367620" name="Picture 4"/>
          <p:cNvPicPr>
            <a:picLocks noChangeAspect="1" noChangeArrowheads="1"/>
          </p:cNvPicPr>
          <p:nvPr/>
        </p:nvPicPr>
        <p:blipFill>
          <a:blip r:embed="rId4" cstate="print"/>
          <a:srcRect/>
          <a:stretch>
            <a:fillRect/>
          </a:stretch>
        </p:blipFill>
        <p:spPr bwMode="auto">
          <a:xfrm>
            <a:off x="251520" y="6165304"/>
            <a:ext cx="8712968" cy="692696"/>
          </a:xfrm>
          <a:prstGeom prst="rect">
            <a:avLst/>
          </a:prstGeom>
          <a:noFill/>
          <a:ln w="9525">
            <a:noFill/>
            <a:miter lim="800000"/>
            <a:headEnd/>
            <a:tailEnd/>
          </a:ln>
        </p:spPr>
      </p:pic>
      <p:pic>
        <p:nvPicPr>
          <p:cNvPr id="367622" name="Picture 6" descr="Sterna paradisaea - Monaco Nature Encyclopedia"/>
          <p:cNvPicPr>
            <a:picLocks noChangeAspect="1" noChangeArrowheads="1"/>
          </p:cNvPicPr>
          <p:nvPr/>
        </p:nvPicPr>
        <p:blipFill>
          <a:blip r:embed="rId5" cstate="print"/>
          <a:srcRect/>
          <a:stretch>
            <a:fillRect/>
          </a:stretch>
        </p:blipFill>
        <p:spPr bwMode="auto">
          <a:xfrm>
            <a:off x="7380312" y="4005064"/>
            <a:ext cx="1499832" cy="218430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Image result for tyto"/>
          <p:cNvPicPr>
            <a:picLocks noChangeAspect="1" noChangeArrowheads="1"/>
          </p:cNvPicPr>
          <p:nvPr/>
        </p:nvPicPr>
        <p:blipFill>
          <a:blip r:embed="rId2" cstate="print"/>
          <a:srcRect/>
          <a:stretch>
            <a:fillRect/>
          </a:stretch>
        </p:blipFill>
        <p:spPr bwMode="auto">
          <a:xfrm>
            <a:off x="0" y="0"/>
            <a:ext cx="6115050" cy="6858000"/>
          </a:xfrm>
          <a:prstGeom prst="rect">
            <a:avLst/>
          </a:prstGeom>
          <a:noFill/>
          <a:ln w="9525">
            <a:noFill/>
            <a:miter lim="800000"/>
            <a:headEnd/>
            <a:tailEnd/>
          </a:ln>
        </p:spPr>
      </p:pic>
      <p:pic>
        <p:nvPicPr>
          <p:cNvPr id="138243" name="Picture 4" descr="chouette-effraie.des.clochers.chma.3g.jpg"/>
          <p:cNvPicPr>
            <a:picLocks noChangeAspect="1" noChangeArrowheads="1"/>
          </p:cNvPicPr>
          <p:nvPr/>
        </p:nvPicPr>
        <p:blipFill>
          <a:blip r:embed="rId3" cstate="print"/>
          <a:srcRect/>
          <a:stretch>
            <a:fillRect/>
          </a:stretch>
        </p:blipFill>
        <p:spPr bwMode="auto">
          <a:xfrm>
            <a:off x="5292725" y="4075113"/>
            <a:ext cx="3851275" cy="2782887"/>
          </a:xfrm>
          <a:prstGeom prst="rect">
            <a:avLst/>
          </a:prstGeom>
          <a:noFill/>
          <a:ln w="9525">
            <a:noFill/>
            <a:miter lim="800000"/>
            <a:headEnd/>
            <a:tailEnd/>
          </a:ln>
        </p:spPr>
      </p:pic>
      <p:sp>
        <p:nvSpPr>
          <p:cNvPr id="6" name="Rectangle 2"/>
          <p:cNvSpPr txBox="1">
            <a:spLocks noChangeArrowheads="1"/>
          </p:cNvSpPr>
          <p:nvPr/>
        </p:nvSpPr>
        <p:spPr bwMode="auto">
          <a:xfrm>
            <a:off x="0" y="0"/>
            <a:ext cx="5868144" cy="693738"/>
          </a:xfrm>
          <a:prstGeom prst="rect">
            <a:avLst/>
          </a:prstGeom>
          <a:noFill/>
          <a:ln w="9525">
            <a:noFill/>
            <a:miter lim="800000"/>
            <a:headEnd/>
            <a:tailEnd/>
          </a:ln>
        </p:spPr>
        <p:txBody>
          <a:bodyPr anchor="ctr"/>
          <a:lstStyle/>
          <a:p>
            <a:pPr algn="ctr">
              <a:defRPr/>
            </a:pPr>
            <a:r>
              <a:rPr lang="el-GR" sz="2000" dirty="0" err="1">
                <a:solidFill>
                  <a:srgbClr val="FFFF00"/>
                </a:solidFill>
                <a:latin typeface="Tahoma" pitchFamily="34" charset="0"/>
                <a:ea typeface="+mj-ea"/>
                <a:cs typeface="Tahoma" pitchFamily="34" charset="0"/>
              </a:rPr>
              <a:t>Τυτώ</a:t>
            </a:r>
            <a:r>
              <a:rPr lang="en-US" sz="2000" dirty="0">
                <a:solidFill>
                  <a:srgbClr val="FFFF00"/>
                </a:solidFill>
                <a:latin typeface="Tahoma" pitchFamily="34" charset="0"/>
                <a:ea typeface="+mj-ea"/>
                <a:cs typeface="Tahoma" pitchFamily="34" charset="0"/>
              </a:rPr>
              <a:t> </a:t>
            </a:r>
            <a:r>
              <a:rPr lang="el-GR" sz="2000" dirty="0">
                <a:solidFill>
                  <a:srgbClr val="FFFF00"/>
                </a:solidFill>
                <a:latin typeface="Tahoma" pitchFamily="34" charset="0"/>
                <a:ea typeface="+mj-ea"/>
                <a:cs typeface="Tahoma" pitchFamily="34" charset="0"/>
              </a:rPr>
              <a:t>(</a:t>
            </a:r>
            <a:r>
              <a:rPr lang="en-US" sz="2000" i="1" dirty="0" err="1">
                <a:solidFill>
                  <a:srgbClr val="FFFF00"/>
                </a:solidFill>
                <a:latin typeface="Tahoma" pitchFamily="34" charset="0"/>
                <a:ea typeface="+mj-ea"/>
                <a:cs typeface="Tahoma" pitchFamily="34" charset="0"/>
              </a:rPr>
              <a:t>Tyto</a:t>
            </a:r>
            <a:r>
              <a:rPr lang="en-US" sz="2000" i="1" dirty="0">
                <a:solidFill>
                  <a:srgbClr val="FFFF00"/>
                </a:solidFill>
                <a:latin typeface="Tahoma" pitchFamily="34" charset="0"/>
                <a:ea typeface="+mj-ea"/>
                <a:cs typeface="Tahoma" pitchFamily="34" charset="0"/>
              </a:rPr>
              <a:t> alba</a:t>
            </a:r>
            <a:r>
              <a:rPr lang="en-US" sz="2000" dirty="0" smtClean="0">
                <a:solidFill>
                  <a:srgbClr val="FFFF00"/>
                </a:solidFill>
                <a:latin typeface="Tahoma" pitchFamily="34" charset="0"/>
                <a:ea typeface="+mj-ea"/>
                <a:cs typeface="Tahoma" pitchFamily="34" charset="0"/>
              </a:rPr>
              <a:t>) </a:t>
            </a:r>
            <a:r>
              <a:rPr lang="en-US" sz="2000" dirty="0" smtClean="0">
                <a:solidFill>
                  <a:srgbClr val="FFFF00"/>
                </a:solidFill>
                <a:latin typeface="Tahoma" pitchFamily="34" charset="0"/>
                <a:ea typeface="+mj-ea"/>
                <a:cs typeface="Tahoma" pitchFamily="34" charset="0"/>
                <a:sym typeface="Wingdings" pitchFamily="2" charset="2"/>
              </a:rPr>
              <a:t> </a:t>
            </a:r>
            <a:r>
              <a:rPr lang="el-GR" sz="2000" dirty="0" smtClean="0">
                <a:solidFill>
                  <a:srgbClr val="FFFF00"/>
                </a:solidFill>
                <a:latin typeface="Tahoma" pitchFamily="34" charset="0"/>
                <a:ea typeface="+mj-ea"/>
                <a:cs typeface="Tahoma" pitchFamily="34" charset="0"/>
                <a:sym typeface="Wingdings" pitchFamily="2" charset="2"/>
              </a:rPr>
              <a:t>Θύμα δεισιδαιμονιών στη νεότερη Ελλάδα</a:t>
            </a:r>
            <a:endParaRPr lang="el-GR" sz="2000" dirty="0">
              <a:solidFill>
                <a:srgbClr val="FFFF00"/>
              </a:solidFill>
              <a:latin typeface="Tahoma" pitchFamily="34" charset="0"/>
              <a:ea typeface="+mj-ea"/>
              <a:cs typeface="Tahoma" pitchFamily="34" charset="0"/>
            </a:endParaRPr>
          </a:p>
        </p:txBody>
      </p:sp>
      <p:pic>
        <p:nvPicPr>
          <p:cNvPr id="201734" name="Picture 6" descr="Image result for drawing tyto alba"/>
          <p:cNvPicPr>
            <a:picLocks noChangeAspect="1" noChangeArrowheads="1"/>
          </p:cNvPicPr>
          <p:nvPr/>
        </p:nvPicPr>
        <p:blipFill>
          <a:blip r:embed="rId4" cstate="print"/>
          <a:srcRect/>
          <a:stretch>
            <a:fillRect/>
          </a:stretch>
        </p:blipFill>
        <p:spPr bwMode="auto">
          <a:xfrm>
            <a:off x="5940152" y="404664"/>
            <a:ext cx="3112442" cy="22768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E:\Οι εικόνες μου\bulgaria_skyros_2009\IMG_3605.JPG"/>
          <p:cNvPicPr>
            <a:picLocks noChangeAspect="1" noChangeArrowheads="1"/>
          </p:cNvPicPr>
          <p:nvPr/>
        </p:nvPicPr>
        <p:blipFill>
          <a:blip r:embed="rId3" cstate="print"/>
          <a:srcRect/>
          <a:stretch>
            <a:fillRect/>
          </a:stretch>
        </p:blipFill>
        <p:spPr bwMode="auto">
          <a:xfrm>
            <a:off x="-357188" y="0"/>
            <a:ext cx="10287001" cy="6858000"/>
          </a:xfrm>
          <a:prstGeom prst="rect">
            <a:avLst/>
          </a:prstGeom>
          <a:noFill/>
          <a:ln w="9525">
            <a:noFill/>
            <a:miter lim="800000"/>
            <a:headEnd/>
            <a:tailEnd/>
          </a:ln>
        </p:spPr>
      </p:pic>
      <p:sp>
        <p:nvSpPr>
          <p:cNvPr id="146434" name="Rectangle 2"/>
          <p:cNvSpPr>
            <a:spLocks noGrp="1" noChangeArrowheads="1"/>
          </p:cNvSpPr>
          <p:nvPr>
            <p:ph type="title"/>
          </p:nvPr>
        </p:nvSpPr>
        <p:spPr>
          <a:xfrm>
            <a:off x="4071938" y="1125538"/>
            <a:ext cx="4857750" cy="1143000"/>
          </a:xfrm>
        </p:spPr>
        <p:txBody>
          <a:bodyPr/>
          <a:lstStyle/>
          <a:p>
            <a:pPr eaLnBrk="1" hangingPunct="1">
              <a:defRPr/>
            </a:pPr>
            <a:r>
              <a:rPr lang="el-GR" sz="3600" b="1" dirty="0" smtClean="0">
                <a:solidFill>
                  <a:srgbClr val="FF3300"/>
                </a:solidFill>
                <a:effectLst>
                  <a:outerShdw blurRad="38100" dist="38100" dir="2700000" algn="tl">
                    <a:srgbClr val="000000"/>
                  </a:outerShdw>
                </a:effectLst>
                <a:latin typeface="Tahoma" pitchFamily="34" charset="0"/>
              </a:rPr>
              <a:t>Η περίπτωση του τουρισμού </a:t>
            </a:r>
            <a:r>
              <a:rPr lang="el-GR" sz="3600" b="1" dirty="0" err="1" smtClean="0">
                <a:solidFill>
                  <a:srgbClr val="FF3300"/>
                </a:solidFill>
                <a:effectLst>
                  <a:outerShdw blurRad="38100" dist="38100" dir="2700000" algn="tl">
                    <a:srgbClr val="000000"/>
                  </a:outerShdw>
                </a:effectLst>
                <a:latin typeface="Tahoma" pitchFamily="34" charset="0"/>
              </a:rPr>
              <a:t>ορνιθοπαρατήρησης</a:t>
            </a:r>
            <a:r>
              <a:rPr lang="el-GR" sz="3600" b="1" dirty="0" smtClean="0">
                <a:solidFill>
                  <a:srgbClr val="FF3300"/>
                </a:solidFill>
                <a:effectLst>
                  <a:outerShdw blurRad="38100" dist="38100" dir="2700000" algn="tl">
                    <a:srgbClr val="000000"/>
                  </a:outerShdw>
                </a:effectLst>
                <a:latin typeface="Tahoma" pitchFamily="34" charset="0"/>
              </a:rPr>
              <a:t> στη χώρα μας</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900113" y="2565400"/>
            <a:ext cx="7127875" cy="3743325"/>
          </a:xfrm>
          <a:prstGeom prst="rect">
            <a:avLst/>
          </a:prstGeom>
          <a:solidFill>
            <a:srgbClr val="FFFFFF"/>
          </a:solidFill>
          <a:ln w="9525">
            <a:solidFill>
              <a:schemeClr val="tx1"/>
            </a:solidFill>
            <a:miter lim="800000"/>
            <a:headEnd/>
            <a:tailEnd/>
          </a:ln>
        </p:spPr>
        <p:txBody>
          <a:bodyPr wrap="none" anchor="ctr"/>
          <a:lstStyle/>
          <a:p>
            <a:endParaRPr lang="el-GR"/>
          </a:p>
        </p:txBody>
      </p:sp>
      <p:sp>
        <p:nvSpPr>
          <p:cNvPr id="168963" name="Rectangle 3"/>
          <p:cNvSpPr>
            <a:spLocks noGrp="1" noChangeArrowheads="1"/>
          </p:cNvSpPr>
          <p:nvPr>
            <p:ph type="title"/>
          </p:nvPr>
        </p:nvSpPr>
        <p:spPr>
          <a:xfrm>
            <a:off x="685800" y="115888"/>
            <a:ext cx="7772400" cy="1143000"/>
          </a:xfrm>
        </p:spPr>
        <p:txBody>
          <a:bodyPr/>
          <a:lstStyle/>
          <a:p>
            <a:pPr eaLnBrk="1" hangingPunct="1">
              <a:defRPr/>
            </a:pPr>
            <a:r>
              <a:rPr lang="el-GR" sz="3200" smtClean="0">
                <a:solidFill>
                  <a:srgbClr val="FF9933"/>
                </a:solidFill>
                <a:effectLst>
                  <a:outerShdw blurRad="38100" dist="38100" dir="2700000" algn="tl">
                    <a:srgbClr val="000000"/>
                  </a:outerShdw>
                </a:effectLst>
                <a:latin typeface="Tahoma" pitchFamily="34" charset="0"/>
              </a:rPr>
              <a:t>ΥΠΑΡΧΕΙ ΟΙΚΟΤΟΥΡΙΣΤΙΚΗ ΑΓΟΡΑ?</a:t>
            </a:r>
          </a:p>
        </p:txBody>
      </p:sp>
      <p:sp>
        <p:nvSpPr>
          <p:cNvPr id="168964" name="Rectangle 4"/>
          <p:cNvSpPr>
            <a:spLocks noGrp="1" noChangeArrowheads="1"/>
          </p:cNvSpPr>
          <p:nvPr>
            <p:ph type="body" idx="1"/>
          </p:nvPr>
        </p:nvSpPr>
        <p:spPr>
          <a:xfrm>
            <a:off x="685800" y="1042988"/>
            <a:ext cx="7772400" cy="4114800"/>
          </a:xfrm>
        </p:spPr>
        <p:txBody>
          <a:bodyPr/>
          <a:lstStyle/>
          <a:p>
            <a:pPr eaLnBrk="1" hangingPunct="1">
              <a:buFont typeface="Wingdings" pitchFamily="2" charset="2"/>
              <a:buChar char="Ø"/>
              <a:defRPr/>
            </a:pPr>
            <a:r>
              <a:rPr lang="el-GR" sz="2800" smtClean="0">
                <a:solidFill>
                  <a:srgbClr val="FFFF99"/>
                </a:solidFill>
                <a:effectLst>
                  <a:outerShdw blurRad="38100" dist="38100" dir="2700000" algn="tl">
                    <a:srgbClr val="000000"/>
                  </a:outerShdw>
                </a:effectLst>
                <a:latin typeface="Tahoma" pitchFamily="34" charset="0"/>
              </a:rPr>
              <a:t> 65 τουριστικά γραφεία στη Μ. Βρετανία</a:t>
            </a:r>
          </a:p>
          <a:p>
            <a:pPr eaLnBrk="1" hangingPunct="1">
              <a:buFont typeface="Wingdings" pitchFamily="2" charset="2"/>
              <a:buChar char="Ø"/>
              <a:defRPr/>
            </a:pPr>
            <a:r>
              <a:rPr lang="el-GR" sz="2800" smtClean="0">
                <a:solidFill>
                  <a:srgbClr val="FFFF99"/>
                </a:solidFill>
                <a:effectLst>
                  <a:outerShdw blurRad="38100" dist="38100" dir="2700000" algn="tl">
                    <a:srgbClr val="000000"/>
                  </a:outerShdw>
                </a:effectLst>
                <a:latin typeface="Tahoma" pitchFamily="34" charset="0"/>
              </a:rPr>
              <a:t> 12.000 εκδρομές ετησίως</a:t>
            </a:r>
          </a:p>
          <a:p>
            <a:pPr eaLnBrk="1" hangingPunct="1">
              <a:buFont typeface="Wingdings" pitchFamily="2" charset="2"/>
              <a:buChar char="Ø"/>
              <a:defRPr/>
            </a:pPr>
            <a:r>
              <a:rPr lang="el-GR" sz="2800" smtClean="0">
                <a:solidFill>
                  <a:srgbClr val="FFFF99"/>
                </a:solidFill>
                <a:effectLst>
                  <a:outerShdw blurRad="38100" dist="38100" dir="2700000" algn="tl">
                    <a:srgbClr val="000000"/>
                  </a:outerShdw>
                </a:effectLst>
                <a:latin typeface="Tahoma" pitchFamily="34" charset="0"/>
              </a:rPr>
              <a:t> Η Ελλάδα πέμπτος κατά σειρά προορισμός</a:t>
            </a:r>
          </a:p>
        </p:txBody>
      </p:sp>
      <p:pic>
        <p:nvPicPr>
          <p:cNvPr id="126981" name="Picture 30" descr="npo0008b4"/>
          <p:cNvPicPr>
            <a:picLocks noChangeAspect="1" noChangeArrowheads="1"/>
          </p:cNvPicPr>
          <p:nvPr/>
        </p:nvPicPr>
        <p:blipFill>
          <a:blip r:embed="rId3" cstate="print"/>
          <a:srcRect/>
          <a:stretch>
            <a:fillRect/>
          </a:stretch>
        </p:blipFill>
        <p:spPr bwMode="auto">
          <a:xfrm>
            <a:off x="3132138" y="2781300"/>
            <a:ext cx="1047750" cy="1528763"/>
          </a:xfrm>
          <a:prstGeom prst="rect">
            <a:avLst/>
          </a:prstGeom>
          <a:noFill/>
          <a:ln w="9525">
            <a:noFill/>
            <a:miter lim="800000"/>
            <a:headEnd/>
            <a:tailEnd/>
          </a:ln>
        </p:spPr>
      </p:pic>
      <p:pic>
        <p:nvPicPr>
          <p:cNvPr id="126982" name="Picture 3" descr="npo000874"/>
          <p:cNvPicPr>
            <a:picLocks noChangeAspect="1" noChangeArrowheads="1"/>
          </p:cNvPicPr>
          <p:nvPr/>
        </p:nvPicPr>
        <p:blipFill>
          <a:blip r:embed="rId4" cstate="print"/>
          <a:srcRect/>
          <a:stretch>
            <a:fillRect/>
          </a:stretch>
        </p:blipFill>
        <p:spPr bwMode="auto">
          <a:xfrm>
            <a:off x="1476375" y="2708275"/>
            <a:ext cx="1019175" cy="1536700"/>
          </a:xfrm>
          <a:prstGeom prst="rect">
            <a:avLst/>
          </a:prstGeom>
          <a:noFill/>
          <a:ln w="9525">
            <a:noFill/>
            <a:miter lim="800000"/>
            <a:headEnd/>
            <a:tailEnd/>
          </a:ln>
        </p:spPr>
      </p:pic>
      <p:pic>
        <p:nvPicPr>
          <p:cNvPr id="126983" name="Picture 7" descr="npo000872"/>
          <p:cNvPicPr>
            <a:picLocks noChangeAspect="1" noChangeArrowheads="1"/>
          </p:cNvPicPr>
          <p:nvPr/>
        </p:nvPicPr>
        <p:blipFill>
          <a:blip r:embed="rId5" cstate="print"/>
          <a:srcRect/>
          <a:stretch>
            <a:fillRect/>
          </a:stretch>
        </p:blipFill>
        <p:spPr bwMode="auto">
          <a:xfrm>
            <a:off x="6443663" y="4365625"/>
            <a:ext cx="1222375" cy="1684338"/>
          </a:xfrm>
          <a:prstGeom prst="rect">
            <a:avLst/>
          </a:prstGeom>
          <a:noFill/>
          <a:ln w="9525">
            <a:noFill/>
            <a:miter lim="800000"/>
            <a:headEnd/>
            <a:tailEnd/>
          </a:ln>
        </p:spPr>
      </p:pic>
      <p:pic>
        <p:nvPicPr>
          <p:cNvPr id="126984" name="Picture 8" descr="npo0008c0"/>
          <p:cNvPicPr>
            <a:picLocks noChangeAspect="1" noChangeArrowheads="1"/>
          </p:cNvPicPr>
          <p:nvPr/>
        </p:nvPicPr>
        <p:blipFill>
          <a:blip r:embed="rId6" cstate="print"/>
          <a:srcRect/>
          <a:stretch>
            <a:fillRect/>
          </a:stretch>
        </p:blipFill>
        <p:spPr bwMode="auto">
          <a:xfrm>
            <a:off x="1258888" y="4365625"/>
            <a:ext cx="1109662" cy="1684338"/>
          </a:xfrm>
          <a:prstGeom prst="rect">
            <a:avLst/>
          </a:prstGeom>
          <a:noFill/>
          <a:ln w="9525">
            <a:noFill/>
            <a:miter lim="800000"/>
            <a:headEnd/>
            <a:tailEnd/>
          </a:ln>
        </p:spPr>
      </p:pic>
      <p:pic>
        <p:nvPicPr>
          <p:cNvPr id="126985" name="Picture 20" descr="npo0008b6"/>
          <p:cNvPicPr>
            <a:picLocks noChangeAspect="1" noChangeArrowheads="1"/>
          </p:cNvPicPr>
          <p:nvPr/>
        </p:nvPicPr>
        <p:blipFill>
          <a:blip r:embed="rId7" cstate="print"/>
          <a:srcRect/>
          <a:stretch>
            <a:fillRect/>
          </a:stretch>
        </p:blipFill>
        <p:spPr bwMode="auto">
          <a:xfrm>
            <a:off x="3059113" y="4508500"/>
            <a:ext cx="1038225" cy="1485900"/>
          </a:xfrm>
          <a:prstGeom prst="rect">
            <a:avLst/>
          </a:prstGeom>
          <a:noFill/>
          <a:ln w="9525">
            <a:noFill/>
            <a:miter lim="800000"/>
            <a:headEnd/>
            <a:tailEnd/>
          </a:ln>
        </p:spPr>
      </p:pic>
      <p:pic>
        <p:nvPicPr>
          <p:cNvPr id="126986" name="Picture 10" descr="npo0008b8"/>
          <p:cNvPicPr>
            <a:picLocks noChangeAspect="1" noChangeArrowheads="1"/>
          </p:cNvPicPr>
          <p:nvPr/>
        </p:nvPicPr>
        <p:blipFill>
          <a:blip r:embed="rId8" cstate="print"/>
          <a:srcRect/>
          <a:stretch>
            <a:fillRect/>
          </a:stretch>
        </p:blipFill>
        <p:spPr bwMode="auto">
          <a:xfrm>
            <a:off x="4787900" y="4508500"/>
            <a:ext cx="1057275" cy="1495425"/>
          </a:xfrm>
          <a:prstGeom prst="rect">
            <a:avLst/>
          </a:prstGeom>
          <a:noFill/>
          <a:ln w="9525">
            <a:noFill/>
            <a:miter lim="800000"/>
            <a:headEnd/>
            <a:tailEnd/>
          </a:ln>
        </p:spPr>
      </p:pic>
      <p:pic>
        <p:nvPicPr>
          <p:cNvPr id="126987" name="Picture 4" descr="npo0008ba"/>
          <p:cNvPicPr>
            <a:picLocks noChangeAspect="1" noChangeArrowheads="1"/>
          </p:cNvPicPr>
          <p:nvPr/>
        </p:nvPicPr>
        <p:blipFill>
          <a:blip r:embed="rId9" cstate="print"/>
          <a:srcRect/>
          <a:stretch>
            <a:fillRect/>
          </a:stretch>
        </p:blipFill>
        <p:spPr bwMode="auto">
          <a:xfrm>
            <a:off x="4716463" y="2781300"/>
            <a:ext cx="1036637" cy="1477963"/>
          </a:xfrm>
          <a:prstGeom prst="rect">
            <a:avLst/>
          </a:prstGeom>
          <a:noFill/>
          <a:ln w="9525">
            <a:noFill/>
            <a:miter lim="800000"/>
            <a:headEnd/>
            <a:tailEnd/>
          </a:ln>
        </p:spPr>
      </p:pic>
      <p:pic>
        <p:nvPicPr>
          <p:cNvPr id="126988" name="Picture 9" descr="npo00088a"/>
          <p:cNvPicPr>
            <a:picLocks noChangeAspect="1" noChangeArrowheads="1"/>
          </p:cNvPicPr>
          <p:nvPr/>
        </p:nvPicPr>
        <p:blipFill>
          <a:blip r:embed="rId10" cstate="print"/>
          <a:srcRect/>
          <a:stretch>
            <a:fillRect/>
          </a:stretch>
        </p:blipFill>
        <p:spPr bwMode="auto">
          <a:xfrm>
            <a:off x="6588125" y="2781300"/>
            <a:ext cx="1012825" cy="1489075"/>
          </a:xfrm>
          <a:prstGeom prst="rect">
            <a:avLst/>
          </a:prstGeom>
          <a:noFill/>
          <a:ln w="9525">
            <a:noFill/>
            <a:miter lim="800000"/>
            <a:headEnd/>
            <a:tailEnd/>
          </a:ln>
        </p:spPr>
      </p:pic>
      <p:sp>
        <p:nvSpPr>
          <p:cNvPr id="126989" name="Rectangle 13"/>
          <p:cNvSpPr>
            <a:spLocks noChangeArrowheads="1"/>
          </p:cNvSpPr>
          <p:nvPr/>
        </p:nvSpPr>
        <p:spPr bwMode="auto">
          <a:xfrm>
            <a:off x="0" y="2587625"/>
            <a:ext cx="9144000" cy="0"/>
          </a:xfrm>
          <a:prstGeom prst="rect">
            <a:avLst/>
          </a:prstGeom>
          <a:noFill/>
          <a:ln w="9525">
            <a:noFill/>
            <a:miter lim="800000"/>
            <a:headEnd/>
            <a:tailEnd/>
          </a:ln>
        </p:spPr>
        <p:txBody>
          <a:bodyPr wrap="none">
            <a:spAutoFit/>
          </a:bodyPr>
          <a:lstStyle/>
          <a:p>
            <a:endParaRPr lang="el-GR"/>
          </a:p>
        </p:txBody>
      </p:sp>
      <p:sp>
        <p:nvSpPr>
          <p:cNvPr id="126990" name="Rectangle 14"/>
          <p:cNvSpPr>
            <a:spLocks noChangeArrowheads="1"/>
          </p:cNvSpPr>
          <p:nvPr/>
        </p:nvSpPr>
        <p:spPr bwMode="auto">
          <a:xfrm>
            <a:off x="0" y="2587625"/>
            <a:ext cx="9144000" cy="0"/>
          </a:xfrm>
          <a:prstGeom prst="rect">
            <a:avLst/>
          </a:prstGeom>
          <a:noFill/>
          <a:ln w="9525">
            <a:noFill/>
            <a:miter lim="800000"/>
            <a:headEnd/>
            <a:tailEnd/>
          </a:ln>
        </p:spPr>
        <p:txBody>
          <a:bodyPr wrap="none">
            <a:spAutoFit/>
          </a:bodyPr>
          <a:lstStyle/>
          <a:p>
            <a:endParaRPr lang="el-GR"/>
          </a:p>
        </p:txBody>
      </p:sp>
      <p:sp>
        <p:nvSpPr>
          <p:cNvPr id="126991" name="Rectangle 15"/>
          <p:cNvSpPr>
            <a:spLocks noChangeArrowheads="1"/>
          </p:cNvSpPr>
          <p:nvPr/>
        </p:nvSpPr>
        <p:spPr bwMode="auto">
          <a:xfrm>
            <a:off x="0" y="2587625"/>
            <a:ext cx="1257300" cy="0"/>
          </a:xfrm>
          <a:prstGeom prst="rect">
            <a:avLst/>
          </a:prstGeom>
          <a:noFill/>
          <a:ln w="9525">
            <a:noFill/>
            <a:miter lim="800000"/>
            <a:headEnd/>
            <a:tailEnd/>
          </a:ln>
        </p:spPr>
        <p:txBody>
          <a:bodyPr wrap="none">
            <a:spAutoFit/>
          </a:bodyPr>
          <a:lstStyle/>
          <a:p>
            <a:endParaRPr lang="el-GR"/>
          </a:p>
        </p:txBody>
      </p:sp>
      <p:sp>
        <p:nvSpPr>
          <p:cNvPr id="126992" name="Rectangle 16"/>
          <p:cNvSpPr>
            <a:spLocks noChangeArrowheads="1"/>
          </p:cNvSpPr>
          <p:nvPr/>
        </p:nvSpPr>
        <p:spPr bwMode="auto">
          <a:xfrm>
            <a:off x="0" y="2587625"/>
            <a:ext cx="1485900" cy="0"/>
          </a:xfrm>
          <a:prstGeom prst="rect">
            <a:avLst/>
          </a:prstGeom>
          <a:noFill/>
          <a:ln w="9525">
            <a:noFill/>
            <a:miter lim="800000"/>
            <a:headEnd/>
            <a:tailEnd/>
          </a:ln>
        </p:spPr>
        <p:txBody>
          <a:bodyPr wrap="none">
            <a:spAutoFit/>
          </a:bodyPr>
          <a:lstStyle/>
          <a:p>
            <a:endParaRPr lang="el-GR"/>
          </a:p>
        </p:txBody>
      </p:sp>
      <p:sp>
        <p:nvSpPr>
          <p:cNvPr id="126993" name="Rectangle 17"/>
          <p:cNvSpPr>
            <a:spLocks noChangeArrowheads="1"/>
          </p:cNvSpPr>
          <p:nvPr/>
        </p:nvSpPr>
        <p:spPr bwMode="auto">
          <a:xfrm>
            <a:off x="0" y="2587625"/>
            <a:ext cx="9144000" cy="0"/>
          </a:xfrm>
          <a:prstGeom prst="rect">
            <a:avLst/>
          </a:prstGeom>
          <a:noFill/>
          <a:ln w="9525">
            <a:noFill/>
            <a:miter lim="800000"/>
            <a:headEnd/>
            <a:tailEnd/>
          </a:ln>
        </p:spPr>
        <p:txBody>
          <a:bodyPr wrap="none">
            <a:spAutoFit/>
          </a:bodyPr>
          <a:lstStyle/>
          <a:p>
            <a:endParaRPr lang="el-GR"/>
          </a:p>
        </p:txBody>
      </p:sp>
      <p:sp>
        <p:nvSpPr>
          <p:cNvPr id="126994" name="Rectangle 18"/>
          <p:cNvSpPr>
            <a:spLocks noChangeArrowheads="1"/>
          </p:cNvSpPr>
          <p:nvPr/>
        </p:nvSpPr>
        <p:spPr bwMode="auto">
          <a:xfrm>
            <a:off x="0" y="2587625"/>
            <a:ext cx="9144000" cy="0"/>
          </a:xfrm>
          <a:prstGeom prst="rect">
            <a:avLst/>
          </a:prstGeom>
          <a:noFill/>
          <a:ln w="9525">
            <a:noFill/>
            <a:miter lim="800000"/>
            <a:headEnd/>
            <a:tailEnd/>
          </a:ln>
        </p:spPr>
        <p:txBody>
          <a:bodyPr wrap="none">
            <a:spAutoFit/>
          </a:bodyPr>
          <a:lstStyle/>
          <a:p>
            <a:endParaRPr lang="el-GR"/>
          </a:p>
        </p:txBody>
      </p:sp>
      <p:sp>
        <p:nvSpPr>
          <p:cNvPr id="126995" name="Rectangle 19"/>
          <p:cNvSpPr>
            <a:spLocks noChangeArrowheads="1"/>
          </p:cNvSpPr>
          <p:nvPr/>
        </p:nvSpPr>
        <p:spPr bwMode="auto">
          <a:xfrm>
            <a:off x="0" y="2587625"/>
            <a:ext cx="1257300" cy="0"/>
          </a:xfrm>
          <a:prstGeom prst="rect">
            <a:avLst/>
          </a:prstGeom>
          <a:noFill/>
          <a:ln w="9525">
            <a:noFill/>
            <a:miter lim="800000"/>
            <a:headEnd/>
            <a:tailEnd/>
          </a:ln>
        </p:spPr>
        <p:txBody>
          <a:bodyPr wrap="none">
            <a:spAutoFit/>
          </a:bodyPr>
          <a:lstStyle/>
          <a:p>
            <a:endParaRPr lang="el-GR"/>
          </a:p>
        </p:txBody>
      </p:sp>
      <p:sp>
        <p:nvSpPr>
          <p:cNvPr id="126996" name="Rectangle 20"/>
          <p:cNvSpPr>
            <a:spLocks noChangeArrowheads="1"/>
          </p:cNvSpPr>
          <p:nvPr/>
        </p:nvSpPr>
        <p:spPr bwMode="auto">
          <a:xfrm>
            <a:off x="0" y="2587625"/>
            <a:ext cx="1485900" cy="0"/>
          </a:xfrm>
          <a:prstGeom prst="rect">
            <a:avLst/>
          </a:prstGeom>
          <a:noFill/>
          <a:ln w="9525">
            <a:noFill/>
            <a:miter lim="800000"/>
            <a:headEnd/>
            <a:tailEnd/>
          </a:ln>
        </p:spPr>
        <p:txBody>
          <a:bodyPr wrap="none">
            <a:spAutoFit/>
          </a:bodyPr>
          <a:lstStyle/>
          <a:p>
            <a:endParaRPr lang="el-G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endParaRPr lang="el-GR" smtClean="0"/>
          </a:p>
        </p:txBody>
      </p:sp>
      <p:sp>
        <p:nvSpPr>
          <p:cNvPr id="128003" name="Rectangle 3"/>
          <p:cNvSpPr>
            <a:spLocks noGrp="1" noChangeArrowheads="1"/>
          </p:cNvSpPr>
          <p:nvPr>
            <p:ph type="body" idx="1"/>
          </p:nvPr>
        </p:nvSpPr>
        <p:spPr/>
        <p:txBody>
          <a:bodyPr/>
          <a:lstStyle/>
          <a:p>
            <a:pPr eaLnBrk="1" hangingPunct="1"/>
            <a:endParaRPr lang="el-GR" smtClean="0"/>
          </a:p>
        </p:txBody>
      </p:sp>
      <p:pic>
        <p:nvPicPr>
          <p:cNvPr id="128004" name="Picture 4"/>
          <p:cNvPicPr>
            <a:picLocks noChangeAspect="1" noChangeArrowheads="1"/>
          </p:cNvPicPr>
          <p:nvPr/>
        </p:nvPicPr>
        <p:blipFill>
          <a:blip r:embed="rId3" cstate="print"/>
          <a:srcRect/>
          <a:stretch>
            <a:fillRect/>
          </a:stretch>
        </p:blipFill>
        <p:spPr bwMode="auto">
          <a:xfrm>
            <a:off x="0" y="0"/>
            <a:ext cx="9264650" cy="6864350"/>
          </a:xfrm>
          <a:prstGeom prst="rect">
            <a:avLst/>
          </a:prstGeom>
          <a:noFill/>
          <a:ln w="9525">
            <a:noFill/>
            <a:miter lim="800000"/>
            <a:headEnd/>
            <a:tailEnd/>
          </a:ln>
        </p:spPr>
      </p:pic>
      <p:sp>
        <p:nvSpPr>
          <p:cNvPr id="128005" name="Line 5"/>
          <p:cNvSpPr>
            <a:spLocks noChangeShapeType="1"/>
          </p:cNvSpPr>
          <p:nvPr/>
        </p:nvSpPr>
        <p:spPr bwMode="auto">
          <a:xfrm flipH="1">
            <a:off x="3348038" y="1412875"/>
            <a:ext cx="1296987" cy="431800"/>
          </a:xfrm>
          <a:prstGeom prst="line">
            <a:avLst/>
          </a:prstGeom>
          <a:noFill/>
          <a:ln w="76200">
            <a:solidFill>
              <a:srgbClr val="FFFF00"/>
            </a:solidFill>
            <a:round/>
            <a:headEnd/>
            <a:tailEnd type="triangle" w="med" len="med"/>
          </a:ln>
        </p:spPr>
        <p:txBody>
          <a:bodyPr/>
          <a:lstStyle/>
          <a:p>
            <a:endParaRPr lang="el-G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29600" cy="764704"/>
          </a:xfrm>
        </p:spPr>
        <p:txBody>
          <a:bodyPr/>
          <a:lstStyle/>
          <a:p>
            <a:r>
              <a:rPr lang="el-GR" dirty="0" smtClean="0"/>
              <a:t>Ευχαριστώ για την προσοχή σας</a:t>
            </a:r>
            <a:endParaRPr lang="el-GR" dirty="0"/>
          </a:p>
        </p:txBody>
      </p:sp>
      <p:pic>
        <p:nvPicPr>
          <p:cNvPr id="423938" name="Picture 2" descr="May be an image of bird and nature"/>
          <p:cNvPicPr>
            <a:picLocks noChangeAspect="1" noChangeArrowheads="1"/>
          </p:cNvPicPr>
          <p:nvPr/>
        </p:nvPicPr>
        <p:blipFill>
          <a:blip r:embed="rId2" cstate="print"/>
          <a:srcRect/>
          <a:stretch>
            <a:fillRect/>
          </a:stretch>
        </p:blipFill>
        <p:spPr bwMode="auto">
          <a:xfrm>
            <a:off x="971600" y="764704"/>
            <a:ext cx="7184463" cy="5388348"/>
          </a:xfrm>
          <a:prstGeom prst="rect">
            <a:avLst/>
          </a:prstGeom>
          <a:noFill/>
        </p:spPr>
      </p:pic>
      <p:sp>
        <p:nvSpPr>
          <p:cNvPr id="5" name="1 - Τίτλος"/>
          <p:cNvSpPr txBox="1">
            <a:spLocks/>
          </p:cNvSpPr>
          <p:nvPr/>
        </p:nvSpPr>
        <p:spPr bwMode="auto">
          <a:xfrm>
            <a:off x="0" y="6209928"/>
            <a:ext cx="91440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Γαλαζοπαπαδίτσες (</a:t>
            </a:r>
            <a:r>
              <a:rPr lang="en-US" sz="1400" i="1" dirty="0" err="1" smtClean="0">
                <a:latin typeface="Tahoma" pitchFamily="34" charset="0"/>
                <a:ea typeface="Tahoma" pitchFamily="34" charset="0"/>
                <a:cs typeface="Tahoma" pitchFamily="34" charset="0"/>
              </a:rPr>
              <a:t>Cyanistes</a:t>
            </a:r>
            <a:r>
              <a:rPr lang="en-US" sz="1400" i="1"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caeruleus</a:t>
            </a:r>
            <a:r>
              <a:rPr lang="en-US" sz="1400" dirty="0" smtClean="0">
                <a:latin typeface="Tahoma" pitchFamily="34" charset="0"/>
                <a:ea typeface="Tahoma" pitchFamily="34" charset="0"/>
                <a:cs typeface="Tahoma" pitchFamily="34" charset="0"/>
              </a:rPr>
              <a:t>)</a:t>
            </a:r>
            <a:r>
              <a:rPr kumimoji="0" lang="el-GR" sz="1400" b="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στο δάσος των Σκάρων, στη Λευκάδα</a:t>
            </a:r>
            <a:r>
              <a:rPr lang="en-US" sz="1400" dirty="0" smtClean="0">
                <a:latin typeface="Tahoma" pitchFamily="34" charset="0"/>
                <a:ea typeface="Tahoma" pitchFamily="34" charset="0"/>
                <a:cs typeface="Tahoma" pitchFamily="34" charset="0"/>
              </a:rPr>
              <a:t> (</a:t>
            </a:r>
            <a:r>
              <a:rPr lang="el-GR" sz="1400" dirty="0" err="1" smtClean="0">
                <a:latin typeface="Tahoma" pitchFamily="34" charset="0"/>
                <a:ea typeface="Tahoma" pitchFamily="34" charset="0"/>
                <a:cs typeface="Tahoma" pitchFamily="34" charset="0"/>
              </a:rPr>
              <a:t>φωτο</a:t>
            </a:r>
            <a:r>
              <a:rPr lang="el-GR" sz="1400" dirty="0" smtClean="0">
                <a:latin typeface="Tahoma" pitchFamily="34" charset="0"/>
                <a:ea typeface="Tahoma" pitchFamily="34" charset="0"/>
                <a:cs typeface="Tahoma" pitchFamily="34" charset="0"/>
              </a:rPr>
              <a:t>: Γιώργος Καρρής)</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endParaRPr kumimoji="0" lang="el-GR" sz="1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634082"/>
          </a:xfrm>
        </p:spPr>
        <p:txBody>
          <a:bodyPr/>
          <a:lstStyle/>
          <a:p>
            <a:r>
              <a:rPr lang="el-GR" sz="2400" dirty="0" smtClean="0">
                <a:latin typeface="Tahoma" pitchFamily="34" charset="0"/>
                <a:ea typeface="Tahoma" pitchFamily="34" charset="0"/>
                <a:cs typeface="Tahoma" pitchFamily="34" charset="0"/>
              </a:rPr>
              <a:t>Βασικά χαρακτηριστικά μετανάστευσης</a:t>
            </a:r>
            <a:endParaRPr lang="el-GR" sz="2400" dirty="0">
              <a:latin typeface="Tahoma" pitchFamily="34" charset="0"/>
              <a:ea typeface="Tahoma" pitchFamily="34" charset="0"/>
              <a:cs typeface="Tahoma" pitchFamily="34" charset="0"/>
            </a:endParaRPr>
          </a:p>
        </p:txBody>
      </p:sp>
      <p:sp>
        <p:nvSpPr>
          <p:cNvPr id="3" name="2 - Θέση περιεχομένου"/>
          <p:cNvSpPr>
            <a:spLocks noGrp="1"/>
          </p:cNvSpPr>
          <p:nvPr>
            <p:ph idx="1"/>
          </p:nvPr>
        </p:nvSpPr>
        <p:spPr>
          <a:xfrm>
            <a:off x="0" y="980728"/>
            <a:ext cx="5338936" cy="4525963"/>
          </a:xfrm>
        </p:spPr>
        <p:txBody>
          <a:bodyPr/>
          <a:lstStyle/>
          <a:p>
            <a:r>
              <a:rPr lang="el-GR" sz="1400" dirty="0" smtClean="0">
                <a:latin typeface="Tahoma" pitchFamily="34" charset="0"/>
                <a:ea typeface="Tahoma" pitchFamily="34" charset="0"/>
                <a:cs typeface="Tahoma" pitchFamily="34" charset="0"/>
              </a:rPr>
              <a:t>Μετανάστευση: Η γενετικά καθορισμένη μετακίνηση που πραγματοποιείται σε συγκεκριμένες εποχές του έτους, τακτικά, σε ετήσια βάση και ανεξάρτητα από τις καιρικές συνθήκες που επικρατούν</a:t>
            </a:r>
          </a:p>
          <a:p>
            <a:r>
              <a:rPr lang="el-GR" sz="1400" dirty="0" smtClean="0">
                <a:latin typeface="Tahoma" pitchFamily="34" charset="0"/>
                <a:ea typeface="Tahoma" pitchFamily="34" charset="0"/>
                <a:cs typeface="Tahoma" pitchFamily="34" charset="0"/>
              </a:rPr>
              <a:t>Βασική κινητήριος δύναμη</a:t>
            </a:r>
            <a:r>
              <a:rPr lang="el-GR" sz="1400" b="1" dirty="0" smtClean="0">
                <a:latin typeface="Tahoma" pitchFamily="34" charset="0"/>
                <a:ea typeface="Tahoma" pitchFamily="34" charset="0"/>
                <a:cs typeface="Tahoma" pitchFamily="34" charset="0"/>
              </a:rPr>
              <a:t>: η έλλειψη τροφικών πόρων</a:t>
            </a:r>
          </a:p>
          <a:p>
            <a:r>
              <a:rPr lang="el-GR" sz="1400" dirty="0" smtClean="0">
                <a:latin typeface="Tahoma" pitchFamily="34" charset="0"/>
                <a:ea typeface="Tahoma" pitchFamily="34" charset="0"/>
                <a:cs typeface="Tahoma" pitchFamily="34" charset="0"/>
              </a:rPr>
              <a:t>Προσανατολισμός των πουλιών: βασίζεται </a:t>
            </a:r>
            <a:r>
              <a:rPr lang="el-GR" sz="1400" u="sng" dirty="0" smtClean="0">
                <a:latin typeface="Tahoma" pitchFamily="34" charset="0"/>
                <a:ea typeface="Tahoma" pitchFamily="34" charset="0"/>
                <a:cs typeface="Tahoma" pitchFamily="34" charset="0"/>
              </a:rPr>
              <a:t>κυρίως στη θέση του ήλιου και των αστεριών</a:t>
            </a:r>
            <a:r>
              <a:rPr lang="el-GR" sz="1400" dirty="0" smtClean="0">
                <a:latin typeface="Tahoma" pitchFamily="34" charset="0"/>
                <a:ea typeface="Tahoma" pitchFamily="34" charset="0"/>
                <a:cs typeface="Tahoma" pitchFamily="34" charset="0"/>
              </a:rPr>
              <a:t>, ωστόσο μερικά είδη όπως τα κοινά περιστέρια, έχουν αίσθηση και χρησιμοποιούν το </a:t>
            </a:r>
            <a:r>
              <a:rPr lang="el-GR" sz="1400" u="sng" dirty="0" smtClean="0">
                <a:latin typeface="Tahoma" pitchFamily="34" charset="0"/>
                <a:ea typeface="Tahoma" pitchFamily="34" charset="0"/>
                <a:cs typeface="Tahoma" pitchFamily="34" charset="0"/>
              </a:rPr>
              <a:t>μαγνητικό πεδίο της Γης</a:t>
            </a:r>
            <a:r>
              <a:rPr lang="el-GR" sz="1400" dirty="0" smtClean="0">
                <a:latin typeface="Tahoma" pitchFamily="34" charset="0"/>
                <a:ea typeface="Tahoma" pitchFamily="34" charset="0"/>
                <a:cs typeface="Tahoma" pitchFamily="34" charset="0"/>
              </a:rPr>
              <a:t>.</a:t>
            </a:r>
          </a:p>
          <a:p>
            <a:r>
              <a:rPr lang="el-GR" sz="1400" dirty="0" smtClean="0">
                <a:latin typeface="Tahoma" pitchFamily="34" charset="0"/>
                <a:ea typeface="Tahoma" pitchFamily="34" charset="0"/>
                <a:cs typeface="Tahoma" pitchFamily="34" charset="0"/>
              </a:rPr>
              <a:t>Επίγεια οπτικά σημάδια (ποτάμι, ακρωτήρια, βουνά) χρησιμοποιούνται συμπληρωματικά για τον προσανατολισμό, ιδίως στα είδη που μεταναστεύουν σε ομάδες και όπου τα νεαρά άτομα έχουν την ευκαιρία να ακολουθήσουν τα πιο έμπειρα μεγαλύτερης ηλικίας</a:t>
            </a:r>
          </a:p>
          <a:p>
            <a:r>
              <a:rPr lang="el-GR" sz="1400" dirty="0" smtClean="0">
                <a:latin typeface="Tahoma" pitchFamily="34" charset="0"/>
                <a:ea typeface="Tahoma" pitchFamily="34" charset="0"/>
                <a:cs typeface="Tahoma" pitchFamily="34" charset="0"/>
              </a:rPr>
              <a:t>Η διαδικασία της μετανάστευσης καθορίζεται από ερεθίσματα του νευρικού και ορμονικού συστήματος που επάγονται από τη </a:t>
            </a:r>
            <a:r>
              <a:rPr lang="el-GR" sz="1400" dirty="0" err="1" smtClean="0">
                <a:latin typeface="Tahoma" pitchFamily="34" charset="0"/>
                <a:ea typeface="Tahoma" pitchFamily="34" charset="0"/>
                <a:cs typeface="Tahoma" pitchFamily="34" charset="0"/>
              </a:rPr>
              <a:t>φωτοπερίοδο</a:t>
            </a:r>
            <a:endParaRPr lang="el-GR" sz="1400" dirty="0" smtClean="0">
              <a:latin typeface="Tahoma" pitchFamily="34" charset="0"/>
              <a:ea typeface="Tahoma" pitchFamily="34" charset="0"/>
              <a:cs typeface="Tahoma" pitchFamily="34" charset="0"/>
            </a:endParaRPr>
          </a:p>
          <a:p>
            <a:r>
              <a:rPr lang="el-GR" sz="1400" dirty="0" smtClean="0">
                <a:latin typeface="Tahoma" pitchFamily="34" charset="0"/>
                <a:ea typeface="Tahoma" pitchFamily="34" charset="0"/>
                <a:cs typeface="Tahoma" pitchFamily="34" charset="0"/>
              </a:rPr>
              <a:t>Της μετακίνησης προηγείται προετοιμασία με συσσώρευση λίπους </a:t>
            </a:r>
          </a:p>
          <a:p>
            <a:r>
              <a:rPr lang="el-GR" sz="1400" dirty="0" smtClean="0">
                <a:latin typeface="Tahoma" pitchFamily="34" charset="0"/>
                <a:ea typeface="Tahoma" pitchFamily="34" charset="0"/>
                <a:cs typeface="Tahoma" pitchFamily="34" charset="0"/>
              </a:rPr>
              <a:t>Τα </a:t>
            </a:r>
            <a:r>
              <a:rPr lang="el-GR" sz="1400" dirty="0" err="1" smtClean="0">
                <a:latin typeface="Tahoma" pitchFamily="34" charset="0"/>
                <a:ea typeface="Tahoma" pitchFamily="34" charset="0"/>
                <a:cs typeface="Tahoma" pitchFamily="34" charset="0"/>
              </a:rPr>
              <a:t>στρουθιόμορφα</a:t>
            </a:r>
            <a:r>
              <a:rPr lang="el-GR" sz="1400" dirty="0" smtClean="0">
                <a:latin typeface="Tahoma" pitchFamily="34" charset="0"/>
                <a:ea typeface="Tahoma" pitchFamily="34" charset="0"/>
                <a:cs typeface="Tahoma" pitchFamily="34" charset="0"/>
              </a:rPr>
              <a:t> μεταναστευτικά είδη πετούν κατά τη διάρκεια της νύχτας και αν το ξημέρωμα δεν βρίσκονται πάνω από τη θάλασσα, προσγειώνονται για ξεκούραση και ανεφοδιασμό</a:t>
            </a:r>
          </a:p>
          <a:p>
            <a:r>
              <a:rPr lang="el-GR" sz="1400" dirty="0" smtClean="0">
                <a:latin typeface="Tahoma" pitchFamily="34" charset="0"/>
                <a:ea typeface="Tahoma" pitchFamily="34" charset="0"/>
                <a:cs typeface="Tahoma" pitchFamily="34" charset="0"/>
              </a:rPr>
              <a:t>Το ύψος του ήλιου ή των αστεριών σε συνδυασμό με την ημερομηνία και την ώρα της ημέρας περιέχουν την πληροφορία του γεωγραφικού πλάτους και μήκους  </a:t>
            </a:r>
            <a:endParaRPr lang="el-GR" sz="1400" dirty="0">
              <a:latin typeface="Tahoma" pitchFamily="34" charset="0"/>
              <a:ea typeface="Tahoma" pitchFamily="34" charset="0"/>
              <a:cs typeface="Tahoma" pitchFamily="34" charset="0"/>
            </a:endParaRPr>
          </a:p>
        </p:txBody>
      </p:sp>
      <p:pic>
        <p:nvPicPr>
          <p:cNvPr id="266245" name="Picture 5"/>
          <p:cNvPicPr>
            <a:picLocks noChangeAspect="1" noChangeArrowheads="1"/>
          </p:cNvPicPr>
          <p:nvPr/>
        </p:nvPicPr>
        <p:blipFill>
          <a:blip r:embed="rId2" cstate="print"/>
          <a:srcRect/>
          <a:stretch>
            <a:fillRect/>
          </a:stretch>
        </p:blipFill>
        <p:spPr bwMode="auto">
          <a:xfrm>
            <a:off x="5505450" y="1412776"/>
            <a:ext cx="3638550" cy="3305175"/>
          </a:xfrm>
          <a:prstGeom prst="rect">
            <a:avLst/>
          </a:prstGeom>
          <a:noFill/>
          <a:ln w="9525">
            <a:noFill/>
            <a:miter lim="800000"/>
            <a:headEnd/>
            <a:tailEnd/>
          </a:ln>
        </p:spPr>
      </p:pic>
      <p:sp>
        <p:nvSpPr>
          <p:cNvPr id="8" name="7 - TextBox"/>
          <p:cNvSpPr txBox="1"/>
          <p:nvPr/>
        </p:nvSpPr>
        <p:spPr>
          <a:xfrm>
            <a:off x="5436096" y="4869160"/>
            <a:ext cx="3707904" cy="1107996"/>
          </a:xfrm>
          <a:prstGeom prst="rect">
            <a:avLst/>
          </a:prstGeom>
          <a:noFill/>
        </p:spPr>
        <p:txBody>
          <a:bodyPr wrap="square" rtlCol="0">
            <a:spAutoFit/>
          </a:bodyPr>
          <a:lstStyle/>
          <a:p>
            <a:r>
              <a:rPr lang="el-GR" sz="1100" dirty="0" smtClean="0">
                <a:latin typeface="Tahoma" pitchFamily="34" charset="0"/>
                <a:ea typeface="Tahoma" pitchFamily="34" charset="0"/>
                <a:cs typeface="Tahoma" pitchFamily="34" charset="0"/>
              </a:rPr>
              <a:t>Νεαρός Αετομάχος (</a:t>
            </a:r>
            <a:r>
              <a:rPr lang="en-US" sz="1100" i="1" dirty="0" err="1" smtClean="0">
                <a:latin typeface="Tahoma" pitchFamily="34" charset="0"/>
                <a:ea typeface="Tahoma" pitchFamily="34" charset="0"/>
                <a:cs typeface="Tahoma" pitchFamily="34" charset="0"/>
              </a:rPr>
              <a:t>Lanius</a:t>
            </a:r>
            <a:r>
              <a:rPr lang="en-US" sz="1100" i="1" dirty="0" smtClean="0">
                <a:latin typeface="Tahoma" pitchFamily="34" charset="0"/>
                <a:ea typeface="Tahoma" pitchFamily="34" charset="0"/>
                <a:cs typeface="Tahoma" pitchFamily="34" charset="0"/>
              </a:rPr>
              <a:t> </a:t>
            </a:r>
            <a:r>
              <a:rPr lang="en-US" sz="1100" i="1" dirty="0" err="1" smtClean="0">
                <a:latin typeface="Tahoma" pitchFamily="34" charset="0"/>
                <a:ea typeface="Tahoma" pitchFamily="34" charset="0"/>
                <a:cs typeface="Tahoma" pitchFamily="34" charset="0"/>
              </a:rPr>
              <a:t>collurio</a:t>
            </a:r>
            <a:r>
              <a:rPr lang="en-US" sz="1100" dirty="0" smtClean="0">
                <a:latin typeface="Tahoma" pitchFamily="34" charset="0"/>
                <a:ea typeface="Tahoma" pitchFamily="34" charset="0"/>
                <a:cs typeface="Tahoma" pitchFamily="34" charset="0"/>
              </a:rPr>
              <a:t>), </a:t>
            </a:r>
            <a:r>
              <a:rPr lang="el-GR" sz="1100" dirty="0" smtClean="0">
                <a:latin typeface="Tahoma" pitchFamily="34" charset="0"/>
                <a:ea typeface="Tahoma" pitchFamily="34" charset="0"/>
                <a:cs typeface="Tahoma" pitchFamily="34" charset="0"/>
              </a:rPr>
              <a:t>περαστικός κατά τη φθινοπωρινή μετανάστευση. Μόνο το ένστικτο του τον καθοδηγεί καθώς μετακινείται πρώτα προς τη ΝΑ Ευρώπη και στη συνέχεια στρέφεται νότια κατά μήκος της κοιλάδας του Νείλου για να φτάσει στην ανατολική Αφρική </a:t>
            </a:r>
            <a:endParaRPr lang="el-GR" sz="11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9" name="Picture 3" descr="E:\Karris\Ionian University\Private works\Adens\Akamas\Δειγματοληψίες\Sampling season 2019\Spring 2019\Photos Spring 2019 Akamas Karris\May 3-11 2019\DSC05000.JPG"/>
          <p:cNvPicPr>
            <a:picLocks noChangeAspect="1" noChangeArrowheads="1"/>
          </p:cNvPicPr>
          <p:nvPr/>
        </p:nvPicPr>
        <p:blipFill>
          <a:blip r:embed="rId2" cstate="print"/>
          <a:srcRect l="20059" b="39584"/>
          <a:stretch>
            <a:fillRect/>
          </a:stretch>
        </p:blipFill>
        <p:spPr bwMode="auto">
          <a:xfrm>
            <a:off x="0" y="620688"/>
            <a:ext cx="9144001" cy="5157192"/>
          </a:xfrm>
          <a:prstGeom prst="rect">
            <a:avLst/>
          </a:prstGeom>
          <a:noFill/>
        </p:spPr>
      </p:pic>
      <p:sp>
        <p:nvSpPr>
          <p:cNvPr id="6" name="1 - Τίτλος"/>
          <p:cNvSpPr txBox="1">
            <a:spLocks/>
          </p:cNvSpPr>
          <p:nvPr/>
        </p:nvSpPr>
        <p:spPr bwMode="auto">
          <a:xfrm>
            <a:off x="0" y="5733256"/>
            <a:ext cx="91440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Ομάδα</a:t>
            </a:r>
            <a:r>
              <a:rPr kumimoji="0" lang="el-GR" sz="1400" b="0" i="0" u="none" strike="noStrike" kern="1200" cap="none" spc="0" normalizeH="0" noProof="0" dirty="0" smtClean="0">
                <a:ln>
                  <a:noFill/>
                </a:ln>
                <a:solidFill>
                  <a:schemeClr val="tx1"/>
                </a:solidFill>
                <a:effectLst/>
                <a:uLnTx/>
                <a:uFillTx/>
                <a:latin typeface="Tahoma" pitchFamily="34" charset="0"/>
                <a:ea typeface="Tahoma" pitchFamily="34" charset="0"/>
                <a:cs typeface="Tahoma" pitchFamily="34" charset="0"/>
              </a:rPr>
              <a:t> </a:t>
            </a:r>
            <a:r>
              <a:rPr kumimoji="0" lang="el-GR" sz="1400" b="0" i="0" u="none" strike="noStrike" kern="1200" cap="none" spc="0" normalizeH="0" noProof="0" dirty="0" err="1" smtClean="0">
                <a:ln>
                  <a:noFill/>
                </a:ln>
                <a:solidFill>
                  <a:schemeClr val="tx1"/>
                </a:solidFill>
                <a:effectLst/>
                <a:uLnTx/>
                <a:uFillTx/>
                <a:latin typeface="Tahoma" pitchFamily="34" charset="0"/>
                <a:ea typeface="Tahoma" pitchFamily="34" charset="0"/>
                <a:cs typeface="Tahoma" pitchFamily="34" charset="0"/>
              </a:rPr>
              <a:t>Κρυπτοτσικνιά</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Ardeola</a:t>
            </a:r>
            <a:r>
              <a:rPr lang="en-US" sz="1400" i="1"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ralloides</a:t>
            </a:r>
            <a:r>
              <a:rPr kumimoji="0" lang="el-GR" sz="1400" b="0" i="1"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el-GR" sz="1400" b="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πάνω από τη θάλασσα </a:t>
            </a:r>
            <a:r>
              <a:rPr lang="el-GR" sz="1400" noProof="0" dirty="0" smtClean="0">
                <a:latin typeface="Tahoma" pitchFamily="34" charset="0"/>
                <a:ea typeface="Tahoma" pitchFamily="34" charset="0"/>
                <a:cs typeface="Tahoma" pitchFamily="34" charset="0"/>
              </a:rPr>
              <a:t>κατά τη διάρκεια της εαρινής μετανάστευσης στον </a:t>
            </a:r>
            <a:r>
              <a:rPr lang="el-GR" sz="1400" noProof="0" dirty="0" err="1" smtClean="0">
                <a:latin typeface="Tahoma" pitchFamily="34" charset="0"/>
                <a:ea typeface="Tahoma" pitchFamily="34" charset="0"/>
                <a:cs typeface="Tahoma" pitchFamily="34" charset="0"/>
              </a:rPr>
              <a:t>Ακάμα</a:t>
            </a:r>
            <a:r>
              <a:rPr lang="el-GR" sz="1400" noProof="0" dirty="0" smtClean="0">
                <a:latin typeface="Tahoma" pitchFamily="34" charset="0"/>
                <a:ea typeface="Tahoma" pitchFamily="34" charset="0"/>
                <a:cs typeface="Tahoma" pitchFamily="34" charset="0"/>
              </a:rPr>
              <a:t> Κύπρου</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endParaRPr kumimoji="0" lang="el-GR" sz="1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715000"/>
            <a:ext cx="9144000" cy="1143000"/>
          </a:xfrm>
        </p:spPr>
        <p:txBody>
          <a:bodyPr/>
          <a:lstStyle/>
          <a:p>
            <a:pPr algn="l"/>
            <a:r>
              <a:rPr lang="el-GR" sz="1400" dirty="0" smtClean="0">
                <a:latin typeface="Tahoma" pitchFamily="34" charset="0"/>
                <a:ea typeface="Tahoma" pitchFamily="34" charset="0"/>
                <a:cs typeface="Tahoma" pitchFamily="34" charset="0"/>
              </a:rPr>
              <a:t>Οικογένεια </a:t>
            </a:r>
            <a:r>
              <a:rPr lang="en-US" sz="1400" dirty="0" err="1" smtClean="0">
                <a:latin typeface="Tahoma" pitchFamily="34" charset="0"/>
                <a:ea typeface="Tahoma" pitchFamily="34" charset="0"/>
                <a:cs typeface="Tahoma" pitchFamily="34" charset="0"/>
              </a:rPr>
              <a:t>B</a:t>
            </a:r>
            <a:r>
              <a:rPr lang="el-GR" sz="1400" dirty="0" err="1" smtClean="0">
                <a:latin typeface="Tahoma" pitchFamily="34" charset="0"/>
                <a:ea typeface="Tahoma" pitchFamily="34" charset="0"/>
                <a:cs typeface="Tahoma" pitchFamily="34" charset="0"/>
              </a:rPr>
              <a:t>ουβόκυκνων</a:t>
            </a:r>
            <a:r>
              <a:rPr lang="el-GR" sz="1400" dirty="0" smtClean="0">
                <a:latin typeface="Tahoma" pitchFamily="34" charset="0"/>
                <a:ea typeface="Tahoma" pitchFamily="34" charset="0"/>
                <a:cs typeface="Tahoma" pitchFamily="34" charset="0"/>
              </a:rPr>
              <a:t> (</a:t>
            </a:r>
            <a:r>
              <a:rPr lang="el-GR" sz="1400" i="1" dirty="0" err="1" smtClean="0">
                <a:latin typeface="Tahoma" pitchFamily="34" charset="0"/>
                <a:ea typeface="Tahoma" pitchFamily="34" charset="0"/>
                <a:cs typeface="Tahoma" pitchFamily="34" charset="0"/>
              </a:rPr>
              <a:t>Cygnus</a:t>
            </a:r>
            <a:r>
              <a:rPr lang="el-GR" sz="1400" i="1" dirty="0" smtClean="0">
                <a:latin typeface="Tahoma" pitchFamily="34" charset="0"/>
                <a:ea typeface="Tahoma" pitchFamily="34" charset="0"/>
                <a:cs typeface="Tahoma" pitchFamily="34" charset="0"/>
              </a:rPr>
              <a:t> </a:t>
            </a:r>
            <a:r>
              <a:rPr lang="el-GR" sz="1400" i="1" dirty="0" err="1" smtClean="0">
                <a:latin typeface="Tahoma" pitchFamily="34" charset="0"/>
                <a:ea typeface="Tahoma" pitchFamily="34" charset="0"/>
                <a:cs typeface="Tahoma" pitchFamily="34" charset="0"/>
              </a:rPr>
              <a:t>olor</a:t>
            </a:r>
            <a:r>
              <a:rPr lang="el-GR" sz="1400" i="1"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το χειμώνα. Τα πουλιά αυτά έχουν έρθει από βορειότερα για να διαχειμάσουν στο Δέλτα του</a:t>
            </a:r>
            <a:r>
              <a:rPr lang="en-US" sz="1400" b="1" dirty="0" smtClean="0">
                <a:latin typeface="Tahoma" pitchFamily="34" charset="0"/>
                <a:ea typeface="Tahoma" pitchFamily="34" charset="0"/>
                <a:cs typeface="Tahoma" pitchFamily="34" charset="0"/>
              </a:rPr>
              <a:t> </a:t>
            </a:r>
            <a:r>
              <a:rPr lang="el-GR" sz="1400" dirty="0" smtClean="0">
                <a:latin typeface="Tahoma" pitchFamily="34" charset="0"/>
                <a:ea typeface="Tahoma" pitchFamily="34" charset="0"/>
                <a:cs typeface="Tahoma" pitchFamily="34" charset="0"/>
              </a:rPr>
              <a:t>Έβρου, και είναι μέρος ενός μεγάλου κοπαδιού, αλλά διατηρούν ακόμη όχι μόνο το δεσμό του ζεύγους, που είναι ισόβιος, αλλά και το δεσμό των νεοσσών με την οικογένειά τους. Μπροστά: ενήλικο θηλυκό (μητέρα). Πίσω: ενήλικο αρσενικό (πατέρας). Πάνω και κάτω: οι νεοσσοί της προηγούμενης αναπαραγωγικής περιόδου. (</a:t>
            </a:r>
            <a:r>
              <a:rPr lang="el-GR" sz="1400" dirty="0" err="1" smtClean="0">
                <a:latin typeface="Tahoma" pitchFamily="34" charset="0"/>
                <a:ea typeface="Tahoma" pitchFamily="34" charset="0"/>
                <a:cs typeface="Tahoma" pitchFamily="34" charset="0"/>
              </a:rPr>
              <a:t>φωτ</a:t>
            </a:r>
            <a:r>
              <a:rPr lang="el-GR" sz="1400" dirty="0" smtClean="0">
                <a:latin typeface="Tahoma" pitchFamily="34" charset="0"/>
                <a:ea typeface="Tahoma" pitchFamily="34" charset="0"/>
                <a:cs typeface="Tahoma" pitchFamily="34" charset="0"/>
              </a:rPr>
              <a:t>. Λ. </a:t>
            </a:r>
            <a:r>
              <a:rPr lang="el-GR" sz="1400" dirty="0" err="1" smtClean="0">
                <a:latin typeface="Tahoma" pitchFamily="34" charset="0"/>
                <a:ea typeface="Tahoma" pitchFamily="34" charset="0"/>
                <a:cs typeface="Tahoma" pitchFamily="34" charset="0"/>
              </a:rPr>
              <a:t>Κακαλής</a:t>
            </a:r>
            <a:r>
              <a:rPr lang="el-GR" sz="1400" dirty="0" smtClean="0">
                <a:latin typeface="Tahoma" pitchFamily="34" charset="0"/>
                <a:ea typeface="Tahoma" pitchFamily="34" charset="0"/>
                <a:cs typeface="Tahoma" pitchFamily="34" charset="0"/>
              </a:rPr>
              <a:t>)</a:t>
            </a:r>
            <a:endParaRPr lang="el-GR" sz="1400" dirty="0">
              <a:latin typeface="Tahoma" pitchFamily="34" charset="0"/>
              <a:ea typeface="Tahoma" pitchFamily="34" charset="0"/>
              <a:cs typeface="Tahoma" pitchFamily="34" charset="0"/>
            </a:endParaRPr>
          </a:p>
        </p:txBody>
      </p:sp>
      <p:pic>
        <p:nvPicPr>
          <p:cNvPr id="368642" name="Picture 2"/>
          <p:cNvPicPr>
            <a:picLocks noChangeAspect="1" noChangeArrowheads="1"/>
          </p:cNvPicPr>
          <p:nvPr/>
        </p:nvPicPr>
        <p:blipFill>
          <a:blip r:embed="rId2" cstate="print"/>
          <a:srcRect/>
          <a:stretch>
            <a:fillRect/>
          </a:stretch>
        </p:blipFill>
        <p:spPr bwMode="auto">
          <a:xfrm>
            <a:off x="1" y="0"/>
            <a:ext cx="9144000" cy="55196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p:txBody>
          <a:bodyPr/>
          <a:lstStyle/>
          <a:p>
            <a:r>
              <a:rPr lang="el-GR" sz="1800" dirty="0" smtClean="0">
                <a:latin typeface="Tahoma" pitchFamily="34" charset="0"/>
                <a:ea typeface="Tahoma" pitchFamily="34" charset="0"/>
                <a:cs typeface="Tahoma" pitchFamily="34" charset="0"/>
              </a:rPr>
              <a:t>Σημαντικοί ενδιάμεσοι μεταναστευτικοί σταθμοί πτηνών</a:t>
            </a:r>
            <a:endParaRPr lang="el-GR" sz="1800" dirty="0">
              <a:latin typeface="Tahoma" pitchFamily="34" charset="0"/>
              <a:ea typeface="Tahoma" pitchFamily="34" charset="0"/>
              <a:cs typeface="Tahoma" pitchFamily="34" charset="0"/>
            </a:endParaRPr>
          </a:p>
        </p:txBody>
      </p:sp>
      <p:sp>
        <p:nvSpPr>
          <p:cNvPr id="7" name="6 - Θέση κειμένου"/>
          <p:cNvSpPr>
            <a:spLocks noGrp="1"/>
          </p:cNvSpPr>
          <p:nvPr>
            <p:ph type="body" sz="half" idx="3"/>
          </p:nvPr>
        </p:nvSpPr>
        <p:spPr>
          <a:xfrm>
            <a:off x="5724128" y="1524000"/>
            <a:ext cx="3240360" cy="731520"/>
          </a:xfrm>
        </p:spPr>
        <p:txBody>
          <a:bodyPr/>
          <a:lstStyle/>
          <a:p>
            <a:r>
              <a:rPr lang="el-GR" sz="1800" dirty="0" smtClean="0">
                <a:latin typeface="Tahoma" pitchFamily="34" charset="0"/>
                <a:ea typeface="Tahoma" pitchFamily="34" charset="0"/>
                <a:cs typeface="Tahoma" pitchFamily="34" charset="0"/>
              </a:rPr>
              <a:t>Σημασία και ιδιαιτερότητα Στροφάδων</a:t>
            </a:r>
            <a:endParaRPr lang="el-GR" sz="1800" dirty="0">
              <a:latin typeface="Tahoma" pitchFamily="34" charset="0"/>
              <a:ea typeface="Tahoma" pitchFamily="34" charset="0"/>
              <a:cs typeface="Tahoma" pitchFamily="34" charset="0"/>
            </a:endParaRPr>
          </a:p>
        </p:txBody>
      </p:sp>
      <p:sp>
        <p:nvSpPr>
          <p:cNvPr id="8" name="7 - Θέση περιεχομένου"/>
          <p:cNvSpPr>
            <a:spLocks noGrp="1"/>
          </p:cNvSpPr>
          <p:nvPr>
            <p:ph sz="quarter" idx="4"/>
          </p:nvPr>
        </p:nvSpPr>
        <p:spPr>
          <a:xfrm>
            <a:off x="5436096" y="2348880"/>
            <a:ext cx="3403104" cy="4176464"/>
          </a:xfrm>
        </p:spPr>
        <p:txBody>
          <a:bodyPr>
            <a:normAutofit fontScale="85000" lnSpcReduction="20000"/>
          </a:bodyPr>
          <a:lstStyle/>
          <a:p>
            <a:r>
              <a:rPr lang="el-GR" sz="1600" dirty="0" smtClean="0">
                <a:latin typeface="Tahoma" pitchFamily="34" charset="0"/>
                <a:ea typeface="Tahoma" pitchFamily="34" charset="0"/>
                <a:cs typeface="Tahoma" pitchFamily="34" charset="0"/>
              </a:rPr>
              <a:t>Γαύδος, Αντικύθηρα, </a:t>
            </a:r>
            <a:r>
              <a:rPr lang="el-GR" sz="1600" dirty="0" err="1" smtClean="0">
                <a:latin typeface="Tahoma" pitchFamily="34" charset="0"/>
                <a:ea typeface="Tahoma" pitchFamily="34" charset="0"/>
                <a:cs typeface="Tahoma" pitchFamily="34" charset="0"/>
              </a:rPr>
              <a:t>Στροφάδια</a:t>
            </a:r>
            <a:r>
              <a:rPr lang="el-GR" sz="1600" dirty="0" smtClean="0">
                <a:latin typeface="Tahoma" pitchFamily="34" charset="0"/>
                <a:ea typeface="Tahoma" pitchFamily="34" charset="0"/>
                <a:cs typeface="Tahoma" pitchFamily="34" charset="0"/>
              </a:rPr>
              <a:t> </a:t>
            </a:r>
            <a:r>
              <a:rPr lang="el-GR" sz="1600" dirty="0" smtClean="0">
                <a:latin typeface="Tahoma" pitchFamily="34" charset="0"/>
                <a:ea typeface="Tahoma" pitchFamily="34" charset="0"/>
                <a:cs typeface="Tahoma" pitchFamily="34" charset="0"/>
                <a:sym typeface="Wingdings" pitchFamily="2" charset="2"/>
              </a:rPr>
              <a:t> Σημαντικοί ενδιάμεσοι μεταναστευτικοί σταθμοί</a:t>
            </a:r>
          </a:p>
          <a:p>
            <a:pPr>
              <a:buNone/>
            </a:pPr>
            <a:endParaRPr lang="el-GR" sz="1600" dirty="0" smtClean="0">
              <a:latin typeface="Tahoma" pitchFamily="34" charset="0"/>
              <a:ea typeface="Tahoma" pitchFamily="34" charset="0"/>
              <a:cs typeface="Tahoma" pitchFamily="34" charset="0"/>
              <a:sym typeface="Wingdings" pitchFamily="2" charset="2"/>
            </a:endParaRPr>
          </a:p>
          <a:p>
            <a:r>
              <a:rPr lang="el-GR" sz="1600" dirty="0" smtClean="0">
                <a:latin typeface="Tahoma" pitchFamily="34" charset="0"/>
                <a:ea typeface="Tahoma" pitchFamily="34" charset="0"/>
                <a:cs typeface="Tahoma" pitchFamily="34" charset="0"/>
                <a:sym typeface="Wingdings" pitchFamily="2" charset="2"/>
              </a:rPr>
              <a:t>Αποτελούν στενωπούς </a:t>
            </a:r>
            <a:r>
              <a:rPr lang="en-US" sz="1600" dirty="0" smtClean="0">
                <a:latin typeface="Tahoma" pitchFamily="34" charset="0"/>
                <a:ea typeface="Tahoma" pitchFamily="34" charset="0"/>
                <a:cs typeface="Tahoma" pitchFamily="34" charset="0"/>
                <a:sym typeface="Wingdings" pitchFamily="2" charset="2"/>
              </a:rPr>
              <a:t>(bottleneck) </a:t>
            </a:r>
            <a:r>
              <a:rPr lang="el-GR" sz="1600" dirty="0" smtClean="0">
                <a:latin typeface="Tahoma" pitchFamily="34" charset="0"/>
                <a:ea typeface="Tahoma" pitchFamily="34" charset="0"/>
                <a:cs typeface="Tahoma" pitchFamily="34" charset="0"/>
                <a:sym typeface="Wingdings" pitchFamily="2" charset="2"/>
              </a:rPr>
              <a:t>μετανάστευσης στην Ανατολική Μεσόγειο</a:t>
            </a:r>
          </a:p>
          <a:p>
            <a:pPr>
              <a:buNone/>
            </a:pPr>
            <a:endParaRPr lang="el-GR" sz="1600" dirty="0" smtClean="0">
              <a:latin typeface="Tahoma" pitchFamily="34" charset="0"/>
              <a:ea typeface="Tahoma" pitchFamily="34" charset="0"/>
              <a:cs typeface="Tahoma" pitchFamily="34" charset="0"/>
              <a:sym typeface="Wingdings" pitchFamily="2" charset="2"/>
            </a:endParaRPr>
          </a:p>
          <a:p>
            <a:r>
              <a:rPr lang="el-GR" sz="1600" dirty="0" smtClean="0">
                <a:latin typeface="Tahoma" pitchFamily="34" charset="0"/>
                <a:ea typeface="Tahoma" pitchFamily="34" charset="0"/>
                <a:cs typeface="Tahoma" pitchFamily="34" charset="0"/>
                <a:sym typeface="Wingdings" pitchFamily="2" charset="2"/>
              </a:rPr>
              <a:t>Κάθε χρόνο (κυρίως κατά την ανοιξιάτικη μετανάστευση) περνούν χιλιάδες μεταναστευτικά πτηνά διαφορετικών ειδών</a:t>
            </a:r>
          </a:p>
          <a:p>
            <a:pPr>
              <a:buNone/>
            </a:pPr>
            <a:endParaRPr lang="el-GR" sz="1600" dirty="0" smtClean="0">
              <a:latin typeface="Tahoma" pitchFamily="34" charset="0"/>
              <a:ea typeface="Tahoma" pitchFamily="34" charset="0"/>
              <a:cs typeface="Tahoma" pitchFamily="34" charset="0"/>
              <a:sym typeface="Wingdings" pitchFamily="2" charset="2"/>
            </a:endParaRPr>
          </a:p>
          <a:p>
            <a:r>
              <a:rPr lang="el-GR" sz="1600" dirty="0" smtClean="0">
                <a:latin typeface="Tahoma" pitchFamily="34" charset="0"/>
                <a:ea typeface="Tahoma" pitchFamily="34" charset="0"/>
                <a:cs typeface="Tahoma" pitchFamily="34" charset="0"/>
                <a:sym typeface="Wingdings" pitchFamily="2" charset="2"/>
              </a:rPr>
              <a:t>Τα </a:t>
            </a:r>
            <a:r>
              <a:rPr lang="el-GR" sz="1600" dirty="0" err="1" smtClean="0">
                <a:latin typeface="Tahoma" pitchFamily="34" charset="0"/>
                <a:ea typeface="Tahoma" pitchFamily="34" charset="0"/>
                <a:cs typeface="Tahoma" pitchFamily="34" charset="0"/>
                <a:sym typeface="Wingdings" pitchFamily="2" charset="2"/>
              </a:rPr>
              <a:t>Στροφάδια</a:t>
            </a:r>
            <a:r>
              <a:rPr lang="el-GR" sz="1600" dirty="0" smtClean="0">
                <a:latin typeface="Tahoma" pitchFamily="34" charset="0"/>
                <a:ea typeface="Tahoma" pitchFamily="34" charset="0"/>
                <a:cs typeface="Tahoma" pitchFamily="34" charset="0"/>
                <a:sym typeface="Wingdings" pitchFamily="2" charset="2"/>
              </a:rPr>
              <a:t> είναι ο πιο απομακρυσμένος από τη Βόρεια Αφρική (600</a:t>
            </a:r>
            <a:r>
              <a:rPr lang="en-US" sz="1600" dirty="0" smtClean="0">
                <a:latin typeface="Tahoma" pitchFamily="34" charset="0"/>
                <a:ea typeface="Tahoma" pitchFamily="34" charset="0"/>
                <a:cs typeface="Tahoma" pitchFamily="34" charset="0"/>
                <a:sym typeface="Wingdings" pitchFamily="2" charset="2"/>
              </a:rPr>
              <a:t> km) </a:t>
            </a:r>
            <a:r>
              <a:rPr lang="el-GR" sz="1600" dirty="0" smtClean="0">
                <a:latin typeface="Tahoma" pitchFamily="34" charset="0"/>
                <a:ea typeface="Tahoma" pitchFamily="34" charset="0"/>
                <a:cs typeface="Tahoma" pitchFamily="34" charset="0"/>
                <a:sym typeface="Wingdings" pitchFamily="2" charset="2"/>
              </a:rPr>
              <a:t>σταθμός ξεκούρασης και ανεφοδιασμού</a:t>
            </a:r>
          </a:p>
          <a:p>
            <a:endParaRPr lang="en-US" sz="1600" dirty="0" smtClean="0">
              <a:latin typeface="Tahoma" pitchFamily="34" charset="0"/>
              <a:ea typeface="Tahoma" pitchFamily="34" charset="0"/>
              <a:cs typeface="Tahoma" pitchFamily="34" charset="0"/>
              <a:sym typeface="Wingdings" pitchFamily="2" charset="2"/>
            </a:endParaRPr>
          </a:p>
          <a:p>
            <a:r>
              <a:rPr lang="el-GR" sz="1600" dirty="0" smtClean="0">
                <a:latin typeface="Tahoma" pitchFamily="34" charset="0"/>
                <a:ea typeface="Tahoma" pitchFamily="34" charset="0"/>
                <a:cs typeface="Tahoma" pitchFamily="34" charset="0"/>
                <a:sym typeface="Wingdings" pitchFamily="2" charset="2"/>
              </a:rPr>
              <a:t>Τα πουλιά που φτάνουν στα </a:t>
            </a:r>
            <a:r>
              <a:rPr lang="el-GR" sz="1600" dirty="0" err="1" smtClean="0">
                <a:latin typeface="Tahoma" pitchFamily="34" charset="0"/>
                <a:ea typeface="Tahoma" pitchFamily="34" charset="0"/>
                <a:cs typeface="Tahoma" pitchFamily="34" charset="0"/>
                <a:sym typeface="Wingdings" pitchFamily="2" charset="2"/>
              </a:rPr>
              <a:t>Στροφάδια</a:t>
            </a:r>
            <a:r>
              <a:rPr lang="el-GR" sz="1600" dirty="0" smtClean="0">
                <a:latin typeface="Tahoma" pitchFamily="34" charset="0"/>
                <a:ea typeface="Tahoma" pitchFamily="34" charset="0"/>
                <a:cs typeface="Tahoma" pitchFamily="34" charset="0"/>
                <a:sym typeface="Wingdings" pitchFamily="2" charset="2"/>
              </a:rPr>
              <a:t> είναι ιδιαιτέρως εξαντλημένα </a:t>
            </a:r>
            <a:endParaRPr lang="el-GR" sz="1600" dirty="0">
              <a:latin typeface="Tahoma" pitchFamily="34" charset="0"/>
              <a:ea typeface="Tahoma" pitchFamily="34" charset="0"/>
              <a:cs typeface="Tahoma" pitchFamily="34" charset="0"/>
            </a:endParaRPr>
          </a:p>
        </p:txBody>
      </p:sp>
      <p:sp>
        <p:nvSpPr>
          <p:cNvPr id="4" name="3 - Τίτλος"/>
          <p:cNvSpPr>
            <a:spLocks noGrp="1"/>
          </p:cNvSpPr>
          <p:nvPr>
            <p:ph type="title"/>
          </p:nvPr>
        </p:nvSpPr>
        <p:spPr>
          <a:xfrm>
            <a:off x="251520" y="260648"/>
            <a:ext cx="8534400" cy="758952"/>
          </a:xfrm>
        </p:spPr>
        <p:txBody>
          <a:bodyPr>
            <a:noAutofit/>
          </a:bodyPr>
          <a:lstStyle/>
          <a:p>
            <a:r>
              <a:rPr lang="el-GR" sz="2400" dirty="0" smtClean="0">
                <a:latin typeface="Tahoma" pitchFamily="34" charset="0"/>
                <a:ea typeface="Tahoma" pitchFamily="34" charset="0"/>
                <a:cs typeface="Tahoma" pitchFamily="34" charset="0"/>
              </a:rPr>
              <a:t>Ενδιάμεσοι μεταναστευτικοί σταθμοί (</a:t>
            </a:r>
            <a:r>
              <a:rPr lang="en-US" sz="2400" dirty="0" smtClean="0">
                <a:latin typeface="Tahoma" pitchFamily="34" charset="0"/>
                <a:ea typeface="Tahoma" pitchFamily="34" charset="0"/>
                <a:cs typeface="Tahoma" pitchFamily="34" charset="0"/>
              </a:rPr>
              <a:t>stop-over sites)</a:t>
            </a:r>
            <a:r>
              <a:rPr lang="el-GR" sz="2400" dirty="0" smtClean="0">
                <a:latin typeface="Tahoma" pitchFamily="34" charset="0"/>
                <a:ea typeface="Tahoma" pitchFamily="34" charset="0"/>
                <a:cs typeface="Tahoma" pitchFamily="34" charset="0"/>
              </a:rPr>
              <a:t> στην Ανατολική Μεσόγειο</a:t>
            </a:r>
            <a:endParaRPr lang="el-GR" sz="2400" dirty="0">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179512" y="2348880"/>
            <a:ext cx="5216460" cy="4039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1600" dirty="0" smtClean="0">
                <a:latin typeface="Tahoma" pitchFamily="34" charset="0"/>
                <a:ea typeface="Tahoma" pitchFamily="34" charset="0"/>
                <a:cs typeface="Tahoma" pitchFamily="34" charset="0"/>
              </a:rPr>
              <a:t>Αποστάσεις ενδιάμεσων μεταναστευτικών σταθμών (</a:t>
            </a:r>
            <a:r>
              <a:rPr lang="en-US" sz="1600" dirty="0" smtClean="0">
                <a:latin typeface="Tahoma" pitchFamily="34" charset="0"/>
                <a:ea typeface="Tahoma" pitchFamily="34" charset="0"/>
                <a:cs typeface="Tahoma" pitchFamily="34" charset="0"/>
              </a:rPr>
              <a:t>stop-over sites)</a:t>
            </a:r>
            <a:r>
              <a:rPr lang="el-GR" sz="1600" dirty="0" smtClean="0">
                <a:latin typeface="Tahoma" pitchFamily="34" charset="0"/>
                <a:ea typeface="Tahoma" pitchFamily="34" charset="0"/>
                <a:cs typeface="Tahoma" pitchFamily="34" charset="0"/>
              </a:rPr>
              <a:t> στην Ανατολική Μεσόγειο από την Αφρικανική Ήπειρο</a:t>
            </a:r>
            <a:endParaRPr lang="el-GR" sz="1600" dirty="0">
              <a:latin typeface="Tahoma" pitchFamily="34" charset="0"/>
              <a:ea typeface="Tahoma" pitchFamily="34" charset="0"/>
              <a:cs typeface="Tahoma" pitchFamily="34" charset="0"/>
            </a:endParaRPr>
          </a:p>
        </p:txBody>
      </p:sp>
      <p:pic>
        <p:nvPicPr>
          <p:cNvPr id="3" name="Picture 2" descr="C:\Users\user\Desktop\migration.jpg"/>
          <p:cNvPicPr>
            <a:picLocks noChangeAspect="1" noChangeArrowheads="1"/>
          </p:cNvPicPr>
          <p:nvPr/>
        </p:nvPicPr>
        <p:blipFill>
          <a:blip r:embed="rId2" cstate="print"/>
          <a:srcRect r="8974"/>
          <a:stretch>
            <a:fillRect/>
          </a:stretch>
        </p:blipFill>
        <p:spPr bwMode="auto">
          <a:xfrm>
            <a:off x="1115616" y="1556792"/>
            <a:ext cx="6840760" cy="4818347"/>
          </a:xfrm>
          <a:prstGeom prst="rect">
            <a:avLst/>
          </a:prstGeom>
          <a:noFill/>
        </p:spPr>
      </p:pic>
      <p:sp>
        <p:nvSpPr>
          <p:cNvPr id="4" name="3 - TextBox"/>
          <p:cNvSpPr txBox="1"/>
          <p:nvPr/>
        </p:nvSpPr>
        <p:spPr>
          <a:xfrm>
            <a:off x="1547664" y="3068960"/>
            <a:ext cx="1008112" cy="276999"/>
          </a:xfrm>
          <a:prstGeom prst="rect">
            <a:avLst/>
          </a:prstGeom>
          <a:noFill/>
        </p:spPr>
        <p:txBody>
          <a:bodyPr wrap="square" rtlCol="0">
            <a:spAutoFit/>
          </a:bodyPr>
          <a:lstStyle/>
          <a:p>
            <a:pPr algn="ctr"/>
            <a:r>
              <a:rPr lang="el-GR" sz="1200" dirty="0" err="1" smtClean="0">
                <a:solidFill>
                  <a:srgbClr val="FFFF00"/>
                </a:solidFill>
                <a:latin typeface="Tahoma" pitchFamily="34" charset="0"/>
                <a:ea typeface="Tahoma" pitchFamily="34" charset="0"/>
                <a:cs typeface="Tahoma" pitchFamily="34" charset="0"/>
              </a:rPr>
              <a:t>Στροφάδια</a:t>
            </a:r>
            <a:endParaRPr lang="el-GR" sz="1200" dirty="0">
              <a:solidFill>
                <a:srgbClr val="FFFF00"/>
              </a:solidFill>
              <a:latin typeface="Tahoma" pitchFamily="34" charset="0"/>
              <a:ea typeface="Tahoma" pitchFamily="34" charset="0"/>
              <a:cs typeface="Tahoma" pitchFamily="34" charset="0"/>
            </a:endParaRPr>
          </a:p>
        </p:txBody>
      </p:sp>
      <p:sp>
        <p:nvSpPr>
          <p:cNvPr id="5" name="4 - TextBox"/>
          <p:cNvSpPr txBox="1"/>
          <p:nvPr/>
        </p:nvSpPr>
        <p:spPr>
          <a:xfrm>
            <a:off x="3995936" y="3501008"/>
            <a:ext cx="1008112" cy="276999"/>
          </a:xfrm>
          <a:prstGeom prst="rect">
            <a:avLst/>
          </a:prstGeom>
          <a:noFill/>
        </p:spPr>
        <p:txBody>
          <a:bodyPr wrap="square" rtlCol="0">
            <a:spAutoFit/>
          </a:bodyPr>
          <a:lstStyle/>
          <a:p>
            <a:pPr algn="ctr"/>
            <a:r>
              <a:rPr lang="el-GR" sz="1200" dirty="0" smtClean="0">
                <a:solidFill>
                  <a:srgbClr val="FFFF00"/>
                </a:solidFill>
                <a:latin typeface="Tahoma" pitchFamily="34" charset="0"/>
                <a:ea typeface="Tahoma" pitchFamily="34" charset="0"/>
                <a:cs typeface="Tahoma" pitchFamily="34" charset="0"/>
              </a:rPr>
              <a:t>Αντικύθηρα</a:t>
            </a:r>
            <a:endParaRPr lang="el-GR" sz="1200" dirty="0">
              <a:solidFill>
                <a:srgbClr val="FFFF00"/>
              </a:solidFill>
              <a:latin typeface="Tahoma" pitchFamily="34" charset="0"/>
              <a:ea typeface="Tahoma" pitchFamily="34" charset="0"/>
              <a:cs typeface="Tahoma" pitchFamily="34" charset="0"/>
            </a:endParaRPr>
          </a:p>
        </p:txBody>
      </p:sp>
      <p:sp>
        <p:nvSpPr>
          <p:cNvPr id="6" name="5 - TextBox"/>
          <p:cNvSpPr txBox="1"/>
          <p:nvPr/>
        </p:nvSpPr>
        <p:spPr>
          <a:xfrm>
            <a:off x="4283968" y="4149080"/>
            <a:ext cx="1008112" cy="276999"/>
          </a:xfrm>
          <a:prstGeom prst="rect">
            <a:avLst/>
          </a:prstGeom>
          <a:noFill/>
        </p:spPr>
        <p:txBody>
          <a:bodyPr wrap="square" rtlCol="0">
            <a:spAutoFit/>
          </a:bodyPr>
          <a:lstStyle/>
          <a:p>
            <a:pPr algn="ctr"/>
            <a:r>
              <a:rPr lang="el-GR" sz="1200" dirty="0" smtClean="0">
                <a:solidFill>
                  <a:srgbClr val="FFFF00"/>
                </a:solidFill>
                <a:latin typeface="Tahoma" pitchFamily="34" charset="0"/>
                <a:ea typeface="Tahoma" pitchFamily="34" charset="0"/>
                <a:cs typeface="Tahoma" pitchFamily="34" charset="0"/>
              </a:rPr>
              <a:t>Γαύδος</a:t>
            </a:r>
            <a:endParaRPr lang="el-GR" sz="1200" dirty="0">
              <a:solidFill>
                <a:srgbClr val="FFFF00"/>
              </a:solidFill>
              <a:latin typeface="Tahoma" pitchFamily="34" charset="0"/>
              <a:ea typeface="Tahoma" pitchFamily="34" charset="0"/>
              <a:cs typeface="Tahoma" pitchFamily="34" charset="0"/>
            </a:endParaRPr>
          </a:p>
        </p:txBody>
      </p:sp>
      <p:cxnSp>
        <p:nvCxnSpPr>
          <p:cNvPr id="8" name="7 - Ευθύγραμμο βέλος σύνδεσης"/>
          <p:cNvCxnSpPr/>
          <p:nvPr/>
        </p:nvCxnSpPr>
        <p:spPr>
          <a:xfrm flipH="1">
            <a:off x="2411760" y="2996952"/>
            <a:ext cx="432048" cy="14401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 name="8 - Ευθύγραμμο βέλος σύνδεσης"/>
          <p:cNvCxnSpPr/>
          <p:nvPr/>
        </p:nvCxnSpPr>
        <p:spPr>
          <a:xfrm>
            <a:off x="3779912" y="3645024"/>
            <a:ext cx="288032"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 name="14 - Ευθύγραμμο βέλος σύνδεσης"/>
          <p:cNvCxnSpPr/>
          <p:nvPr/>
        </p:nvCxnSpPr>
        <p:spPr>
          <a:xfrm>
            <a:off x="4139952" y="4221088"/>
            <a:ext cx="360040" cy="7200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M</a:t>
            </a:r>
            <a:r>
              <a:rPr lang="el-GR" dirty="0" smtClean="0"/>
              <a:t>ΕΡΟΣ Β</a:t>
            </a:r>
            <a:endParaRPr lang="el-GR" dirty="0"/>
          </a:p>
        </p:txBody>
      </p:sp>
      <p:pic>
        <p:nvPicPr>
          <p:cNvPr id="423938" name="Picture 2" descr="May be an image of wading bird and nature"/>
          <p:cNvPicPr>
            <a:picLocks noChangeAspect="1" noChangeArrowheads="1"/>
          </p:cNvPicPr>
          <p:nvPr/>
        </p:nvPicPr>
        <p:blipFill>
          <a:blip r:embed="rId2" cstate="print"/>
          <a:srcRect/>
          <a:stretch>
            <a:fillRect/>
          </a:stretch>
        </p:blipFill>
        <p:spPr bwMode="auto">
          <a:xfrm>
            <a:off x="899592" y="1124744"/>
            <a:ext cx="7351489" cy="4888400"/>
          </a:xfrm>
          <a:prstGeom prst="rect">
            <a:avLst/>
          </a:prstGeom>
          <a:noFill/>
        </p:spPr>
      </p:pic>
      <p:sp>
        <p:nvSpPr>
          <p:cNvPr id="6" name="1 - Τίτλος"/>
          <p:cNvSpPr txBox="1">
            <a:spLocks/>
          </p:cNvSpPr>
          <p:nvPr/>
        </p:nvSpPr>
        <p:spPr bwMode="auto">
          <a:xfrm>
            <a:off x="0" y="6021288"/>
            <a:ext cx="91440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Ομάδα</a:t>
            </a:r>
            <a:r>
              <a:rPr kumimoji="0" lang="el-GR" sz="1400" b="0" i="0" u="none" strike="noStrike" kern="1200" cap="none" spc="0" normalizeH="0" noProof="0" dirty="0" smtClean="0">
                <a:ln>
                  <a:noFill/>
                </a:ln>
                <a:solidFill>
                  <a:schemeClr val="tx1"/>
                </a:solidFill>
                <a:effectLst/>
                <a:uLnTx/>
                <a:uFillTx/>
                <a:latin typeface="Tahoma" pitchFamily="34" charset="0"/>
                <a:ea typeface="Tahoma" pitchFamily="34" charset="0"/>
                <a:cs typeface="Tahoma" pitchFamily="34" charset="0"/>
              </a:rPr>
              <a:t> </a:t>
            </a:r>
            <a:r>
              <a:rPr lang="el-GR" sz="1400" dirty="0" err="1" smtClean="0">
                <a:latin typeface="Tahoma" pitchFamily="34" charset="0"/>
                <a:ea typeface="Tahoma" pitchFamily="34" charset="0"/>
                <a:cs typeface="Tahoma" pitchFamily="34" charset="0"/>
              </a:rPr>
              <a:t>Νυχτοκόρακα</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lang="el-GR" sz="1400" i="1" noProof="0" dirty="0" smtClean="0">
                <a:latin typeface="Tahoma" pitchFamily="34" charset="0"/>
                <a:ea typeface="Tahoma" pitchFamily="34" charset="0"/>
                <a:cs typeface="Tahoma" pitchFamily="34" charset="0"/>
              </a:rPr>
              <a:t>Ν</a:t>
            </a:r>
            <a:r>
              <a:rPr lang="en-US" sz="1400" i="1" noProof="0" dirty="0" err="1" smtClean="0">
                <a:latin typeface="Tahoma" pitchFamily="34" charset="0"/>
                <a:ea typeface="Tahoma" pitchFamily="34" charset="0"/>
                <a:cs typeface="Tahoma" pitchFamily="34" charset="0"/>
              </a:rPr>
              <a:t>ycticorax</a:t>
            </a:r>
            <a:r>
              <a:rPr lang="en-US" sz="1400" i="1" dirty="0" smtClean="0">
                <a:latin typeface="Tahoma" pitchFamily="34" charset="0"/>
                <a:ea typeface="Tahoma" pitchFamily="34" charset="0"/>
                <a:cs typeface="Tahoma" pitchFamily="34" charset="0"/>
              </a:rPr>
              <a:t> </a:t>
            </a:r>
            <a:r>
              <a:rPr lang="en-US" sz="1400" i="1" dirty="0" err="1" smtClean="0">
                <a:latin typeface="Tahoma" pitchFamily="34" charset="0"/>
                <a:ea typeface="Tahoma" pitchFamily="34" charset="0"/>
                <a:cs typeface="Tahoma" pitchFamily="34" charset="0"/>
              </a:rPr>
              <a:t>nycticorax</a:t>
            </a:r>
            <a:r>
              <a:rPr kumimoji="0" lang="el-GR" sz="1400" b="0" i="1"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r>
              <a:rPr kumimoji="0" lang="el-GR" sz="1400" b="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πάνω από τη θάλασσα </a:t>
            </a:r>
            <a:r>
              <a:rPr lang="el-GR" sz="1400" noProof="0" dirty="0" smtClean="0">
                <a:latin typeface="Tahoma" pitchFamily="34" charset="0"/>
                <a:ea typeface="Tahoma" pitchFamily="34" charset="0"/>
                <a:cs typeface="Tahoma" pitchFamily="34" charset="0"/>
              </a:rPr>
              <a:t>κατά τη διάρκεια της εαρινής μετανάστευσης στον </a:t>
            </a:r>
            <a:r>
              <a:rPr lang="el-GR" sz="1400" noProof="0" dirty="0" err="1" smtClean="0">
                <a:latin typeface="Tahoma" pitchFamily="34" charset="0"/>
                <a:ea typeface="Tahoma" pitchFamily="34" charset="0"/>
                <a:cs typeface="Tahoma" pitchFamily="34" charset="0"/>
              </a:rPr>
              <a:t>Ακάμα</a:t>
            </a:r>
            <a:r>
              <a:rPr lang="el-GR" sz="1400" noProof="0" dirty="0" smtClean="0">
                <a:latin typeface="Tahoma" pitchFamily="34" charset="0"/>
                <a:ea typeface="Tahoma" pitchFamily="34" charset="0"/>
                <a:cs typeface="Tahoma" pitchFamily="34" charset="0"/>
              </a:rPr>
              <a:t> Κύπρου</a:t>
            </a:r>
            <a:r>
              <a:rPr lang="en-US" sz="1400" dirty="0" smtClean="0">
                <a:latin typeface="Tahoma" pitchFamily="34" charset="0"/>
                <a:ea typeface="Tahoma" pitchFamily="34" charset="0"/>
                <a:cs typeface="Tahoma" pitchFamily="34" charset="0"/>
              </a:rPr>
              <a:t> (</a:t>
            </a:r>
            <a:r>
              <a:rPr lang="el-GR" sz="1400" dirty="0" err="1" smtClean="0">
                <a:latin typeface="Tahoma" pitchFamily="34" charset="0"/>
                <a:ea typeface="Tahoma" pitchFamily="34" charset="0"/>
                <a:cs typeface="Tahoma" pitchFamily="34" charset="0"/>
              </a:rPr>
              <a:t>φωτο</a:t>
            </a:r>
            <a:r>
              <a:rPr lang="el-GR" sz="1400" dirty="0" smtClean="0">
                <a:latin typeface="Tahoma" pitchFamily="34" charset="0"/>
                <a:ea typeface="Tahoma" pitchFamily="34" charset="0"/>
                <a:cs typeface="Tahoma" pitchFamily="34" charset="0"/>
              </a:rPr>
              <a:t>: Σταμάτης </a:t>
            </a:r>
            <a:r>
              <a:rPr lang="el-GR" sz="1400" dirty="0" err="1" smtClean="0">
                <a:latin typeface="Tahoma" pitchFamily="34" charset="0"/>
                <a:ea typeface="Tahoma" pitchFamily="34" charset="0"/>
                <a:cs typeface="Tahoma" pitchFamily="34" charset="0"/>
              </a:rPr>
              <a:t>Μοσχούς</a:t>
            </a:r>
            <a:r>
              <a:rPr lang="el-GR" sz="1400" dirty="0" smtClean="0">
                <a:latin typeface="Tahoma" pitchFamily="34" charset="0"/>
                <a:ea typeface="Tahoma" pitchFamily="34" charset="0"/>
                <a:cs typeface="Tahoma" pitchFamily="34" charset="0"/>
              </a:rPr>
              <a:t>)</a:t>
            </a:r>
            <a:r>
              <a:rPr kumimoji="0" lang="el-GR" sz="14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 </a:t>
            </a:r>
            <a:endParaRPr kumimoji="0" lang="el-GR" sz="1400" b="0"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7893</TotalTime>
  <Words>2144</Words>
  <Application>Microsoft Office PowerPoint</Application>
  <PresentationFormat>On-screen Show (4:3)</PresentationFormat>
  <Paragraphs>194</Paragraphs>
  <Slides>34</Slides>
  <Notes>6</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5" baseType="lpstr">
      <vt:lpstr>Arial</vt:lpstr>
      <vt:lpstr>Calibri</vt:lpstr>
      <vt:lpstr>Tahoma</vt:lpstr>
      <vt:lpstr>Times New Roman</vt:lpstr>
      <vt:lpstr>Tw Cen MT</vt:lpstr>
      <vt:lpstr>Wingdings</vt:lpstr>
      <vt:lpstr>Wingdings 2</vt:lpstr>
      <vt:lpstr>Προσαρμοσμένη σχεδίαση</vt:lpstr>
      <vt:lpstr>1_Προσαρμοσμένη σχεδίαση</vt:lpstr>
      <vt:lpstr>Θέμα του Office</vt:lpstr>
      <vt:lpstr>CorelPhotoPaint.Image.10</vt:lpstr>
      <vt:lpstr>Μάθημα: Βιολογία και Διαχείριση Άγριας Πανίδας Θεματική ενότητα: Τα Πτηνά (B Μέρος)</vt:lpstr>
      <vt:lpstr>Μετανάστευση πτηνών</vt:lpstr>
      <vt:lpstr>PowerPoint Presentation</vt:lpstr>
      <vt:lpstr>Βασικά χαρακτηριστικά μετανάστευσης</vt:lpstr>
      <vt:lpstr>PowerPoint Presentation</vt:lpstr>
      <vt:lpstr>Οικογένεια Bουβόκυκνων (Cygnus olor) το χειμώνα. Τα πουλιά αυτά έχουν έρθει από βορειότερα για να διαχειμάσουν στο Δέλτα του Έβρου, και είναι μέρος ενός μεγάλου κοπαδιού, αλλά διατηρούν ακόμη όχι μόνο το δεσμό του ζεύγους, που είναι ισόβιος, αλλά και το δεσμό των νεοσσών με την οικογένειά τους. Μπροστά: ενήλικο θηλυκό (μητέρα). Πίσω: ενήλικο αρσενικό (πατέρας). Πάνω και κάτω: οι νεοσσοί της προηγούμενης αναπαραγωγικής περιόδου. (φωτ. Λ. Κακαλής)</vt:lpstr>
      <vt:lpstr>Ενδιάμεσοι μεταναστευτικοί σταθμοί (stop-over sites) στην Ανατολική Μεσόγειο</vt:lpstr>
      <vt:lpstr>Αποστάσεις ενδιάμεσων μεταναστευτικών σταθμών (stop-over sites) στην Ανατολική Μεσόγειο από την Αφρικανική Ήπειρο</vt:lpstr>
      <vt:lpstr>MΕΡΟΣ Β</vt:lpstr>
      <vt:lpstr>Τα πτηνά της Ελλάδας</vt:lpstr>
      <vt:lpstr>Μαυροπετρίτης (Falco eleonorae)</vt:lpstr>
      <vt:lpstr>PowerPoint Presentation</vt:lpstr>
      <vt:lpstr>PowerPoint Presentation</vt:lpstr>
      <vt:lpstr>PowerPoint Presentation</vt:lpstr>
      <vt:lpstr>PowerPoint Presentation</vt:lpstr>
      <vt:lpstr>Σχέσεις πουλιών και ανθρώπου</vt:lpstr>
      <vt:lpstr>Το πρόβλημα της λαθροθηρίας στο μεταναστευτικό μονοπάτι της Μεσογείου</vt:lpstr>
      <vt:lpstr>Η ανοιξιάτικη λαθροθηρία στα Ιόνια Νησιά</vt:lpstr>
      <vt:lpstr>Το κοινωνικό φαινόμενο της παράνομης θήρας την άνοιξη στα Ιόνια Νησιά</vt:lpstr>
      <vt:lpstr>Οικοτοξικολογικές αναλύσεις-μεθοδολογία</vt:lpstr>
      <vt:lpstr>Είδος ενδιαφέροντος: Τρυγόνι</vt:lpstr>
      <vt:lpstr>Παγκόσμια κατανομή Τρυγονιού</vt:lpstr>
      <vt:lpstr>Παγκόσμιες μεταναστευτικές οδοί Τρυγονιού</vt:lpstr>
      <vt:lpstr>Περιοχές αναπαραγωγής Τρυγονιού στην Ελλάδα</vt:lpstr>
      <vt:lpstr>Δακτυλιώσεις Τρυγονιού στα Στροφάδια</vt:lpstr>
      <vt:lpstr>Υδατοκαλλιέργειες - Πτηνά</vt:lpstr>
      <vt:lpstr>Υδατοκαλλιέργειες - Κορμοράνοι</vt:lpstr>
      <vt:lpstr>Πουλιά και ελληνική μυθολογία I</vt:lpstr>
      <vt:lpstr>Πουλιά και ελληνική μυθολογία II</vt:lpstr>
      <vt:lpstr>PowerPoint Presentation</vt:lpstr>
      <vt:lpstr>Η περίπτωση του τουρισμού ορνιθοπαρατήρησης στη χώρα μας</vt:lpstr>
      <vt:lpstr>ΥΠΑΡΧΕΙ ΟΙΚΟΤΟΥΡΙΣΤΙΚΗ ΑΓΟΡΑ?</vt:lpstr>
      <vt:lpstr>PowerPoint Presentation</vt:lpstr>
      <vt:lpstr>Ευχαριστώ για την προσοχή σας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 χρήση του θαλάσσιου χώρου και το μεταναστευτικό πρότυπο των Αρτέμηδων</dc:title>
  <dc:creator>Γιώργος Καρρής</dc:creator>
  <cp:lastModifiedBy>user</cp:lastModifiedBy>
  <cp:revision>504</cp:revision>
  <dcterms:modified xsi:type="dcterms:W3CDTF">2026-05-01T12:17:47Z</dcterms:modified>
</cp:coreProperties>
</file>