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6" r:id="rId2"/>
    <p:sldMasterId id="2147484427" r:id="rId3"/>
  </p:sldMasterIdLst>
  <p:notesMasterIdLst>
    <p:notesMasterId r:id="rId20"/>
  </p:notesMasterIdLst>
  <p:sldIdLst>
    <p:sldId id="258" r:id="rId4"/>
    <p:sldId id="651" r:id="rId5"/>
    <p:sldId id="784" r:id="rId6"/>
    <p:sldId id="785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6" r:id="rId18"/>
    <p:sldId id="797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E498A-99C2-48AE-9EA3-A38984F0251D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1A3B10-F0C2-4DE3-8577-FDEAC4877A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55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C67D7-3313-4956-ADF6-E899AFC1C7FA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6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6768-5E83-48A8-AF24-493EE28463AD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AC28-DAD9-47D5-AD2F-6E17D240B8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0FA5-C63B-4883-BB9B-A606389F1222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600A-5AE8-4242-88C4-80FE8C5288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04F4-8334-4061-ADD0-F86933C58A5C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7E6-6BF2-4068-B30F-C81B7CF299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- Ευθεία γραμμή σύνδεσης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- Ευθεία γραμμή σύνδεσης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- Έλλειψη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8" name="1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8" name="10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  <p:sp>
        <p:nvSpPr>
          <p:cNvPr id="10" name="11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4585-4B18-478A-9FF7-596AFD64F026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3D76-58C7-4856-9A31-45C783B252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99D9-4A44-4A97-918B-3B6793CB189B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FBE3-CA45-4DBE-9AA9-0022A76227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6A40-E6E2-4F31-97D8-AB86D46451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9F4A-07ED-4F09-A14A-282A007CE1D5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E33A-A5F5-454C-ADC3-41B5FEC1B1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70DA-17A7-4C7D-9988-E873A3FFEEDF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60E5-0835-4E1F-8012-36FC64762A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2584-5CA7-4E60-97DB-1919AD0BF8CB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F032-1BD2-409A-B910-745BE37AA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6A4C-CE5B-4EF1-89BC-ED477D475D55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712E-3F93-42CC-91B0-274EB6F090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C1A6-4C4F-49A7-AAD1-480DF4089FF2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802B-6734-4284-90F2-75EA1D382D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F0D-2FC0-42B0-8730-8AC84C021EC3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451F-6906-4ECB-AD2D-9E8FAA78DD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5128-1613-4B4F-BA74-6CE254464150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7B02-9977-4F28-8D44-4A4A01CF63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0571-846F-43E9-8D9B-9DF6EE9A8AB5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05D5-7FFB-4838-9BD5-8467E36EF9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16AFB-698B-4112-8795-C6D6D8E87046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6101-ABCA-471F-8781-CDCDA3679C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835C-0BEA-49CB-845F-3FCB13ED72E9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F250-FB49-4491-9908-03BCDEEAC5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3102-FF45-4526-9042-8D28E664850C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4E27-22A0-4C39-B573-CFC0828B89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946A-17C6-4979-A97D-7DFCACEBDC33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87E5-9F44-4ED8-8A49-4B543E5C8A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70FB-6AE0-41EC-82A0-B29A6EDA62A5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7FE0-DBA8-4AE3-9804-BDDED090CD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6628-4999-487D-A795-E929F22B65BC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D4F8-5B0B-4EA6-9AA1-2362396563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C45D-257B-4BF2-B5BA-8A2F9EEB7675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8E03-B89C-45DD-B873-F0222FF982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66DB-BAC6-4E0E-A836-EB373AA6986D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B4E4-C736-49C9-9B1B-0BB2B37320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6AA3-AC45-4677-863C-B08AF5C5A900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DB7C-DC69-4FA5-8D38-F7720B4E30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8F1B-9936-4D65-A1D4-1A9072EF19FD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74C7-3AAD-4008-9F5D-0DD79B233C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D5E1-22A0-4089-94FD-8289CD6DDE8B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0B7C-A6D7-42CE-81DF-FCB54288CA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30C2-6DFA-4D05-A77B-4C01A4F3FD68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DB95-4785-4D57-BD8E-E89FF8A321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9AE0-B8FD-435A-BE83-4CD4C9CCCDF1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5DED-09B6-44FF-9CE7-49746066E8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4B0A-3BBE-4574-9E7D-DF5EDED2974A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C8A0-5BC3-4B76-8154-F3CEC17050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D6C0-CF1F-42BE-ACB2-9E97848F75F3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32B3-33FC-4786-ADBC-50EE771722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6AD6-BF90-4F4D-B652-331FF3A4A651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0621-CA30-46B5-8075-E7C588C690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D869-7CC3-4255-91E2-FC67A9DCCB3D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4CE5-B5E1-4CED-9164-7D8E483007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48D7-F040-4FA4-94FA-0EFCC1CEE646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4F52-1C4E-4072-A0FF-CA9E2EA19F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4435-123B-4AA6-88E3-ECDD6426522B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E98C-18C2-48D6-B78E-1DB3E14FE5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E721-9F0A-4D40-93FD-E07E29DA066E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B2C2-446A-4197-86A8-2D2F9F01F6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D552-0835-44BE-9161-EC2719580174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44BA-BBC2-42BD-AF4B-63B3A2F907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0641-A434-4C11-A6C8-98E4134B74F0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A0DA-BFAE-485F-B0CE-2707E9207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B6D6-1803-408A-A326-090D195A6DFA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854C-F9E4-4280-A92F-AFB9F84CAC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915D7-9BD8-4DDF-9B6B-0705631F10A2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BB22F-F959-45A5-87D9-E69BA02AFC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  <p:sldLayoutId id="2147484825" r:id="rId12"/>
    <p:sldLayoutId id="2147484826" r:id="rId13"/>
    <p:sldLayoutId id="2147484827" r:id="rId14"/>
    <p:sldLayoutId id="2147484801" r:id="rId15"/>
    <p:sldLayoutId id="2147484828" r:id="rId16"/>
    <p:sldLayoutId id="214748480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63191-2B03-41A9-A69A-8F9B2917F118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88541-9C78-4186-A3BB-07950A336B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3BA650-7A42-43F9-BAA3-D6C5DF9EB1F4}" type="datetimeFigureOut">
              <a:rPr lang="el-GR"/>
              <a:pPr>
                <a:defRPr/>
              </a:pPr>
              <a:t>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BB1755-839A-44D3-95A7-8467008B2A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karris@ionio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lliant-creation.org/licences/gnu-fdl-1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850" y="1557338"/>
            <a:ext cx="8532813" cy="935037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Μάθημα</a:t>
            </a:r>
            <a:r>
              <a:rPr lang="el-GR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 Βιολογία και Διαχείριση Άγριας Πανίδας</a:t>
            </a: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Θεματική ενότητα: 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Τα Θηλαστικά 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Μέρος)</a:t>
            </a: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1 - Θέση περιεχομένου"/>
          <p:cNvSpPr>
            <a:spLocks noGrp="1"/>
          </p:cNvSpPr>
          <p:nvPr>
            <p:ph idx="1"/>
          </p:nvPr>
        </p:nvSpPr>
        <p:spPr>
          <a:xfrm>
            <a:off x="1259632" y="5644212"/>
            <a:ext cx="6624141" cy="576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Εισηγητής: Γεώργιος Καρρής Βιολόγος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MSc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/PhD</a:t>
            </a:r>
            <a:endParaRPr lang="el-GR" sz="12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ναπληρωτής Καθηγητής</a:t>
            </a:r>
          </a:p>
          <a:p>
            <a:pPr algn="ctr" eaLnBrk="1" hangingPunct="1"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email: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3"/>
              </a:rPr>
              <a:t>gkarris@ionio.gr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                                                    </a:t>
            </a:r>
            <a:endParaRPr lang="el-GR" sz="16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2" name="3 - TextBox"/>
          <p:cNvSpPr txBox="1">
            <a:spLocks noChangeArrowheads="1"/>
          </p:cNvSpPr>
          <p:nvPr/>
        </p:nvSpPr>
        <p:spPr bwMode="auto">
          <a:xfrm>
            <a:off x="611560" y="6360198"/>
            <a:ext cx="7848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κ. </a:t>
            </a:r>
            <a:r>
              <a:rPr lang="el-GR" sz="1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έ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τος: 2025-202</a:t>
            </a:r>
            <a:r>
              <a:rPr lang="el-GR" sz="1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l-GR" sz="12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051720" y="476672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l-GR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l-GR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Τμήμα 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Περιβάλλοντος </a:t>
            </a:r>
            <a:r>
              <a:rPr lang="el-GR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 Σχολή 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Περιβάλλοντος </a:t>
            </a:r>
            <a:r>
              <a:rPr lang="en-US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Ιόνιο Πανεπιστήμιο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6" name="Εικόνα 1" descr="ÎÏÎ¿ÏÎ­Î»ÎµÏÎ¼Î± ÎµÎ¹ÎºÏÎ½Î±Ï Î³Î¹Î± Î¹Î¿Î½Î¹Î¿ ÏÎ±Î½ÎµÏÎ¹ÏÏÎ·Î¼Î¹Î¿ ÏÎµÎ¹ Î¹Î¿Î½Î¹ÏÎ½ Î½Î·ÏÏÎ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5004"/>
            <a:ext cx="1152128" cy="10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6" name="Picture 2" descr="No photo description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10" y="2618675"/>
            <a:ext cx="3940899" cy="2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48" y="836712"/>
            <a:ext cx="8460432" cy="4525963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Απέκκριση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Θηλαστικά, όπως όλα τα αμνιωτά, διαθέτουν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μετάνεφρο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απεκκρίνουν ουρία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Αυτό διαφοροποιεί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Θηλαστικά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σχέση με τα υπόλοιπα αμνιωτά,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Ερπετά 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Πτηνά. Η ουρία είναι λιγότερο τοξική από την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αμμωνία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δεν απαιτεί μεγάλες ποσότητες νερού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την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απέκκριση. Σε αντίθεση με το ουρικό οξύ,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ουρία είναι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ιδιαίτερα υδατοδιαλυτή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δεν μπορεί να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απεκκριθεί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ημιστέρεη μορφή. Έτσι κάποια </a:t>
            </a:r>
            <a:r>
              <a:rPr lang="el-G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ποσότητα </a:t>
            </a:r>
            <a:r>
              <a:rPr lang="el-GR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νερού </a:t>
            </a:r>
            <a:r>
              <a:rPr lang="el-G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χάνεται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η απέκκριση αποτελεί πάντα μια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οδό απώλειας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νερού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Λειτουργική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μονάδα κάθε νεφρού αποτελεί ο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νεφρώνας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Στο νεφρώνα, υγρά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διαλύτες διηθούνται μέσα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τα τοιχώματα μιας ομάδας τριχοειδών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αγγείων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το οποίο ονομάζεται σπείραμα. Το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υπόλοιπο του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νεφρώνα αποτελείται από σωληνάρια που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επαναπορροφούν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νερό και τους σημαντικούς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διαλύτες 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εκκρίνουν συγκεκριμένα ιόντα μέσα στο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διήθημα.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ερό χάνεται μέσω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ούρων και των περιττωμάτων, της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εξάτμισης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τους ιδρωτοποιούς αδένες και τις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αναπνευστικές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επιφάνειες, και από τη γαλουχία.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Εντονότερο πρόβλημα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παρουσιάζεται κυρίως στα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που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διαβιούν σε ιδιαίτερα ξηρά περιβάλλοντα.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Αυτά τα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έχουν αναπτύξει πολλούς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ηθολογικούς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φυσιολογικούς μηχανισμούς για να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μειώνουν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απώλεια νερού, όπως αποβολή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σχεδόν ξηρών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περιττωμάτων, νυχτόβια συμπεριφορά,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συμπύκνωση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θερμού αέρα που εισέρχεται στην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αναπνευστική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οδό και συναντά την πιο δροσερή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ρινική οδό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διατροφή χαμηλή σε πρωτεΐνες, η οποία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μειώνει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παραγωγή ουρίας και μειώνει την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απεκκριτική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απώλεια νερού, κ.ά.</a:t>
            </a:r>
            <a:endPara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48" y="836712"/>
            <a:ext cx="8460432" cy="5400600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Αναπαραγωγή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περισσότερα Θηλαστικά έχουν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καθορισμένες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εποχές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αναπαραγωγής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συνήθως την περίοδο του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χειμώνα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την άνοιξη, έτσι ώστε η γέννηση 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ανατροφή των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νεαρών να λαμβάνουν χώρα την πιο ευνοϊκή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περίοδο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έτους (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περίοδος οίστρου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τα θηλυκά).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συχνότητα του οίστρου ποικίλλει σε μεγάλο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βαθμό μεταξύ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διαφόρων Θηλαστικών. Τα είδη που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έχουν μόνο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έναν οίστρο κατά τη διάρκεια της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αναπαραγωγικής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περιόδου ονομάζονται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μονοοιστρικά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(π.χ.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σκυλιά, γάτες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νυχτερίδες), ενώ όσα έχουν πολλαπλούς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οίστρους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τη διάρκεια της αναπαραγωγικής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περιόδου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καλούνται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πολυοιστρικά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(π.χ. ποντίκια, σκίουροι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μαϊμούδες και οι ανθρωποειδείς πίθηκοι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έχουν έναν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διαφορετικό κύκλο, κατά τον οποίο η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περίοδος μετά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ωορρηξία καταλήγει στην έμμηνο ρύση,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οποία το ενδομήτριο είτε απορροφάται (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περισσότερα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Πρωτεύοντα) είτε αποβάλλεται με αίμα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μέσω του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κόλπου (χιμπατζήδες, άνθρωποι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Θηλαστικά υπάρχουν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τρία διαφορετικά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πρότυπα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αναπαραγωγής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αντιπροσωπεύονται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Μονοτρήματα (ωοτόκα Θηλαστικά),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μαρσιποφόρα (ζωοτόκα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φέρουν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μεταβατικό τύπο πλακούντα που ονομάζεται χοριοβιτελλινικός πλακούντας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λεκιθικός σάκος) 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πλακουντοφόρα Θηλαστικά (ζωοτόκα που έχουν επενδύσει αναπαραγωγικά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παρατεταμένη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κύηση).</a:t>
            </a:r>
          </a:p>
        </p:txBody>
      </p:sp>
    </p:spTree>
    <p:extLst>
      <p:ext uri="{BB962C8B-B14F-4D97-AF65-F5344CB8AC3E}">
        <p14:creationId xmlns:p14="http://schemas.microsoft.com/office/powerpoint/2010/main" val="3427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Πρότυπα </a:t>
            </a:r>
            <a:r>
              <a:rPr lang="el-GR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αναπαραγωγής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5" y="1861874"/>
            <a:ext cx="4338033" cy="2942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55" y="4804508"/>
            <a:ext cx="4653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Οπόσσουμ (</a:t>
            </a:r>
            <a:r>
              <a:rPr lang="el-G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Didelhpis virginiana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με τα μωρά του να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θηλάζουν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μάρσιπο. (Από τη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Ζωολογία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Miller).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22" y="1573534"/>
            <a:ext cx="4310762" cy="3519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1598" y="50661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Κουταβάκια (</a:t>
            </a:r>
            <a:r>
              <a:rPr lang="el-G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Canis familiaris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που θηλάζουν τη μητέρα</a:t>
            </a:r>
          </a:p>
          <a:p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τους. (Από τη Ζωολογία του Miller).</a:t>
            </a:r>
          </a:p>
        </p:txBody>
      </p:sp>
    </p:spTree>
    <p:extLst>
      <p:ext uri="{BB962C8B-B14F-4D97-AF65-F5344CB8AC3E}">
        <p14:creationId xmlns:p14="http://schemas.microsoft.com/office/powerpoint/2010/main" val="322217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399" y="267398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48" y="1180017"/>
            <a:ext cx="5218524" cy="5400600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αντιδρούν με διαφορετικούς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τρόπους στις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ακραίες συνθήκες του περιβάλλοντος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Όταν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συνθήκες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ενδιαίτημα καθίστανται εποχικά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ακατάλληλες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ζωτικές βιολογικές λειτουργίες, όπως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διατροφή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η αναπαραγωγή, τότε ορισμένα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αφήνουν τους εδραιωμένους χώρους τους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αναγκάζονται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μεταναστεύσουν. Λίγα, όμως,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ικανά να μεταναστεύσουν, επειδή 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χερσαία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μετακίνηση είναι ενεργητικά πιο δαπανηρή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κολύμβηση ή την πτήση. Παρ’ όλα αυτά,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υπάρχουν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ορισμένες αξιοσημείωτες χερσαίες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μεταναστεύσεις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Θηλαστικών, ιδιαίτερα στα βόρεια τμήματα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βόρειου ημισφαιρίου</a:t>
            </a:r>
          </a:p>
          <a:p>
            <a:pPr marL="0" indent="0">
              <a:buNone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Περίπτωση καριμπού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l-GR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Rangifer tarandus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 του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Καναδά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Τα καριμπού της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Αλάσκας πραγματοποιούν μαζικές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μεταναστεύσεις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δύο φορές το χρόνο, διανύοντας από 160 έως</a:t>
            </a:r>
          </a:p>
          <a:p>
            <a:pPr marL="0" indent="0">
              <a:buNone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1.100 χιλιόμετρα. Από το χειμερινό χώρο των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αρκτικών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δασών μεταναστεύουν στο τέλος του χειμώνα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και την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άνοιξη στους χώρους αναπαραγωγής στην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τούνδρα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 Σε αυτούς τους χώρους γεννιούνται τα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μικρά στα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μέσα Ιουνίου. Καθώς προχωρά το καλοκαίρι,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η όχληση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από παρασιτικές μύγες και κουνούπια και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η θήρευση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από λύκους ωθεί τα καριμπού προς το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νότο, τον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Ιούλιο και τον Αύγουστο. Τον Σεπτέμβριο,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φθάνουν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στην τάιγκα, όπου τρέφονται διαρκώς με τη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χαμηλή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εδαφική βλάστηση, για να ζευγαρώσουν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τον Οκτώβριο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  <a:endParaRPr lang="el-G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4978" name="Picture 2" descr="Reindeer (Rangifer tarandus) - Brilliant Cre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754760" cy="25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65802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photo: Alexandre 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Buisse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/ wikimedia.org / 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GNU FDL 1.2</a:t>
            </a:r>
            <a:endParaRPr lang="el-GR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92696"/>
            <a:ext cx="80032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Οταν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υπάρχει αδυναμία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μετανάστευσης, κάποια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καταφεύγουν μέσα σε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λαγούμια κάτω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το χιόνι, όπου αδρανοποιούνται, αλλά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παραμένουν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σχετικά άγρυπνα και αφυπνίζονται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εύκολα. Αυτή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κατάσταση ονομάζεται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χειμέριος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ύπνος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παράδειγμα, οι αρκούδες, οι οποίες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καταφεύγουν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φωλιές το χειμώνα. Η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θερμοκρασία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σώματος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 μεταβολικός ρυθμός μειώνονται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αλλά τα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ζώα δεν παραμένουν αναγκαστικά αδρανή όλο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χειμώνα.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άλλη, η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χειμερία νάρκη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είναι μια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περίοδος χειμερινής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αδράνειας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κατά την οποία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υποθάλαμος του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εγκεφάλου χαμηλώνει το μεταβολικό,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καρδιακό και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αναπνευστικό ρυθμό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Είδη, όπως ο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ορνιθόρυγχος 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έχιδνα, κάποιες μυγαλές και ασπάλακες,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κάποια είδη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εδαφόβιων σκίουρων και οι περισσότερες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νυχτερίδες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πέφτουν σε χειμερία νάρκη. Πριν από τη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χειμερία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νάρκη, τα Θηλαστικά συσσωρεύουν μεγάλες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ποσότητες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λίπους. Αφού το θηλαστικό αποσυρθεί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λαγούμι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στη φωλιά του, ο υποθάλαμος ρυθμίζει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θερμοστάτη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σώματος στους 2°C. Ο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αναπνευστικός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ρυθμός ενός εδαφόβιου σκίουρου σε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χειμερία νάρκη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πέφτει από 100-200 αναπνοές το λεπτό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τέσσερις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αναπνοές το λεπτό. Ο καρδιακός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ρυθμός πέφτει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τους 200-300 χτύπους το λεπτό στους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περίπου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χτύπους το λεπτό. Κατά τη διάρκεια της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χειμερίας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νάρκης, το ζώο μπορεί να χάσει το ένα τρίτο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μισό του σωματικού του βάρους. Η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αφύπνιση λαμβάνει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χώρα με μεταβολική θέρμανση,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συνήθως χρησιμοποιώντας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αποθέματα φαιού λίπους 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συνήθως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παίρνει αρκετές ώρες για να ανέβει η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θερμοκρασία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στους 37°C.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Τόσο ο χειμέριος ύπνος και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χειμερία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νάρκη είναι μορφές ελεγχόμενης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υποθερμίας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είναι διαφορετικές εκφάνσεις του ίδιου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μεν συνόλου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φυσιολογικών διεργασιών, αλλά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διαφέρουν στο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βαθμό πτώσης της σωματικής θερμοκρασίας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στη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διάρκεια της υποθερμικής κατάστασης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10792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l-GR" sz="1600" dirty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</a:t>
            </a:r>
            <a:r>
              <a:rPr lang="el-GR" sz="16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ειμέριος </a:t>
            </a:r>
            <a:r>
              <a:rPr lang="el-GR" sz="1600" dirty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ύπνος και χειμερία νάρκη</a:t>
            </a:r>
          </a:p>
        </p:txBody>
      </p:sp>
    </p:spTree>
    <p:extLst>
      <p:ext uri="{BB962C8B-B14F-4D97-AF65-F5344CB8AC3E}">
        <p14:creationId xmlns:p14="http://schemas.microsoft.com/office/powerpoint/2010/main" val="171575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Χωροκρατικότητα</a:t>
            </a:r>
          </a:p>
          <a:p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Πολλά Θηλαστικά διαθέτουν χώρους κυριαρχίας,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τους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οποίους αποκλείονται τα άτομα του ίδιου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είδους. Πολλά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άγρια Θηλαστικά είναι εχθρικά προς τα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άτομα του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είδους τους, ιδιαίτερα προς αυτά του ίδιου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φύλου κατά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διάρκεια της αναπαραγωγικής περιόδου.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Εάν ένα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Θηλαστικό κατοικεί σε ένα λαγούμι ή μια φωλιά,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περιοχή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αυτή αποτελεί το κέντρο του χώρου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κυριαρχίας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του. Οι χώροι κυριαρχίας διαφέρουν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σημαντικά σε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έκταση, ανάλογα με το μέγεθος του ζώου, τις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διατροφικές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συνήθειές του 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τους διαθέσιμους πόρους στο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 του.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852936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Πτήση και ηχοεντοπισμός</a:t>
            </a:r>
          </a:p>
          <a:p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Πολλά Θηλαστικά (π.χ. σκίουροι, λεμούριοι)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έχουν προσαρμοστεί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μετακινούνται με αναρρίχηση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με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μακριά άλματα στην ασυνεχή κομοστέγη των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δασών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Οι ασυνέχειες όμως που μπορούν να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καλυφθούν με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τέτοια άλματα είναι περιορισμένου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μεγέθους. Έτσι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μερικά άλλα Θηλαστικα (π.χ. ιπτάμενοι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σκίουροι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ανομαλουρίδες, ιπτάμενοι λεμούριοι,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ιπτάμενα μαρσιποφόρα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είναι ικανά να ανεμοπορούν από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δέντρο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δέντρο και να καλύπτουν πολύ μεγάλες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αποστάσεις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ίσες με 100 μέτρα. Αυτά τα «ιπτάμενα»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ανεμοπορούν με τη χρήση δέρματος, του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παταγίου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το οποίο εκτείνεται από τα πλευρά του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σώματος.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όμως ομάδα Θηλαστικών,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νυχτερίδες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είναι η μοναδική ικανή για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ενεργητική πτήση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Η ανεμοπορία και η πτήση εξελίχθηκαν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ανεξάρτητα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διαφορετικές ομάδες των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Θηλαστικών, στις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οποίες σήμερα παρουσιάζονται. Ακόμη και οι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νυχτερίδες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απογειώνονται ανεμοπορώντας, από μια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κάθετη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οριζόντια επιφάνεια, και δεν μπορούν να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πετάξουν 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προς τα πάνω, όπως τα Πτηνά, όταν </a:t>
            </a:r>
            <a:r>
              <a:rPr lang="el-G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βρίσκονται οριζόντιες</a:t>
            </a:r>
            <a:r>
              <a:rPr lang="el-G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8640"/>
            <a:ext cx="6346876" cy="5994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5728" y="6208174"/>
            <a:ext cx="6350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βόρειος ιπτάμενος σκίουρος (</a:t>
            </a:r>
            <a:r>
              <a:rPr lang="en-US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Glaucomus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sabrinus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μπορεί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ανεμοπορεί μέχρι και σε απόσταση 50 μέτρων. (Hickman et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al. 2020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Ζωική Ποικιλότητα, Εκδόσεις Broken Hill)</a:t>
            </a:r>
          </a:p>
        </p:txBody>
      </p:sp>
    </p:spTree>
    <p:extLst>
      <p:ext uri="{BB962C8B-B14F-4D97-AF65-F5344CB8AC3E}">
        <p14:creationId xmlns:p14="http://schemas.microsoft.com/office/powerpoint/2010/main" val="122074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908720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8460432" cy="4525963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Εξωτερικό </a:t>
            </a:r>
            <a:r>
              <a:rPr lang="el-GR" sz="18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Περίβλημα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δέρμα είναι γενικά παχύτερο στα Θηλαστικά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σε σχέση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με τα άλλα Σπονδυλόζωα και αποτελείται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από την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επιδερμίδα (ανώτερο στρώμα)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και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τη </a:t>
            </a:r>
            <a:r>
              <a:rPr lang="el-G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δερμίδα (κατώτερο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στρώμα)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Η επιδερμίδα είναι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λεπτότερη, και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καλά προστατευμένη από τρίχες, αλλά σε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περιοχές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με έντονη και συχνή επαφή και χρήση, όπως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οι παλάμες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ή τα πέλματα, τα εξωτερικά στρώματά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της έχουν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παχύνει με κερατίνη, μια πρωτεΐνη η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οποία αποτελεί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και το συστατικό των νυχιών, οπλών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και τριχών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Η επιδερμίδα χαρακτηρίζεται από το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τρίχωμα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και την πλούσια παρουσία αδένων. Αντίθετα,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στη δερμίδα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εντοπίζονται τα αιμοφόρα αγγεία και οι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νευρικές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απολήξεις των αισθητηρίων, και επιπλέον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στην υποδερμίδα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ο λιπώδης ιστός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Το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σύνολο των τριχών ή τρίχωμα αποτελεί το </a:t>
            </a:r>
            <a:r>
              <a:rPr lang="el-G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ιδιαίτερο χαρακτηριστικό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των Θηλαστικών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Η τρίχα είναι ένα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κερατινοποιημένο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παράγωγο της επιδερμίδας και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είναι αποκλειστικό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των Θηλαστικών. Κάθε τρίχα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μεγαλώνει από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ένα τριχοθυλάκιο που, αν και επιδερμικής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προέλευσης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είναι βυθισμένο μέσα στη δερμίδα του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δέρματος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Μια τρίχα μεγαλώνει συνεχώς με γρήγορο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πολλαπλασιασμό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των κυττάρων του θυλακίου.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Το τρίχωμα είναι υπεύθυνο για τον </a:t>
            </a:r>
            <a:r>
              <a:rPr lang="el-G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χρωματισμό των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Θηλαστικών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Το χρώμα των τριχών εξαρτάται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απτo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ποσό της χρωστικής (μελανίνης) και από την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ποσότητα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του αέρα μέσα στο στέλεχος της τρίχας.Τα περισσότερα Θηλαστικά φέρουν μουντά χρώματα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που τα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βοηθούν στην απόκρυψη, όπως τα φαιά και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γκρίζα χρώματα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των περισσότερων Τρωκτικών. Το τρίχωμα μειώνεται σημαντικά στα μεγάλα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Θηλαστικά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που ζουν σε ζεστά κλίματα (π.χ.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ελέφαντες και 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ιπποπόταμοι) και σε μερικά υδρόβια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Θηλαστικά (π.χ</a:t>
            </a: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φάλαινες) που συνήθως φέρουν μόνωση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μέσω του λίπους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UB-Helvetica"/>
              </a:rPr>
              <a:t>Η </a:t>
            </a:r>
            <a:r>
              <a:rPr lang="el-GR" sz="1400" dirty="0">
                <a:latin typeface="UB-Helvetica"/>
              </a:rPr>
              <a:t>πλειονότητα των Θηλαστικών φέρει στις </a:t>
            </a:r>
            <a:r>
              <a:rPr lang="el-GR" sz="1400" dirty="0" smtClean="0">
                <a:latin typeface="UB-Helvetica"/>
              </a:rPr>
              <a:t>άκρες όλων </a:t>
            </a:r>
            <a:r>
              <a:rPr lang="el-GR" sz="1400" dirty="0">
                <a:latin typeface="UB-Helvetica"/>
              </a:rPr>
              <a:t>των δακτύλων γαμψώνυχες, όπως τα </a:t>
            </a:r>
            <a:r>
              <a:rPr lang="el-GR" sz="1400" dirty="0" smtClean="0">
                <a:latin typeface="UB-Helvetica"/>
              </a:rPr>
              <a:t>περισσότερα </a:t>
            </a:r>
            <a:r>
              <a:rPr lang="el-GR" sz="1400" dirty="0">
                <a:latin typeface="UB-Helvetica"/>
              </a:rPr>
              <a:t>αμνιωτά. Οι γαμψώνυχες δημιουργούνται από </a:t>
            </a:r>
            <a:r>
              <a:rPr lang="el-GR" sz="1400" dirty="0" smtClean="0">
                <a:latin typeface="UB-Helvetica"/>
              </a:rPr>
              <a:t>συσσωρεύσεις </a:t>
            </a:r>
            <a:r>
              <a:rPr lang="el-GR" sz="1400" dirty="0">
                <a:latin typeface="UB-Helvetica"/>
              </a:rPr>
              <a:t>κερατίνης που καλύπτουν την τελική </a:t>
            </a:r>
            <a:r>
              <a:rPr lang="el-GR" sz="1400" dirty="0" smtClean="0">
                <a:latin typeface="UB-Helvetica"/>
              </a:rPr>
              <a:t>φάλαγγα </a:t>
            </a:r>
            <a:r>
              <a:rPr lang="el-GR" sz="1400" dirty="0">
                <a:latin typeface="UB-Helvetica"/>
              </a:rPr>
              <a:t>(οστό) του δακτύλου. Είναι πλευρικά </a:t>
            </a:r>
            <a:r>
              <a:rPr lang="el-GR" sz="1400" dirty="0" smtClean="0">
                <a:latin typeface="UB-Helvetica"/>
              </a:rPr>
              <a:t>πιεσμένοι και </a:t>
            </a:r>
            <a:r>
              <a:rPr lang="el-GR" sz="1400" dirty="0">
                <a:latin typeface="UB-Helvetica"/>
              </a:rPr>
              <a:t>σχετικά κυρτοί. Ιδιαίτερα κυρτούς </a:t>
            </a:r>
            <a:r>
              <a:rPr lang="el-GR" sz="1400" dirty="0" smtClean="0">
                <a:latin typeface="UB-Helvetica"/>
              </a:rPr>
              <a:t>γαμψώνυχες φέρουν </a:t>
            </a:r>
            <a:r>
              <a:rPr lang="el-GR" sz="1400" dirty="0">
                <a:latin typeface="UB-Helvetica"/>
              </a:rPr>
              <a:t>είδη που διαβιούν στα δέντρα και τα </a:t>
            </a:r>
            <a:r>
              <a:rPr lang="el-GR" sz="1400" dirty="0" smtClean="0">
                <a:latin typeface="UB-Helvetica"/>
              </a:rPr>
              <a:t>σαρκοφάγα </a:t>
            </a:r>
            <a:r>
              <a:rPr lang="el-GR" sz="1400" dirty="0">
                <a:latin typeface="UB-Helvetica"/>
              </a:rPr>
              <a:t>Θηλαστικά. Χρησιμεύουν στην μετακίνηση, </a:t>
            </a:r>
            <a:r>
              <a:rPr lang="el-GR" sz="1400" dirty="0" smtClean="0">
                <a:latin typeface="UB-Helvetica"/>
              </a:rPr>
              <a:t>καθώς </a:t>
            </a:r>
            <a:r>
              <a:rPr lang="el-GR" sz="1400" dirty="0">
                <a:latin typeface="UB-Helvetica"/>
              </a:rPr>
              <a:t>και στην επιθετική και αμυντική συμπεριφορά.</a:t>
            </a:r>
            <a:endParaRPr lang="el-G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908720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Οπληφόρα θηλαστικά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35616"/>
            <a:ext cx="8460432" cy="1656184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Εξωτερικό </a:t>
            </a:r>
            <a:r>
              <a:rPr lang="el-GR" sz="18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Περίβλημα</a:t>
            </a:r>
          </a:p>
          <a:p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μερικά Θηλαστικά,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γαμψώνυχες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τροποποιούνται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πλατιά νύχια ή σε οπλές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Τα νύχια είναι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πεπλατυσμένοι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φαρδιοί γαμψώνυχες που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βρίσκονται στα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χέρια και στα πόδια των πρωτευόντων και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δενδρόβια προσαρμογή, όπου 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συλληπτήρια λαβή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απαραίτητη. Οι οπλές είναι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χαρακτηριστικές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οπληφόρων Θηλαστικών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Ο αριθμός των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δακτύλων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μειώνεται, και τα ζώα περπατούν ή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τρέχουν πάνω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άκρες των εναπομενόντων δακτύλων.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λόγο αυτό, οι οπλές είναι φαρδιές, ισχυρά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κερατινοποιημένες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ιδιαίτερα σκληρές και ανθεκτικές.</a:t>
            </a:r>
            <a:endParaRPr lang="el-G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61" y="2391800"/>
            <a:ext cx="5992813" cy="4071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6462853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>
                <a:latin typeface="UB-HelveticaCond"/>
              </a:rPr>
              <a:t>Τμήμα </a:t>
            </a:r>
            <a:r>
              <a:rPr lang="el-GR" sz="900" dirty="0">
                <a:latin typeface="UB-HelveticaCond"/>
              </a:rPr>
              <a:t>της ολιγομελούς αγέλης αλόγων (</a:t>
            </a:r>
            <a:r>
              <a:rPr lang="el-GR" sz="900" i="1" dirty="0">
                <a:latin typeface="UB-HelveticaCond-Italic"/>
              </a:rPr>
              <a:t>Equus caballus</a:t>
            </a:r>
            <a:r>
              <a:rPr lang="el-GR" sz="900" dirty="0">
                <a:latin typeface="UB-HelveticaCond"/>
              </a:rPr>
              <a:t>) που διαβιεί στα όρια του Εθνικού Δρυμού Αίνου στην Κεφαλονιά (φωτ. Γ. </a:t>
            </a:r>
            <a:r>
              <a:rPr lang="el-GR" sz="900" dirty="0" smtClean="0">
                <a:latin typeface="UB-HelveticaCond"/>
              </a:rPr>
              <a:t>Μήτσαινας). Το άλογο ανήκει στα οπληφόρα θηλαστικά.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9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8460432" cy="4525963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Κρανίο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μεγαλύτερη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καινοτομία των Θηλαστικών στο κρανίο είναι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τρόπος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γναθικής άρθρωσης. Στα Ερπετά, 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γνάθος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αρθρώνεται με δύο μικρά οστά στο οπίσθιο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μέρος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γνάθου (το τετράγωνο της άνω γνάθου και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αρθρωτικό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κάτω γνάθου).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Θηλαστικά, </a:t>
            </a:r>
            <a:r>
              <a:rPr lang="el-G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αυτά τα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οστά έχουν μετακινηθεί στο μέσο αυτί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και μαζί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τον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αναβολέα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σχηματίζουν πλέουν τα οστάρια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μέσου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αυτιού. Το μοναδικό οστό της κάτω γνάθου,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οδοντικό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αρθρώνει πλέον την γνάθο των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Θηλαστικών με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τμήμα του κροταφικού οστού, το </a:t>
            </a:r>
            <a:r>
              <a:rPr lang="el-G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λεπιδοειδές.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ανάγκη για αυξημένη πρόσληψη τροφής και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ταυτόχρονη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αναπνοή, σχετίζεται με την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εξέλιξη της </a:t>
            </a:r>
            <a:r>
              <a:rPr lang="el-G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δευτερογενούς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υπερώας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μια φορά στα αρχοσαύρια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άλλη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στα Θηλαστικά. Στα Θηλαστικά, 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δευτερογενής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υπερώα, αποτελούμενη από τα </a:t>
            </a:r>
            <a:r>
              <a:rPr lang="el-G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προγναθικά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γναθικά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υπερώια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οστά, επεκτείνεται προς τα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πίσω και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συμπληρώνεται με μια επιδερμική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αναδίπλωση, που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ονομάζεται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μαλακή υπερώα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η οποία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διαχωρίζει σχεδόν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ολοκληρωτικά τη ρινική κοιλότητα από τη </a:t>
            </a:r>
            <a:r>
              <a:rPr lang="el-G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στοματική κοιλότητα.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Αντίθετα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τα άλλα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Σπονδυλόζωα που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καταπίνουν την λεία τους ολόκληρη ή σε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μικρά κομμάτια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Θηλαστικά μασούν την τροφή τους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εκτενής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δευτερογενής υπερώα επέτρεψε στα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αναπνέουν απρόσκοπτα κατά τη διάρκεια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μάσησης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ανοίγοντας το δρόμο για την εξέλιξη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γαλουχίας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του μηρυκασμού. Η αναπνοή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σταματά μόνο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πολύ σύντομα κατά την κατάποση.</a:t>
            </a:r>
          </a:p>
        </p:txBody>
      </p:sp>
    </p:spTree>
    <p:extLst>
      <p:ext uri="{BB962C8B-B14F-4D97-AF65-F5344CB8AC3E}">
        <p14:creationId xmlns:p14="http://schemas.microsoft.com/office/powerpoint/2010/main" val="3094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8460432" cy="4525963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Δόντια </a:t>
            </a:r>
            <a:r>
              <a:rPr lang="el-GR" sz="1800" dirty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διατροφικές συνήθειες</a:t>
            </a:r>
            <a:endParaRPr lang="el-GR" sz="1800" dirty="0" smtClean="0">
              <a:solidFill>
                <a:srgbClr val="0073C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Θηλαστικά, σε αντίθεση με την ομοιόμορφη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οδοντοφυία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περισσότερων Σπονδυλοζώων,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διαθέτουν </a:t>
            </a:r>
            <a:r>
              <a:rPr lang="el-G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δόντια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οποία διαφοροποιήθηκαν για να </a:t>
            </a:r>
            <a:r>
              <a:rPr lang="el-G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εκτελούν εξειδικευμένες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λειτουργίες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η σύλληψη, 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κοπή, το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ροκάνισμα, ο τεμαχισμός, η άλεση, και 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μάσηση. 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κατάσταση αυτή ονομάζεται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ετεροδοντία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δόντια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Θηλαστικών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διακρίνονται σε τέσσερις </a:t>
            </a:r>
            <a:r>
              <a:rPr lang="el-G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τύπους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(α) </a:t>
            </a:r>
            <a:r>
              <a:rPr lang="el-GR" sz="1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κοπτήρες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(Κ), με απλή μύλη και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αιχμηρά άκρα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χρησιμοποιούνται κυρίως για δάγκωμα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κόψιμο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(β) </a:t>
            </a:r>
            <a:r>
              <a:rPr lang="el-GR" sz="1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κυνόδοντες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(Κυν), με μακριά, κωνική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μύλη, ειδικευμένοι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διάτρηση και συγκράτηση της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τροφής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(γ) </a:t>
            </a:r>
            <a:r>
              <a:rPr lang="el-GR" sz="1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προγόμφιους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(Π), με σχετικά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πεπλατυσμένη μύλη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ένα ή περισσότερα φύματα,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κατάλληλους για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κοπή και τεμαχισμό και (δ)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γομφίους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(Γ), με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πεπλατυσμένη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μύλη και ένα ή περισσότερα φύματα,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κατάλληλους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σύνθλιψη ή/και άλεση.</a:t>
            </a:r>
            <a:endParaRPr lang="el-G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αριθμός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δοντιών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ήμισυ της άνω και κάτω γνάθου,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ονομάζεται </a:t>
            </a:r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οδοντικός τύπος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είναι χαρακτηριστικός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συστηματική κατάταξη των διαφορετικών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Τάξεων, Οικογενειών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Γενών Θηλαστικών. Για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παράδειγμα, ο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οδοντικός τύπος του ανθρώπου είναι Κ 2/2, Κυν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1/1, Π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2/2, Γ 3/3 = 32 δόντια.</a:t>
            </a:r>
            <a:endParaRPr lang="el-G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8460432" cy="2088232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Δόντια </a:t>
            </a:r>
            <a:r>
              <a:rPr lang="el-GR" sz="1800" dirty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διατροφικές συνήθειες</a:t>
            </a:r>
            <a:endParaRPr lang="el-GR" sz="1800" dirty="0" smtClean="0">
              <a:solidFill>
                <a:srgbClr val="0073C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Θηλαστικά κατά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διάρκεια της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εξέλιξης τους και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ανάλογα με τις τροφικές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συνήθειες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κάθε ομάδας, υπάρχει μια τάση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μείωσης του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συνολικού αριθμού των δοντιών. Σε κάποιες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 μορφές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η μυρμηγκοφάγοι, τα δόντια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απουσιάζουν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εντελώς σε ενήλικη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μορφή, ενώ στις ομάδες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που δευτερογενώς κατέκτησαν το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υδρόβιο περιβάλλον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τα δελφίνια, ο αριθμός των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δοντιών αυξάνεται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παρουσιάζεται εκ νέου ομοιοδοντία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μορφή και ο αριθμός των δοντιών, σε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συνδυασμό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 μορφή της γνάθου, της γλώσσας και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πεπτικού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σωλήνα σχετίζονται με τις ιδιαίτερες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διατροφικές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συνήθειες των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Θηλαστικών.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UB-Helvetica"/>
              </a:rPr>
              <a:t>Εν γένει</a:t>
            </a:r>
            <a:r>
              <a:rPr lang="el-GR" sz="1800" dirty="0">
                <a:latin typeface="UB-Helvetica"/>
              </a:rPr>
              <a:t>, τα Θηλαστικά χωρίζονται σε τέσσερις </a:t>
            </a:r>
            <a:r>
              <a:rPr lang="el-GR" sz="1800" dirty="0" smtClean="0">
                <a:latin typeface="UB-Helvetica"/>
              </a:rPr>
              <a:t>βασικές </a:t>
            </a:r>
            <a:r>
              <a:rPr lang="el-GR" sz="1800" dirty="0">
                <a:latin typeface="UB-Helvetica"/>
              </a:rPr>
              <a:t>τροφικές </a:t>
            </a:r>
            <a:r>
              <a:rPr lang="el-GR" sz="1800" dirty="0" smtClean="0">
                <a:latin typeface="UB-Helvetica"/>
              </a:rPr>
              <a:t>κατηγορίες, χωρίς </a:t>
            </a:r>
            <a:r>
              <a:rPr lang="el-GR" sz="1800" dirty="0">
                <a:latin typeface="UB-Helvetica"/>
              </a:rPr>
              <a:t>αυτό να αποκλείει και </a:t>
            </a:r>
            <a:r>
              <a:rPr lang="el-GR" sz="1800" dirty="0" smtClean="0">
                <a:latin typeface="UB-Helvetica"/>
              </a:rPr>
              <a:t>άλλες </a:t>
            </a:r>
            <a:r>
              <a:rPr lang="el-GR" sz="1800" dirty="0">
                <a:latin typeface="UB-Helvetica"/>
              </a:rPr>
              <a:t>τροφικές εξειδικεύσεις (π.χ. νεκταροφάγα ή </a:t>
            </a:r>
            <a:r>
              <a:rPr lang="el-GR" sz="1800" dirty="0" smtClean="0">
                <a:latin typeface="UB-Helvetica"/>
              </a:rPr>
              <a:t>αιματοφάγα</a:t>
            </a:r>
            <a:r>
              <a:rPr lang="el-GR" sz="1800" dirty="0">
                <a:latin typeface="UB-Helvetica"/>
              </a:rPr>
              <a:t>) ή ενδιάμεσες κατηγορίες, δύσκολες να </a:t>
            </a:r>
            <a:r>
              <a:rPr lang="el-GR" sz="1800" dirty="0" smtClean="0">
                <a:latin typeface="UB-Helvetica"/>
              </a:rPr>
              <a:t>καταταχθούν ακριβώς:  </a:t>
            </a:r>
          </a:p>
          <a:p>
            <a:pPr>
              <a:buFontTx/>
              <a:buChar char="-"/>
            </a:pPr>
            <a:r>
              <a:rPr lang="el-GR" sz="1800" dirty="0">
                <a:latin typeface="UB-Helvetica"/>
              </a:rPr>
              <a:t>ε</a:t>
            </a:r>
            <a:r>
              <a:rPr lang="el-GR" sz="1800" dirty="0" smtClean="0">
                <a:latin typeface="UB-Helvetica"/>
              </a:rPr>
              <a:t>ντομοφάγα </a:t>
            </a:r>
          </a:p>
          <a:p>
            <a:pPr>
              <a:buFontTx/>
              <a:buChar char="-"/>
            </a:pPr>
            <a:r>
              <a:rPr lang="el-GR" sz="1800" dirty="0" smtClean="0">
                <a:latin typeface="UB-Helvetica"/>
              </a:rPr>
              <a:t>σαρκοφάγα </a:t>
            </a:r>
          </a:p>
          <a:p>
            <a:pPr>
              <a:buFontTx/>
              <a:buChar char="-"/>
            </a:pPr>
            <a:r>
              <a:rPr lang="el-GR" sz="1800" dirty="0" smtClean="0">
                <a:latin typeface="UB-Helvetica"/>
              </a:rPr>
              <a:t>παμφάγα </a:t>
            </a:r>
          </a:p>
          <a:p>
            <a:pPr>
              <a:buFontTx/>
              <a:buChar char="-"/>
            </a:pPr>
            <a:r>
              <a:rPr lang="el-GR" sz="1800" dirty="0" smtClean="0">
                <a:latin typeface="UB-Helvetica"/>
              </a:rPr>
              <a:t>φυτοφάγα </a:t>
            </a:r>
            <a:endParaRPr lang="el-G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3" t="51400" r="35038" b="8000"/>
          <a:stretch/>
        </p:blipFill>
        <p:spPr>
          <a:xfrm>
            <a:off x="467544" y="764704"/>
            <a:ext cx="8136904" cy="5362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602128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Κρανίο και δόντια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φυτοφάγου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(πλατώνι, </a:t>
            </a:r>
            <a:r>
              <a:rPr lang="el-G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 dama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σαρκοφάγου (κογιότ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Canis latrans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Θηλαστικών. (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Τροποποιημένο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 Ζωολογία του Miller).</a:t>
            </a:r>
          </a:p>
        </p:txBody>
      </p:sp>
    </p:spTree>
    <p:extLst>
      <p:ext uri="{BB962C8B-B14F-4D97-AF65-F5344CB8AC3E}">
        <p14:creationId xmlns:p14="http://schemas.microsoft.com/office/powerpoint/2010/main" val="43639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8974832" cy="2088232"/>
          </a:xfrm>
        </p:spPr>
        <p:txBody>
          <a:bodyPr/>
          <a:lstStyle/>
          <a:p>
            <a:pPr marL="0" indent="0">
              <a:buNone/>
            </a:pPr>
            <a:r>
              <a:rPr lang="el-GR" sz="17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Δόντια </a:t>
            </a:r>
            <a:r>
              <a:rPr lang="el-GR" sz="1700" dirty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διατροφικές συνήθειες</a:t>
            </a:r>
            <a:endParaRPr lang="el-GR" sz="1700" dirty="0" smtClean="0">
              <a:solidFill>
                <a:srgbClr val="0073C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Θηλαστικά κατά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διάρκεια της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εξέλιξης τους και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ανάλογα με τις τροφικές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συνήθειες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κάθε ομάδας, υπάρχει </a:t>
            </a:r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τάση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μείωσης του </a:t>
            </a:r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συνολικού αριθμού των δοντιών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Σε κάποιες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 μορφές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η μυρμηγκοφάγοι, τα δόντια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απουσιάζουν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εντελώς σε ενήλικη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μορφή, ενώ στις ομάδες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που δευτερογενώς κατέκτησαν το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υδρόβιο περιβάλλον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τα δελφίνια, ο αριθμός των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δοντιών αυξάνεται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παρουσιάζεται εκ νέου ομοιοδοντία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μορφή και ο αριθμός των δοντιών, σε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συνδυασμό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 μορφή της γνάθου, της γλώσσας και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πεπτικού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σωλήνα σχετίζονται με τις ιδιαίτερες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διατροφικές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συνήθειες των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Θηλαστικών.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 γένει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τα Θηλαστικά χωρίζονται σε τέσσερις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βασικές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τροφικές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κατηγορίες, χωρίς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αυτό να αποκλείει και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άλλες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τροφικές εξειδικεύσεις (π.χ. νεκταροφάγα ή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αιματοφάγα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ή ενδιάμεσες κατηγορίες, δύσκολες να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καταταχθούν ακριβώς:  </a:t>
            </a:r>
          </a:p>
          <a:p>
            <a:pPr>
              <a:buFontTx/>
              <a:buChar char="-"/>
            </a:pPr>
            <a:r>
              <a:rPr lang="el-GR" sz="17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l-GR" sz="17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ντομοφάγα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π.χ. μυγαλές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ασπάλακες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μυρμηκοφάγοι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οι περισσότερες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νυχτερίδες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τρέφονται με μια ποικιλία Εντόμων και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άλλων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μικρών Ασπονδύλων</a:t>
            </a:r>
            <a:endParaRPr lang="el-GR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el-GR" sz="17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σαρκοφάγα </a:t>
            </a:r>
            <a:r>
              <a:rPr lang="el-GR" sz="17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π.χ. αλεπούδες</a:t>
            </a:r>
            <a:r>
              <a:rPr lang="el-GR" sz="17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7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σκύλοι</a:t>
            </a:r>
            <a:r>
              <a:rPr lang="el-GR" sz="17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τα </a:t>
            </a:r>
            <a:r>
              <a:rPr lang="el-GR" sz="17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περισσότερα </a:t>
            </a:r>
            <a:r>
              <a:rPr lang="el-GR" sz="17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κουνάβια, τα αιλουροειδή κ.ά.</a:t>
            </a:r>
            <a:endParaRPr lang="el-GR" sz="17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el-GR" sz="17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παμφάγα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π.χ. γουρούνια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πολλά Τρωκτικά,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αρκούδες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και τα περισσότερα Πρωτεύοντα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</a:t>
            </a:r>
          </a:p>
          <a:p>
            <a:pPr>
              <a:buFontTx/>
              <a:buChar char="-"/>
            </a:pPr>
            <a:r>
              <a:rPr lang="el-GR" sz="17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φυτοφάγα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τρέφονται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φυτικής προέλευσης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τροφή και χωρίζονται σε δύο κύριες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ομάδες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(α) τους </a:t>
            </a:r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βοσκητές και κορφολογητές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οπληφόρα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(π.χ. άλογα, ελάφια, αντιλόπες, βόδια,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πρόβατα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κ.ά.) και (β) τους </a:t>
            </a:r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ροκανιστές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όπου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περιλαμβάνονται </a:t>
            </a:r>
            <a:r>
              <a:rPr lang="el-G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πολλά Τρωκτικά, τα κουνέλια και οι λαγοί.</a:t>
            </a:r>
            <a:endParaRPr lang="el-GR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620688"/>
          </a:xfrm>
        </p:spPr>
        <p:txBody>
          <a:bodyPr/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Γενική βιολογία θηλαστικών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8460432" cy="4525963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 smtClean="0">
                <a:solidFill>
                  <a:srgbClr val="0073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Αναπνοή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υψηλός μεταβολικός ρυθμός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Θηλαστικών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απαιτεί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ιδιαίτερες προσαρμογές για την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αποτελεσματική ανταλλαγή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αερίων. Τα περισσότερα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διαθέτουν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ξεχωριστή ρινική και στοματική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κοιλότητα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μακρύ ρύγχος με παρουσία περιελιγμένων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ηθμωδών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οστών, που προσφέρουν μεγαλύτερη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επιφάνεια για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θέρμανση 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εφύγρανση του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εισπνεόμενου αέρα.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αναπνευστικοί δίοδοι είναι ιδιαίτερα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διακλαδισμένοι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υπάρχουν μεγάλες επιφάνειες για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ανταλλαγή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αερίων.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πνεύμονες των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Θηλαστικών μοιάζουν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περισσότερο με συμπαγείς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αγγειώδεις σπόγγους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οι οποίοι πολλές φορές φέρουν λοβούς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πνεύμονες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Θηλαστικών, όπως και αυτοί των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Ερπετών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διογκώνονται με ένα μηχανισμό αρνητικής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πίεσης.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Θηλαστικά διαθέτουν ένα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μυώδες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διάφραγμα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που διαχωρίζει τη θωρακική από την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σπλαχνική κοιλότητα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Η εισπνοή είναι αποτέλεσμα της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συστολής του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διαφράγματος και της διαστολής των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πλευρών, που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μειώνουν την θωρακική πίεση 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επιτρέπουν στον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αέρα να εισέλθει στους πνεύμονες. Η εκπνοή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γίνεται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την ελαστική επανόρθωση των πνευμόνων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χαλάρωση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μυών, που μειώνουν τον όγκο της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θωρακικής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κοιλότητας, με τη βοήθεια άλλων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θωρακικών 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κοιλιακών μυών.</a:t>
            </a:r>
            <a:endPara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8319</TotalTime>
  <Words>2820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Tahoma</vt:lpstr>
      <vt:lpstr>UB-Helvetica</vt:lpstr>
      <vt:lpstr>UB-HelveticaCond</vt:lpstr>
      <vt:lpstr>UB-HelveticaCond-Italic</vt:lpstr>
      <vt:lpstr>Wingdings</vt:lpstr>
      <vt:lpstr>Wingdings 2</vt:lpstr>
      <vt:lpstr>Προσαρμοσμένη σχεδίαση</vt:lpstr>
      <vt:lpstr>1_Προσαρμοσμένη σχεδίαση</vt:lpstr>
      <vt:lpstr>Θέμα του Office</vt:lpstr>
      <vt:lpstr>Μάθημα: Βιολογία και Διαχείριση Άγριας Πανίδας Θεματική ενότητα: Τα Θηλαστικά (B Μέρος)</vt:lpstr>
      <vt:lpstr>Γενική βιολογία θηλαστικών</vt:lpstr>
      <vt:lpstr>Οπληφόρα θηλαστικά</vt:lpstr>
      <vt:lpstr>Γενική βιολογία θηλαστικών</vt:lpstr>
      <vt:lpstr>Γενική βιολογία θηλαστικών</vt:lpstr>
      <vt:lpstr>Γενική βιολογία θηλαστικών</vt:lpstr>
      <vt:lpstr>PowerPoint Presentation</vt:lpstr>
      <vt:lpstr>Γενική βιολογία θηλαστικών</vt:lpstr>
      <vt:lpstr>Γενική βιολογία θηλαστικών</vt:lpstr>
      <vt:lpstr>Γενική βιολογία θηλαστικών</vt:lpstr>
      <vt:lpstr>Γενική βιολογία θηλαστικών</vt:lpstr>
      <vt:lpstr>Πρότυπα αναπαραγωγής</vt:lpstr>
      <vt:lpstr>Γενική βιολογία θηλαστικών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χρήση του θαλάσσιου χώρου και το μεταναστευτικό πρότυπο των Αρτέμηδων</dc:title>
  <dc:creator>Γιώργος Καρρής</dc:creator>
  <cp:lastModifiedBy>user</cp:lastModifiedBy>
  <cp:revision>541</cp:revision>
  <dcterms:modified xsi:type="dcterms:W3CDTF">2026-05-01T12:44:07Z</dcterms:modified>
</cp:coreProperties>
</file>