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06" r:id="rId2"/>
    <p:sldMasterId id="2147484427" r:id="rId3"/>
  </p:sldMasterIdLst>
  <p:notesMasterIdLst>
    <p:notesMasterId r:id="rId19"/>
  </p:notesMasterIdLst>
  <p:sldIdLst>
    <p:sldId id="258" r:id="rId4"/>
    <p:sldId id="756" r:id="rId5"/>
    <p:sldId id="768" r:id="rId6"/>
    <p:sldId id="777" r:id="rId7"/>
    <p:sldId id="779" r:id="rId8"/>
    <p:sldId id="764" r:id="rId9"/>
    <p:sldId id="644" r:id="rId10"/>
    <p:sldId id="645" r:id="rId11"/>
    <p:sldId id="780" r:id="rId12"/>
    <p:sldId id="650" r:id="rId13"/>
    <p:sldId id="647" r:id="rId14"/>
    <p:sldId id="649" r:id="rId15"/>
    <p:sldId id="781" r:id="rId16"/>
    <p:sldId id="782" r:id="rId17"/>
    <p:sldId id="783" r:id="rId1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Μεσαίο στυλ 3 - 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Σκούρο στυλ 1 - Έμφαση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8E498A-99C2-48AE-9EA3-A38984F0251D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1A3B10-F0C2-4DE3-8577-FDEAC4877A2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559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0C67D7-3313-4956-ADF6-E899AFC1C7FA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6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4E7B21-AE48-40B4-B772-E00460A826B4}" type="slidenum">
              <a:rPr lang="el-GR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l-GR" smtClean="0">
              <a:latin typeface="Arial" charset="0"/>
              <a:cs typeface="Arial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1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6768-5E83-48A8-AF24-493EE28463AD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8AC28-DAD9-47D5-AD2F-6E17D240B89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20FA5-C63B-4883-BB9B-A606389F1222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4600A-5AE8-4242-88C4-80FE8C52885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404F4-8334-4061-ADD0-F86933C58A5C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BE7E6-6BF2-4068-B30F-C81B7CF2996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Click to edit Master title style</a:t>
            </a: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Πάτρα 9/10/10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 5</a:t>
            </a:r>
            <a:r>
              <a:rPr lang="el-GR" baseline="30000"/>
              <a:t>ο</a:t>
            </a:r>
            <a:r>
              <a:rPr lang="el-GR"/>
              <a:t> Πανελλήνιο Συνέδριο Οικολογίας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</a:t>
            </a:r>
            <a:endParaRPr lang="el-G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7 - Ευθεία γραμμή σύνδεσης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2 - Ευθεία γραμμή σύνδεσης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13 - Έλλειψη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18" name="1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7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Πάτρα 9/10/10</a:t>
            </a:r>
            <a:endParaRPr lang="el-GR" dirty="0"/>
          </a:p>
        </p:txBody>
      </p:sp>
      <p:sp>
        <p:nvSpPr>
          <p:cNvPr id="8" name="10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</a:t>
            </a:r>
            <a:endParaRPr lang="el-GR" dirty="0"/>
          </a:p>
        </p:txBody>
      </p:sp>
      <p:sp>
        <p:nvSpPr>
          <p:cNvPr id="10" name="11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 5</a:t>
            </a:r>
            <a:r>
              <a:rPr lang="el-GR" baseline="30000"/>
              <a:t>ο</a:t>
            </a:r>
            <a:r>
              <a:rPr lang="el-GR"/>
              <a:t> Πανελλήνιο Συνέδριο Οικολογίας</a:t>
            </a:r>
            <a:endParaRPr lang="el-G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2 - Ευθεία γραμμή σύνδεσης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84585-4B18-478A-9FF7-596AFD64F026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3D76-58C7-4856-9A31-45C783B252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499D9-4A44-4A97-918B-3B6793CB189B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FBE3-CA45-4DBE-9AA9-0022A762276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66A40-E6E2-4F31-97D8-AB86D464514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09F4A-07ED-4F09-A14A-282A007CE1D5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4E33A-A5F5-454C-ADC3-41B5FEC1B15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70DA-17A7-4C7D-9988-E873A3FFEEDF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60E5-0835-4E1F-8012-36FC64762A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A2584-5CA7-4E60-97DB-1919AD0BF8CB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AF032-1BD2-409A-B910-745BE37AA0B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96A4C-CE5B-4EF1-89BC-ED477D475D55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1712E-3F93-42CC-91B0-274EB6F090A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1C1A6-4C4F-49A7-AAD1-480DF4089FF2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B802B-6734-4284-90F2-75EA1D382D9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5FF0D-2FC0-42B0-8730-8AC84C021EC3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451F-6906-4ECB-AD2D-9E8FAA78DD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E5128-1613-4B4F-BA74-6CE254464150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7B02-9977-4F28-8D44-4A4A01CF63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10571-846F-43E9-8D9B-9DF6EE9A8AB5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605D5-7FFB-4838-9BD5-8467E36EF99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16AFB-698B-4112-8795-C6D6D8E87046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D6101-ABCA-471F-8781-CDCDA3679CB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7835C-0BEA-49CB-845F-3FCB13ED72E9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F250-FB49-4491-9908-03BCDEEAC5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73102-FF45-4526-9042-8D28E664850C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4E27-22A0-4C39-B573-CFC0828B893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946A-17C6-4979-A97D-7DFCACEBDC33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887E5-9F44-4ED8-8A49-4B543E5C8A2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70FB-6AE0-41EC-82A0-B29A6EDA62A5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D7FE0-DBA8-4AE3-9804-BDDED090CD3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Click to edit Master title style</a:t>
            </a: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Πάτρα 9/10/10</a:t>
            </a:r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 5</a:t>
            </a:r>
            <a:r>
              <a:rPr lang="el-GR" baseline="30000"/>
              <a:t>ο</a:t>
            </a:r>
            <a:r>
              <a:rPr lang="el-GR"/>
              <a:t> Πανελλήνιο Συνέδριο Οικολογίας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1</a:t>
            </a:r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6628-4999-487D-A795-E929F22B65BC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ED4F8-5B0B-4EA6-9AA1-2362396563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EC45D-257B-4BF2-B5BA-8A2F9EEB7675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48E03-B89C-45DD-B873-F0222FF9820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066DB-BAC6-4E0E-A836-EB373AA6986D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B4E4-C736-49C9-9B1B-0BB2B37320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C6AA3-AC45-4677-863C-B08AF5C5A900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DB7C-DC69-4FA5-8D38-F7720B4E30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98F1B-9936-4D65-A1D4-1A9072EF19FD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874C7-3AAD-4008-9F5D-0DD79B233C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3D5E1-22A0-4089-94FD-8289CD6DDE8B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F0B7C-A6D7-42CE-81DF-FCB54288CA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530C2-6DFA-4D05-A77B-4C01A4F3FD68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2DB95-4785-4D57-BD8E-E89FF8A3215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89AE0-B8FD-435A-BE83-4CD4C9CCCDF1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15DED-09B6-44FF-9CE7-49746066E83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84B0A-3BBE-4574-9E7D-DF5EDED2974A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5C8A0-5BC3-4B76-8154-F3CEC17050E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D6C0-CF1F-42BE-ACB2-9E97848F75F3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32B3-33FC-4786-ADBC-50EE771722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76AD6-BF90-4F4D-B652-331FF3A4A651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90621-CA30-46B5-8075-E7C588C690C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D869-7CC3-4255-91E2-FC67A9DCCB3D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74CE5-B5E1-4CED-9164-7D8E483007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A48D7-F040-4FA4-94FA-0EFCC1CEE646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B4F52-1C4E-4072-A0FF-CA9E2EA19F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70B19-93C9-4276-BF96-56223FB9BD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74435-123B-4AA6-88E3-ECDD6426522B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4E98C-18C2-48D6-B78E-1DB3E14FE51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8E721-9F0A-4D40-93FD-E07E29DA066E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9B2C2-446A-4197-86A8-2D2F9F01F6D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D552-0835-44BE-9161-EC2719580174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644BA-BBC2-42BD-AF4B-63B3A2F907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0641-A434-4C11-A6C8-98E4134B74F0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AA0DA-BFAE-485F-B0CE-2707E9207E5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B6D6-1803-408A-A326-090D195A6DFA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854C-F9E4-4280-A92F-AFB9F84CAC1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2051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F915D7-9BD8-4DDF-9B6B-0705631F10A2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BBB22F-F959-45A5-87D9-E69BA02AFC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  <p:sldLayoutId id="2147484825" r:id="rId12"/>
    <p:sldLayoutId id="2147484826" r:id="rId13"/>
    <p:sldLayoutId id="2147484827" r:id="rId14"/>
    <p:sldLayoutId id="2147484801" r:id="rId15"/>
    <p:sldLayoutId id="2147484828" r:id="rId16"/>
    <p:sldLayoutId id="214748480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3075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C63191-2B03-41A9-A69A-8F9B2917F118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C88541-9C78-4186-A3BB-07950A336B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  <p:sldLayoutId id="21474848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4099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3BA650-7A42-43F9-BAA3-D6C5DF9EB1F4}" type="datetimeFigureOut">
              <a:rPr lang="el-GR"/>
              <a:pPr>
                <a:defRPr/>
              </a:pPr>
              <a:t>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BB1755-839A-44D3-95A7-8467008B2A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  <p:sldLayoutId id="2147484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karris@ionio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850" y="1557338"/>
            <a:ext cx="8532813" cy="935037"/>
          </a:xfr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Μάθημα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: Βιολογία και Διαχείριση Άγριας Πανίδας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Θεματική ενότητα: </a:t>
            </a:r>
            <a:r>
              <a:rPr lang="el-GR" sz="20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Τα Θηλαστικά (Α Μέρος)</a:t>
            </a:r>
            <a:endParaRPr lang="el-GR" sz="1800" b="1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1 - Θέση περιεχομένου"/>
          <p:cNvSpPr>
            <a:spLocks noGrp="1"/>
          </p:cNvSpPr>
          <p:nvPr>
            <p:ph idx="1"/>
          </p:nvPr>
        </p:nvSpPr>
        <p:spPr>
          <a:xfrm>
            <a:off x="1259632" y="5644212"/>
            <a:ext cx="6624141" cy="57626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Εισηγητής: Γεώργιος Καρρής Βιολόγος</a:t>
            </a:r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200" b="1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MSc</a:t>
            </a:r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/PhD</a:t>
            </a:r>
            <a:endParaRPr lang="el-GR" sz="1200" b="1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ναπληρωτής Καθηγητής</a:t>
            </a:r>
          </a:p>
          <a:p>
            <a:pPr algn="ctr" eaLnBrk="1" hangingPunct="1"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email:</a:t>
            </a: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hlinkClick r:id="rId3"/>
              </a:rPr>
              <a:t>gkarris@ionio.gr</a:t>
            </a: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                                                                                                              </a:t>
            </a:r>
            <a:endParaRPr lang="el-GR" sz="1600" b="1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2" name="3 - TextBox"/>
          <p:cNvSpPr txBox="1">
            <a:spLocks noChangeArrowheads="1"/>
          </p:cNvSpPr>
          <p:nvPr/>
        </p:nvSpPr>
        <p:spPr bwMode="auto">
          <a:xfrm>
            <a:off x="611560" y="6360198"/>
            <a:ext cx="7848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κ. </a:t>
            </a:r>
            <a:r>
              <a:rPr lang="el-GR" sz="1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έ</a:t>
            </a:r>
            <a:r>
              <a:rPr lang="el-GR" sz="1200" b="1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τος: 2025-202</a:t>
            </a:r>
            <a:r>
              <a:rPr lang="el-GR" sz="1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6</a:t>
            </a:r>
            <a:endParaRPr lang="el-GR" sz="1200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051720" y="476672"/>
            <a:ext cx="5472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l-GR" b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el-GR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Τμήμα </a:t>
            </a:r>
            <a:r>
              <a:rPr lang="el-GR" sz="1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Περιβάλλοντος </a:t>
            </a:r>
            <a:r>
              <a:rPr lang="el-GR" sz="14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 Σχολή </a:t>
            </a:r>
            <a:r>
              <a:rPr lang="el-GR" sz="1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Περιβάλλοντος </a:t>
            </a:r>
            <a:r>
              <a:rPr lang="en-US" sz="1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–</a:t>
            </a:r>
            <a:r>
              <a:rPr lang="el-GR" sz="14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Ιόνιο Πανεπιστήμιο</a:t>
            </a:r>
            <a:endParaRPr lang="el-G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6" name="Εικόνα 1" descr="ÎÏÎ¿ÏÎ­Î»ÎµÏÎ¼Î± ÎµÎ¹ÎºÏÎ½Î±Ï Î³Î¹Î± Î¹Î¿Î½Î¹Î¿ ÏÎ±Î½ÎµÏÎ¹ÏÏÎ·Î¼Î¹Î¿ ÏÎµÎ¹ Î¹Î¿Î½Î¹ÏÎ½ Î½Î·ÏÏÎ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5004"/>
            <a:ext cx="1152128" cy="107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06" name="Picture 2" descr="No photo description availa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10" y="2618675"/>
            <a:ext cx="3940899" cy="2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>
          <a:xfrm>
            <a:off x="197768" y="192097"/>
            <a:ext cx="8892480" cy="332656"/>
          </a:xfrm>
        </p:spPr>
        <p:txBody>
          <a:bodyPr/>
          <a:lstStyle/>
          <a:p>
            <a:pPr algn="ctr"/>
            <a:r>
              <a:rPr lang="el-GR" sz="1600" dirty="0" smtClean="0">
                <a:latin typeface="Tahoma" pitchFamily="34" charset="0"/>
                <a:cs typeface="Tahoma" pitchFamily="34" charset="0"/>
              </a:rPr>
              <a:t>Διακυμάνσεις στη βιοποικιλότητα ανά γεωλογική περίοδο:                                               Η εμφάνιση των Θηλαστικών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1"/>
          </p:nvPr>
        </p:nvSpPr>
        <p:spPr>
          <a:xfrm>
            <a:off x="4860032" y="692696"/>
            <a:ext cx="4127376" cy="4267200"/>
          </a:xfrm>
        </p:spPr>
        <p:txBody>
          <a:bodyPr/>
          <a:lstStyle/>
          <a:p>
            <a:r>
              <a:rPr lang="el-GR" sz="1600" dirty="0" smtClean="0">
                <a:latin typeface="Tahoma" pitchFamily="34" charset="0"/>
                <a:cs typeface="Tahoma" pitchFamily="34" charset="0"/>
              </a:rPr>
              <a:t>Έκρηξη βιοποικιλότητας στην περίοδο του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Καμβρίου 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(πριν από 550 εκ χρόνια), η οποία δε συνεχίστηκε και σε άλλη γεωλογική περίοδο</a:t>
            </a:r>
          </a:p>
          <a:p>
            <a:r>
              <a:rPr lang="el-GR" sz="1600" dirty="0" smtClean="0">
                <a:latin typeface="Tahoma" pitchFamily="34" charset="0"/>
                <a:cs typeface="Tahoma" pitchFamily="34" charset="0"/>
              </a:rPr>
              <a:t>Υπήρχαν σχετικά λίγα είδη κατά τη διάρκεια του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Παλαιοζωικού  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και στις αρχές του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Μεσοζωικού 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 αιώνα (αν και οι απόψεις διίστανται)</a:t>
            </a:r>
          </a:p>
          <a:p>
            <a:r>
              <a:rPr lang="el-GR" sz="1600" dirty="0" smtClean="0">
                <a:latin typeface="Tahoma" pitchFamily="34" charset="0"/>
                <a:cs typeface="Tahoma" pitchFamily="34" charset="0"/>
              </a:rPr>
              <a:t>Στο τέλος του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Τριτογενούς 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και στην αρχή του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Τεταρτογενούς  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(Πλειστόκαινο) κορυφώθηκε η αύξηση της βιοποικιλότητας, με την παρουσία περισσότερων ειδών και ανώτερων ταξινομικών ομάδων πανίδας και χλωρίδας (χερσαίων και θαλάσσιων ζωικών και φυτικών οργανισμών), από οποιαδήποτε άλλη περίοδο στο παρελθόν</a:t>
            </a:r>
          </a:p>
          <a:p>
            <a:r>
              <a:rPr lang="el-GR" sz="1600" dirty="0" smtClean="0">
                <a:latin typeface="Tahoma" pitchFamily="34" charset="0"/>
                <a:cs typeface="Tahoma" pitchFamily="34" charset="0"/>
              </a:rPr>
              <a:t>Σήμερα ζούμε στο </a:t>
            </a:r>
            <a:r>
              <a:rPr lang="el-GR" sz="1600" b="1" dirty="0" smtClean="0">
                <a:latin typeface="Tahoma" pitchFamily="34" charset="0"/>
                <a:cs typeface="Tahoma" pitchFamily="34" charset="0"/>
              </a:rPr>
              <a:t>Τεταρτογενές</a:t>
            </a:r>
            <a:r>
              <a:rPr lang="el-GR" sz="1600" dirty="0" smtClean="0">
                <a:latin typeface="Tahoma" pitchFamily="34" charset="0"/>
                <a:cs typeface="Tahoma" pitchFamily="34" charset="0"/>
              </a:rPr>
              <a:t>, εποχή που χαρακτηρίζεται από μείωση της βιοποικιλότητας, η οποία σχετίζεται με τις αλλαγές του κλίματος και με την ολοένα αυξανόμενη και περισσότερο πολύπλοκη ανθρώπινη δραστηριότητα </a:t>
            </a:r>
          </a:p>
          <a:p>
            <a:endParaRPr lang="el-GR" sz="16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 descr="http://www.detectingdesign.com/images/FossilRecord/Time%20Sc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4724400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755576" y="2780928"/>
            <a:ext cx="388843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5 - Ορθογώνιο"/>
          <p:cNvSpPr/>
          <p:nvPr/>
        </p:nvSpPr>
        <p:spPr>
          <a:xfrm>
            <a:off x="755576" y="1762286"/>
            <a:ext cx="3888432" cy="3600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70C0"/>
              </a:solidFill>
            </a:endParaRPr>
          </a:p>
        </p:txBody>
      </p:sp>
      <p:sp>
        <p:nvSpPr>
          <p:cNvPr id="8" name="5 - Ορθογώνιο"/>
          <p:cNvSpPr/>
          <p:nvPr/>
        </p:nvSpPr>
        <p:spPr>
          <a:xfrm>
            <a:off x="758559" y="1129122"/>
            <a:ext cx="3888432" cy="4891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l-GR" sz="3200" dirty="0" smtClean="0">
                <a:latin typeface="Tahoma" pitchFamily="34" charset="0"/>
                <a:cs typeface="Tahoma" pitchFamily="34" charset="0"/>
              </a:rPr>
              <a:t>Γενικά χαρακτηριστικά θηλαστικών </a:t>
            </a:r>
            <a:endParaRPr lang="en-US" sz="32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5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80728"/>
            <a:ext cx="2880320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Η Ομοταξία των Θηλαστικών (Mammalia)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περιλαμβάνει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6.495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είδη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l-GR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Πρόκειται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για ζώα που διαθέτουν ως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κύρια χαρακτηριστικά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τρίχωμα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και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μαστικούς αδένες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Επιπλέον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, ένας αριθμός άλλων χαρακτηριστικών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διαφοροποιεί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αυτή την ομάδα από όλες τις υπόλοιπες,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όπως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χαρακτηριστικά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της εξωτερικής μορφολογίας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των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γνάθων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, του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σκελετού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και της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εσωτερικής ανατομίας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l-GR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l-GR" sz="2000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00" t="16401" r="19288" b="10801"/>
          <a:stretch/>
        </p:blipFill>
        <p:spPr>
          <a:xfrm>
            <a:off x="2880320" y="760551"/>
            <a:ext cx="6263680" cy="5170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0320" y="5896833"/>
            <a:ext cx="615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>
                <a:latin typeface="UB-HelveticaCond"/>
              </a:rPr>
              <a:t>Τομή δέρματος ανθρώπου όπου διακρίνονται σμηγματογόνοι και ιδρωτοποιοί αδένες καθώς οι δομές της τρίχας. (Τροποποιημένο </a:t>
            </a:r>
            <a:r>
              <a:rPr lang="el-GR" sz="900" dirty="0" smtClean="0">
                <a:latin typeface="UB-HelveticaCond"/>
              </a:rPr>
              <a:t>από τη </a:t>
            </a:r>
            <a:r>
              <a:rPr lang="el-GR" sz="900" dirty="0">
                <a:latin typeface="UB-HelveticaCond"/>
              </a:rPr>
              <a:t>Ζωολογία του </a:t>
            </a:r>
            <a:r>
              <a:rPr lang="en-US" sz="900" dirty="0">
                <a:latin typeface="UB-HelveticaCond"/>
              </a:rPr>
              <a:t>Miller).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120"/>
            <a:ext cx="8363272" cy="759584"/>
          </a:xfrm>
        </p:spPr>
        <p:txBody>
          <a:bodyPr/>
          <a:lstStyle/>
          <a:p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Τα ιδιαίτερα χαρακτηριστικά της Ομοταξίας των</a:t>
            </a:r>
            <a:b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Θηλαστικών είναι τα ακόλουθα: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052736"/>
            <a:ext cx="8280920" cy="48860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Ύπαρξη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τριχώματος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το οποίο καλύπτει το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μεγαλύτερο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μέρος του σώματος στα περισσότερα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είδη. Οι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τρίχες, το κύριο χαρακτηριστικό των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Θηλαστικών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είναι δομημένες από μία ινώδη πρωτεΐνη,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την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κερατίνη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στα περισσότερα είδη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σχηματίζουν ένα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πυκνό στρώμα που καλύπτει το δέρμα. Το τρίχωμα αποτελείται από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δύο στρώματα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το </a:t>
            </a:r>
            <a:r>
              <a:rPr lang="el-GR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υποτρίχωμα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που είναι κοντό,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πυκνό και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μαλακό και παρέχει μόνωση, και το </a:t>
            </a:r>
            <a:r>
              <a:rPr lang="el-GR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κυρίως </a:t>
            </a:r>
            <a:r>
              <a:rPr lang="el-GR" sz="16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ή προστατευτικό </a:t>
            </a:r>
            <a:r>
              <a:rPr lang="el-GR" sz="1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τρίχωμα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που αποτελείται από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μακριές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χοντρές τρίχες για προστασία και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παροχή χρωματισμού.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Παρουσία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ιδρωτοποιών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(μεροκρινείς αδένες και αποκρινείς αδένες)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οσμογόνων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σμηγματογόνων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μαστικών αδένων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Μόνο στα Θηλαστικά,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δέρμα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διαθέτει τόσους τύπους εκκριτικών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αδένων.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Διαθέτουν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σαρκώδη εξωτερικά αυτιά με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πτερύγιο και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κινούμενα βλέφαρα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Χαρακτηριστική είναι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ύπαρξη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τριών οσταρίων στο μέσο αυτί (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σφύρα,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άκμονας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αναβολέας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που χρησιμεύουν στη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μετάδοση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 ηχητικών δονήσεων στο εσωτερικό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αυτί, ενώ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στα άλλα Σπονδυλόζωα υπάρχει μόνο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ένα οστό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η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στυλίδα.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Η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όσφρηση είναι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ιδιαίτερα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αναπτυγμένη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Το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κρανίο διαθέτει στη βάση του δύο ινιακούς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κονδύλους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Η κάθε πλευρά της κάτω γνάθου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αποτελείται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ένα ενιαίο οδοντικό οστό. Οι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κύριοι μύες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που ελέγχουν το κλείσιμο των γνάθων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δύο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Η συνδυαστική λειτουργία των δύο μυών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επιτρέπει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την πλάγια και πάνω-κάτω κίνηση των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σιαγόνων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κάνει εφικτή τη μάσηση, λειτουργία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μοναδική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 Θηλαστικών. Με την εξαίρεση ελάχιστων ειδών,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διαθέτουν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εφτά αυχενικούς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σπονδύλους.</a:t>
            </a:r>
            <a:endParaRPr lang="el-G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120"/>
            <a:ext cx="8363272" cy="759584"/>
          </a:xfrm>
        </p:spPr>
        <p:txBody>
          <a:bodyPr/>
          <a:lstStyle/>
          <a:p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Τα ιδιαίτερα χαρακτηριστικά της Ομοταξίας των</a:t>
            </a:r>
            <a:b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Θηλαστικών είναι τα </a:t>
            </a:r>
            <a:r>
              <a:rPr lang="el-GR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ακόλουθα ΙΙ:</a:t>
            </a:r>
            <a:endParaRPr lang="el-GR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692696"/>
            <a:ext cx="8280920" cy="48860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Όλα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Θηλαστικά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διαθέτουν δόντια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εκτός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ορισμένων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εξαιρέσεων (Μονοτρήματα, Νωδά,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φάλαινες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Τα περισσότερα είδη είναι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ετερόδοντα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έχουν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δηλαδή δόντια διαφορετικών τύπων και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μεγεθών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(κοπτήρες, κυνόδοντες, προγόμφιους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γομφίους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Επίσης, κατά κανόνα έχουν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διφυή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δόντια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συγκεκριμένα δύο ομάδες δοντιών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στη διάρκεια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ζωής τους, τα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νεογιλά και τα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μόνιμα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Ο εγκέφαλος είναι πολύ ανεπτυγμένος και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ιδιαίτερα </a:t>
            </a:r>
            <a:r>
              <a:rPr lang="el-GR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το εξωτερικό τμήμα του, ο εγκεφαλικός </a:t>
            </a:r>
            <a:r>
              <a:rPr lang="el-GR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φλοιός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Αυτός, σε ορισμένα είδη, έχει έντονα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ελικοειδή μορφή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, με πολλές πτυχώσεις,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διαμορφώνοντας μεγαλύτερη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επιφάνεια σε σχέση με ένα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λείο φλοιό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. Είναι δομημένος από έξι στρώματα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ιστού και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έχει χαρακτηριστικά στρωμάτωσης και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λειτουργικής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οργάνωσης. Οι λοβοί του εγκεφάλου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είναι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τοποθετημένοι στο μέσο του και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διαιρούνται σε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δύο μέρη, ενώ τα άλλα Σπονδυλόζωα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διαθέτουν </a:t>
            </a:r>
            <a:r>
              <a:rPr lang="el-GR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έναν ενιαίο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λοβό.</a:t>
            </a:r>
            <a:endParaRPr lang="el-GR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Τα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Ευθήρια κατέχουν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ακόμη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μια εξειδικευμένη κατασκευή (το μεσολόβιο),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οποία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συνδέει τα δύο ημισφαίρια του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εγκεφάλου. Αυτή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δίνει τη δυνατότητα διασύνδεσης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κινητικών, αισθητηριακών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γνωστικών λειτουργιών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μεταξύ του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αριστερού και του δεξιού εγκεφαλικού </a:t>
            </a: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λοβού.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Τα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Θηλαστικά διαθέτουν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ζευγών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κρανιακών νεύρων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δύο φύλα είναι διακριτά και η γονιμοποίηση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εσωτερική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Το αναπαραγωγικό όργανο είναι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πέος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οι όρχεις βρίσκονται συνήθως μέσα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σε όσχεο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Το φύλο καθορίζεται από τα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χρωμοσώματα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Οι εμβρυικές μεμβράνες διαθέτουν άμνιο,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χόριο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αλλαντοΐδα.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περισσότερα είδη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ζωοτόκα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τα έμβρυα αναπτύσσονται μέσα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σε μήτρα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παρουσία πλακούντα. Εξαίρεση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αποτελούν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Μονοτρήματα, τα οποία είναι ωοτόκα.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νεογνά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τρέφονται με γάλα που εκκρίνεται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τους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μαστικούς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αδένες</a:t>
            </a:r>
          </a:p>
        </p:txBody>
      </p:sp>
    </p:spTree>
    <p:extLst>
      <p:ext uri="{BB962C8B-B14F-4D97-AF65-F5344CB8AC3E}">
        <p14:creationId xmlns:p14="http://schemas.microsoft.com/office/powerpoint/2010/main" val="1478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120"/>
            <a:ext cx="8363272" cy="759584"/>
          </a:xfrm>
        </p:spPr>
        <p:txBody>
          <a:bodyPr/>
          <a:lstStyle/>
          <a:p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Τα ιδιαίτερα χαρακτηριστικά της Ομοταξίας των</a:t>
            </a:r>
            <a:b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Θηλαστικών είναι τα </a:t>
            </a:r>
            <a:r>
              <a:rPr lang="el-GR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ακόλουθα ΙΙΙ:</a:t>
            </a:r>
            <a:endParaRPr lang="el-GR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052736"/>
            <a:ext cx="8280920" cy="48860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καρδιά είναι τετράχωρη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διαθέτει δύο κόλπους και δύο κοιλίες. Διαθέτουν ξεχωριστή πνευμονική και συστημική κυκλοφορία και μόνιμο αριστερό αορτικό τόξο. Τα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ερυθρά αιμοσφαίρια είναι απύρηνα και αμφίκοιλα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Διαθέτουν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πνεύμονες με μεγάλη λειτουργική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επιφάνεια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κυψελίδες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οι οποίοι αερίζονται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εισρόφηση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 αέρα. Διαθέτουν λάρυγγα, ενώ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ύπαρξη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δευτερογενούς υπερώας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διαχωρίζει τις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διόδους του αέρα και της τροφής.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Υπάρχει μυώδες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διάφραγμα για τον αερισμό των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πνευμόνων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Επίσης, διαθέτουν περιελιγμένα οστά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στις κόγχες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ρινικής κοιλότητας για να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θερμαίνεται και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να υγραίνεται ο εισπνεόμενος αέρας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απεκκριτικό σύστημα περιλαμβάνει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μετάνεφρους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ουρητήρες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που συνήθως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καταλήγουν σε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ουροδόχο κύστη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Η δομή του επιτρέπει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στα Θηλαστικά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να παράγουν ούρα με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συγκέντρωση διαλυμένων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ουσιών υψηλότερη και από αυτή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 αίματος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Το κύριο απόβλητο του συστήματος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ουρία. Τα Θηλαστικά, μαζί με τους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άγναθους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Ιχθύες, είναι τα μόνα Σπονδυλόζωα που </a:t>
            </a:r>
            <a:r>
              <a:rPr lang="el-GR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δεν διαθέτουν </a:t>
            </a:r>
            <a:r>
              <a:rPr lang="el-G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σύστημα νεφρικής πύλης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το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οποίο αποτελείται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ένα σύστημα αγγείων που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μετακινεί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αίμα από τα πίσω ή κάτω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άκρα και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την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περιοχή </a:t>
            </a: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ουράς προς τα νεφρά.</a:t>
            </a:r>
          </a:p>
        </p:txBody>
      </p:sp>
    </p:spTree>
    <p:extLst>
      <p:ext uri="{BB962C8B-B14F-4D97-AF65-F5344CB8AC3E}">
        <p14:creationId xmlns:p14="http://schemas.microsoft.com/office/powerpoint/2010/main" val="158837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5120"/>
            <a:ext cx="8363272" cy="759584"/>
          </a:xfrm>
        </p:spPr>
        <p:txBody>
          <a:bodyPr/>
          <a:lstStyle/>
          <a:p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Τα ιδιαίτερα χαρακτηριστικά της Ομοταξίας των</a:t>
            </a:r>
            <a:b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l-GR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Θηλαστικών είναι τα </a:t>
            </a:r>
            <a:r>
              <a:rPr lang="el-GR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ακόλουθα Ι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el-GR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el-GR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9852" y="764704"/>
            <a:ext cx="25202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Τύποι Κεράτων 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404" y="1218853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γνήσια κέρατα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τα οποία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θήκες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κερατινοποιημένης επιδερμίδας που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περιβάλλουν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έναν οστέινο πυρήνα που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προέρχεται από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κρανίο και εδράζεται σε αυτό. Αυτά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είναι μόνιμα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εμφανίζονται και στα δύο </a:t>
            </a:r>
            <a:r>
              <a:rPr lang="el-G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φύλα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l-G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δεν διακλαδίζονται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αυξάνονται σε </a:t>
            </a:r>
            <a:r>
              <a:rPr lang="el-G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όλη τη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διάρκεια ζωής των ζώων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Απαντούν σε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είδη της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Οικογένειας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Bovidae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Λόγω της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αύξησης των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κεράτων με διαφορετικό ρυθμό μεταξύ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 εποχών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είναι εφικτός ο προσδιορισμός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ετήσιων δακτυλίων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σε αυτά και επομένως της ηλικίας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 ζώου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αρκετή ακρίβεια.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9992" y="1187632"/>
            <a:ext cx="45561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διακλαδισμένα </a:t>
            </a:r>
            <a:r>
              <a:rPr lang="el-G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κέρατα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ή ψευδοκέρατα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απαντούν στην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Οικογένεια Cervidae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(ελάφια),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μόνο στα αρσενικά άτομα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εξαίρεση τον τάρανδο όπου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απαντούν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στα δύο φύλα, και στο στάδιο της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ολοκληρωμένης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ανάπτυξής τους αποτελούνται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συμπαγές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οστό.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διακλαδισμένα κέρατα </a:t>
            </a:r>
            <a:r>
              <a:rPr lang="el-GR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αναπτύσσονται </a:t>
            </a:r>
            <a:r>
              <a:rPr lang="el-G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απορρίπτονται κάθε χρόνο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ανάπτυξή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τους ξεκινάει την άνοιξη κάτω από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ένα δερμάτινο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κάλυμμα, το βελούδο, που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καλύπτεται εσωτερικά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πλήθος αιμοφόρων αγγείων.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την ολοκλήρωση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ανάπτυξής τους το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φθινόπωρο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πριν την αναπαραγωγική περίοδο,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διακόπτεται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κυκλοφορία του αίματος στο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βελούδο το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οποίο τα αρσενικά ζώα απομακρύνουν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τρίβοντάς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στα δέντρα. Μετά την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αναπαραγωγική περίοδο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κέρατα απορρίπτονται και την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επόμενη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άνοιξη εμφανίζονται στο κρανίο 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ηβώματα από </a:t>
            </a:r>
            <a:r>
              <a:rPr lang="el-G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 οποία θα αναπτυχθούν τα νέα κέρατα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03002"/>
            <a:ext cx="3779912" cy="2826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180" y="622978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Θηλυκός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αίγαγρος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sz="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Capra aegagrus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από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Φαράγγι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της Σαμαριάς. Τα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θηλυκά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άτομα φέρουν επίσης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κέρατα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μικρότερου όμως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μεγέθους από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αυτά των αρσενικών (φωτ.</a:t>
            </a:r>
          </a:p>
          <a:p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Απ. Χριστόπουλος).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46" y="3918885"/>
            <a:ext cx="2147609" cy="29058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87264" y="6160531"/>
            <a:ext cx="2155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Ενήλικο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αρσενικό ελάφι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sz="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Cervus elaphus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από την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Πάρνηθα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 καλά διακλαδισμένα </a:t>
            </a:r>
            <a:r>
              <a:rPr lang="el-GR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ψευδοκέρατα </a:t>
            </a:r>
            <a:r>
              <a:rPr lang="el-G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(φωτ. Απ. Χριστόπουλος).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199" y="44624"/>
            <a:ext cx="8229600" cy="720080"/>
          </a:xfrm>
        </p:spPr>
        <p:txBody>
          <a:bodyPr/>
          <a:lstStyle/>
          <a:p>
            <a:r>
              <a:rPr lang="en-US" dirty="0" smtClean="0"/>
              <a:t>M</a:t>
            </a:r>
            <a:r>
              <a:rPr lang="el-GR" dirty="0" smtClean="0"/>
              <a:t>ΕΡΟΣ </a:t>
            </a:r>
            <a:r>
              <a:rPr lang="en-US" dirty="0" smtClean="0"/>
              <a:t>A</a:t>
            </a:r>
            <a:endParaRPr lang="el-GR" dirty="0"/>
          </a:p>
        </p:txBody>
      </p:sp>
      <p:sp>
        <p:nvSpPr>
          <p:cNvPr id="6" name="1 - Τίτλος"/>
          <p:cNvSpPr txBox="1">
            <a:spLocks/>
          </p:cNvSpPr>
          <p:nvPr/>
        </p:nvSpPr>
        <p:spPr bwMode="auto">
          <a:xfrm>
            <a:off x="0" y="6021288"/>
            <a:ext cx="9144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Η </a:t>
            </a:r>
            <a:r>
              <a:rPr lang="el-GR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Αρκούδα </a:t>
            </a:r>
            <a:r>
              <a:rPr lang="el-GR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l-GR" sz="1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Ursus arctos</a:t>
            </a:r>
            <a:r>
              <a:rPr lang="el-GR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έχει μια διαχρονική παρουσία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στην Ελλάδα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. Μέχρι και τα τέλη του 19ου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αιώνα, αρκούδες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ζούσαν ακόμη και στην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Αττική, όπου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και λατρεύονταν κατά την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αρχαιότητα ως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ιερό ζώο της Αρτέμιδος. Οι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πληθυσμοί της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μειώθηκαν δραματικά μέσα στον 20ο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αιώνα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. Κατά την τελευταία δεκαετία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όμως, έπειτα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από συντονισμένες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προσπάθειες πολλών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φορέων, οι πληθυσμοί της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φαίνεται ότι </a:t>
            </a:r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ανακάμπτουν (φωτ. A. Riegler / Καλλιστώ).</a:t>
            </a: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7" y="764704"/>
            <a:ext cx="5976664" cy="5142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προφιλ των ΘΗΛΑΣΤΙΚΩΝ στην Ελλάδα</a:t>
            </a:r>
            <a:endParaRPr lang="el-GR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528" y="1412776"/>
            <a:ext cx="8640960" cy="4781128"/>
          </a:xfr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l-GR" sz="1600" dirty="0" smtClean="0">
                <a:latin typeface="UB-Helvetica"/>
              </a:rPr>
              <a:t>Η Ελλάδα </a:t>
            </a:r>
            <a:r>
              <a:rPr lang="el-GR" sz="1600" dirty="0">
                <a:latin typeface="UB-Helvetica"/>
              </a:rPr>
              <a:t>φιλοξενεί </a:t>
            </a:r>
            <a:r>
              <a:rPr lang="el-GR" sz="1600" b="1" dirty="0">
                <a:latin typeface="UB-Helvetica"/>
              </a:rPr>
              <a:t>πολλά και ιδιαίτερα είδη Θηλαστικών</a:t>
            </a:r>
            <a:r>
              <a:rPr lang="el-GR" sz="1600" dirty="0">
                <a:latin typeface="UB-Helvetica"/>
              </a:rPr>
              <a:t>, περιλαμβάνοντας και αρκετά είδη με </a:t>
            </a:r>
            <a:r>
              <a:rPr lang="el-GR" sz="1600" dirty="0" smtClean="0">
                <a:latin typeface="UB-Helvetica"/>
              </a:rPr>
              <a:t>περιορισμένους </a:t>
            </a:r>
            <a:r>
              <a:rPr lang="el-GR" sz="1600" dirty="0">
                <a:latin typeface="UB-Helvetica"/>
              </a:rPr>
              <a:t>πληθυσμούς σε ευρωπαϊκό επίπεδο. </a:t>
            </a:r>
            <a:endParaRPr lang="el-GR" sz="1600" dirty="0" smtClean="0">
              <a:latin typeface="UB-Helvetica"/>
            </a:endParaRPr>
          </a:p>
          <a:p>
            <a:r>
              <a:rPr lang="el-GR" sz="1600" dirty="0" smtClean="0">
                <a:latin typeface="UB-Helvetica"/>
              </a:rPr>
              <a:t>Οι </a:t>
            </a:r>
            <a:r>
              <a:rPr lang="el-GR" sz="1600" b="1" dirty="0">
                <a:latin typeface="UB-Helvetica"/>
              </a:rPr>
              <a:t>επιρροές της γειτονικής Ασίας και Αφρικής </a:t>
            </a:r>
            <a:r>
              <a:rPr lang="el-GR" sz="1600" dirty="0" smtClean="0">
                <a:latin typeface="UB-Helvetica"/>
              </a:rPr>
              <a:t>είναι εμφανείς </a:t>
            </a:r>
            <a:r>
              <a:rPr lang="el-GR" sz="1600" dirty="0">
                <a:latin typeface="UB-Helvetica"/>
              </a:rPr>
              <a:t>στην ποικιλότητα των ειδών και την εξάπλωσή τους. </a:t>
            </a:r>
            <a:endParaRPr lang="el-GR" sz="1600" dirty="0" smtClean="0">
              <a:latin typeface="UB-Helvetica"/>
            </a:endParaRPr>
          </a:p>
          <a:p>
            <a:r>
              <a:rPr lang="el-GR" sz="1600" dirty="0" smtClean="0">
                <a:latin typeface="UB-Helvetica"/>
              </a:rPr>
              <a:t>Τα </a:t>
            </a:r>
            <a:r>
              <a:rPr lang="el-GR" sz="1600" dirty="0">
                <a:latin typeface="UB-Helvetica"/>
              </a:rPr>
              <a:t>τελευταία χρόνια ένας </a:t>
            </a:r>
            <a:r>
              <a:rPr lang="el-GR" sz="1600" b="1" dirty="0" smtClean="0">
                <a:latin typeface="UB-Helvetica"/>
              </a:rPr>
              <a:t>σημαντικός όγκος </a:t>
            </a:r>
            <a:r>
              <a:rPr lang="el-GR" sz="1600" b="1" dirty="0">
                <a:latin typeface="UB-Helvetica"/>
              </a:rPr>
              <a:t>ερευνητικών δεδομένων έχει προστεθεί </a:t>
            </a:r>
            <a:r>
              <a:rPr lang="el-GR" sz="1600" dirty="0">
                <a:latin typeface="UB-Helvetica"/>
              </a:rPr>
              <a:t>στην υπάρχουσα γνώση για τα Θηλαστικά χάρη </a:t>
            </a:r>
            <a:r>
              <a:rPr lang="el-GR" sz="1600" dirty="0" smtClean="0">
                <a:latin typeface="UB-Helvetica"/>
              </a:rPr>
              <a:t>στην μεθοδική </a:t>
            </a:r>
            <a:r>
              <a:rPr lang="el-GR" sz="1600" dirty="0">
                <a:latin typeface="UB-Helvetica"/>
              </a:rPr>
              <a:t>και επίμονη προσπάθεια, κυρίως νέων ερευνητών. Ωστόσο, εξακολουθούν να υπάρχουν </a:t>
            </a:r>
            <a:r>
              <a:rPr lang="el-GR" sz="1600" dirty="0" smtClean="0">
                <a:latin typeface="UB-Helvetica"/>
              </a:rPr>
              <a:t>πολλά </a:t>
            </a:r>
            <a:r>
              <a:rPr lang="el-GR" sz="1600" dirty="0">
                <a:latin typeface="UB-Helvetica"/>
              </a:rPr>
              <a:t>κενά γνώσης για ορισμένες ομάδες Θηλαστικών. </a:t>
            </a:r>
            <a:endParaRPr lang="el-GR" sz="1600" dirty="0" smtClean="0">
              <a:latin typeface="UB-Helvetica"/>
            </a:endParaRPr>
          </a:p>
          <a:p>
            <a:r>
              <a:rPr lang="el-GR" sz="1600" dirty="0" smtClean="0">
                <a:latin typeface="UB-Helvetica"/>
              </a:rPr>
              <a:t>Για </a:t>
            </a:r>
            <a:r>
              <a:rPr lang="el-GR" sz="1600" dirty="0">
                <a:latin typeface="UB-Helvetica"/>
              </a:rPr>
              <a:t>μερικά είδη (αρκούδα, λύκος) έχουν </a:t>
            </a:r>
            <a:r>
              <a:rPr lang="el-GR" sz="1600" dirty="0" smtClean="0">
                <a:latin typeface="UB-Helvetica"/>
              </a:rPr>
              <a:t>υλοποιηθεί </a:t>
            </a:r>
            <a:r>
              <a:rPr lang="el-GR" sz="1600" b="1" dirty="0">
                <a:latin typeface="UB-Helvetica"/>
              </a:rPr>
              <a:t>μακροχρόνια προγράμματα διατήρησης</a:t>
            </a:r>
            <a:r>
              <a:rPr lang="el-GR" sz="1600" dirty="0">
                <a:latin typeface="UB-Helvetica"/>
              </a:rPr>
              <a:t>, που είχαν ως αποτέλεσμα την ανάκαμψη των </a:t>
            </a:r>
            <a:r>
              <a:rPr lang="el-GR" sz="1600" dirty="0" smtClean="0">
                <a:latin typeface="UB-Helvetica"/>
              </a:rPr>
              <a:t>πληθυσμών </a:t>
            </a:r>
            <a:r>
              <a:rPr lang="el-GR" sz="1600" dirty="0">
                <a:latin typeface="UB-Helvetica"/>
              </a:rPr>
              <a:t>τους. Με εξαίρεση αυτά τα είδη, για τα περισσότερα δεν υπάρχουν οι προϋποθέσεις </a:t>
            </a:r>
            <a:r>
              <a:rPr lang="el-GR" sz="1600" dirty="0" smtClean="0">
                <a:latin typeface="UB-Helvetica"/>
              </a:rPr>
              <a:t>συστηματικής </a:t>
            </a:r>
            <a:r>
              <a:rPr lang="el-GR" sz="1600" dirty="0">
                <a:latin typeface="UB-Helvetica"/>
              </a:rPr>
              <a:t>παρακολούθησης των πληθυσμών τους, καθώς και των απειλών που </a:t>
            </a:r>
            <a:r>
              <a:rPr lang="el-GR" sz="1600" dirty="0" smtClean="0">
                <a:latin typeface="UB-Helvetica"/>
              </a:rPr>
              <a:t>αντιμετωπίζουν.</a:t>
            </a:r>
          </a:p>
          <a:p>
            <a:r>
              <a:rPr lang="el-GR" sz="1600" dirty="0">
                <a:latin typeface="UB-Helvetica"/>
              </a:rPr>
              <a:t>Π</a:t>
            </a:r>
            <a:r>
              <a:rPr lang="el-GR" sz="1600" dirty="0" smtClean="0">
                <a:latin typeface="UB-Helvetica"/>
              </a:rPr>
              <a:t>αρόλο </a:t>
            </a:r>
            <a:r>
              <a:rPr lang="el-GR" sz="1600" dirty="0">
                <a:latin typeface="UB-Helvetica"/>
              </a:rPr>
              <a:t>που έχουν ληφθεί μια σειρά θετικών μέτρων για την προστασία διαφόρων ειδών, </a:t>
            </a:r>
            <a:r>
              <a:rPr lang="el-GR" sz="1600" dirty="0" smtClean="0">
                <a:latin typeface="UB-Helvetica"/>
              </a:rPr>
              <a:t>εξακολουθούν </a:t>
            </a:r>
            <a:r>
              <a:rPr lang="el-GR" sz="1600" dirty="0">
                <a:latin typeface="UB-Helvetica"/>
              </a:rPr>
              <a:t>να </a:t>
            </a:r>
            <a:r>
              <a:rPr lang="el-GR" sz="1600" dirty="0" smtClean="0">
                <a:latin typeface="UB-Helvetica"/>
              </a:rPr>
              <a:t>υφίστανται </a:t>
            </a:r>
            <a:r>
              <a:rPr lang="el-GR" sz="1600" b="1" dirty="0" smtClean="0">
                <a:latin typeface="UB-Helvetica"/>
              </a:rPr>
              <a:t>απειλές </a:t>
            </a:r>
            <a:r>
              <a:rPr lang="el-GR" sz="1600" b="1" dirty="0">
                <a:latin typeface="UB-Helvetica"/>
              </a:rPr>
              <a:t>για τους </a:t>
            </a:r>
            <a:r>
              <a:rPr lang="el-GR" sz="1600" b="1" dirty="0" smtClean="0">
                <a:latin typeface="UB-Helvetica"/>
              </a:rPr>
              <a:t>πληθυσμούς </a:t>
            </a:r>
            <a:r>
              <a:rPr lang="el-GR" sz="1600" dirty="0">
                <a:latin typeface="UB-Helvetica"/>
              </a:rPr>
              <a:t>τους </a:t>
            </a:r>
            <a:r>
              <a:rPr lang="el-GR" sz="1600" dirty="0" smtClean="0">
                <a:latin typeface="UB-Helvetica"/>
              </a:rPr>
              <a:t>και </a:t>
            </a:r>
            <a:r>
              <a:rPr lang="el-GR" sz="1600" b="1" dirty="0" smtClean="0">
                <a:latin typeface="UB-Helvetica"/>
              </a:rPr>
              <a:t>φαινόμενα υποβάθμισης </a:t>
            </a:r>
            <a:r>
              <a:rPr lang="el-GR" sz="1600" b="1" dirty="0">
                <a:latin typeface="UB-Helvetica"/>
              </a:rPr>
              <a:t>των </a:t>
            </a:r>
            <a:r>
              <a:rPr lang="el-GR" sz="1600" b="1" dirty="0" smtClean="0">
                <a:latin typeface="UB-Helvetica"/>
              </a:rPr>
              <a:t>ενδιαιτημάτων </a:t>
            </a:r>
            <a:r>
              <a:rPr lang="el-GR" sz="1600" b="1" dirty="0">
                <a:latin typeface="UB-Helvetica"/>
              </a:rPr>
              <a:t>τους</a:t>
            </a:r>
            <a:r>
              <a:rPr lang="el-GR" sz="1600" dirty="0">
                <a:latin typeface="UB-Helvetica"/>
              </a:rPr>
              <a:t>. </a:t>
            </a:r>
            <a:endParaRPr lang="el-GR" sz="1600" dirty="0" smtClean="0">
              <a:latin typeface="UB-Helvetica"/>
            </a:endParaRPr>
          </a:p>
          <a:p>
            <a:r>
              <a:rPr lang="el-GR" sz="1600" dirty="0" smtClean="0">
                <a:latin typeface="UB-Helvetica"/>
              </a:rPr>
              <a:t>Σημαντικό </a:t>
            </a:r>
            <a:r>
              <a:rPr lang="el-GR" sz="1600" dirty="0">
                <a:latin typeface="UB-Helvetica"/>
              </a:rPr>
              <a:t>ποσοστό των </a:t>
            </a:r>
            <a:r>
              <a:rPr lang="el-GR" sz="1600" dirty="0" smtClean="0">
                <a:latin typeface="UB-Helvetica"/>
              </a:rPr>
              <a:t>ελληνικών Θηλαστικών αξιολογούνται </a:t>
            </a:r>
            <a:r>
              <a:rPr lang="el-GR" sz="1600" dirty="0">
                <a:latin typeface="UB-Helvetica"/>
              </a:rPr>
              <a:t>ως </a:t>
            </a:r>
            <a:r>
              <a:rPr lang="el-GR" sz="1600" b="1" dirty="0" smtClean="0">
                <a:latin typeface="UB-Helvetica"/>
              </a:rPr>
              <a:t>κινδυνεύοντα </a:t>
            </a:r>
            <a:r>
              <a:rPr lang="el-GR" sz="1600" b="1" dirty="0">
                <a:latin typeface="UB-Helvetica"/>
              </a:rPr>
              <a:t>είδη</a:t>
            </a:r>
            <a:r>
              <a:rPr lang="el-GR" sz="1600" dirty="0">
                <a:latin typeface="UB-Helvetica"/>
              </a:rPr>
              <a:t>.</a:t>
            </a:r>
            <a:endParaRPr lang="el-G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Λύκος: ένα είδος σημαντικού ενδιαφέροντος</a:t>
            </a:r>
            <a:endParaRPr lang="el-GR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7" y="1772816"/>
            <a:ext cx="5352564" cy="37272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512371"/>
            <a:ext cx="63468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>
                <a:latin typeface="UB-HelveticaCond"/>
              </a:rPr>
              <a:t>Λύκος (</a:t>
            </a:r>
            <a:r>
              <a:rPr lang="el-GR" sz="900" i="1" dirty="0">
                <a:latin typeface="UB-HelveticaCond-Italic"/>
              </a:rPr>
              <a:t>Canis lupus</a:t>
            </a:r>
            <a:r>
              <a:rPr lang="el-GR" sz="900" dirty="0">
                <a:latin typeface="UB-HelveticaCond"/>
              </a:rPr>
              <a:t>), όπως καταγράφηκε από κάμερα </a:t>
            </a:r>
            <a:r>
              <a:rPr lang="el-GR" sz="900" dirty="0" smtClean="0">
                <a:latin typeface="UB-HelveticaCond"/>
              </a:rPr>
              <a:t>παρακολούθησης (φωτ</a:t>
            </a:r>
            <a:r>
              <a:rPr lang="el-GR" sz="900" dirty="0">
                <a:latin typeface="UB-HelveticaCond"/>
              </a:rPr>
              <a:t>. Γ. Ηλιόπουλος/Καλλιστώ).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778479"/>
            <a:ext cx="3421624" cy="37338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36759" y="5532051"/>
            <a:ext cx="3516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900" dirty="0" smtClean="0">
                <a:solidFill>
                  <a:prstClr val="black"/>
                </a:solidFill>
                <a:latin typeface="UB-HelveticaCond"/>
              </a:rPr>
              <a:t>Κατανομή του Λύκου </a:t>
            </a:r>
            <a:r>
              <a:rPr lang="el-GR" sz="900" dirty="0">
                <a:solidFill>
                  <a:prstClr val="black"/>
                </a:solidFill>
                <a:latin typeface="UB-HelveticaCond"/>
              </a:rPr>
              <a:t>(</a:t>
            </a:r>
            <a:r>
              <a:rPr lang="el-GR" sz="900" i="1" dirty="0">
                <a:solidFill>
                  <a:prstClr val="black"/>
                </a:solidFill>
                <a:latin typeface="UB-HelveticaCond-Italic"/>
              </a:rPr>
              <a:t>Canis lupus</a:t>
            </a:r>
            <a:r>
              <a:rPr lang="el-GR" sz="900" dirty="0" smtClean="0">
                <a:solidFill>
                  <a:prstClr val="black"/>
                </a:solidFill>
                <a:latin typeface="UB-HelveticaCond"/>
              </a:rPr>
              <a:t>) στον ελλαδικό χώρο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 smtClean="0"/>
              <a:t>Καφέ Αρκούδα: ένα είδος σημαντικού ενδιαφέροντος</a:t>
            </a:r>
            <a:endParaRPr lang="el-GR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5512371"/>
            <a:ext cx="519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/>
              <a:t>Ενήλικη αρκούδα (</a:t>
            </a:r>
            <a:r>
              <a:rPr lang="el-GR" sz="900" i="1" dirty="0"/>
              <a:t>Ursus arctos</a:t>
            </a:r>
            <a:r>
              <a:rPr lang="el-GR" sz="900" dirty="0"/>
              <a:t>). Ευδιάκριτο είναι στη βάση του λαιμού </a:t>
            </a:r>
            <a:r>
              <a:rPr lang="el-GR" sz="900" dirty="0" smtClean="0"/>
              <a:t>το κολάρο </a:t>
            </a:r>
            <a:r>
              <a:rPr lang="el-GR" sz="900" dirty="0"/>
              <a:t>παρακολούθησης  </a:t>
            </a:r>
            <a:r>
              <a:rPr lang="el-GR" sz="900" dirty="0" smtClean="0"/>
              <a:t>(</a:t>
            </a:r>
            <a:r>
              <a:rPr lang="el-GR" sz="900" dirty="0"/>
              <a:t>φωτ. Δ. Γιουλάτος).</a:t>
            </a:r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9718" y="5545846"/>
            <a:ext cx="3516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900" dirty="0" smtClean="0">
                <a:solidFill>
                  <a:prstClr val="black"/>
                </a:solidFill>
                <a:latin typeface="UB-HelveticaCond"/>
              </a:rPr>
              <a:t>Κατανομή </a:t>
            </a:r>
            <a:r>
              <a:rPr lang="el-GR" sz="900" dirty="0">
                <a:solidFill>
                  <a:prstClr val="black"/>
                </a:solidFill>
              </a:rPr>
              <a:t>αρκούδα (</a:t>
            </a:r>
            <a:r>
              <a:rPr lang="el-GR" sz="900" i="1" dirty="0">
                <a:solidFill>
                  <a:prstClr val="black"/>
                </a:solidFill>
              </a:rPr>
              <a:t>Ursus arctos</a:t>
            </a:r>
            <a:r>
              <a:rPr lang="el-GR" sz="900" dirty="0" smtClean="0">
                <a:solidFill>
                  <a:prstClr val="black"/>
                </a:solidFill>
              </a:rPr>
              <a:t>) </a:t>
            </a:r>
            <a:r>
              <a:rPr lang="el-GR" sz="900" dirty="0" smtClean="0">
                <a:solidFill>
                  <a:prstClr val="black"/>
                </a:solidFill>
                <a:latin typeface="UB-HelveticaCond"/>
              </a:rPr>
              <a:t>στον ελλαδικό χώρο</a:t>
            </a:r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745004"/>
            <a:ext cx="4920947" cy="3800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40" y="1745004"/>
            <a:ext cx="3715478" cy="380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6756"/>
            <a:ext cx="4432400" cy="415134"/>
          </a:xfrm>
        </p:spPr>
        <p:txBody>
          <a:bodyPr/>
          <a:lstStyle/>
          <a:p>
            <a:r>
              <a:rPr lang="el-GR" sz="1400" b="1" dirty="0" smtClean="0"/>
              <a:t>Ενδεικτικά είδη άγριων θηλαστικών στην Ελλάδα</a:t>
            </a:r>
            <a:endParaRPr lang="el-GR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77" y="399272"/>
            <a:ext cx="3286053" cy="2952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677" y="33313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00" dirty="0">
                <a:latin typeface="UB-HelveticaCond"/>
              </a:rPr>
              <a:t>Ενήλική κρητική μυγαλή (</a:t>
            </a:r>
            <a:r>
              <a:rPr lang="en-US" sz="900" i="1" dirty="0" err="1">
                <a:latin typeface="UB-HelveticaCond-Italic"/>
              </a:rPr>
              <a:t>Crocidura</a:t>
            </a:r>
            <a:r>
              <a:rPr lang="en-US" sz="900" i="1" dirty="0">
                <a:latin typeface="UB-HelveticaCond-Italic"/>
              </a:rPr>
              <a:t> </a:t>
            </a:r>
            <a:r>
              <a:rPr lang="en-US" sz="900" i="1" dirty="0" err="1">
                <a:latin typeface="UB-HelveticaCond-Italic"/>
              </a:rPr>
              <a:t>zimmermanni</a:t>
            </a:r>
            <a:r>
              <a:rPr lang="en-US" sz="900" dirty="0">
                <a:latin typeface="UB-HelveticaCond"/>
              </a:rPr>
              <a:t>)</a:t>
            </a:r>
          </a:p>
          <a:p>
            <a:r>
              <a:rPr lang="el-GR" sz="900" dirty="0">
                <a:latin typeface="UB-HelveticaCond"/>
              </a:rPr>
              <a:t>(φωτ. Α. Τριχάς, αρχείο ΜΦΙΚ).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912" y="155779"/>
            <a:ext cx="3921865" cy="29844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11912" y="3162137"/>
            <a:ext cx="32447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900" dirty="0">
                <a:latin typeface="UB-HelveticaCond"/>
              </a:rPr>
              <a:t>Ενήλικο άτομο λαγού ανάμεσα σε πέτρες (φωτ. Α. Γκάσιος).</a:t>
            </a:r>
            <a:endParaRPr lang="el-G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080" y="3516043"/>
            <a:ext cx="3528392" cy="306415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34064" y="6603679"/>
            <a:ext cx="38234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900" dirty="0">
                <a:latin typeface="UB-HelveticaCond"/>
              </a:rPr>
              <a:t>Τσακάλι (</a:t>
            </a:r>
            <a:r>
              <a:rPr lang="el-GR" sz="900" i="1" dirty="0">
                <a:latin typeface="UB-HelveticaCond-Italic"/>
              </a:rPr>
              <a:t>Canis aureus</a:t>
            </a:r>
            <a:r>
              <a:rPr lang="el-GR" sz="900" dirty="0">
                <a:latin typeface="UB-HelveticaCond"/>
              </a:rPr>
              <a:t>) στην περιοχή του Νέστου (φωτ. Ι. Γαστεράτος).</a:t>
            </a:r>
            <a:endParaRPr lang="el-GR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95" y="3763162"/>
            <a:ext cx="4033868" cy="274210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7895" y="64886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900" dirty="0">
                <a:latin typeface="UB-HelveticaCond"/>
              </a:rPr>
              <a:t>Ενήλικα αρσενικά πλατώνια (</a:t>
            </a:r>
            <a:r>
              <a:rPr lang="el-GR" sz="900" i="1" dirty="0">
                <a:latin typeface="UB-HelveticaCond-Italic"/>
              </a:rPr>
              <a:t>Dama dama</a:t>
            </a:r>
            <a:r>
              <a:rPr lang="el-GR" sz="900" dirty="0">
                <a:latin typeface="UB-HelveticaCond"/>
              </a:rPr>
              <a:t>) στη Ρόδο (φωτ. Απ. </a:t>
            </a:r>
            <a:r>
              <a:rPr lang="el-GR" sz="900" dirty="0" smtClean="0">
                <a:latin typeface="UB-HelveticaCond"/>
              </a:rPr>
              <a:t>Χριστόπουλος</a:t>
            </a:r>
            <a:r>
              <a:rPr lang="el-GR" sz="900" dirty="0">
                <a:latin typeface="UB-HelveticaCond"/>
              </a:rPr>
              <a:t>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8" name="Picture 8" descr="9789925575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3928" cy="535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0" y="5373216"/>
            <a:ext cx="385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Η Πανίδα της Ελλάδας-Βιολογία και Διαχείριση της Άγριας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Πανίδας 2020. </a:t>
            </a:r>
            <a:r>
              <a:rPr lang="el-GR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Παφίλης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Π. (Γενική Επιμέλεια – Συντονιστής Έκδοσης),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BROKEN </a:t>
            </a: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HILL PUBLISHERS LTD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Ι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SBN: </a:t>
            </a:r>
            <a:r>
              <a:rPr lang="el-GR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9789925575053</a:t>
            </a:r>
            <a:endParaRPr lang="el-GR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l-GR" dirty="0"/>
          </a:p>
          <a:p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8975" t="8001" r="24013" b="3800"/>
          <a:stretch/>
        </p:blipFill>
        <p:spPr>
          <a:xfrm>
            <a:off x="4139952" y="0"/>
            <a:ext cx="4032448" cy="5405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63272" cy="609488"/>
          </a:xfrm>
        </p:spPr>
        <p:txBody>
          <a:bodyPr/>
          <a:lstStyle/>
          <a:p>
            <a:r>
              <a:rPr lang="el-GR" sz="3200" dirty="0" smtClean="0"/>
              <a:t>Βιβλιογραφία για τα θηλαστικά</a:t>
            </a:r>
            <a:endParaRPr lang="el-GR" sz="3200" dirty="0"/>
          </a:p>
        </p:txBody>
      </p:sp>
      <p:pic>
        <p:nvPicPr>
          <p:cNvPr id="272388" name="Picture 4" descr="Κόκκινο Βιβλίο των Απειλούμενων Ζώων της Ελλάδας. Ι ΣΠΟΝΔΥΛΩΤΑ by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7791" y="741305"/>
            <a:ext cx="2350967" cy="3228873"/>
          </a:xfrm>
          <a:prstGeom prst="rect">
            <a:avLst/>
          </a:prstGeom>
          <a:noFill/>
        </p:spPr>
      </p:pic>
      <p:pic>
        <p:nvPicPr>
          <p:cNvPr id="252932" name="Picture 4" descr="book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39" y="793600"/>
            <a:ext cx="2054462" cy="29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4" name="Picture 6" descr="book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1449"/>
            <a:ext cx="2122333" cy="30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5825" t="20601" r="39763" b="13600"/>
          <a:stretch/>
        </p:blipFill>
        <p:spPr>
          <a:xfrm>
            <a:off x="1189190" y="3702489"/>
            <a:ext cx="2081294" cy="3155511"/>
          </a:xfrm>
          <a:prstGeom prst="rect">
            <a:avLst/>
          </a:prstGeom>
        </p:spPr>
      </p:pic>
      <p:pic>
        <p:nvPicPr>
          <p:cNvPr id="252930" name="Picture 2" descr="ΠΟΥΛΙΑ &amp; ΘΗΛΑΣΤΙΚΑ ΤΗΣ ΚΡΗΤΗ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39" y="3617808"/>
            <a:ext cx="2213664" cy="32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43"/>
            <a:ext cx="9144000" cy="682753"/>
          </a:xfrm>
        </p:spPr>
        <p:txBody>
          <a:bodyPr/>
          <a:lstStyle/>
          <a:p>
            <a:r>
              <a:rPr lang="el-GR" sz="3200" dirty="0" smtClean="0"/>
              <a:t>Ειδική βιβλιογραφία για Περιβαλλοντολόγους</a:t>
            </a:r>
            <a:endParaRPr lang="el-GR" sz="3200" dirty="0"/>
          </a:p>
        </p:txBody>
      </p:sp>
      <p:pic>
        <p:nvPicPr>
          <p:cNvPr id="253954" name="Picture 2" descr="Πτηνά και Θηλαστικά, Μεθοδολογία Περιβαλλοντικών Μελετών / ΣΥΛΛΟΓΙΚΟ ΕΡΓΟ |  Skroutz Βιβλί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6" y="620688"/>
            <a:ext cx="4407605" cy="61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2545" y="1215964"/>
            <a:ext cx="396044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el-GR" sz="1400" dirty="0" smtClean="0">
                <a:solidFill>
                  <a:srgbClr val="101010"/>
                </a:solidFill>
                <a:latin typeface="+mj-lt"/>
              </a:rPr>
              <a:t>Η 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παρουσίαση των θεμάτων περιλαμβάνει το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πλαίσιο εκπόνησης των περιβαλλοντικών μελετών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. Ακολουθεί η περιγραφή των βασικών χαρακτηριστικών των συντελεστών του περιβάλλοντος και των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χαρακτηριστικών της ανατομικής και της φυσιολογίας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 των Πτηνών και των Θηλαστικών, της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ηθολογίας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 και των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σχέσεων μεταξύ τους και με τους άλλους βιολογικούς και μη βιοτικούς συντελεστές του περιβάλλοντος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 (οικολογικά χαρακτηριστικά). </a:t>
            </a:r>
            <a:endParaRPr lang="el-GR" sz="1400" dirty="0" smtClean="0">
              <a:solidFill>
                <a:srgbClr val="101010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l-GR" sz="1400" dirty="0" smtClean="0">
                <a:solidFill>
                  <a:srgbClr val="101010"/>
                </a:solidFill>
                <a:latin typeface="+mj-lt"/>
              </a:rPr>
              <a:t>Περιλαμβάνει επίσης την </a:t>
            </a:r>
            <a:r>
              <a:rPr lang="el-GR" sz="1400" b="1" dirty="0" smtClean="0">
                <a:solidFill>
                  <a:srgbClr val="101010"/>
                </a:solidFill>
                <a:latin typeface="+mj-lt"/>
              </a:rPr>
              <a:t>περιγραφή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των θεσμοθετημένων απαιτήσεων συλλογής και επεξεργασίας των απαραίτητων πληροφοριών 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για τη διαμόρφωση των πορισμάτων των μελετών αυτών. </a:t>
            </a:r>
            <a:endParaRPr lang="el-GR" sz="1400" dirty="0" smtClean="0">
              <a:solidFill>
                <a:srgbClr val="101010"/>
              </a:solidFill>
              <a:latin typeface="+mj-lt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l-GR" sz="1400" dirty="0">
                <a:solidFill>
                  <a:srgbClr val="101010"/>
                </a:solidFill>
                <a:latin typeface="+mj-lt"/>
              </a:rPr>
              <a:t>Π</a:t>
            </a:r>
            <a:r>
              <a:rPr lang="el-GR" sz="1400" dirty="0" smtClean="0">
                <a:solidFill>
                  <a:srgbClr val="101010"/>
                </a:solidFill>
                <a:latin typeface="+mj-lt"/>
              </a:rPr>
              <a:t>εριγράφονται 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οι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μεθοδολογίες και τα προβλήματα των εμπειρικών ερευνών, οι τεχνικές διεξαγωγής των εμπειρικών ερευνών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, τα προβλήματα που προκύπτουν κατά την εφαρμογή των θεσμοθετημένων προδιαγραφών, τα </a:t>
            </a:r>
            <a:r>
              <a:rPr lang="el-GR" sz="1400" b="1" dirty="0">
                <a:solidFill>
                  <a:srgbClr val="101010"/>
                </a:solidFill>
                <a:latin typeface="+mj-lt"/>
              </a:rPr>
              <a:t>προβλήματα για την προστασία των Πτηνών και των Θηλαστικών</a:t>
            </a:r>
            <a:r>
              <a:rPr lang="el-GR" sz="1400" dirty="0">
                <a:solidFill>
                  <a:srgbClr val="101010"/>
                </a:solidFill>
                <a:latin typeface="+mj-lt"/>
              </a:rPr>
              <a:t> και τέλος τα προβλήματα επάρκειας των διαθέσιμων στοιχείων.</a:t>
            </a:r>
            <a:endParaRPr lang="el-G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4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8319</TotalTime>
  <Words>1791</Words>
  <Application>Microsoft Office PowerPoint</Application>
  <PresentationFormat>On-screen Show (4:3)</PresentationFormat>
  <Paragraphs>71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Tahoma</vt:lpstr>
      <vt:lpstr>UB-Helvetica</vt:lpstr>
      <vt:lpstr>UB-HelveticaCond</vt:lpstr>
      <vt:lpstr>UB-HelveticaCond-Italic</vt:lpstr>
      <vt:lpstr>Wingdings</vt:lpstr>
      <vt:lpstr>Wingdings 2</vt:lpstr>
      <vt:lpstr>Προσαρμοσμένη σχεδίαση</vt:lpstr>
      <vt:lpstr>1_Προσαρμοσμένη σχεδίαση</vt:lpstr>
      <vt:lpstr>Θέμα του Office</vt:lpstr>
      <vt:lpstr>Μάθημα: Βιολογία και Διαχείριση Άγριας Πανίδας Θεματική ενότητα: Τα Θηλαστικά (Α Μέρος)</vt:lpstr>
      <vt:lpstr>MΕΡΟΣ A</vt:lpstr>
      <vt:lpstr>Το προφιλ των ΘΗΛΑΣΤΙΚΩΝ στην Ελλάδα</vt:lpstr>
      <vt:lpstr>Λύκος: ένα είδος σημαντικού ενδιαφέροντος</vt:lpstr>
      <vt:lpstr>Καφέ Αρκούδα: ένα είδος σημαντικού ενδιαφέροντος</vt:lpstr>
      <vt:lpstr>Ενδεικτικά είδη άγριων θηλαστικών στην Ελλάδα</vt:lpstr>
      <vt:lpstr>PowerPoint Presentation</vt:lpstr>
      <vt:lpstr>Βιβλιογραφία για τα θηλαστικά</vt:lpstr>
      <vt:lpstr>Ειδική βιβλιογραφία για Περιβαλλοντολόγους</vt:lpstr>
      <vt:lpstr>Διακυμάνσεις στη βιοποικιλότητα ανά γεωλογική περίοδο:                                               Η εμφάνιση των Θηλαστικών</vt:lpstr>
      <vt:lpstr> Γενικά χαρακτηριστικά θηλαστικών </vt:lpstr>
      <vt:lpstr>Τα ιδιαίτερα χαρακτηριστικά της Ομοταξίας των Θηλαστικών είναι τα ακόλουθα:</vt:lpstr>
      <vt:lpstr>Τα ιδιαίτερα χαρακτηριστικά της Ομοταξίας των Θηλαστικών είναι τα ακόλουθα ΙΙ:</vt:lpstr>
      <vt:lpstr>Τα ιδιαίτερα χαρακτηριστικά της Ομοταξίας των Θηλαστικών είναι τα ακόλουθα ΙΙΙ:</vt:lpstr>
      <vt:lpstr>Τα ιδιαίτερα χαρακτηριστικά της Ομοταξίας των Θηλαστικών είναι τα ακόλουθα ΙV: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 χρήση του θαλάσσιου χώρου και το μεταναστευτικό πρότυπο των Αρτέμηδων</dc:title>
  <dc:creator>Γιώργος Καρρής</dc:creator>
  <cp:lastModifiedBy>user</cp:lastModifiedBy>
  <cp:revision>541</cp:revision>
  <dcterms:modified xsi:type="dcterms:W3CDTF">2026-05-01T12:40:55Z</dcterms:modified>
</cp:coreProperties>
</file>