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6" r:id="rId2"/>
    <p:sldMasterId id="2147484427" r:id="rId3"/>
  </p:sldMasterIdLst>
  <p:notesMasterIdLst>
    <p:notesMasterId r:id="rId23"/>
  </p:notesMasterIdLst>
  <p:sldIdLst>
    <p:sldId id="258" r:id="rId4"/>
    <p:sldId id="756" r:id="rId5"/>
    <p:sldId id="644" r:id="rId6"/>
    <p:sldId id="645" r:id="rId7"/>
    <p:sldId id="650" r:id="rId8"/>
    <p:sldId id="768" r:id="rId9"/>
    <p:sldId id="802" r:id="rId10"/>
    <p:sldId id="804" r:id="rId11"/>
    <p:sldId id="805" r:id="rId12"/>
    <p:sldId id="803" r:id="rId13"/>
    <p:sldId id="806" r:id="rId14"/>
    <p:sldId id="809" r:id="rId15"/>
    <p:sldId id="799" r:id="rId16"/>
    <p:sldId id="777" r:id="rId17"/>
    <p:sldId id="801" r:id="rId18"/>
    <p:sldId id="798" r:id="rId19"/>
    <p:sldId id="808" r:id="rId20"/>
    <p:sldId id="800" r:id="rId21"/>
    <p:sldId id="807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E498A-99C2-48AE-9EA3-A38984F0251D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1A3B10-F0C2-4DE3-8577-FDEAC4877A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55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C67D7-3313-4956-ADF6-E899AFC1C7FA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6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E7B21-AE48-40B4-B772-E00460A826B4}" type="slidenum">
              <a:rPr lang="el-G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1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6768-5E83-48A8-AF24-493EE28463AD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AC28-DAD9-47D5-AD2F-6E17D240B8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0FA5-C63B-4883-BB9B-A606389F1222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600A-5AE8-4242-88C4-80FE8C5288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04F4-8334-4061-ADD0-F86933C58A5C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7E6-6BF2-4068-B30F-C81B7CF299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- Ευθεία γραμμή σύνδεσης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- Ευθεία γραμμή σύνδεσης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- Έλλειψη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8" name="1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8" name="10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  <p:sp>
        <p:nvSpPr>
          <p:cNvPr id="10" name="11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4585-4B18-478A-9FF7-596AFD64F026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3D76-58C7-4856-9A31-45C783B252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99D9-4A44-4A97-918B-3B6793CB189B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FBE3-CA45-4DBE-9AA9-0022A76227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6A40-E6E2-4F31-97D8-AB86D46451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9F4A-07ED-4F09-A14A-282A007CE1D5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E33A-A5F5-454C-ADC3-41B5FEC1B1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70DA-17A7-4C7D-9988-E873A3FFEEDF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60E5-0835-4E1F-8012-36FC64762A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2584-5CA7-4E60-97DB-1919AD0BF8CB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F032-1BD2-409A-B910-745BE37AA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6A4C-CE5B-4EF1-89BC-ED477D475D55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712E-3F93-42CC-91B0-274EB6F090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C1A6-4C4F-49A7-AAD1-480DF4089FF2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802B-6734-4284-90F2-75EA1D382D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F0D-2FC0-42B0-8730-8AC84C021EC3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451F-6906-4ECB-AD2D-9E8FAA78DD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5128-1613-4B4F-BA74-6CE254464150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7B02-9977-4F28-8D44-4A4A01CF63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0571-846F-43E9-8D9B-9DF6EE9A8AB5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05D5-7FFB-4838-9BD5-8467E36EF9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16AFB-698B-4112-8795-C6D6D8E87046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6101-ABCA-471F-8781-CDCDA3679C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835C-0BEA-49CB-845F-3FCB13ED72E9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F250-FB49-4491-9908-03BCDEEAC5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3102-FF45-4526-9042-8D28E664850C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4E27-22A0-4C39-B573-CFC0828B89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946A-17C6-4979-A97D-7DFCACEBDC33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87E5-9F44-4ED8-8A49-4B543E5C8A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70FB-6AE0-41EC-82A0-B29A6EDA62A5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7FE0-DBA8-4AE3-9804-BDDED090CD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6628-4999-487D-A795-E929F22B65BC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D4F8-5B0B-4EA6-9AA1-2362396563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C45D-257B-4BF2-B5BA-8A2F9EEB7675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8E03-B89C-45DD-B873-F0222FF982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66DB-BAC6-4E0E-A836-EB373AA6986D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B4E4-C736-49C9-9B1B-0BB2B37320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6AA3-AC45-4677-863C-B08AF5C5A900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DB7C-DC69-4FA5-8D38-F7720B4E30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8F1B-9936-4D65-A1D4-1A9072EF19FD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74C7-3AAD-4008-9F5D-0DD79B233C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D5E1-22A0-4089-94FD-8289CD6DDE8B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0B7C-A6D7-42CE-81DF-FCB54288CA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30C2-6DFA-4D05-A77B-4C01A4F3FD68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DB95-4785-4D57-BD8E-E89FF8A321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9AE0-B8FD-435A-BE83-4CD4C9CCCDF1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5DED-09B6-44FF-9CE7-49746066E8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4B0A-3BBE-4574-9E7D-DF5EDED2974A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C8A0-5BC3-4B76-8154-F3CEC17050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D6C0-CF1F-42BE-ACB2-9E97848F75F3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32B3-33FC-4786-ADBC-50EE771722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6AD6-BF90-4F4D-B652-331FF3A4A651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0621-CA30-46B5-8075-E7C588C690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D869-7CC3-4255-91E2-FC67A9DCCB3D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4CE5-B5E1-4CED-9164-7D8E483007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48D7-F040-4FA4-94FA-0EFCC1CEE646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4F52-1C4E-4072-A0FF-CA9E2EA19F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0B19-93C9-4276-BF96-56223FB9BD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4435-123B-4AA6-88E3-ECDD6426522B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E98C-18C2-48D6-B78E-1DB3E14FE5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E721-9F0A-4D40-93FD-E07E29DA066E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B2C2-446A-4197-86A8-2D2F9F01F6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D552-0835-44BE-9161-EC2719580174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44BA-BBC2-42BD-AF4B-63B3A2F907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0641-A434-4C11-A6C8-98E4134B74F0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A0DA-BFAE-485F-B0CE-2707E9207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B6D6-1803-408A-A326-090D195A6DFA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854C-F9E4-4280-A92F-AFB9F84CAC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915D7-9BD8-4DDF-9B6B-0705631F10A2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BB22F-F959-45A5-87D9-E69BA02AFC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  <p:sldLayoutId id="2147484825" r:id="rId12"/>
    <p:sldLayoutId id="2147484826" r:id="rId13"/>
    <p:sldLayoutId id="2147484827" r:id="rId14"/>
    <p:sldLayoutId id="2147484801" r:id="rId15"/>
    <p:sldLayoutId id="2147484828" r:id="rId16"/>
    <p:sldLayoutId id="214748480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63191-2B03-41A9-A69A-8F9B2917F118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88541-9C78-4186-A3BB-07950A336B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3BA650-7A42-43F9-BAA3-D6C5DF9EB1F4}" type="datetimeFigureOut">
              <a:rPr lang="el-GR"/>
              <a:pPr>
                <a:defRPr/>
              </a:pPr>
              <a:t>18/5/2026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BB1755-839A-44D3-95A7-8467008B2A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karris@ionio.gr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05295" y="1487476"/>
            <a:ext cx="8532813" cy="935037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Μάθημα</a:t>
            </a:r>
            <a:r>
              <a:rPr lang="el-GR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 Βιολογία και Διαχείριση Άγριας Πανίδας</a:t>
            </a: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Θεματική ενότητα: 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Τα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ρπετ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ά</a:t>
            </a: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1 - Θέση περιεχομένου"/>
          <p:cNvSpPr>
            <a:spLocks noGrp="1"/>
          </p:cNvSpPr>
          <p:nvPr>
            <p:ph idx="1"/>
          </p:nvPr>
        </p:nvSpPr>
        <p:spPr>
          <a:xfrm>
            <a:off x="1259632" y="5644212"/>
            <a:ext cx="6624141" cy="576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Εισηγητής: Γεώργιος Καρρής Βιολόγος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MSc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/PhD</a:t>
            </a:r>
            <a:endParaRPr lang="el-GR" sz="12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ναπληρωτής Καθηγητής</a:t>
            </a:r>
          </a:p>
          <a:p>
            <a:pPr algn="ctr" eaLnBrk="1" hangingPunct="1"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email: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3"/>
              </a:rPr>
              <a:t>gkarris@ionio.gr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                                                    </a:t>
            </a:r>
            <a:endParaRPr lang="el-GR" sz="16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2" name="3 - TextBox"/>
          <p:cNvSpPr txBox="1">
            <a:spLocks noChangeArrowheads="1"/>
          </p:cNvSpPr>
          <p:nvPr/>
        </p:nvSpPr>
        <p:spPr bwMode="auto">
          <a:xfrm>
            <a:off x="611560" y="6360198"/>
            <a:ext cx="7848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κ. </a:t>
            </a:r>
            <a:r>
              <a:rPr lang="el-GR" sz="1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έ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τος: 2025-202</a:t>
            </a:r>
            <a:r>
              <a:rPr lang="el-GR" sz="1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l-GR" sz="12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051720" y="476672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l-GR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l-GR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Τμήμα 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Περιβάλλοντος </a:t>
            </a:r>
            <a:r>
              <a:rPr lang="el-GR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 Σχολή 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Περιβάλλοντος </a:t>
            </a:r>
            <a:r>
              <a:rPr lang="en-US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Ιόνιο Πανεπιστήμιο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6" name="Εικόνα 1" descr="ÎÏÎ¿ÏÎ­Î»ÎµÏÎ¼Î± ÎµÎ¹ÎºÏÎ½Î±Ï Î³Î¹Î± Î¹Î¿Î½Î¹Î¿ ÏÎ±Î½ÎµÏÎ¹ÏÏÎ·Î¼Î¹Î¿ ÏÎµÎ¹ Î¹Î¿Î½Î¹ÏÎ½ Î½Î·ÏÏÎ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5004"/>
            <a:ext cx="1152128" cy="10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8" y="2679168"/>
            <a:ext cx="3734897" cy="2801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7" b="16400"/>
          <a:stretch/>
        </p:blipFill>
        <p:spPr>
          <a:xfrm>
            <a:off x="3412142" y="2671059"/>
            <a:ext cx="3240182" cy="2800632"/>
          </a:xfrm>
          <a:prstGeom prst="rect">
            <a:avLst/>
          </a:prstGeom>
        </p:spPr>
      </p:pic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0"/>
          <a:stretch/>
        </p:blipFill>
        <p:spPr bwMode="auto">
          <a:xfrm>
            <a:off x="6652324" y="2679168"/>
            <a:ext cx="2456121" cy="28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el-GR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Ομοταξία των 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Ερπετών (βασικά χαρακτηριστικά Ι)</a:t>
            </a:r>
            <a:endParaRPr lang="el-GR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559332"/>
            <a:ext cx="415050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Φολιδωτά, η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γλώσσα έχει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περίφημη </a:t>
            </a:r>
            <a:r>
              <a:rPr lang="el-GR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διχαλωτή εμφάνιση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 ρόλος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είναι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ιδιαίτερα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σημαντικός.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Στην </a:t>
            </a:r>
            <a:r>
              <a:rPr lang="el-GR" sz="1400" dirty="0">
                <a:latin typeface="UB-Helvetica"/>
              </a:rPr>
              <a:t>συγκεκριμένη </a:t>
            </a:r>
            <a:r>
              <a:rPr lang="el-GR" sz="1400" dirty="0" smtClean="0">
                <a:latin typeface="UB-Helvetica"/>
              </a:rPr>
              <a:t>ομάδα ένας </a:t>
            </a:r>
            <a:r>
              <a:rPr lang="el-GR" sz="1400" dirty="0">
                <a:latin typeface="UB-Helvetica"/>
              </a:rPr>
              <a:t>από τους πολύ βασικούς τρόπους αντίληψης </a:t>
            </a:r>
            <a:r>
              <a:rPr lang="el-GR" sz="1400" dirty="0" smtClean="0">
                <a:latin typeface="UB-Helvetica"/>
              </a:rPr>
              <a:t>του περιβάλλοντος</a:t>
            </a:r>
            <a:r>
              <a:rPr lang="el-GR" sz="1400" dirty="0">
                <a:latin typeface="UB-Helvetica"/>
              </a:rPr>
              <a:t>, πέραν της όρασης και της ακοής, </a:t>
            </a:r>
            <a:r>
              <a:rPr lang="el-GR" sz="1400" dirty="0" smtClean="0">
                <a:latin typeface="UB-Helvetica"/>
              </a:rPr>
              <a:t>είναι </a:t>
            </a:r>
            <a:r>
              <a:rPr lang="el-GR" sz="1400" dirty="0">
                <a:latin typeface="UB-Helvetica"/>
              </a:rPr>
              <a:t>και η </a:t>
            </a:r>
            <a:r>
              <a:rPr lang="el-GR" sz="1400" b="1" dirty="0">
                <a:latin typeface="UB-Helvetica"/>
              </a:rPr>
              <a:t>ανάλυση χημικών ερεθισμάτων</a:t>
            </a:r>
            <a:r>
              <a:rPr lang="el-GR" sz="1400" dirty="0">
                <a:latin typeface="UB-Helvetica"/>
              </a:rPr>
              <a:t>. Η </a:t>
            </a:r>
            <a:r>
              <a:rPr lang="el-GR" sz="1400" dirty="0" smtClean="0">
                <a:latin typeface="UB-Helvetica"/>
              </a:rPr>
              <a:t>διχαλωτή γλώσσα </a:t>
            </a:r>
            <a:r>
              <a:rPr lang="el-GR" sz="1400" b="1" dirty="0">
                <a:latin typeface="UB-Helvetica"/>
              </a:rPr>
              <a:t>συλλαμβάνει χημικά μόρια από το </a:t>
            </a:r>
            <a:r>
              <a:rPr lang="el-GR" sz="1400" b="1" dirty="0" smtClean="0">
                <a:latin typeface="UB-Helvetica"/>
              </a:rPr>
              <a:t>περιβάλλον </a:t>
            </a:r>
            <a:r>
              <a:rPr lang="el-GR" sz="1400" dirty="0">
                <a:latin typeface="UB-Helvetica"/>
              </a:rPr>
              <a:t>και στη συνέχεια, όταν αποτραβηχτεί στο </a:t>
            </a:r>
            <a:r>
              <a:rPr lang="el-GR" sz="1400" dirty="0" smtClean="0">
                <a:latin typeface="UB-Helvetica"/>
              </a:rPr>
              <a:t>εσωτερικό </a:t>
            </a:r>
            <a:r>
              <a:rPr lang="el-GR" sz="1400" dirty="0">
                <a:latin typeface="UB-Helvetica"/>
              </a:rPr>
              <a:t>του στόματος, οι δύο της άκρες αποθέτουν </a:t>
            </a:r>
            <a:r>
              <a:rPr lang="el-GR" sz="1400" dirty="0" smtClean="0">
                <a:latin typeface="UB-Helvetica"/>
              </a:rPr>
              <a:t>αυτές </a:t>
            </a:r>
            <a:r>
              <a:rPr lang="el-GR" sz="1400" dirty="0">
                <a:latin typeface="UB-Helvetica"/>
              </a:rPr>
              <a:t>τις ουσίες σε δύο ειδικές θέσεις στον </a:t>
            </a:r>
            <a:r>
              <a:rPr lang="el-GR" sz="1400" dirty="0" smtClean="0">
                <a:latin typeface="UB-Helvetica"/>
              </a:rPr>
              <a:t>ουρανίσκο.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Εκεί </a:t>
            </a:r>
            <a:r>
              <a:rPr lang="el-GR" sz="1400" dirty="0">
                <a:latin typeface="UB-Helvetica"/>
              </a:rPr>
              <a:t>βρίσκονται εντοπισμένες μάζες νευρικών </a:t>
            </a:r>
            <a:r>
              <a:rPr lang="el-GR" sz="1400" dirty="0" smtClean="0">
                <a:latin typeface="UB-Helvetica"/>
              </a:rPr>
              <a:t>κυττάρων </a:t>
            </a:r>
            <a:r>
              <a:rPr lang="el-GR" sz="1400" dirty="0">
                <a:latin typeface="UB-Helvetica"/>
              </a:rPr>
              <a:t>που περιέχουν υποδοχείς εξειδικευμένους </a:t>
            </a:r>
            <a:r>
              <a:rPr lang="el-GR" sz="1400" dirty="0" smtClean="0">
                <a:latin typeface="UB-Helvetica"/>
              </a:rPr>
              <a:t>στην ανάλυση </a:t>
            </a:r>
            <a:r>
              <a:rPr lang="el-GR" sz="1400" dirty="0">
                <a:latin typeface="UB-Helvetica"/>
              </a:rPr>
              <a:t>μη υδατοδιαλυτών χημικών μορίων. </a:t>
            </a:r>
            <a:r>
              <a:rPr lang="el-GR" sz="1400" dirty="0" smtClean="0">
                <a:latin typeface="UB-Helvetica"/>
              </a:rPr>
              <a:t>Πρόκειται </a:t>
            </a:r>
            <a:r>
              <a:rPr lang="el-GR" sz="1400" dirty="0">
                <a:latin typeface="UB-Helvetica"/>
              </a:rPr>
              <a:t>για το όργανο του Jacobson, ένα υνιδορρινικό </a:t>
            </a:r>
            <a:r>
              <a:rPr lang="el-GR" sz="1400" dirty="0" smtClean="0">
                <a:latin typeface="UB-Helvetica"/>
              </a:rPr>
              <a:t>όργανο </a:t>
            </a:r>
            <a:r>
              <a:rPr lang="el-GR" sz="1400" dirty="0">
                <a:latin typeface="UB-Helvetica"/>
              </a:rPr>
              <a:t>που εδράζεται στην οροφή της στοματικής </a:t>
            </a:r>
            <a:r>
              <a:rPr lang="el-GR" sz="1400" dirty="0" smtClean="0">
                <a:latin typeface="UB-Helvetica"/>
              </a:rPr>
              <a:t>κοιλότητας </a:t>
            </a:r>
            <a:r>
              <a:rPr lang="el-GR" sz="1400" dirty="0">
                <a:latin typeface="UB-Helvetica"/>
              </a:rPr>
              <a:t>και είναι επενδεδυμένο με οσφρητικό </a:t>
            </a:r>
            <a:r>
              <a:rPr lang="el-GR" sz="1400" dirty="0" smtClean="0">
                <a:latin typeface="UB-Helvetica"/>
              </a:rPr>
              <a:t>χημειοαισθητήριο </a:t>
            </a:r>
            <a:r>
              <a:rPr lang="el-GR" sz="1400" dirty="0">
                <a:latin typeface="UB-Helvetica"/>
              </a:rPr>
              <a:t>επιθήλιο. </a:t>
            </a:r>
            <a:endParaRPr lang="el-GR" sz="1400" dirty="0" smtClean="0">
              <a:latin typeface="UB-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Τα </a:t>
            </a:r>
            <a:r>
              <a:rPr lang="el-GR" sz="1400" dirty="0">
                <a:latin typeface="UB-Helvetica"/>
              </a:rPr>
              <a:t>χημικά μόρια που </a:t>
            </a:r>
            <a:r>
              <a:rPr lang="el-GR" sz="1400" dirty="0" smtClean="0">
                <a:latin typeface="UB-Helvetica"/>
              </a:rPr>
              <a:t>φτάνουν στο </a:t>
            </a:r>
            <a:r>
              <a:rPr lang="el-GR" sz="1400" dirty="0">
                <a:latin typeface="UB-Helvetica"/>
              </a:rPr>
              <a:t>όργανο του </a:t>
            </a:r>
            <a:r>
              <a:rPr lang="en-US" sz="1400" dirty="0" smtClean="0">
                <a:latin typeface="UB-Helvetica"/>
              </a:rPr>
              <a:t>Jacobson</a:t>
            </a:r>
            <a:r>
              <a:rPr lang="el-GR" sz="1400" dirty="0" smtClean="0">
                <a:latin typeface="UB-Helvetica"/>
              </a:rPr>
              <a:t> αναλύονται </a:t>
            </a:r>
            <a:r>
              <a:rPr lang="el-GR" sz="1400" dirty="0">
                <a:latin typeface="UB-Helvetica"/>
              </a:rPr>
              <a:t>και στη συνέχεια η πληροφορία </a:t>
            </a:r>
            <a:r>
              <a:rPr lang="el-GR" sz="1400" dirty="0" smtClean="0">
                <a:latin typeface="UB-Helvetica"/>
              </a:rPr>
              <a:t>μεταβιβάζεται </a:t>
            </a:r>
            <a:r>
              <a:rPr lang="el-GR" sz="1400" dirty="0">
                <a:latin typeface="UB-Helvetica"/>
              </a:rPr>
              <a:t>στον εγκέφαλο. Με τον τρόπο αυτό, ένα </a:t>
            </a:r>
            <a:r>
              <a:rPr lang="el-GR" sz="1400" dirty="0" smtClean="0">
                <a:latin typeface="UB-Helvetica"/>
              </a:rPr>
              <a:t>φίδι </a:t>
            </a:r>
            <a:r>
              <a:rPr lang="el-GR" sz="1400" dirty="0">
                <a:latin typeface="UB-Helvetica"/>
              </a:rPr>
              <a:t>ή μια σαύρα που βγάζουν πολλές φορές την </a:t>
            </a:r>
            <a:r>
              <a:rPr lang="el-GR" sz="1400" dirty="0" smtClean="0">
                <a:latin typeface="UB-Helvetica"/>
              </a:rPr>
              <a:t>γλώσσα </a:t>
            </a:r>
            <a:r>
              <a:rPr lang="el-GR" sz="1400" dirty="0">
                <a:latin typeface="UB-Helvetica"/>
              </a:rPr>
              <a:t>τους, προσπαθούν να αντιληφθούν το </a:t>
            </a:r>
            <a:r>
              <a:rPr lang="el-GR" sz="1400" dirty="0" smtClean="0">
                <a:latin typeface="UB-Helvetica"/>
              </a:rPr>
              <a:t>περιβάλλον τους </a:t>
            </a:r>
            <a:r>
              <a:rPr lang="el-GR" sz="1400" dirty="0">
                <a:latin typeface="UB-Helvetica"/>
              </a:rPr>
              <a:t>και να εκτιμήσουν την πιθανότητα κινδύνου ή </a:t>
            </a:r>
            <a:r>
              <a:rPr lang="el-GR" sz="1400" dirty="0" smtClean="0">
                <a:latin typeface="UB-Helvetica"/>
              </a:rPr>
              <a:t>εύρεσης λείας.</a:t>
            </a:r>
            <a:endParaRPr lang="el-GR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04" y="1484784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50504" y="5209094"/>
            <a:ext cx="5184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UB-HelveticaCond"/>
              </a:rPr>
              <a:t>Σαΐτα με ανεπτυγμένη τη διχαλωτή γλώσσα (φωτ</a:t>
            </a:r>
            <a:r>
              <a:rPr lang="el-GR" sz="1600" dirty="0">
                <a:latin typeface="UB-HelveticaCond"/>
              </a:rPr>
              <a:t>. </a:t>
            </a:r>
            <a:r>
              <a:rPr lang="el-GR" sz="1600" dirty="0" smtClean="0">
                <a:latin typeface="UB-HelveticaCond"/>
              </a:rPr>
              <a:t>Γ. Καρρής</a:t>
            </a:r>
            <a:r>
              <a:rPr lang="el-GR" sz="1600" dirty="0">
                <a:latin typeface="UB-HelveticaCond"/>
              </a:rPr>
              <a:t>).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06750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022978" cy="5217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622167"/>
            <a:ext cx="8166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UB-HelveticaCond"/>
              </a:rPr>
              <a:t>Νερόφιδο </a:t>
            </a:r>
            <a:r>
              <a:rPr lang="el-GR" sz="1600" i="1" dirty="0">
                <a:latin typeface="UB-HelveticaCond-Italic"/>
              </a:rPr>
              <a:t>(Natrix natrix) </a:t>
            </a:r>
            <a:r>
              <a:rPr lang="el-GR" sz="1600" dirty="0">
                <a:latin typeface="UB-HelveticaCond"/>
              </a:rPr>
              <a:t>που εξερευνά το περιβάλλον </a:t>
            </a:r>
            <a:r>
              <a:rPr lang="el-GR" sz="1600" dirty="0" smtClean="0">
                <a:latin typeface="UB-HelveticaCond"/>
              </a:rPr>
              <a:t>του συλλέγοντας </a:t>
            </a:r>
            <a:r>
              <a:rPr lang="el-GR" sz="1600" dirty="0">
                <a:latin typeface="UB-HelveticaCond"/>
              </a:rPr>
              <a:t>χημικά μόρια με τη διχαλωτή του γλώσσα (φωτ. C. Donihue).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718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Βασικό βιολογικό γνώρισμα ερπετών</a:t>
            </a:r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84784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βασικό χαρακτηριστικό που σμιλεύει κάθε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παράμετρο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βιολογίας των Ερπετών είναι η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εξωθερμία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αντίθεση με τα ενδόθερμα ζώα που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μπορούν και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παράγουν ικανά ποσά μεταβολικής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θερμότητας προκειμένου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διατηρήσουν σταθερή τη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θερμοκρασία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σώματός τους, τα εξώθερμα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παρουσιάζουν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μεταβαλόμενη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θερμοκρασία σώματος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οποία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ρυθμίζουν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πρωτίστως με κατάλληλες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συμπεριφορικές αποκρίσεις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αρότι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Ερπετά δεν είναι τα μόνα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εξώθερμα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Σπονδυλόζωα, η θερμορύθμιση στην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Ομοταξία είναι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αρκετά πιο έντονη καθώς τα ζώα αυτά ζουν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σαφώς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πιο ετερογενή θερμικά περιβάλλοντα σε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σύγκριση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για παράδειγμα, με τα Αμφίβια. Σε κάποιες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περιπτώσεις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ιδιαίτερα μεγαλόσωμων Ερπετών, όπως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δερματοχελώνα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Dermochelys coriacea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είναι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δυνατή 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παραγωγή θερμότητας και μέσω μεταβολισμού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ένα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ενδιάμεσο, υβριδικό πρότυπο, οπότε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χρησιμοποιείται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όρος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γιγαντοθερμία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βασικό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πλεονέκτημα της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εξωθερμίας είναι οι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μειωμένες ενεργειακές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απαιτήσεις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οργανισμών που την εφαρμόζουν καθώς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οδός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παραγωγής μεταβολικής θερμότητας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υπολειτουργεί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Έτσι, ένα εξώθερμο ζώο θα χρειαστεί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σαφώς λιγότερη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ποσότητα τροφής, και μάλιστα αρκετά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σπανιότερα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από ένα ιδίου μεγέθους ενδόθερμο ζώο.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τον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λόγο αυτό έχει προταθεί και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συμπληρωματική ορολογία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τα εξώθερμα ζώα αποκαλούνται και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βραδυμεταβολικά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ενώ τα ενδόθερμα ταχυμεταβολικά.</a:t>
            </a:r>
          </a:p>
        </p:txBody>
      </p:sp>
    </p:spTree>
    <p:extLst>
      <p:ext uri="{BB962C8B-B14F-4D97-AF65-F5344CB8AC3E}">
        <p14:creationId xmlns:p14="http://schemas.microsoft.com/office/powerpoint/2010/main" val="232034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90066"/>
          </a:xfrm>
        </p:spPr>
        <p:txBody>
          <a:bodyPr/>
          <a:lstStyle/>
          <a:p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Αναγνώριση των Σαυρών</a:t>
            </a:r>
            <a:endParaRPr lang="el-G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412776"/>
            <a:ext cx="8640960" cy="3888432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l-GR" sz="1600" dirty="0" smtClean="0">
                <a:latin typeface="UB-Helvetica"/>
              </a:rPr>
              <a:t>Οι </a:t>
            </a:r>
            <a:r>
              <a:rPr lang="el-GR" sz="1600" dirty="0">
                <a:latin typeface="UB-Helvetica"/>
              </a:rPr>
              <a:t>βασικοί </a:t>
            </a:r>
            <a:r>
              <a:rPr lang="el-GR" sz="1600" b="1" dirty="0">
                <a:latin typeface="UB-Helvetica"/>
              </a:rPr>
              <a:t>συστηματικοί χαρακτήρες </a:t>
            </a:r>
            <a:r>
              <a:rPr lang="el-GR" sz="1600" dirty="0">
                <a:latin typeface="UB-Helvetica"/>
              </a:rPr>
              <a:t>που χρησιμοποιούνται στην </a:t>
            </a:r>
            <a:r>
              <a:rPr lang="el-GR" sz="1600" b="1" dirty="0">
                <a:latin typeface="UB-Helvetica"/>
              </a:rPr>
              <a:t>αναγνώριση των σαυρών </a:t>
            </a:r>
            <a:r>
              <a:rPr lang="el-GR" sz="1600" dirty="0">
                <a:latin typeface="UB-Helvetica"/>
              </a:rPr>
              <a:t>είναι οι ακόλουθοι</a:t>
            </a:r>
            <a:r>
              <a:rPr lang="el-GR" sz="1600" dirty="0" smtClean="0">
                <a:latin typeface="UB-Helvetica"/>
              </a:rPr>
              <a:t>:</a:t>
            </a:r>
          </a:p>
          <a:p>
            <a:r>
              <a:rPr lang="el-GR" sz="1600" dirty="0" smtClean="0">
                <a:latin typeface="UB-Helvetica"/>
              </a:rPr>
              <a:t>Παρουσία ή απουσία άκρων, σχετικό μέγεθος άκρων, μορφολογία σώματος και κεφαλιού, μορφολογία και σχήμα δακτύλων, </a:t>
            </a:r>
          </a:p>
          <a:p>
            <a:r>
              <a:rPr lang="el-GR" sz="1600" dirty="0" smtClean="0">
                <a:latin typeface="UB-Helvetica"/>
              </a:rPr>
              <a:t>Παρουσία </a:t>
            </a:r>
            <a:r>
              <a:rPr lang="el-GR" sz="1600" dirty="0">
                <a:latin typeface="UB-Helvetica"/>
              </a:rPr>
              <a:t>ή απουσία κολάρου από φολίδες στο κάτω μέρος του λαιμού, παρουσία ή απουσία και αριθμός μηριαίων πόρων, </a:t>
            </a:r>
            <a:endParaRPr lang="el-GR" sz="1600" dirty="0" smtClean="0">
              <a:latin typeface="UB-Helvetica"/>
            </a:endParaRPr>
          </a:p>
          <a:p>
            <a:r>
              <a:rPr lang="el-GR" sz="1600" dirty="0">
                <a:latin typeface="UB-Helvetica"/>
              </a:rPr>
              <a:t>Π</a:t>
            </a:r>
            <a:r>
              <a:rPr lang="el-GR" sz="1600" dirty="0" smtClean="0">
                <a:latin typeface="UB-Helvetica"/>
              </a:rPr>
              <a:t>αρουσία </a:t>
            </a:r>
            <a:r>
              <a:rPr lang="el-GR" sz="1600" dirty="0">
                <a:latin typeface="UB-Helvetica"/>
              </a:rPr>
              <a:t>ή απουσία και αριθμός φυμάτων, μορφολογία και μέγεθος εδρικής </a:t>
            </a:r>
            <a:r>
              <a:rPr lang="el-GR" sz="1600" dirty="0" smtClean="0">
                <a:latin typeface="UB-Helvetica"/>
              </a:rPr>
              <a:t>πλάκας.</a:t>
            </a:r>
          </a:p>
          <a:p>
            <a:r>
              <a:rPr lang="el-GR" sz="1600" dirty="0" smtClean="0">
                <a:latin typeface="UB-Helvetica"/>
              </a:rPr>
              <a:t>Επίσης </a:t>
            </a:r>
            <a:r>
              <a:rPr lang="el-GR" sz="1600" dirty="0">
                <a:latin typeface="UB-Helvetica"/>
              </a:rPr>
              <a:t>σημαντικό ρόλο παίζουν </a:t>
            </a:r>
            <a:r>
              <a:rPr lang="el-GR" sz="1600" dirty="0" smtClean="0">
                <a:latin typeface="UB-Helvetica"/>
              </a:rPr>
              <a:t>ο αριθμός</a:t>
            </a:r>
            <a:r>
              <a:rPr lang="el-GR" sz="1600" dirty="0">
                <a:latin typeface="UB-Helvetica"/>
              </a:rPr>
              <a:t>, ο τύπος, το σχήμα, η διάταξη και το μέγεθος φολίδων στο σώμα, το κεφάλι και την ουρά. </a:t>
            </a:r>
            <a:endParaRPr lang="el-GR" sz="1600" dirty="0" smtClean="0">
              <a:latin typeface="UB-Helvetica"/>
            </a:endParaRPr>
          </a:p>
          <a:p>
            <a:r>
              <a:rPr lang="el-GR" sz="1600" dirty="0" smtClean="0">
                <a:latin typeface="UB-Helvetica"/>
              </a:rPr>
              <a:t>Ο χρωματισμός μπορεί </a:t>
            </a:r>
            <a:r>
              <a:rPr lang="el-GR" sz="1600" dirty="0">
                <a:latin typeface="UB-Helvetica"/>
              </a:rPr>
              <a:t>να λειτουργήσει επικουρικά σε κάποιες περιπτώσεις.</a:t>
            </a:r>
          </a:p>
          <a:p>
            <a:r>
              <a:rPr lang="el-GR" sz="1600" dirty="0">
                <a:latin typeface="UB-Helvetica"/>
              </a:rPr>
              <a:t>Σε πολλές περιπτώσεις, και ειδικά σε νέα είδη που προέκυψαν με χρήση μοριακών τεχνικών, δεν υπάρχουν </a:t>
            </a:r>
            <a:r>
              <a:rPr lang="el-GR" sz="1600" dirty="0" smtClean="0">
                <a:latin typeface="UB-Helvetica"/>
              </a:rPr>
              <a:t>εμφανείς και </a:t>
            </a:r>
            <a:r>
              <a:rPr lang="el-GR" sz="1600" dirty="0">
                <a:latin typeface="UB-Helvetica"/>
              </a:rPr>
              <a:t>εύκολα μετρήσιμοι μορφολογικοί χαρακτήρες. </a:t>
            </a:r>
            <a:endParaRPr lang="el-GR" sz="1600" dirty="0" smtClean="0">
              <a:latin typeface="UB-Helvetica"/>
            </a:endParaRPr>
          </a:p>
          <a:p>
            <a:r>
              <a:rPr lang="el-GR" sz="1600" dirty="0" smtClean="0">
                <a:latin typeface="UB-Helvetica"/>
              </a:rPr>
              <a:t>Η </a:t>
            </a:r>
            <a:r>
              <a:rPr lang="el-GR" sz="1600" dirty="0">
                <a:latin typeface="UB-Helvetica"/>
              </a:rPr>
              <a:t>γεωγραφική κατανομή του υπό αναγνώριση τάξου μπορεί να </a:t>
            </a:r>
            <a:r>
              <a:rPr lang="el-GR" sz="1600" dirty="0" smtClean="0">
                <a:latin typeface="UB-Helvetica"/>
              </a:rPr>
              <a:t>λειτουργήσει </a:t>
            </a:r>
            <a:r>
              <a:rPr lang="el-GR" sz="1600" dirty="0">
                <a:latin typeface="UB-Helvetica"/>
              </a:rPr>
              <a:t>ως «διαγνωστικός χαρακτήρας».</a:t>
            </a:r>
          </a:p>
        </p:txBody>
      </p:sp>
    </p:spTree>
    <p:extLst>
      <p:ext uri="{BB962C8B-B14F-4D97-AF65-F5344CB8AC3E}">
        <p14:creationId xmlns:p14="http://schemas.microsoft.com/office/powerpoint/2010/main" val="10718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3224"/>
            <a:ext cx="8229600" cy="490066"/>
          </a:xfrm>
        </p:spPr>
        <p:txBody>
          <a:bodyPr/>
          <a:lstStyle/>
          <a:p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Κονάκι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Ιονίου, Οικ.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Anguidae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Anguis</a:t>
            </a:r>
            <a:r>
              <a:rPr lang="en-US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cephallonica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Werer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1894)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Μοραϊτόσαυρα: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είδος σημαντικού ενδιαφέροντος</a:t>
            </a:r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3700376"/>
            <a:ext cx="54081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>
                <a:latin typeface="UB-HelveticaCond"/>
              </a:rPr>
              <a:t>A</a:t>
            </a:r>
            <a:r>
              <a:rPr lang="el-GR" sz="900" dirty="0">
                <a:latin typeface="UB-HelveticaCond"/>
              </a:rPr>
              <a:t>. cephallonicus: Ενήλικό άτομο από την Πελοπόννησο (φωτ. Ηλ. </a:t>
            </a:r>
            <a:r>
              <a:rPr lang="el-GR" sz="900" dirty="0" smtClean="0">
                <a:latin typeface="UB-HelveticaCond"/>
              </a:rPr>
              <a:t>Στραχίνης</a:t>
            </a:r>
            <a:r>
              <a:rPr lang="el-GR" sz="900" dirty="0">
                <a:latin typeface="UB-HelveticaCond"/>
              </a:rPr>
              <a:t>)..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938822" y="6646848"/>
            <a:ext cx="35166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00" dirty="0" smtClean="0">
                <a:solidFill>
                  <a:prstClr val="black"/>
                </a:solidFill>
                <a:latin typeface="UB-HelveticaCond"/>
              </a:rPr>
              <a:t>Κατανομή του </a:t>
            </a:r>
            <a:r>
              <a:rPr lang="el-GR" sz="900" dirty="0" smtClean="0">
                <a:solidFill>
                  <a:prstClr val="black"/>
                </a:solidFill>
                <a:latin typeface="UB-HelveticaCond"/>
              </a:rPr>
              <a:t>Α</a:t>
            </a:r>
            <a:r>
              <a:rPr lang="en-US" sz="900" dirty="0" err="1" smtClean="0">
                <a:solidFill>
                  <a:prstClr val="black"/>
                </a:solidFill>
                <a:latin typeface="UB-HelveticaCond"/>
              </a:rPr>
              <a:t>nguis</a:t>
            </a:r>
            <a:r>
              <a:rPr lang="en-US" sz="900" dirty="0" smtClean="0">
                <a:solidFill>
                  <a:prstClr val="black"/>
                </a:solidFill>
                <a:latin typeface="UB-HelveticaCond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UB-HelveticaCond"/>
              </a:rPr>
              <a:t>cephallonica</a:t>
            </a:r>
            <a:r>
              <a:rPr lang="el-GR" sz="900" dirty="0" smtClean="0">
                <a:solidFill>
                  <a:prstClr val="black"/>
                </a:solidFill>
                <a:latin typeface="UB-HelveticaCond"/>
              </a:rPr>
              <a:t> στον </a:t>
            </a:r>
            <a:r>
              <a:rPr lang="el-GR" sz="900" dirty="0" smtClean="0">
                <a:solidFill>
                  <a:prstClr val="black"/>
                </a:solidFill>
                <a:latin typeface="UB-HelveticaCond"/>
              </a:rPr>
              <a:t>ελλαδικό χώρο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78706"/>
            <a:ext cx="5426597" cy="3018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637" t="48600" r="9838" b="10801"/>
          <a:stretch/>
        </p:blipFill>
        <p:spPr>
          <a:xfrm>
            <a:off x="1979712" y="4040712"/>
            <a:ext cx="4896544" cy="2629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88" y="4221088"/>
            <a:ext cx="19608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0073CD"/>
                </a:solidFill>
                <a:latin typeface="PFDiplomatRegular"/>
              </a:rPr>
              <a:t>Εξάπλωση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Είναι ενδημικό είδος της Ελλάδας με κατανομή σε </a:t>
            </a:r>
            <a:r>
              <a:rPr lang="el-GR" sz="900" dirty="0" smtClean="0">
                <a:solidFill>
                  <a:srgbClr val="000000"/>
                </a:solidFill>
                <a:latin typeface="UB-Helvetica"/>
              </a:rPr>
              <a:t>Πελοπόννησο</a:t>
            </a:r>
            <a:r>
              <a:rPr lang="el-GR" sz="900" dirty="0">
                <a:solidFill>
                  <a:srgbClr val="000000"/>
                </a:solidFill>
                <a:latin typeface="UB-Helvetica"/>
              </a:rPr>
              <a:t>, Κεφαλλονιά, Ζάκυνθο και Ιθάκη.</a:t>
            </a:r>
          </a:p>
          <a:p>
            <a:r>
              <a:rPr lang="el-GR" sz="1100" dirty="0">
                <a:solidFill>
                  <a:srgbClr val="0073CD"/>
                </a:solidFill>
                <a:latin typeface="PFDiplomatRegular"/>
              </a:rPr>
              <a:t>Ενδιαίτημα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Στην Πελοπόννησο εξαπλώνεται </a:t>
            </a:r>
            <a:r>
              <a:rPr lang="el-GR" sz="900" dirty="0" smtClean="0">
                <a:solidFill>
                  <a:srgbClr val="000000"/>
                </a:solidFill>
                <a:latin typeface="UB-Helvetica"/>
              </a:rPr>
              <a:t>από το </a:t>
            </a:r>
            <a:r>
              <a:rPr lang="el-GR" sz="900" dirty="0">
                <a:solidFill>
                  <a:srgbClr val="000000"/>
                </a:solidFill>
                <a:latin typeface="UB-Helvetica"/>
              </a:rPr>
              <a:t>επίπεδο της θάλασσας μέχρι </a:t>
            </a:r>
            <a:r>
              <a:rPr lang="el-GR" sz="900" dirty="0" smtClean="0">
                <a:solidFill>
                  <a:srgbClr val="000000"/>
                </a:solidFill>
                <a:latin typeface="UB-Helvetica"/>
              </a:rPr>
              <a:t>τα 1.200 </a:t>
            </a:r>
            <a:r>
              <a:rPr lang="el-GR" sz="900" dirty="0">
                <a:solidFill>
                  <a:srgbClr val="000000"/>
                </a:solidFill>
                <a:latin typeface="UB-Helvetica"/>
              </a:rPr>
              <a:t>μέτρα υψόμετρο. Προτιμά </a:t>
            </a:r>
            <a:r>
              <a:rPr lang="el-GR" sz="900" dirty="0" smtClean="0">
                <a:solidFill>
                  <a:srgbClr val="000000"/>
                </a:solidFill>
                <a:latin typeface="UB-Helvetica"/>
              </a:rPr>
              <a:t>υγρές περιοχές </a:t>
            </a:r>
            <a:r>
              <a:rPr lang="el-GR" sz="900" dirty="0">
                <a:solidFill>
                  <a:srgbClr val="000000"/>
                </a:solidFill>
                <a:latin typeface="UB-Helvetica"/>
              </a:rPr>
              <a:t>σε δάση φυλλοβόλων και </a:t>
            </a:r>
            <a:r>
              <a:rPr lang="el-GR" sz="900" dirty="0" smtClean="0">
                <a:solidFill>
                  <a:srgbClr val="000000"/>
                </a:solidFill>
                <a:latin typeface="UB-Helvetica"/>
              </a:rPr>
              <a:t>κωνοφόρων</a:t>
            </a:r>
            <a:r>
              <a:rPr lang="el-GR" sz="900" dirty="0">
                <a:solidFill>
                  <a:srgbClr val="000000"/>
                </a:solidFill>
                <a:latin typeface="UB-Helvetica"/>
              </a:rPr>
              <a:t>, ορεινά λιβάδια, παραποτά-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μιες περιοχές, υγρούς </a:t>
            </a:r>
            <a:r>
              <a:rPr lang="el-GR" sz="900" dirty="0" smtClean="0">
                <a:solidFill>
                  <a:srgbClr val="000000"/>
                </a:solidFill>
                <a:latin typeface="UB-Helvetica"/>
              </a:rPr>
              <a:t>θαμνότοπους αλλά </a:t>
            </a:r>
            <a:r>
              <a:rPr lang="el-GR" sz="900" dirty="0">
                <a:solidFill>
                  <a:srgbClr val="000000"/>
                </a:solidFill>
                <a:latin typeface="UB-Helvetica"/>
              </a:rPr>
              <a:t>και καλλιέργειες ή κήπους.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41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903"/>
            <a:ext cx="8229600" cy="328693"/>
          </a:xfrm>
        </p:spPr>
        <p:txBody>
          <a:bodyPr/>
          <a:lstStyle/>
          <a:p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Αφρικανικός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χαμαιλέοντας, Οικ.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Chamaeleonidae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Chamaeleo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africanus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Laurenti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1768)</a:t>
            </a:r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815" y="368043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i="1" dirty="0"/>
              <a:t>C. africanus: </a:t>
            </a:r>
            <a:r>
              <a:rPr lang="el-GR" sz="900" dirty="0"/>
              <a:t>Αφρικανικός χαμαιλέοντας που κινείται ανάμεσα σε </a:t>
            </a:r>
            <a:r>
              <a:rPr lang="el-GR" sz="900" dirty="0" smtClean="0"/>
              <a:t>κλαδιά δένδρου</a:t>
            </a:r>
            <a:r>
              <a:rPr lang="el-GR" sz="900" dirty="0"/>
              <a:t>. Η ουρά, που εδώ είναι τυλιγμένη γύρω από κλαράκι, </a:t>
            </a:r>
            <a:r>
              <a:rPr lang="el-GR" sz="900" dirty="0" smtClean="0"/>
              <a:t>χρησιμεύει ως </a:t>
            </a:r>
            <a:r>
              <a:rPr lang="el-GR" sz="900" dirty="0"/>
              <a:t>επιπλέον επικουρικό μέλος (φωτ. Ηλ. Στραχίνης).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8822" y="6646848"/>
            <a:ext cx="35166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>
                <a:solidFill>
                  <a:prstClr val="black"/>
                </a:solidFill>
                <a:latin typeface="UB-HelveticaCond"/>
              </a:rPr>
              <a:t>Κατανομή του </a:t>
            </a:r>
            <a:r>
              <a:rPr lang="en-US" sz="900" i="1" dirty="0">
                <a:solidFill>
                  <a:prstClr val="black"/>
                </a:solidFill>
                <a:latin typeface="UB-HelveticaCond"/>
              </a:rPr>
              <a:t>Chamaeleo </a:t>
            </a:r>
            <a:r>
              <a:rPr lang="en-US" sz="900" i="1" dirty="0" err="1">
                <a:solidFill>
                  <a:prstClr val="black"/>
                </a:solidFill>
                <a:latin typeface="UB-HelveticaCond"/>
              </a:rPr>
              <a:t>africanus</a:t>
            </a:r>
            <a:r>
              <a:rPr lang="en-US" sz="900" i="1" dirty="0">
                <a:solidFill>
                  <a:prstClr val="black"/>
                </a:solidFill>
                <a:latin typeface="UB-HelveticaCond"/>
              </a:rPr>
              <a:t> </a:t>
            </a:r>
            <a:r>
              <a:rPr lang="el-GR" sz="900" dirty="0" smtClean="0">
                <a:solidFill>
                  <a:prstClr val="black"/>
                </a:solidFill>
                <a:latin typeface="UB-HelveticaCond"/>
              </a:rPr>
              <a:t>στον </a:t>
            </a:r>
            <a:r>
              <a:rPr lang="el-GR" sz="900" dirty="0" smtClean="0">
                <a:solidFill>
                  <a:prstClr val="black"/>
                </a:solidFill>
                <a:latin typeface="UB-HelveticaCond"/>
              </a:rPr>
              <a:t>ελλαδικό χώρο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32" y="387733"/>
            <a:ext cx="4092583" cy="3252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874" t="27600" r="9051" b="30400"/>
          <a:stretch/>
        </p:blipFill>
        <p:spPr>
          <a:xfrm>
            <a:off x="2699792" y="4072710"/>
            <a:ext cx="3516691" cy="2511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4" y="4293096"/>
            <a:ext cx="2448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0073CD"/>
                </a:solidFill>
                <a:latin typeface="PFDiplomatRegular"/>
              </a:rPr>
              <a:t>Εξάπλωση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Το είδος εξαπλώνεται από την κεντρική Αφρική μέχρι την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Αίγυπτο. Οι μοναδικοί ευρωπαϊκοί πληθυσμοί εντοπίζονται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στην Πελοπόννησο.</a:t>
            </a:r>
          </a:p>
          <a:p>
            <a:r>
              <a:rPr lang="el-GR" sz="1100" dirty="0">
                <a:solidFill>
                  <a:srgbClr val="0073CD"/>
                </a:solidFill>
                <a:latin typeface="PFDiplomatRegular"/>
              </a:rPr>
              <a:t>Ενδιαίτημα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Η περιοχή εξάπλωσης στην Ελλάδα χαρακτηρίζεται από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αλμυρά έλη και αμμοθίνες, μακκία βλάστηση, καλλιέργει-</a:t>
            </a:r>
          </a:p>
          <a:p>
            <a:r>
              <a:rPr lang="el-GR" sz="900" dirty="0">
                <a:solidFill>
                  <a:srgbClr val="000000"/>
                </a:solidFill>
                <a:latin typeface="UB-Helvetica"/>
              </a:rPr>
              <a:t>ες, φρύγανα και καλαμιώνες.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100" t="20601" r="19288" b="3800"/>
          <a:stretch/>
        </p:blipFill>
        <p:spPr>
          <a:xfrm>
            <a:off x="611560" y="42601"/>
            <a:ext cx="7948937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6090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9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Κατάλογος ελληνικών ειδών Ερπετών</a:t>
            </a:r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126" t="10800" r="27162" b="20600"/>
          <a:stretch/>
        </p:blipFill>
        <p:spPr>
          <a:xfrm>
            <a:off x="0" y="477455"/>
            <a:ext cx="4584998" cy="576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126" t="44401" r="27162" b="9400"/>
          <a:stretch/>
        </p:blipFill>
        <p:spPr>
          <a:xfrm>
            <a:off x="4565432" y="477455"/>
            <a:ext cx="4591638" cy="3885232"/>
          </a:xfrm>
          <a:prstGeom prst="rect">
            <a:avLst/>
          </a:prstGeom>
        </p:spPr>
      </p:pic>
      <p:pic>
        <p:nvPicPr>
          <p:cNvPr id="3074" name="Picture 2" descr="No phot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42" y="4359387"/>
            <a:ext cx="1873960" cy="24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photo description availabl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16542" r="13571" b="32693"/>
          <a:stretch/>
        </p:blipFill>
        <p:spPr bwMode="auto">
          <a:xfrm>
            <a:off x="4716016" y="4359387"/>
            <a:ext cx="2442552" cy="24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y be an image of body of water and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"/>
            <a:ext cx="5112568" cy="68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08179" y="6237312"/>
            <a:ext cx="320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00" i="1" dirty="0" smtClean="0">
                <a:solidFill>
                  <a:prstClr val="black"/>
                </a:solidFill>
              </a:rPr>
              <a:t>Ζεύγος Καρέτα </a:t>
            </a:r>
            <a:r>
              <a:rPr lang="en-US" sz="900" i="1" dirty="0" smtClean="0">
                <a:solidFill>
                  <a:prstClr val="black"/>
                </a:solidFill>
              </a:rPr>
              <a:t>(</a:t>
            </a:r>
            <a:r>
              <a:rPr lang="en-US" sz="900" dirty="0" err="1" smtClean="0">
                <a:solidFill>
                  <a:prstClr val="black"/>
                </a:solidFill>
              </a:rPr>
              <a:t>Caretta</a:t>
            </a:r>
            <a:r>
              <a:rPr lang="en-US" sz="900" dirty="0" smtClean="0">
                <a:solidFill>
                  <a:prstClr val="black"/>
                </a:solidFill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</a:rPr>
              <a:t>caretta</a:t>
            </a:r>
            <a:r>
              <a:rPr lang="el-GR" sz="900" dirty="0" smtClean="0">
                <a:solidFill>
                  <a:prstClr val="black"/>
                </a:solidFill>
              </a:rPr>
              <a:t>κατά τη διάρκεια του ζευγαρώματος (φωτ</a:t>
            </a:r>
            <a:r>
              <a:rPr lang="el-GR" sz="900" dirty="0">
                <a:solidFill>
                  <a:prstClr val="black"/>
                </a:solidFill>
              </a:rPr>
              <a:t>. Γ</a:t>
            </a:r>
            <a:r>
              <a:rPr lang="el-GR" sz="900" dirty="0" smtClean="0">
                <a:solidFill>
                  <a:prstClr val="black"/>
                </a:solidFill>
              </a:rPr>
              <a:t>. Καρρής).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4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" y="0"/>
            <a:ext cx="55304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5653" y="2964626"/>
            <a:ext cx="3608347" cy="38933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Αρσενική </a:t>
            </a:r>
            <a:r>
              <a:rPr lang="el-GR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Βαλκανόσαυρα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3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Podarcis</a:t>
            </a:r>
            <a:r>
              <a:rPr lang="el-GR" sz="13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tauricus</a:t>
            </a:r>
            <a:r>
              <a:rPr lang="el-GR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 νησίδα Άρπυια. Το συγκρότημα</a:t>
            </a:r>
          </a:p>
          <a:p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Στροφάδων βρίσκεται σε απόσταση 26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ναυτικών μιλίων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Πελοπόννησο και 27 από τη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Ζάκυνθο και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αποτελείται από δύο νησίδες, την Σταμφάνη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την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Άρπυια, που απέχουν λίγο μεταξύ τους. Παρ’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όλα αυτά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το κάθε νησάκι φιλοξενεί διαφορετικό είδος</a:t>
            </a:r>
          </a:p>
          <a:p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σαύρας της Οικογένειας </a:t>
            </a:r>
            <a:r>
              <a:rPr lang="el-GR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Lacertidae.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Σταμφάνη απαντάται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Σαύρα </a:t>
            </a:r>
            <a:r>
              <a:rPr lang="el-G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Μοριά </a:t>
            </a:r>
            <a:r>
              <a:rPr lang="el-GR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(Alguroides </a:t>
            </a:r>
            <a:r>
              <a:rPr lang="el-GR" sz="13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moreoticus)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ενώ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Άρπυια η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Βαλκανόσαυρα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Ο πληθυσμός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τελευταίας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χαρακτηρίζεται από εντονότατο φυλετικό</a:t>
            </a:r>
          </a:p>
          <a:p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διμορφισμό ως προς το μέγεθος: τα αρσενικά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άτομα μπορεί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είναι μέχρι και διπλάσια σε μέγεθος από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θηλυκά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να ζυγίζουν μέχρι και επτά φορές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περισσότερο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Μια από τις πολλές ιδιαίτερες ιστορίες των </a:t>
            </a:r>
            <a:r>
              <a:rPr 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ελληνικών </a:t>
            </a:r>
            <a:r>
              <a:rPr 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Ερπετών (φωτ. Π. Παφίλης).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8" name="Picture 8" descr="9789925575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16632"/>
            <a:ext cx="4355976" cy="594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91794" y="6027003"/>
            <a:ext cx="4408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Η Πανίδα της Ελλάδας-Βιολογία και Διαχείριση της Άγριας 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Πανίδας 2020. </a:t>
            </a:r>
            <a:r>
              <a:rPr lang="el-G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Παφίλης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Π. (Γενική Επιμέλεια – Συντονιστής Έκδοσης),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BROKEN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HILL PUBLISHERS LTD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Ι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SBN: 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9789925575053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8975" t="8001" r="24013" b="3800"/>
          <a:stretch/>
        </p:blipFill>
        <p:spPr>
          <a:xfrm>
            <a:off x="4572000" y="116632"/>
            <a:ext cx="4464496" cy="598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504056"/>
          </a:xfrm>
        </p:spPr>
        <p:txBody>
          <a:bodyPr/>
          <a:lstStyle/>
          <a:p>
            <a:r>
              <a:rPr lang="el-GR" sz="3200" dirty="0" smtClean="0"/>
              <a:t>Βιβλιογραφία για τα </a:t>
            </a:r>
            <a:r>
              <a:rPr lang="el-GR" sz="3200" dirty="0" smtClean="0"/>
              <a:t>Ερπετ</a:t>
            </a:r>
            <a:r>
              <a:rPr lang="el-GR" sz="3200" dirty="0" smtClean="0"/>
              <a:t>ά</a:t>
            </a:r>
            <a:endParaRPr lang="el-GR" sz="3200" dirty="0"/>
          </a:p>
        </p:txBody>
      </p:sp>
      <p:pic>
        <p:nvPicPr>
          <p:cNvPr id="2050" name="Picture 2" descr="ΤΑ ΦΙΔΙΑ ΤΗΣ ΕΛΛΑΔΑΣ | Planet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67" y="-1"/>
            <a:ext cx="2488991" cy="41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α Ερπετά της Ελλάδας και της Κύπρου – Εκδόσεις ΑγροΤύπος – ηλεκτρονικό  κατάστημ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 bwMode="auto">
          <a:xfrm>
            <a:off x="-108520" y="479395"/>
            <a:ext cx="3920158" cy="35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πικίνδυνα φίδια και αράχνες της Ελλάδας - Στραχίνης Ηλίας | Public βιβλί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511"/>
          <a:stretch/>
        </p:blipFill>
        <p:spPr bwMode="auto">
          <a:xfrm>
            <a:off x="7020273" y="4150394"/>
            <a:ext cx="1484018" cy="27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1100" t="24800" r="31888" b="22001"/>
          <a:stretch/>
        </p:blipFill>
        <p:spPr>
          <a:xfrm>
            <a:off x="-20297" y="4017603"/>
            <a:ext cx="3512177" cy="2839632"/>
          </a:xfrm>
          <a:prstGeom prst="rect">
            <a:avLst/>
          </a:prstGeom>
        </p:spPr>
      </p:pic>
      <p:pic>
        <p:nvPicPr>
          <p:cNvPr id="2062" name="Picture 14" descr="Αμφίβια και ερπετά της Ελλάδας. Οδηγός αναγνώρισης - Εκδόσεις Πατάκ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5" y="1409935"/>
            <a:ext cx="2838112" cy="41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197768" y="192097"/>
            <a:ext cx="8892480" cy="332656"/>
          </a:xfrm>
        </p:spPr>
        <p:txBody>
          <a:bodyPr/>
          <a:lstStyle/>
          <a:p>
            <a:pPr algn="ctr"/>
            <a:r>
              <a:rPr lang="el-GR" sz="1600" dirty="0" smtClean="0">
                <a:latin typeface="Tahoma" pitchFamily="34" charset="0"/>
                <a:cs typeface="Tahoma" pitchFamily="34" charset="0"/>
              </a:rPr>
              <a:t>Διακυμάνσεις στη βιοποικιλότητα ανά γεωλογική περίοδο:                                               Η εμφάνιση των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ρπετών και Αμφιβίων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4860032" y="692696"/>
            <a:ext cx="4127376" cy="4267200"/>
          </a:xfrm>
        </p:spPr>
        <p:txBody>
          <a:bodyPr/>
          <a:lstStyle/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Έκρηξη βιοποικιλότητας στην περίοδο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Καμβρίου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(πριν από 550 εκ χρόνια), η οποία δε συνεχίστηκε και σε άλλη γεωλογική περίοδο</a:t>
            </a:r>
          </a:p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Υπήρχαν σχετικά λίγα είδη κατά τη διάρκεια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Παλαιοζωικού 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στις αρχές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Μεσοζωικού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 αιώνα (αν και οι απόψεις διίστανται)</a:t>
            </a:r>
          </a:p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Στο τέλος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Τριτογενούς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στην αρχή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Τεταρτογενούς 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(Πλειστόκαινο) κορυφώθηκε η αύξηση της βιοποικιλότητας, με την παρουσία περισσότερων ειδών και ανώτερων ταξινομικών ομάδων πανίδας και χλωρίδας (χερσαίων και θαλάσσιων ζωικών και φυτικών οργανισμών), από οποιαδήποτε άλλη περίοδο στο παρελθόν</a:t>
            </a:r>
          </a:p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Σήμερα ζούμε στο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Τεταρτογενές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, εποχή που χαρακτηρίζεται από μείωση της βιοποικιλότητας, η οποία σχετίζεται με τις αλλαγές του κλίματος και με την ολοένα αυξανόμενη και περισσότερο πολύπλοκη ανθρώπινη δραστηριότητα </a:t>
            </a:r>
          </a:p>
          <a:p>
            <a:endParaRPr lang="el-GR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www.detectingdesign.com/images/FossilRecord/Time%20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7244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755576" y="3140968"/>
            <a:ext cx="3888432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5 - Ορθογώνιο"/>
          <p:cNvSpPr/>
          <p:nvPr/>
        </p:nvSpPr>
        <p:spPr>
          <a:xfrm>
            <a:off x="755576" y="1762286"/>
            <a:ext cx="3888432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8" name="5 - Ορθογώνιο"/>
          <p:cNvSpPr/>
          <p:nvPr/>
        </p:nvSpPr>
        <p:spPr>
          <a:xfrm>
            <a:off x="758559" y="1129122"/>
            <a:ext cx="3888432" cy="4891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προφιλ των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ΕΡΠΕΤ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ΩΝ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Ελλάδα</a:t>
            </a:r>
            <a:endParaRPr lang="el-G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692696"/>
            <a:ext cx="8640960" cy="6048672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sz="1600" dirty="0" smtClean="0">
                <a:latin typeface="UB-Helvetica"/>
              </a:rPr>
              <a:t>Η Ελλάδα </a:t>
            </a:r>
            <a:r>
              <a:rPr lang="el-GR" sz="1600" dirty="0" smtClean="0">
                <a:latin typeface="UB-Helvetica"/>
              </a:rPr>
              <a:t>διαθέτει </a:t>
            </a:r>
            <a:r>
              <a:rPr lang="el-GR" sz="1600" dirty="0">
                <a:latin typeface="UB-Helvetica"/>
              </a:rPr>
              <a:t>μια εξαιρετικά ενδιαφέρουσα πανίδα Ερπετών με </a:t>
            </a:r>
            <a:r>
              <a:rPr lang="el-GR" sz="1600" b="1" dirty="0">
                <a:latin typeface="UB-Helvetica"/>
              </a:rPr>
              <a:t>πολλά ενδημικά είδη</a:t>
            </a:r>
            <a:r>
              <a:rPr lang="el-GR" sz="1600" dirty="0">
                <a:latin typeface="UB-Helvetica"/>
              </a:rPr>
              <a:t>, ενώ </a:t>
            </a:r>
            <a:r>
              <a:rPr lang="el-GR" sz="1600" dirty="0" smtClean="0">
                <a:latin typeface="UB-Helvetica"/>
              </a:rPr>
              <a:t>φιλοξενεί </a:t>
            </a:r>
            <a:r>
              <a:rPr lang="el-GR" sz="1600" dirty="0">
                <a:latin typeface="UB-Helvetica"/>
              </a:rPr>
              <a:t>αρκετά είδη που διατηρούν τους μοναδικούς ευρωπαϊκούς πληθυσμούς </a:t>
            </a:r>
            <a:r>
              <a:rPr lang="el-GR" sz="1600" dirty="0" smtClean="0">
                <a:latin typeface="UB-Helvetica"/>
              </a:rPr>
              <a:t>τους.</a:t>
            </a:r>
            <a:endParaRPr lang="el-GR" sz="1600" dirty="0">
              <a:latin typeface="UB-Helvetica"/>
            </a:endParaRPr>
          </a:p>
          <a:p>
            <a:r>
              <a:rPr lang="el-GR" sz="1600" dirty="0">
                <a:latin typeface="UB-Helvetica"/>
              </a:rPr>
              <a:t>Αυτή η εντυπωσιακή ποικιλότητα προσέλκυσε από νωρίς το ενδιαφέρον του ανθρώπου που </a:t>
            </a:r>
            <a:r>
              <a:rPr lang="el-GR" sz="1600" dirty="0" smtClean="0">
                <a:latin typeface="UB-Helvetica"/>
              </a:rPr>
              <a:t>απαθανάτισε </a:t>
            </a:r>
            <a:r>
              <a:rPr lang="el-GR" sz="1600" dirty="0">
                <a:latin typeface="UB-Helvetica"/>
              </a:rPr>
              <a:t>φίδια, σαύρες και χελώνες σε μύθους, δοξασίες και </a:t>
            </a:r>
            <a:r>
              <a:rPr lang="el-GR" sz="1600" dirty="0" smtClean="0">
                <a:latin typeface="UB-Helvetica"/>
              </a:rPr>
              <a:t>τεχνουργήματα.</a:t>
            </a:r>
          </a:p>
          <a:p>
            <a:r>
              <a:rPr lang="el-GR" sz="1600" dirty="0">
                <a:latin typeface="UB-Helvetica"/>
              </a:rPr>
              <a:t>Τ</a:t>
            </a:r>
            <a:r>
              <a:rPr lang="el-GR" sz="1600" dirty="0" smtClean="0">
                <a:latin typeface="UB-Helvetica"/>
              </a:rPr>
              <a:t>α </a:t>
            </a:r>
            <a:r>
              <a:rPr lang="el-GR" sz="1600" dirty="0">
                <a:latin typeface="UB-Helvetica"/>
              </a:rPr>
              <a:t>ελληνικά </a:t>
            </a:r>
            <a:r>
              <a:rPr lang="el-GR" sz="1600" dirty="0" smtClean="0">
                <a:latin typeface="UB-Helvetica"/>
              </a:rPr>
              <a:t>Ερπετά </a:t>
            </a:r>
            <a:r>
              <a:rPr lang="el-GR" sz="1600" dirty="0">
                <a:latin typeface="UB-Helvetica"/>
              </a:rPr>
              <a:t>διακρίνονται και από μεγάλη </a:t>
            </a:r>
            <a:r>
              <a:rPr lang="el-GR" sz="1600" b="1" dirty="0">
                <a:latin typeface="UB-Helvetica"/>
              </a:rPr>
              <a:t>ενδοειδική διαφοροποίηση </a:t>
            </a:r>
            <a:r>
              <a:rPr lang="el-GR" sz="1600" dirty="0">
                <a:latin typeface="UB-Helvetica"/>
              </a:rPr>
              <a:t>σε επίπεδο υποειδών ή ακόμη και </a:t>
            </a:r>
            <a:r>
              <a:rPr lang="el-GR" sz="1600" dirty="0" smtClean="0">
                <a:latin typeface="UB-Helvetica"/>
              </a:rPr>
              <a:t>πληθυσμών</a:t>
            </a:r>
            <a:r>
              <a:rPr lang="el-GR" sz="1600" dirty="0">
                <a:latin typeface="UB-Helvetica"/>
              </a:rPr>
              <a:t>. Έτσι, νησιωτικοί πληθυσμοί Ερπετών μπορεί να εμφανίζουν </a:t>
            </a:r>
            <a:r>
              <a:rPr lang="el-GR" sz="1600" b="1" dirty="0">
                <a:latin typeface="UB-Helvetica"/>
              </a:rPr>
              <a:t>γιγαντισμό</a:t>
            </a:r>
            <a:r>
              <a:rPr lang="el-GR" sz="1600" dirty="0">
                <a:latin typeface="UB-Helvetica"/>
              </a:rPr>
              <a:t>, </a:t>
            </a:r>
            <a:r>
              <a:rPr lang="el-GR" sz="1600" b="1" dirty="0">
                <a:latin typeface="UB-Helvetica"/>
              </a:rPr>
              <a:t>νανισμό</a:t>
            </a:r>
            <a:r>
              <a:rPr lang="el-GR" sz="1600" dirty="0">
                <a:latin typeface="UB-Helvetica"/>
              </a:rPr>
              <a:t>, </a:t>
            </a:r>
            <a:r>
              <a:rPr lang="el-GR" sz="1600" b="1" dirty="0">
                <a:latin typeface="UB-Helvetica"/>
              </a:rPr>
              <a:t>μελανισμό</a:t>
            </a:r>
            <a:r>
              <a:rPr lang="el-GR" sz="1600" dirty="0">
                <a:latin typeface="UB-Helvetica"/>
              </a:rPr>
              <a:t> </a:t>
            </a:r>
            <a:r>
              <a:rPr lang="el-GR" sz="1600" dirty="0" smtClean="0">
                <a:latin typeface="UB-Helvetica"/>
              </a:rPr>
              <a:t>ή </a:t>
            </a:r>
            <a:r>
              <a:rPr lang="el-GR" sz="1600" b="1" dirty="0" smtClean="0">
                <a:latin typeface="UB-Helvetica"/>
              </a:rPr>
              <a:t>κανιβαλισμό</a:t>
            </a:r>
            <a:r>
              <a:rPr lang="el-GR" sz="1600" dirty="0" smtClean="0">
                <a:latin typeface="UB-Helvetica"/>
              </a:rPr>
              <a:t>.</a:t>
            </a:r>
          </a:p>
          <a:p>
            <a:r>
              <a:rPr lang="el-GR" sz="1600" dirty="0" smtClean="0">
                <a:latin typeface="UB-Helvetica"/>
              </a:rPr>
              <a:t>Στην Ελλάδα νέα </a:t>
            </a:r>
            <a:r>
              <a:rPr lang="el-GR" sz="1600" dirty="0">
                <a:latin typeface="UB-Helvetica"/>
              </a:rPr>
              <a:t>είδη </a:t>
            </a:r>
            <a:r>
              <a:rPr lang="el-GR" sz="1600" dirty="0" smtClean="0">
                <a:latin typeface="UB-Helvetica"/>
              </a:rPr>
              <a:t>περιγράφονται</a:t>
            </a:r>
            <a:r>
              <a:rPr lang="el-GR" sz="1600" dirty="0">
                <a:latin typeface="UB-Helvetica"/>
              </a:rPr>
              <a:t>, καινούργιοι πληθυσμοί </a:t>
            </a:r>
            <a:r>
              <a:rPr lang="el-GR" sz="1600" dirty="0" smtClean="0">
                <a:latin typeface="UB-Helvetica"/>
              </a:rPr>
              <a:t>εντοπίζονται </a:t>
            </a:r>
            <a:r>
              <a:rPr lang="el-GR" sz="1600" dirty="0">
                <a:latin typeface="UB-Helvetica"/>
              </a:rPr>
              <a:t>και </a:t>
            </a:r>
            <a:r>
              <a:rPr lang="el-GR" sz="1600" dirty="0" smtClean="0">
                <a:latin typeface="UB-Helvetica"/>
              </a:rPr>
              <a:t>πρωτότυπα στοιχεία </a:t>
            </a:r>
            <a:r>
              <a:rPr lang="el-GR" sz="1600" dirty="0">
                <a:latin typeface="UB-Helvetica"/>
              </a:rPr>
              <a:t>φυσιολογίας, </a:t>
            </a:r>
            <a:r>
              <a:rPr lang="el-GR" sz="1600" dirty="0" smtClean="0">
                <a:latin typeface="UB-Helvetica"/>
              </a:rPr>
              <a:t>οικολογίας </a:t>
            </a:r>
            <a:r>
              <a:rPr lang="el-GR" sz="1600" dirty="0">
                <a:latin typeface="UB-Helvetica"/>
              </a:rPr>
              <a:t>και συμπεριφοράς </a:t>
            </a:r>
            <a:r>
              <a:rPr lang="el-GR" sz="1600" dirty="0" smtClean="0">
                <a:latin typeface="UB-Helvetica"/>
              </a:rPr>
              <a:t>αποκαλύπτονται.</a:t>
            </a:r>
          </a:p>
          <a:p>
            <a:r>
              <a:rPr lang="el-GR" sz="1600" dirty="0">
                <a:latin typeface="UB-Helvetica"/>
              </a:rPr>
              <a:t>Η μελέτη των</a:t>
            </a:r>
            <a:r>
              <a:rPr lang="el-GR" sz="1600" dirty="0">
                <a:solidFill>
                  <a:srgbClr val="FF0000"/>
                </a:solidFill>
                <a:latin typeface="UB-Helvetica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UB-Helvetica"/>
              </a:rPr>
              <a:t>Ερπετών</a:t>
            </a:r>
            <a:r>
              <a:rPr lang="el-GR" sz="1600" dirty="0">
                <a:solidFill>
                  <a:srgbClr val="FF0000"/>
                </a:solidFill>
                <a:latin typeface="UB-Helvetica"/>
              </a:rPr>
              <a:t> </a:t>
            </a:r>
            <a:r>
              <a:rPr lang="el-GR" sz="1600" dirty="0">
                <a:latin typeface="UB-Helvetica"/>
              </a:rPr>
              <a:t>είναι ιστορικά </a:t>
            </a:r>
            <a:r>
              <a:rPr lang="el-GR" sz="1600" dirty="0" smtClean="0">
                <a:latin typeface="UB-Helvetica"/>
              </a:rPr>
              <a:t>συνυφασμένη με </a:t>
            </a:r>
            <a:r>
              <a:rPr lang="el-GR" sz="1600" dirty="0">
                <a:latin typeface="UB-Helvetica"/>
              </a:rPr>
              <a:t>αυτή των </a:t>
            </a:r>
            <a:r>
              <a:rPr lang="el-GR" sz="1600" b="1" dirty="0">
                <a:solidFill>
                  <a:srgbClr val="FF0000"/>
                </a:solidFill>
                <a:latin typeface="UB-Helvetica"/>
              </a:rPr>
              <a:t>Αμφιβίων</a:t>
            </a:r>
            <a:r>
              <a:rPr lang="el-GR" sz="1600" dirty="0">
                <a:latin typeface="UB-Helvetica"/>
              </a:rPr>
              <a:t>. Εν μέρει αυτό οφείλεται </a:t>
            </a:r>
            <a:r>
              <a:rPr lang="el-GR" sz="1600" dirty="0" smtClean="0">
                <a:latin typeface="UB-Helvetica"/>
              </a:rPr>
              <a:t>σε κάποια </a:t>
            </a:r>
            <a:r>
              <a:rPr lang="el-GR" sz="1600" dirty="0">
                <a:latin typeface="UB-Helvetica"/>
              </a:rPr>
              <a:t>χαρακτηριστικά, όπως η </a:t>
            </a:r>
            <a:r>
              <a:rPr lang="el-GR" sz="1600" b="1" dirty="0">
                <a:latin typeface="UB-Helvetica"/>
              </a:rPr>
              <a:t>εξωθερμία</a:t>
            </a:r>
            <a:r>
              <a:rPr lang="el-GR" sz="1600" dirty="0">
                <a:latin typeface="UB-Helvetica"/>
              </a:rPr>
              <a:t>, που </a:t>
            </a:r>
            <a:r>
              <a:rPr lang="el-GR" sz="1600" dirty="0" smtClean="0">
                <a:latin typeface="UB-Helvetica"/>
              </a:rPr>
              <a:t>μοιράζονται </a:t>
            </a:r>
            <a:r>
              <a:rPr lang="el-GR" sz="1600" dirty="0">
                <a:latin typeface="UB-Helvetica"/>
              </a:rPr>
              <a:t>οι δύο ομοταξίες. </a:t>
            </a:r>
            <a:endParaRPr lang="el-GR" sz="1600" dirty="0" smtClean="0">
              <a:latin typeface="UB-Helvetica"/>
            </a:endParaRPr>
          </a:p>
          <a:p>
            <a:r>
              <a:rPr lang="el-GR" sz="1600" dirty="0" smtClean="0">
                <a:latin typeface="UB-Helvetica"/>
              </a:rPr>
              <a:t>Χρήση των </a:t>
            </a:r>
            <a:r>
              <a:rPr lang="el-GR" sz="1600" dirty="0">
                <a:latin typeface="UB-Helvetica"/>
              </a:rPr>
              <a:t>όρων «</a:t>
            </a:r>
            <a:r>
              <a:rPr lang="el-GR" sz="1600" b="1" dirty="0">
                <a:latin typeface="UB-Helvetica"/>
              </a:rPr>
              <a:t>ερπετοπανίδα</a:t>
            </a:r>
            <a:r>
              <a:rPr lang="el-GR" sz="1600" dirty="0">
                <a:latin typeface="UB-Helvetica"/>
              </a:rPr>
              <a:t>» και «</a:t>
            </a:r>
            <a:r>
              <a:rPr lang="el-GR" sz="1600" b="1" dirty="0">
                <a:latin typeface="UB-Helvetica"/>
              </a:rPr>
              <a:t>ερπετολογία</a:t>
            </a:r>
            <a:r>
              <a:rPr lang="el-GR" sz="1600" dirty="0">
                <a:latin typeface="UB-Helvetica"/>
              </a:rPr>
              <a:t>» οι </a:t>
            </a:r>
            <a:r>
              <a:rPr lang="el-GR" sz="1600" dirty="0" smtClean="0">
                <a:latin typeface="UB-Helvetica"/>
              </a:rPr>
              <a:t>οποίοι </a:t>
            </a:r>
            <a:r>
              <a:rPr lang="el-GR" sz="1600" dirty="0">
                <a:latin typeface="UB-Helvetica"/>
              </a:rPr>
              <a:t>αφορούν και τις δύο ομάδες.</a:t>
            </a:r>
          </a:p>
        </p:txBody>
      </p:sp>
    </p:spTree>
    <p:extLst>
      <p:ext uri="{BB962C8B-B14F-4D97-AF65-F5344CB8AC3E}">
        <p14:creationId xmlns:p14="http://schemas.microsoft.com/office/powerpoint/2010/main" val="41265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el-GR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Ομοταξία των 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Ερπετών (βασικά χαρακτηριστικά Ι)</a:t>
            </a:r>
            <a:endParaRPr lang="el-GR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508512"/>
            <a:ext cx="78843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Ομοταξία των Ερπετών (Reptilia, λατ. </a:t>
            </a:r>
            <a:r>
              <a:rPr lang="el-G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reptile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έρπω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περιλαμβάνει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τέσσερις Τάξεις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οποίες,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παρότι διαφέρουν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έντονα στην εξωτερική τους εμφάνιση,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φέρουν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κάποια κοινά μορφολογικά γνωρίσματα.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Όλα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μέλη της Ομοταξίας φέρουν έντονα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κερατινοποιημένες φολίδες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επιδερμίδα είναι καλά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ανεπτυγμένη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φέρει πολλά υδρόφοβα λιπίδια που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περιορίζουν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σημαντικά τις απώλειες νερού μέσω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αφυδάτωσης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Το πιο σημαντικό της όμως στοιχείο είναι 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παραγωγή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ενός ιδιαίτερου τύπου κερατίνης, της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β-κερατίνης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οποία είναι πολύ πιο σκληρή από τις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άλλες μορφές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κερατίνης που συναντώνται στο ζωικό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Βασίλειο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αποτελεί το κύριο συστατικό κατασκευής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φολίδων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επιδερμικές φολίδες αλλάζουν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συνήθως περισσότερες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μια φορά κατά τη διάρκεια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χρόνου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και αντικαθίστανται από νέες σε μια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εντυπωσιακή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διαδικασία που είναι γνωστή ως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έκδυση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φιδοπουκάμισα, που σε κάποιες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περιπτώσεις μπορεί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βρεθούν απολύτως άθικτα,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αποτέλεσμα της εποχικής έκδυσης.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Αντίθετα, στους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κροκόδειλους, οι φολίδες είναι μόνιμες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αλλά μεγαλώνουν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μέγεθος και πάχος προκειμένου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αντισταθμιστούν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φθορές που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υφίστανται.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χελώνες οι φολίδες έχουν τροποποιηθεί σε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οστέινες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δερμικές πλάκες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νέα στρώματα κερατίνης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εμπλουτίζουν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παλαιότερα, παραγώμενα από τις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κατώτερες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στιβάδες της επιδερμίδας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Όλες οι Τάξεις των Ερπετών φέρουν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καλά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αναπτυγμένη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γλώσσα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Επειδή κανένα από τα μέλη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Ομοταξίας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δεν μπορεί να μασήσει την τροφή του,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γλώσσα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λειτουργεί ως υποβοηθητικό όργανο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χειρισμό της λείας και την κατάποση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χελώνες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γλυκών νερών του Γένους Chelydra, 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γλώσσα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είναι πολύ στενή και μοιάζει με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σκουλήκι, χρησιμοποιείται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σαν δόλωμα ώστε να παρασύρει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μικρά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ψαράκια κυριολεκτικά μέσα στο στόμα τους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Φολιδωτά, η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γλώσσα έχει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περίφημη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διχαλωτή εμφάνιση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 ρόλος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είναι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ιδιαίτερα σημαντικός.</a:t>
            </a:r>
          </a:p>
        </p:txBody>
      </p:sp>
    </p:spTree>
    <p:extLst>
      <p:ext uri="{BB962C8B-B14F-4D97-AF65-F5344CB8AC3E}">
        <p14:creationId xmlns:p14="http://schemas.microsoft.com/office/powerpoint/2010/main" val="231820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73209" cy="3535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440" y="4581128"/>
            <a:ext cx="8602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UB-HelveticaCond"/>
              </a:rPr>
              <a:t>Ενήλικο σαμιαμίδι </a:t>
            </a:r>
            <a:r>
              <a:rPr lang="el-GR" sz="1600" i="1" dirty="0">
                <a:latin typeface="UB-HelveticaCond-Italic"/>
              </a:rPr>
              <a:t>(</a:t>
            </a:r>
            <a:r>
              <a:rPr lang="en-US" sz="1600" i="1" dirty="0" err="1">
                <a:latin typeface="UB-HelveticaCond-Italic"/>
              </a:rPr>
              <a:t>Mediodactylus</a:t>
            </a:r>
            <a:r>
              <a:rPr lang="en-US" sz="1600" i="1" dirty="0">
                <a:latin typeface="UB-HelveticaCond-Italic"/>
              </a:rPr>
              <a:t> </a:t>
            </a:r>
            <a:r>
              <a:rPr lang="en-US" sz="1600" i="1" dirty="0" err="1">
                <a:latin typeface="UB-HelveticaCond-Italic"/>
              </a:rPr>
              <a:t>kotschyi</a:t>
            </a:r>
            <a:r>
              <a:rPr lang="en-US" sz="1600" i="1" dirty="0">
                <a:latin typeface="UB-HelveticaCond-Italic"/>
              </a:rPr>
              <a:t>) </a:t>
            </a:r>
            <a:r>
              <a:rPr lang="el-GR" sz="1600" dirty="0">
                <a:latin typeface="UB-HelveticaCond"/>
              </a:rPr>
              <a:t>κατά </a:t>
            </a:r>
            <a:r>
              <a:rPr lang="el-GR" sz="1600" dirty="0" smtClean="0">
                <a:latin typeface="UB-HelveticaCond"/>
              </a:rPr>
              <a:t>τη διάρκεια </a:t>
            </a:r>
            <a:r>
              <a:rPr lang="el-GR" sz="1600" dirty="0">
                <a:latin typeface="UB-HelveticaCond"/>
              </a:rPr>
              <a:t>της ανοιξιάτικης έκδυσης (φωτ. Π. Παφίλης).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4462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1" y="836712"/>
            <a:ext cx="8745671" cy="4392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800" y="5261891"/>
            <a:ext cx="8745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UB-HelveticaCond"/>
              </a:rPr>
              <a:t>Πλήρες έκδυμα από αγιόφιδο </a:t>
            </a:r>
            <a:r>
              <a:rPr lang="el-GR" sz="1600" i="1" dirty="0">
                <a:latin typeface="UB-HelveticaCond-Italic"/>
              </a:rPr>
              <a:t>(Telescopus fallax) </a:t>
            </a:r>
            <a:r>
              <a:rPr lang="el-GR" sz="1600" dirty="0">
                <a:latin typeface="UB-HelveticaCond"/>
              </a:rPr>
              <a:t>από </a:t>
            </a:r>
            <a:r>
              <a:rPr lang="el-GR" sz="1600" dirty="0" smtClean="0">
                <a:latin typeface="UB-HelveticaCond"/>
              </a:rPr>
              <a:t>τη Σταμφάνη </a:t>
            </a:r>
            <a:r>
              <a:rPr lang="el-GR" sz="1600" dirty="0">
                <a:latin typeface="UB-HelveticaCond"/>
              </a:rPr>
              <a:t>στις Στροφάδες (φωτ. Π. Παφίλης).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551986184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8606</TotalTime>
  <Words>1618</Words>
  <Application>Microsoft Office PowerPoint</Application>
  <PresentationFormat>On-screen Show (4:3)</PresentationFormat>
  <Paragraphs>80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PFDiplomatRegular</vt:lpstr>
      <vt:lpstr>Tahoma</vt:lpstr>
      <vt:lpstr>UB-Helvetica</vt:lpstr>
      <vt:lpstr>UB-HelveticaCond</vt:lpstr>
      <vt:lpstr>UB-HelveticaCond-Italic</vt:lpstr>
      <vt:lpstr>Wingdings 2</vt:lpstr>
      <vt:lpstr>Προσαρμοσμένη σχεδίαση</vt:lpstr>
      <vt:lpstr>1_Προσαρμοσμένη σχεδίαση</vt:lpstr>
      <vt:lpstr>Θέμα του Office</vt:lpstr>
      <vt:lpstr>Μάθημα: Βιολογία και Διαχείριση Άγριας Πανίδας Θεματική ενότητα: Τα Eρπετά</vt:lpstr>
      <vt:lpstr>PowerPoint Presentation</vt:lpstr>
      <vt:lpstr>PowerPoint Presentation</vt:lpstr>
      <vt:lpstr>Βιβλιογραφία για τα Ερπετά</vt:lpstr>
      <vt:lpstr>Διακυμάνσεις στη βιοποικιλότητα ανά γεωλογική περίοδο:                                               Η εμφάνιση των Eρπετών και Αμφιβίων</vt:lpstr>
      <vt:lpstr>Το προφιλ των ΕΡΠΕΤΩΝ στην Ελλάδα</vt:lpstr>
      <vt:lpstr>Ομοταξία των Ερπετών (βασικά χαρακτηριστικά Ι)</vt:lpstr>
      <vt:lpstr>PowerPoint Presentation</vt:lpstr>
      <vt:lpstr>PowerPoint Presentation</vt:lpstr>
      <vt:lpstr>Ομοταξία των Ερπετών (βασικά χαρακτηριστικά Ι)</vt:lpstr>
      <vt:lpstr>PowerPoint Presentation</vt:lpstr>
      <vt:lpstr>Βασικό βιολογικό γνώρισμα ερπετών</vt:lpstr>
      <vt:lpstr>Αναγνώριση των Σαυρών</vt:lpstr>
      <vt:lpstr>Κονάκι του Ιονίου, Οικ. Anguidae Anguis cephallonica (Werer, 1894) Μοραϊτόσαυρα: ένα είδος σημαντικού ενδιαφέροντος</vt:lpstr>
      <vt:lpstr>Αφρικανικός χαμαιλέοντας, Οικ. Chamaeleonidae Chamaeleo africanus (Laurenti, 1768)</vt:lpstr>
      <vt:lpstr>PowerPoint Presentation</vt:lpstr>
      <vt:lpstr>PowerPoint Presentation</vt:lpstr>
      <vt:lpstr>Κατάλογος ελληνικών ειδών Ερπετών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χρήση του θαλάσσιου χώρου και το μεταναστευτικό πρότυπο των Αρτέμηδων</dc:title>
  <dc:creator>Γιώργος Καρρής</dc:creator>
  <cp:lastModifiedBy>user</cp:lastModifiedBy>
  <cp:revision>556</cp:revision>
  <dcterms:modified xsi:type="dcterms:W3CDTF">2026-05-18T22:49:23Z</dcterms:modified>
</cp:coreProperties>
</file>