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1"/>
  </p:sldMasterIdLst>
  <p:notesMasterIdLst>
    <p:notesMasterId r:id="rId21"/>
  </p:notesMasterIdLst>
  <p:sldIdLst>
    <p:sldId id="256" r:id="rId2"/>
    <p:sldId id="277" r:id="rId3"/>
    <p:sldId id="257" r:id="rId4"/>
    <p:sldId id="258" r:id="rId5"/>
    <p:sldId id="267" r:id="rId6"/>
    <p:sldId id="268" r:id="rId7"/>
    <p:sldId id="260" r:id="rId8"/>
    <p:sldId id="259" r:id="rId9"/>
    <p:sldId id="269" r:id="rId10"/>
    <p:sldId id="261" r:id="rId11"/>
    <p:sldId id="262" r:id="rId12"/>
    <p:sldId id="278" r:id="rId13"/>
    <p:sldId id="271" r:id="rId14"/>
    <p:sldId id="272" r:id="rId15"/>
    <p:sldId id="273" r:id="rId16"/>
    <p:sldId id="276" r:id="rId17"/>
    <p:sldId id="263" r:id="rId18"/>
    <p:sldId id="270" r:id="rId19"/>
    <p:sldId id="26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A7AB"/>
    <a:srgbClr val="9797BB"/>
    <a:srgbClr val="8F8FC3"/>
    <a:srgbClr val="60A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1686" y="138"/>
      </p:cViewPr>
      <p:guideLst>
        <p:guide orient="horz" pos="2160"/>
        <p:guide pos="290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11BCD-A612-49B0-9143-720F8B56FEF6}" type="datetimeFigureOut">
              <a:rPr lang="el-GR" smtClean="0"/>
              <a:pPr/>
              <a:t>1/5/2026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2931B-F333-4B58-A0A1-3C3F1F51897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53117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2931B-F333-4B58-A0A1-3C3F1F518975}" type="slidenum">
              <a:rPr lang="el-GR" smtClean="0"/>
              <a:pPr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3134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AFC1E57-9B4F-CE25-0B1D-05677DD54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="" xmlns:a16="http://schemas.microsoft.com/office/drawing/2014/main" id="{032C66E5-2DCB-F5F6-3EDE-3334FAF721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="" xmlns:a16="http://schemas.microsoft.com/office/drawing/2014/main" id="{B1E569D3-D9D2-900D-9F10-86193050DF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="" xmlns:a16="http://schemas.microsoft.com/office/drawing/2014/main" id="{74922739-8E54-9902-85E9-D86D304A8C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2931B-F333-4B58-A0A1-3C3F1F518975}" type="slidenum">
              <a:rPr lang="el-GR" smtClean="0"/>
              <a:pPr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4989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2931B-F333-4B58-A0A1-3C3F1F518975}" type="slidenum">
              <a:rPr lang="el-GR" smtClean="0"/>
              <a:pPr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0916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2931B-F333-4B58-A0A1-3C3F1F518975}" type="slidenum">
              <a:rPr lang="el-GR" smtClean="0"/>
              <a:pPr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8655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2931B-F333-4B58-A0A1-3C3F1F518975}" type="slidenum">
              <a:rPr lang="el-GR" smtClean="0"/>
              <a:pPr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82039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58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0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8288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00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5378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51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94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86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83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126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598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62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55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550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86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6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igitally made image of human figures surrounded by animal figur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798" y="2315778"/>
            <a:ext cx="5391319" cy="3028731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166538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                                                                                                       </a:t>
            </a:r>
            <a:r>
              <a:rPr sz="2000" b="1" dirty="0" err="1" smtClean="0">
                <a:solidFill>
                  <a:schemeClr val="tx1"/>
                </a:solidFill>
              </a:rPr>
              <a:t>Τμήμ</a:t>
            </a:r>
            <a:r>
              <a:rPr sz="2000" b="1" dirty="0" smtClean="0">
                <a:solidFill>
                  <a:schemeClr val="tx1"/>
                </a:solidFill>
              </a:rPr>
              <a:t>α </a:t>
            </a:r>
            <a:r>
              <a:rPr lang="el-GR" sz="2000" b="1" dirty="0">
                <a:solidFill>
                  <a:schemeClr val="tx1"/>
                </a:solidFill>
              </a:rPr>
              <a:t>Πρόληψης &amp; Π</a:t>
            </a:r>
            <a:r>
              <a:rPr sz="2000" b="1" dirty="0">
                <a:solidFill>
                  <a:schemeClr val="tx1"/>
                </a:solidFill>
              </a:rPr>
              <a:t>ροα</a:t>
            </a:r>
            <a:r>
              <a:rPr sz="2000" b="1" dirty="0" err="1">
                <a:solidFill>
                  <a:schemeClr val="tx1"/>
                </a:solidFill>
              </a:rPr>
              <a:t>γωγής</a:t>
            </a:r>
            <a:r>
              <a:rPr sz="2000" b="1" dirty="0">
                <a:solidFill>
                  <a:schemeClr val="tx1"/>
                </a:solidFill>
              </a:rPr>
              <a:t> </a:t>
            </a:r>
            <a:r>
              <a:rPr lang="el-GR" sz="2000" b="1" dirty="0">
                <a:solidFill>
                  <a:schemeClr val="tx1"/>
                </a:solidFill>
              </a:rPr>
              <a:t>Υ</a:t>
            </a:r>
            <a:r>
              <a:rPr sz="2000" b="1" dirty="0" err="1">
                <a:solidFill>
                  <a:schemeClr val="tx1"/>
                </a:solidFill>
              </a:rPr>
              <a:t>γείας</a:t>
            </a:r>
            <a:r>
              <a:rPr lang="el-GR" sz="2000" b="1" dirty="0">
                <a:solidFill>
                  <a:schemeClr val="tx1"/>
                </a:solidFill>
              </a:rPr>
              <a:t> </a:t>
            </a:r>
            <a:r>
              <a:rPr lang="el-GR" sz="2000" b="1" dirty="0" smtClean="0">
                <a:solidFill>
                  <a:schemeClr val="tx1"/>
                </a:solidFill>
              </a:rPr>
              <a:t>Γ.Ν</a:t>
            </a:r>
            <a:r>
              <a:rPr lang="el-GR" sz="2000" b="1" dirty="0">
                <a:solidFill>
                  <a:schemeClr val="tx1"/>
                </a:solidFill>
              </a:rPr>
              <a:t>. Ζακύνθου</a:t>
            </a:r>
            <a:endParaRPr sz="20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sz="2000" dirty="0" smtClean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  <a:p>
            <a:pPr marL="0" indent="0" algn="ctr">
              <a:buNone/>
            </a:pPr>
            <a:endParaRPr lang="en-US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l-GR" b="1" dirty="0" err="1" smtClean="0">
                <a:solidFill>
                  <a:schemeClr val="tx1"/>
                </a:solidFill>
              </a:rPr>
              <a:t>Μπλερίνα</a:t>
            </a:r>
            <a:r>
              <a:rPr lang="el-GR" b="1" dirty="0" smtClean="0">
                <a:solidFill>
                  <a:schemeClr val="tx1"/>
                </a:solidFill>
              </a:rPr>
              <a:t> </a:t>
            </a:r>
            <a:r>
              <a:rPr lang="el-GR" b="1" dirty="0" err="1">
                <a:solidFill>
                  <a:schemeClr val="tx1"/>
                </a:solidFill>
              </a:rPr>
              <a:t>Σουλάι</a:t>
            </a:r>
            <a:r>
              <a:rPr lang="el-GR" b="1" dirty="0">
                <a:solidFill>
                  <a:schemeClr val="tx1"/>
                </a:solidFill>
              </a:rPr>
              <a:t> Ακτύπη, </a:t>
            </a:r>
            <a:r>
              <a:rPr lang="el-GR" dirty="0" err="1">
                <a:solidFill>
                  <a:schemeClr val="tx1"/>
                </a:solidFill>
              </a:rPr>
              <a:t>Νομοκτηνίατρος</a:t>
            </a:r>
            <a:r>
              <a:rPr lang="el-GR" dirty="0">
                <a:solidFill>
                  <a:schemeClr val="tx1"/>
                </a:solidFill>
              </a:rPr>
              <a:t> Ζακύνθου, Μεταπτυχιακή Φοιτήτρια Ιατρικής Σχολής Πανεπιστημίου Πατρών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tx1"/>
                </a:solidFill>
              </a:rPr>
              <a:t>A</a:t>
            </a:r>
            <a:r>
              <a:rPr lang="el-GR" b="1" dirty="0" smtClean="0">
                <a:solidFill>
                  <a:schemeClr val="tx1"/>
                </a:solidFill>
              </a:rPr>
              <a:t>ΠΡΙΛΙΟΣ 202</a:t>
            </a:r>
            <a:r>
              <a:rPr lang="en-US" b="1" dirty="0" smtClean="0">
                <a:solidFill>
                  <a:schemeClr val="tx1"/>
                </a:solidFill>
              </a:rPr>
              <a:t>6</a:t>
            </a:r>
            <a:endParaRPr lang="el-GR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23556" name="Picture 4" descr="Τμήμα Πρόληψης &amp; Προαγωγής Υγείας Γ. Ν. Ζακύνθου | Zákynthos"/>
          <p:cNvPicPr>
            <a:picLocks noChangeAspect="1" noChangeArrowheads="1"/>
          </p:cNvPicPr>
          <p:nvPr/>
        </p:nvPicPr>
        <p:blipFill>
          <a:blip r:embed="rId3"/>
          <a:srcRect l="12698" r="8730" b="30159"/>
          <a:stretch>
            <a:fillRect/>
          </a:stretch>
        </p:blipFill>
        <p:spPr bwMode="auto">
          <a:xfrm>
            <a:off x="511632" y="0"/>
            <a:ext cx="841022" cy="74757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27880"/>
            <a:ext cx="9144000" cy="88789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l-GR" sz="20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Μάθημα: Βιολογία και Διαχείριση Άγριας Πανίδας</a:t>
            </a:r>
            <a:br>
              <a:rPr lang="el-GR" sz="20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</a:br>
            <a:r>
              <a:rPr lang="el-GR" sz="20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Θεματική ενότητα:</a:t>
            </a:r>
            <a:r>
              <a:rPr lang="el-GR" sz="2000" b="1" dirty="0">
                <a:solidFill>
                  <a:schemeClr val="tx1"/>
                </a:solidFill>
              </a:rPr>
              <a:t/>
            </a:r>
            <a:br>
              <a:rPr lang="el-GR" sz="2000" b="1" dirty="0">
                <a:solidFill>
                  <a:schemeClr val="tx1"/>
                </a:solidFill>
              </a:rPr>
            </a:br>
            <a:r>
              <a:rPr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Ζωονόσοι</a:t>
            </a:r>
            <a:r>
              <a:rPr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Λοιμώδη</a:t>
            </a:r>
            <a:r>
              <a:rPr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Νοσήμ</a:t>
            </a:r>
            <a:r>
              <a:rPr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ατα που Μεταδίδονται από Ζώα στον Άνθρωπο</a:t>
            </a:r>
          </a:p>
        </p:txBody>
      </p:sp>
      <p:sp>
        <p:nvSpPr>
          <p:cNvPr id="6" name="7 - TextBox"/>
          <p:cNvSpPr txBox="1"/>
          <p:nvPr/>
        </p:nvSpPr>
        <p:spPr>
          <a:xfrm>
            <a:off x="1593410" y="747575"/>
            <a:ext cx="59309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l-GR" b="1" dirty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sz="1400" dirty="0">
                <a:latin typeface="Tahoma" pitchFamily="34" charset="0"/>
                <a:cs typeface="Tahoma" pitchFamily="34" charset="0"/>
              </a:rPr>
              <a:t>Τμήμα </a:t>
            </a:r>
            <a:r>
              <a:rPr lang="el-GR" sz="1400" dirty="0" smtClean="0">
                <a:latin typeface="Tahoma" pitchFamily="34" charset="0"/>
                <a:cs typeface="Tahoma" pitchFamily="34" charset="0"/>
              </a:rPr>
              <a:t>Περιβάλλοντος </a:t>
            </a:r>
            <a:r>
              <a:rPr lang="el-GR" sz="1400" dirty="0">
                <a:latin typeface="Tahoma" pitchFamily="34" charset="0"/>
                <a:cs typeface="Tahoma" pitchFamily="34" charset="0"/>
              </a:rPr>
              <a:t>- Σχολή </a:t>
            </a:r>
            <a:r>
              <a:rPr lang="el-GR" sz="1400" dirty="0" smtClean="0">
                <a:latin typeface="Tahoma" pitchFamily="34" charset="0"/>
                <a:cs typeface="Tahoma" pitchFamily="34" charset="0"/>
              </a:rPr>
              <a:t>Περιβάλλοντος </a:t>
            </a:r>
            <a:r>
              <a:rPr lang="en-US" sz="1400" dirty="0" smtClean="0">
                <a:latin typeface="Tahoma" pitchFamily="34" charset="0"/>
                <a:cs typeface="Tahoma" pitchFamily="34" charset="0"/>
              </a:rPr>
              <a:t>–</a:t>
            </a:r>
            <a:r>
              <a:rPr lang="el-GR" sz="1400" dirty="0" smtClean="0">
                <a:latin typeface="Tahoma" pitchFamily="34" charset="0"/>
                <a:cs typeface="Tahoma" pitchFamily="34" charset="0"/>
              </a:rPr>
              <a:t> Ιόνιο Πανεπιστήμιο</a:t>
            </a:r>
            <a:endParaRPr lang="el-GR" b="1" dirty="0">
              <a:latin typeface="Arial" charset="0"/>
              <a:cs typeface="Arial" charset="0"/>
            </a:endParaRPr>
          </a:p>
        </p:txBody>
      </p:sp>
      <p:pic>
        <p:nvPicPr>
          <p:cNvPr id="7" name="Εικόνα 1" descr="ÎÏÎ¿ÏÎ­Î»ÎµÏÎ¼Î± ÎµÎ¹ÎºÏÎ½Î±Ï Î³Î¹Î± Î¹Î¿Î½Î¹Î¿ ÏÎ±Î½ÎµÏÎ¹ÏÏÎ·Î¼Î¹Î¿ ÏÎµÎ¹ Î¹Î¿Î½Î¹ÏÎ½ Î½Î·ÏÏÎ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5296" y="851026"/>
            <a:ext cx="618392" cy="574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5133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pPr algn="ctr"/>
            <a:r>
              <a:rPr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Συμπ</a:t>
            </a:r>
            <a:r>
              <a:rPr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τώμ</a:t>
            </a:r>
            <a:r>
              <a:rPr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ατα στον Άνθρωπο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1338"/>
            <a:ext cx="9144000" cy="600666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sz="2400" dirty="0" err="1">
                <a:solidFill>
                  <a:schemeClr val="tx1"/>
                </a:solidFill>
              </a:rPr>
              <a:t>Πυρετός</a:t>
            </a:r>
            <a:r>
              <a:rPr sz="2400" dirty="0">
                <a:solidFill>
                  <a:schemeClr val="tx1"/>
                </a:solidFill>
              </a:rPr>
              <a:t>, </a:t>
            </a:r>
            <a:r>
              <a:rPr sz="2400" dirty="0" err="1">
                <a:solidFill>
                  <a:schemeClr val="tx1"/>
                </a:solidFill>
              </a:rPr>
              <a:t>ρίγη</a:t>
            </a:r>
            <a:r>
              <a:rPr sz="2400" dirty="0">
                <a:solidFill>
                  <a:schemeClr val="tx1"/>
                </a:solidFill>
              </a:rPr>
              <a:t>, </a:t>
            </a:r>
            <a:r>
              <a:rPr sz="2400" dirty="0" err="1">
                <a:solidFill>
                  <a:schemeClr val="tx1"/>
                </a:solidFill>
              </a:rPr>
              <a:t>μυϊκοί</a:t>
            </a:r>
            <a:r>
              <a:rPr sz="2400" dirty="0">
                <a:solidFill>
                  <a:schemeClr val="tx1"/>
                </a:solidFill>
              </a:rPr>
              <a:t> π</a:t>
            </a:r>
            <a:r>
              <a:rPr sz="2400" dirty="0" err="1">
                <a:solidFill>
                  <a:schemeClr val="tx1"/>
                </a:solidFill>
              </a:rPr>
              <a:t>όνοι</a:t>
            </a:r>
            <a:endParaRPr sz="2400" dirty="0">
              <a:solidFill>
                <a:schemeClr val="tx1"/>
              </a:solidFill>
            </a:endParaRPr>
          </a:p>
          <a:p>
            <a:r>
              <a:rPr sz="2400" dirty="0">
                <a:solidFill>
                  <a:schemeClr val="tx1"/>
                </a:solidFill>
              </a:rPr>
              <a:t>Να</a:t>
            </a:r>
            <a:r>
              <a:rPr sz="2400" dirty="0" err="1">
                <a:solidFill>
                  <a:schemeClr val="tx1"/>
                </a:solidFill>
              </a:rPr>
              <a:t>υτί</a:t>
            </a:r>
            <a:r>
              <a:rPr sz="2400" dirty="0">
                <a:solidFill>
                  <a:schemeClr val="tx1"/>
                </a:solidFill>
              </a:rPr>
              <a:t>α, διάρροια, κόπωση</a:t>
            </a:r>
          </a:p>
          <a:p>
            <a:r>
              <a:rPr sz="2400" dirty="0" err="1">
                <a:solidFill>
                  <a:schemeClr val="tx1"/>
                </a:solidFill>
              </a:rPr>
              <a:t>Εξ</a:t>
            </a:r>
            <a:r>
              <a:rPr sz="2400" dirty="0">
                <a:solidFill>
                  <a:schemeClr val="tx1"/>
                </a:solidFill>
              </a:rPr>
              <a:t>ανθήματα ή πληγές στο δέρμα</a:t>
            </a:r>
          </a:p>
          <a:p>
            <a:r>
              <a:rPr sz="2400" dirty="0">
                <a:solidFill>
                  <a:schemeClr val="tx1"/>
                </a:solidFill>
              </a:rPr>
              <a:t>Διαταρα</a:t>
            </a:r>
            <a:r>
              <a:rPr sz="2400" dirty="0" err="1">
                <a:solidFill>
                  <a:schemeClr val="tx1"/>
                </a:solidFill>
              </a:rPr>
              <a:t>χές</a:t>
            </a:r>
            <a:r>
              <a:rPr sz="2400" dirty="0">
                <a:solidFill>
                  <a:schemeClr val="tx1"/>
                </a:solidFill>
              </a:rPr>
              <a:t> </a:t>
            </a:r>
            <a:r>
              <a:rPr sz="2400" dirty="0" err="1">
                <a:solidFill>
                  <a:schemeClr val="tx1"/>
                </a:solidFill>
              </a:rPr>
              <a:t>στο</a:t>
            </a:r>
            <a:r>
              <a:rPr sz="2400" dirty="0">
                <a:solidFill>
                  <a:schemeClr val="tx1"/>
                </a:solidFill>
              </a:rPr>
              <a:t> ήπαρ, στα </a:t>
            </a:r>
            <a:r>
              <a:rPr sz="2400" dirty="0" err="1">
                <a:solidFill>
                  <a:schemeClr val="tx1"/>
                </a:solidFill>
              </a:rPr>
              <a:t>νεφρά</a:t>
            </a:r>
            <a:r>
              <a:rPr sz="2400" dirty="0">
                <a:solidFill>
                  <a:schemeClr val="tx1"/>
                </a:solidFill>
              </a:rPr>
              <a:t> ή </a:t>
            </a:r>
            <a:r>
              <a:rPr sz="2400" dirty="0" err="1">
                <a:solidFill>
                  <a:schemeClr val="tx1"/>
                </a:solidFill>
              </a:rPr>
              <a:t>στο</a:t>
            </a:r>
            <a:r>
              <a:rPr sz="2400" dirty="0">
                <a:solidFill>
                  <a:schemeClr val="tx1"/>
                </a:solidFill>
              </a:rPr>
              <a:t> </a:t>
            </a:r>
            <a:r>
              <a:rPr sz="2400" dirty="0" err="1">
                <a:solidFill>
                  <a:schemeClr val="tx1"/>
                </a:solidFill>
              </a:rPr>
              <a:t>νευρικό</a:t>
            </a:r>
            <a:r>
              <a:rPr sz="2400" dirty="0">
                <a:solidFill>
                  <a:schemeClr val="tx1"/>
                </a:solidFill>
              </a:rPr>
              <a:t> </a:t>
            </a:r>
            <a:r>
              <a:rPr sz="2400" dirty="0" err="1">
                <a:solidFill>
                  <a:schemeClr val="tx1"/>
                </a:solidFill>
              </a:rPr>
              <a:t>σύστημ</a:t>
            </a:r>
            <a:r>
              <a:rPr sz="2400" dirty="0">
                <a:solidFill>
                  <a:schemeClr val="tx1"/>
                </a:solidFill>
              </a:rPr>
              <a:t>α</a:t>
            </a:r>
          </a:p>
          <a:p>
            <a:r>
              <a:rPr sz="2400" dirty="0">
                <a:solidFill>
                  <a:schemeClr val="tx1"/>
                </a:solidFill>
              </a:rPr>
              <a:t>Σε </a:t>
            </a:r>
            <a:r>
              <a:rPr sz="2400" dirty="0" err="1">
                <a:solidFill>
                  <a:schemeClr val="tx1"/>
                </a:solidFill>
              </a:rPr>
              <a:t>σο</a:t>
            </a:r>
            <a:r>
              <a:rPr sz="2400" dirty="0">
                <a:solidFill>
                  <a:schemeClr val="tx1"/>
                </a:solidFill>
              </a:rPr>
              <a:t>βαρές περιπτώσεις, οργανική ανεπάρκεια ή θάνατος</a:t>
            </a:r>
          </a:p>
          <a:p>
            <a:pPr marL="0" indent="0">
              <a:buNone/>
            </a:pPr>
            <a:r>
              <a:rPr sz="2400" dirty="0" smtClean="0">
                <a:solidFill>
                  <a:schemeClr val="tx1"/>
                </a:solidFill>
              </a:rPr>
              <a:t>➡</a:t>
            </a:r>
            <a:r>
              <a:rPr lang="el-GR" sz="2400" dirty="0" smtClean="0">
                <a:solidFill>
                  <a:schemeClr val="tx1"/>
                </a:solidFill>
              </a:rPr>
              <a:t> </a:t>
            </a:r>
            <a:r>
              <a:rPr sz="2400" dirty="0" smtClean="0">
                <a:solidFill>
                  <a:schemeClr val="tx1"/>
                </a:solidFill>
              </a:rPr>
              <a:t>Η </a:t>
            </a:r>
            <a:r>
              <a:rPr sz="2400" dirty="0" err="1">
                <a:solidFill>
                  <a:schemeClr val="tx1"/>
                </a:solidFill>
              </a:rPr>
              <a:t>έγκαιρη</a:t>
            </a:r>
            <a:r>
              <a:rPr sz="2400" dirty="0">
                <a:solidFill>
                  <a:schemeClr val="tx1"/>
                </a:solidFill>
              </a:rPr>
              <a:t> διάγνωση και θεραπεία είναι καθοριστική.</a:t>
            </a:r>
          </a:p>
        </p:txBody>
      </p:sp>
      <p:pic>
        <p:nvPicPr>
          <p:cNvPr id="5" name="Εικόνα 4" descr="Εικόνα που περιέχει κείμενο, καρτούν, κουνέλι, θηλαστικό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DBDE1FBD-B8D8-0333-C271-21BAD2863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312" y="3795112"/>
            <a:ext cx="4788825" cy="3062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5674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Πρόληψη</a:t>
            </a:r>
            <a:r>
              <a:rPr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και </a:t>
            </a:r>
            <a:r>
              <a:rPr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Προστ</a:t>
            </a:r>
            <a:r>
              <a:rPr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ασία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756745"/>
            <a:ext cx="6180082" cy="6101255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el-GR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sz="2400" dirty="0" smtClean="0">
                <a:solidFill>
                  <a:schemeClr val="tx1"/>
                </a:solidFill>
              </a:rPr>
              <a:t>✅ </a:t>
            </a:r>
            <a:r>
              <a:rPr sz="2400" dirty="0" err="1">
                <a:solidFill>
                  <a:schemeClr val="tx1"/>
                </a:solidFill>
              </a:rPr>
              <a:t>Αποφεύγουμε</a:t>
            </a:r>
            <a:r>
              <a:rPr sz="2400" dirty="0">
                <a:solidFill>
                  <a:schemeClr val="tx1"/>
                </a:solidFill>
              </a:rPr>
              <a:t> επαφή με </a:t>
            </a:r>
            <a:r>
              <a:rPr sz="2400" dirty="0" err="1">
                <a:solidFill>
                  <a:schemeClr val="tx1"/>
                </a:solidFill>
              </a:rPr>
              <a:t>άγρια</a:t>
            </a:r>
            <a:r>
              <a:rPr sz="2400" dirty="0">
                <a:solidFill>
                  <a:schemeClr val="tx1"/>
                </a:solidFill>
              </a:rPr>
              <a:t> </a:t>
            </a:r>
            <a:r>
              <a:rPr lang="el-GR" sz="2400" dirty="0" smtClean="0">
                <a:solidFill>
                  <a:schemeClr val="tx1"/>
                </a:solidFill>
              </a:rPr>
              <a:t>                                                </a:t>
            </a:r>
            <a:r>
              <a:rPr sz="2400" dirty="0" smtClean="0">
                <a:solidFill>
                  <a:schemeClr val="tx1"/>
                </a:solidFill>
              </a:rPr>
              <a:t>ή </a:t>
            </a:r>
            <a:r>
              <a:rPr sz="2400" dirty="0">
                <a:solidFill>
                  <a:schemeClr val="tx1"/>
                </a:solidFill>
              </a:rPr>
              <a:t>αδέσποτα </a:t>
            </a:r>
            <a:r>
              <a:rPr sz="2400" dirty="0" err="1">
                <a:solidFill>
                  <a:schemeClr val="tx1"/>
                </a:solidFill>
              </a:rPr>
              <a:t>ζώα</a:t>
            </a:r>
            <a:r>
              <a:rPr sz="2400" dirty="0" smtClean="0">
                <a:solidFill>
                  <a:schemeClr val="tx1"/>
                </a:solidFill>
              </a:rPr>
              <a:t>.</a:t>
            </a:r>
            <a:endParaRPr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sz="2400" dirty="0">
                <a:solidFill>
                  <a:schemeClr val="tx1"/>
                </a:solidFill>
              </a:rPr>
              <a:t>✅ </a:t>
            </a:r>
            <a:r>
              <a:rPr sz="2400" dirty="0" err="1">
                <a:solidFill>
                  <a:schemeClr val="tx1"/>
                </a:solidFill>
              </a:rPr>
              <a:t>Εμβολιάζουμε</a:t>
            </a:r>
            <a:r>
              <a:rPr sz="2400" dirty="0">
                <a:solidFill>
                  <a:schemeClr val="tx1"/>
                </a:solidFill>
              </a:rPr>
              <a:t> τα </a:t>
            </a:r>
            <a:r>
              <a:rPr sz="2400" dirty="0" err="1">
                <a:solidFill>
                  <a:schemeClr val="tx1"/>
                </a:solidFill>
              </a:rPr>
              <a:t>κατοικίδιά</a:t>
            </a:r>
            <a:r>
              <a:rPr sz="2400" dirty="0">
                <a:solidFill>
                  <a:schemeClr val="tx1"/>
                </a:solidFill>
              </a:rPr>
              <a:t> </a:t>
            </a:r>
            <a:r>
              <a:rPr sz="2400" dirty="0" err="1">
                <a:solidFill>
                  <a:schemeClr val="tx1"/>
                </a:solidFill>
              </a:rPr>
              <a:t>μας</a:t>
            </a:r>
            <a:r>
              <a:rPr sz="2400" dirty="0" smtClean="0">
                <a:solidFill>
                  <a:schemeClr val="tx1"/>
                </a:solidFill>
              </a:rPr>
              <a:t>.</a:t>
            </a:r>
            <a:endParaRPr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sz="2400" dirty="0">
                <a:solidFill>
                  <a:schemeClr val="tx1"/>
                </a:solidFill>
              </a:rPr>
              <a:t>✅ </a:t>
            </a:r>
            <a:r>
              <a:rPr sz="2400" dirty="0" err="1">
                <a:solidFill>
                  <a:schemeClr val="tx1"/>
                </a:solidFill>
              </a:rPr>
              <a:t>Καταναλώνουμε</a:t>
            </a:r>
            <a:r>
              <a:rPr sz="2400" dirty="0">
                <a:solidFill>
                  <a:schemeClr val="tx1"/>
                </a:solidFill>
              </a:rPr>
              <a:t> </a:t>
            </a:r>
            <a:r>
              <a:rPr sz="2400" dirty="0" err="1">
                <a:solidFill>
                  <a:schemeClr val="tx1"/>
                </a:solidFill>
              </a:rPr>
              <a:t>μόνο</a:t>
            </a:r>
            <a:r>
              <a:rPr sz="2400" dirty="0">
                <a:solidFill>
                  <a:schemeClr val="tx1"/>
                </a:solidFill>
              </a:rPr>
              <a:t> </a:t>
            </a:r>
            <a:r>
              <a:rPr sz="2400" dirty="0" err="1">
                <a:solidFill>
                  <a:schemeClr val="tx1"/>
                </a:solidFill>
              </a:rPr>
              <a:t>παστεριωμένα</a:t>
            </a:r>
            <a:r>
              <a:rPr sz="2400" dirty="0">
                <a:solidFill>
                  <a:schemeClr val="tx1"/>
                </a:solidFill>
              </a:rPr>
              <a:t> </a:t>
            </a:r>
            <a:r>
              <a:rPr lang="el-GR" sz="2400" dirty="0" smtClean="0">
                <a:solidFill>
                  <a:schemeClr val="tx1"/>
                </a:solidFill>
              </a:rPr>
              <a:t>                             </a:t>
            </a:r>
            <a:r>
              <a:rPr sz="2400" dirty="0" err="1" smtClean="0">
                <a:solidFill>
                  <a:schemeClr val="tx1"/>
                </a:solidFill>
              </a:rPr>
              <a:t>γαλακτοκομικά</a:t>
            </a:r>
            <a:r>
              <a:rPr sz="2400" dirty="0" smtClean="0">
                <a:solidFill>
                  <a:schemeClr val="tx1"/>
                </a:solidFill>
              </a:rPr>
              <a:t> </a:t>
            </a:r>
            <a:r>
              <a:rPr sz="2400" dirty="0" err="1">
                <a:solidFill>
                  <a:schemeClr val="tx1"/>
                </a:solidFill>
              </a:rPr>
              <a:t>προϊόντα</a:t>
            </a:r>
            <a:r>
              <a:rPr sz="2400" dirty="0" smtClean="0">
                <a:solidFill>
                  <a:schemeClr val="tx1"/>
                </a:solidFill>
              </a:rPr>
              <a:t>.</a:t>
            </a:r>
            <a:endParaRPr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sz="2400" dirty="0">
                <a:solidFill>
                  <a:schemeClr val="tx1"/>
                </a:solidFill>
              </a:rPr>
              <a:t>✅ </a:t>
            </a:r>
            <a:r>
              <a:rPr sz="2400" dirty="0" err="1">
                <a:solidFill>
                  <a:schemeClr val="tx1"/>
                </a:solidFill>
              </a:rPr>
              <a:t>Τηρούμε</a:t>
            </a:r>
            <a:r>
              <a:rPr sz="2400" dirty="0">
                <a:solidFill>
                  <a:schemeClr val="tx1"/>
                </a:solidFill>
              </a:rPr>
              <a:t> </a:t>
            </a:r>
            <a:r>
              <a:rPr sz="2400" dirty="0" err="1">
                <a:solidFill>
                  <a:schemeClr val="tx1"/>
                </a:solidFill>
              </a:rPr>
              <a:t>κανόνες</a:t>
            </a:r>
            <a:r>
              <a:rPr sz="2400" dirty="0">
                <a:solidFill>
                  <a:schemeClr val="tx1"/>
                </a:solidFill>
              </a:rPr>
              <a:t> </a:t>
            </a:r>
            <a:r>
              <a:rPr sz="2400" dirty="0" err="1">
                <a:solidFill>
                  <a:schemeClr val="tx1"/>
                </a:solidFill>
              </a:rPr>
              <a:t>ατομικής</a:t>
            </a:r>
            <a:r>
              <a:rPr sz="2400" dirty="0">
                <a:solidFill>
                  <a:schemeClr val="tx1"/>
                </a:solidFill>
              </a:rPr>
              <a:t> </a:t>
            </a:r>
            <a:r>
              <a:rPr sz="2400" dirty="0" err="1">
                <a:solidFill>
                  <a:schemeClr val="tx1"/>
                </a:solidFill>
              </a:rPr>
              <a:t>υγιεινής</a:t>
            </a:r>
            <a:r>
              <a:rPr sz="2400" dirty="0" smtClean="0">
                <a:solidFill>
                  <a:schemeClr val="tx1"/>
                </a:solidFill>
              </a:rPr>
              <a:t>.</a:t>
            </a:r>
            <a:endParaRPr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sz="2400" dirty="0">
                <a:solidFill>
                  <a:schemeClr val="tx1"/>
                </a:solidFill>
              </a:rPr>
              <a:t>✅ </a:t>
            </a:r>
            <a:r>
              <a:rPr sz="2400" dirty="0" err="1">
                <a:solidFill>
                  <a:schemeClr val="tx1"/>
                </a:solidFill>
              </a:rPr>
              <a:t>Χρησιμοποιούμε</a:t>
            </a:r>
            <a:r>
              <a:rPr sz="2400" dirty="0">
                <a:solidFill>
                  <a:schemeClr val="tx1"/>
                </a:solidFill>
              </a:rPr>
              <a:t> προστατευτικά </a:t>
            </a:r>
            <a:r>
              <a:rPr sz="2400" dirty="0" err="1">
                <a:solidFill>
                  <a:schemeClr val="tx1"/>
                </a:solidFill>
              </a:rPr>
              <a:t>ρούχα</a:t>
            </a:r>
            <a:r>
              <a:rPr sz="2400" dirty="0">
                <a:solidFill>
                  <a:schemeClr val="tx1"/>
                </a:solidFill>
              </a:rPr>
              <a:t> </a:t>
            </a:r>
            <a:r>
              <a:rPr lang="el-GR" sz="2400" dirty="0" smtClean="0">
                <a:solidFill>
                  <a:schemeClr val="tx1"/>
                </a:solidFill>
              </a:rPr>
              <a:t>                                </a:t>
            </a:r>
            <a:r>
              <a:rPr sz="2400" dirty="0" err="1" smtClean="0">
                <a:solidFill>
                  <a:schemeClr val="tx1"/>
                </a:solidFill>
              </a:rPr>
              <a:t>σε</a:t>
            </a:r>
            <a:r>
              <a:rPr sz="2400" dirty="0" smtClean="0">
                <a:solidFill>
                  <a:schemeClr val="tx1"/>
                </a:solidFill>
              </a:rPr>
              <a:t> </a:t>
            </a:r>
            <a:r>
              <a:rPr sz="2400" dirty="0">
                <a:solidFill>
                  <a:schemeClr val="tx1"/>
                </a:solidFill>
              </a:rPr>
              <a:t>επαφή με ζώα ή ύποπτα περιβάλλοντα.</a:t>
            </a:r>
          </a:p>
          <a:p>
            <a:pPr marL="0" indent="0">
              <a:buNone/>
            </a:pPr>
            <a:r>
              <a:rPr sz="2400" dirty="0">
                <a:solidFill>
                  <a:schemeClr val="tx1"/>
                </a:solidFill>
              </a:rPr>
              <a:t>✅ </a:t>
            </a:r>
            <a:r>
              <a:rPr sz="2400" dirty="0" err="1">
                <a:solidFill>
                  <a:schemeClr val="tx1"/>
                </a:solidFill>
              </a:rPr>
              <a:t>Ενημερωνόμαστε</a:t>
            </a:r>
            <a:r>
              <a:rPr sz="2400" dirty="0">
                <a:solidFill>
                  <a:schemeClr val="tx1"/>
                </a:solidFill>
              </a:rPr>
              <a:t> από </a:t>
            </a:r>
            <a:r>
              <a:rPr sz="2400" dirty="0" err="1">
                <a:solidFill>
                  <a:schemeClr val="tx1"/>
                </a:solidFill>
              </a:rPr>
              <a:t>αξιόπιστες</a:t>
            </a:r>
            <a:r>
              <a:rPr sz="2400" dirty="0">
                <a:solidFill>
                  <a:schemeClr val="tx1"/>
                </a:solidFill>
              </a:rPr>
              <a:t> </a:t>
            </a:r>
            <a:r>
              <a:rPr sz="2400" dirty="0" err="1" smtClean="0">
                <a:solidFill>
                  <a:schemeClr val="tx1"/>
                </a:solidFill>
              </a:rPr>
              <a:t>πηγές</a:t>
            </a:r>
            <a:r>
              <a:rPr lang="el-GR" sz="2400" dirty="0" smtClean="0">
                <a:solidFill>
                  <a:schemeClr val="tx1"/>
                </a:solidFill>
              </a:rPr>
              <a:t>                             </a:t>
            </a:r>
            <a:r>
              <a:rPr sz="2400" dirty="0" smtClean="0">
                <a:solidFill>
                  <a:schemeClr val="tx1"/>
                </a:solidFill>
              </a:rPr>
              <a:t> (</a:t>
            </a:r>
            <a:r>
              <a:rPr lang="el-GR" sz="2400" dirty="0" smtClean="0">
                <a:solidFill>
                  <a:schemeClr val="tx1"/>
                </a:solidFill>
              </a:rPr>
              <a:t>Εθνικός Οργανισμός Δημόσιας Υγείας - ΕΟΔΥ</a:t>
            </a:r>
            <a:r>
              <a:rPr sz="2400" dirty="0" smtClean="0">
                <a:solidFill>
                  <a:schemeClr val="tx1"/>
                </a:solidFill>
              </a:rPr>
              <a:t>, </a:t>
            </a:r>
            <a:r>
              <a:rPr sz="2400" dirty="0">
                <a:solidFill>
                  <a:schemeClr val="tx1"/>
                </a:solidFill>
              </a:rPr>
              <a:t>Υπουργείο Υγείας, Νοσοκομείο).</a:t>
            </a:r>
          </a:p>
        </p:txBody>
      </p:sp>
      <p:pic>
        <p:nvPicPr>
          <p:cNvPr id="5" name="Εικόνα 4" descr="Εικόνα που περιέχει λογότυπο, γραμματοσειρά, Μπελ ηλεκτρίκ, γραφικά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5BFA7C60-FA19-3F90-42C3-4884DECFB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346" y="3854083"/>
            <a:ext cx="3205655" cy="2706804"/>
          </a:xfrm>
          <a:prstGeom prst="rect">
            <a:avLst/>
          </a:prstGeom>
        </p:spPr>
      </p:pic>
      <p:sp>
        <p:nvSpPr>
          <p:cNvPr id="10246" name="AutoShape 6" descr="Εμβολιασμός στις γάτες | zooplus Magaz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248" name="AutoShape 8" descr="Εμβολιασμός στις γάτες | zooplus Magaz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3"/>
          <a:srcRect l="12253" t="25952" r="38082" b="17381"/>
          <a:stretch>
            <a:fillRect/>
          </a:stretch>
        </p:blipFill>
        <p:spPr bwMode="auto">
          <a:xfrm>
            <a:off x="5854262" y="1375638"/>
            <a:ext cx="3289738" cy="21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Θέση περιεχομένου 12" descr="Εικόνα που περιέχει κείμενο, στιγμιότυπο οθόνης, γραμματοσειρά, σχεδίαση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F8D68A97-38EC-5170-C09C-805F3AC73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0024" y="0"/>
            <a:ext cx="5903976" cy="6858000"/>
          </a:xfrm>
        </p:spPr>
      </p:pic>
      <p:pic>
        <p:nvPicPr>
          <p:cNvPr id="9218" name="Picture 2" descr="Ενημέρωση για τις Διαγραφές (σημαντικό) | Τμήμα Διοίκησης Επιχειρήσεων &amp;  Τουρισμού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47090"/>
            <a:ext cx="3210909" cy="3210910"/>
          </a:xfrm>
          <a:prstGeom prst="rect">
            <a:avLst/>
          </a:prstGeom>
          <a:noFill/>
        </p:spPr>
      </p:pic>
      <p:sp>
        <p:nvSpPr>
          <p:cNvPr id="4" name="3 - Λυγισμένο βέλος"/>
          <p:cNvSpPr/>
          <p:nvPr/>
        </p:nvSpPr>
        <p:spPr>
          <a:xfrm>
            <a:off x="987973" y="136634"/>
            <a:ext cx="2585545" cy="3510456"/>
          </a:xfrm>
          <a:prstGeom prst="ben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0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περιεχομένου 6">
            <a:extLst>
              <a:ext uri="{FF2B5EF4-FFF2-40B4-BE49-F238E27FC236}">
                <a16:creationId xmlns="" xmlns:a16="http://schemas.microsoft.com/office/drawing/2014/main" id="{DF4A0BFB-697C-9C9A-4EC3-859A9524A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l-GR" dirty="0"/>
          </a:p>
          <a:p>
            <a:endParaRPr lang="el-GR" dirty="0"/>
          </a:p>
        </p:txBody>
      </p:sp>
      <p:pic>
        <p:nvPicPr>
          <p:cNvPr id="17" name="Εικόνα 16" descr="Εικόνα που περιέχει κείμενο, στιγμιότυπο οθόνης, αριθμός, γραμματοσειρά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F8031FBA-853D-6E5A-3752-A34FB67B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8" y="-2"/>
            <a:ext cx="8325853" cy="69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1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Θέση περιεχομένου 7">
            <a:extLst>
              <a:ext uri="{FF2B5EF4-FFF2-40B4-BE49-F238E27FC236}">
                <a16:creationId xmlns="" xmlns:a16="http://schemas.microsoft.com/office/drawing/2014/main" id="{1605D54D-01A9-6FA5-76EE-C13982914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47" y="365332"/>
            <a:ext cx="8919411" cy="6516732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l-GR" sz="8000" b="1" dirty="0">
                <a:solidFill>
                  <a:schemeClr val="tx1"/>
                </a:solidFill>
              </a:rPr>
              <a:t>🔹 1. Μικροβιακές τροφικές δηλητηριάσεις</a:t>
            </a:r>
          </a:p>
          <a:p>
            <a:r>
              <a:rPr lang="el-GR" sz="6400" b="1" dirty="0">
                <a:solidFill>
                  <a:schemeClr val="tx1"/>
                </a:solidFill>
              </a:rPr>
              <a:t>Σαλμονέλωση (</a:t>
            </a:r>
            <a:r>
              <a:rPr lang="en-US" sz="6400" b="1" dirty="0">
                <a:solidFill>
                  <a:schemeClr val="tx1"/>
                </a:solidFill>
              </a:rPr>
              <a:t>Salmonella)</a:t>
            </a:r>
          </a:p>
          <a:p>
            <a:pPr marL="0" indent="0">
              <a:buNone/>
            </a:pPr>
            <a:r>
              <a:rPr lang="el-GR" sz="6400" dirty="0">
                <a:solidFill>
                  <a:schemeClr val="tx1"/>
                </a:solidFill>
              </a:rPr>
              <a:t>Προέλευση: ωμό/μη καλά ψημένο κοτόπουλο, αυγά, κρέας, μη παστεριωμένα γαλακτοκομικά.</a:t>
            </a:r>
          </a:p>
          <a:p>
            <a:pPr marL="0" indent="0">
              <a:buNone/>
            </a:pPr>
            <a:r>
              <a:rPr lang="el-GR" sz="6400" dirty="0">
                <a:solidFill>
                  <a:schemeClr val="tx1"/>
                </a:solidFill>
              </a:rPr>
              <a:t>Συμπτώματα: πυρετός, διάρροια, έμετος, κράμπες.</a:t>
            </a:r>
          </a:p>
          <a:p>
            <a:r>
              <a:rPr lang="el-GR" sz="6400" b="1" dirty="0" err="1">
                <a:solidFill>
                  <a:schemeClr val="tx1"/>
                </a:solidFill>
              </a:rPr>
              <a:t>Καμπυλοβακτηρίωση</a:t>
            </a:r>
            <a:r>
              <a:rPr lang="el-GR" sz="6400" b="1" dirty="0">
                <a:solidFill>
                  <a:schemeClr val="tx1"/>
                </a:solidFill>
              </a:rPr>
              <a:t> (</a:t>
            </a:r>
            <a:r>
              <a:rPr lang="en-US" sz="6400" b="1" dirty="0">
                <a:solidFill>
                  <a:schemeClr val="tx1"/>
                </a:solidFill>
              </a:rPr>
              <a:t>Campylobacter)</a:t>
            </a:r>
          </a:p>
          <a:p>
            <a:pPr marL="0" indent="0">
              <a:buNone/>
            </a:pPr>
            <a:r>
              <a:rPr lang="el-GR" sz="6400" dirty="0">
                <a:solidFill>
                  <a:schemeClr val="tx1"/>
                </a:solidFill>
              </a:rPr>
              <a:t>Προέλευση: κοτόπουλο, μη παστεριωμένο γάλα.</a:t>
            </a:r>
          </a:p>
          <a:p>
            <a:pPr marL="0" indent="0">
              <a:buNone/>
            </a:pPr>
            <a:r>
              <a:rPr lang="el-GR" sz="6400" dirty="0">
                <a:solidFill>
                  <a:schemeClr val="tx1"/>
                </a:solidFill>
              </a:rPr>
              <a:t>Συμπτώματα: διάρροια (συχνά αιματηρή), πυρετός, κοιλιακό άλγος.</a:t>
            </a:r>
          </a:p>
          <a:p>
            <a:r>
              <a:rPr lang="el-GR" sz="6400" b="1" dirty="0" err="1">
                <a:solidFill>
                  <a:schemeClr val="tx1"/>
                </a:solidFill>
              </a:rPr>
              <a:t>Λιστερίωση</a:t>
            </a:r>
            <a:r>
              <a:rPr lang="el-GR" sz="6400" b="1" dirty="0">
                <a:solidFill>
                  <a:schemeClr val="tx1"/>
                </a:solidFill>
              </a:rPr>
              <a:t> (</a:t>
            </a:r>
            <a:r>
              <a:rPr lang="en-US" sz="6400" b="1" dirty="0">
                <a:solidFill>
                  <a:schemeClr val="tx1"/>
                </a:solidFill>
              </a:rPr>
              <a:t>Listeria monocytogenes)</a:t>
            </a:r>
          </a:p>
          <a:p>
            <a:pPr marL="0" indent="0">
              <a:buNone/>
            </a:pPr>
            <a:r>
              <a:rPr lang="el-GR" sz="6400" dirty="0">
                <a:solidFill>
                  <a:schemeClr val="tx1"/>
                </a:solidFill>
              </a:rPr>
              <a:t>Προέλευση: μαλακά τυριά, ανεπαρκώς παστεριωμένα γαλακτοκομικά, αλλαντικά.</a:t>
            </a:r>
          </a:p>
          <a:p>
            <a:pPr marL="0" indent="0">
              <a:buNone/>
            </a:pPr>
            <a:r>
              <a:rPr lang="el-GR" sz="6400" dirty="0">
                <a:solidFill>
                  <a:schemeClr val="tx1"/>
                </a:solidFill>
              </a:rPr>
              <a:t>Επικίνδυνη για: εγκύους (αποβολή), </a:t>
            </a:r>
            <a:r>
              <a:rPr lang="el-GR" sz="6400" dirty="0" err="1">
                <a:solidFill>
                  <a:schemeClr val="tx1"/>
                </a:solidFill>
              </a:rPr>
              <a:t>ανοσοκατεσταλμένους</a:t>
            </a:r>
            <a:r>
              <a:rPr lang="el-GR" sz="6400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el-GR" sz="6400" dirty="0">
                <a:solidFill>
                  <a:schemeClr val="tx1"/>
                </a:solidFill>
              </a:rPr>
              <a:t>Συμπτώματα: πυρετός, μυαλγίες, γαστρεντερικά, μηνιγγίτιδα.</a:t>
            </a:r>
          </a:p>
          <a:p>
            <a:r>
              <a:rPr lang="el-GR" sz="6400" b="1" dirty="0">
                <a:solidFill>
                  <a:schemeClr val="tx1"/>
                </a:solidFill>
              </a:rPr>
              <a:t>Σταφυλοκοκκική δηλητηρίαση (</a:t>
            </a:r>
            <a:r>
              <a:rPr lang="en-US" sz="6400" b="1" dirty="0">
                <a:solidFill>
                  <a:schemeClr val="tx1"/>
                </a:solidFill>
              </a:rPr>
              <a:t>Staphylococcus aureus)</a:t>
            </a:r>
          </a:p>
          <a:p>
            <a:pPr marL="0" indent="0">
              <a:buNone/>
            </a:pPr>
            <a:r>
              <a:rPr lang="el-GR" sz="6400" dirty="0">
                <a:solidFill>
                  <a:schemeClr val="tx1"/>
                </a:solidFill>
              </a:rPr>
              <a:t>Προέλευση: αλλοιωμένα κρέατα, κρέμες, γαλακτοκομικά.</a:t>
            </a:r>
          </a:p>
          <a:p>
            <a:pPr marL="0" indent="0">
              <a:buNone/>
            </a:pPr>
            <a:r>
              <a:rPr lang="el-GR" sz="6400" dirty="0">
                <a:solidFill>
                  <a:schemeClr val="tx1"/>
                </a:solidFill>
              </a:rPr>
              <a:t>Γρήγορη έναρξη: 1–6 ώρες. Έμετος, ναυτία.</a:t>
            </a:r>
          </a:p>
          <a:p>
            <a:r>
              <a:rPr lang="el-GR" sz="6400" b="1" dirty="0" err="1">
                <a:solidFill>
                  <a:schemeClr val="tx1"/>
                </a:solidFill>
              </a:rPr>
              <a:t>Κλωστηριδιακή</a:t>
            </a:r>
            <a:r>
              <a:rPr lang="el-GR" sz="6400" b="1" dirty="0">
                <a:solidFill>
                  <a:schemeClr val="tx1"/>
                </a:solidFill>
              </a:rPr>
              <a:t> δηλητηρίαση (</a:t>
            </a:r>
            <a:r>
              <a:rPr lang="en-US" sz="6400" b="1" dirty="0">
                <a:solidFill>
                  <a:schemeClr val="tx1"/>
                </a:solidFill>
              </a:rPr>
              <a:t>Clostridium perfringens)</a:t>
            </a:r>
          </a:p>
          <a:p>
            <a:pPr marL="0" indent="0">
              <a:buNone/>
            </a:pPr>
            <a:r>
              <a:rPr lang="el-GR" sz="6400" dirty="0">
                <a:solidFill>
                  <a:schemeClr val="tx1"/>
                </a:solidFill>
              </a:rPr>
              <a:t>Προέλευση: μαγειρεμένα κρέατα που ψύχθηκαν λάθος.</a:t>
            </a:r>
          </a:p>
          <a:p>
            <a:pPr marL="0" indent="0">
              <a:buNone/>
            </a:pPr>
            <a:r>
              <a:rPr lang="el-GR" sz="6400" dirty="0">
                <a:solidFill>
                  <a:schemeClr val="tx1"/>
                </a:solidFill>
              </a:rPr>
              <a:t>Συμπτώματα: διάρροια, κράμπες.</a:t>
            </a:r>
          </a:p>
          <a:p>
            <a:r>
              <a:rPr lang="el-GR" sz="6400" b="1" dirty="0" err="1">
                <a:solidFill>
                  <a:schemeClr val="tx1"/>
                </a:solidFill>
              </a:rPr>
              <a:t>Βοτουλισμός</a:t>
            </a:r>
            <a:r>
              <a:rPr lang="el-GR" sz="6400" b="1" dirty="0">
                <a:solidFill>
                  <a:schemeClr val="tx1"/>
                </a:solidFill>
              </a:rPr>
              <a:t> (</a:t>
            </a:r>
            <a:r>
              <a:rPr lang="en-US" sz="6400" b="1" dirty="0">
                <a:solidFill>
                  <a:schemeClr val="tx1"/>
                </a:solidFill>
              </a:rPr>
              <a:t>Clostridium botulinum)</a:t>
            </a:r>
          </a:p>
          <a:p>
            <a:pPr marL="0" indent="0">
              <a:buNone/>
            </a:pPr>
            <a:r>
              <a:rPr lang="el-GR" sz="6400" dirty="0">
                <a:solidFill>
                  <a:schemeClr val="tx1"/>
                </a:solidFill>
              </a:rPr>
              <a:t>Προέλευση: αλλαντικά, κονσέρβες.</a:t>
            </a:r>
          </a:p>
          <a:p>
            <a:pPr marL="0" indent="0">
              <a:buNone/>
            </a:pPr>
            <a:r>
              <a:rPr lang="el-GR" sz="6400" dirty="0">
                <a:solidFill>
                  <a:schemeClr val="tx1"/>
                </a:solidFill>
              </a:rPr>
              <a:t>Συμπτώματα: νευρολογικά, παράλυση – επείγον περιστατικό.</a:t>
            </a:r>
          </a:p>
        </p:txBody>
      </p:sp>
      <p:sp>
        <p:nvSpPr>
          <p:cNvPr id="9" name="Θέση περιεχομένου 7">
            <a:extLst>
              <a:ext uri="{FF2B5EF4-FFF2-40B4-BE49-F238E27FC236}">
                <a16:creationId xmlns="" xmlns:a16="http://schemas.microsoft.com/office/drawing/2014/main" id="{B9F53C6D-CD44-4E7E-6DB3-219F0BE0F74E}"/>
              </a:ext>
            </a:extLst>
          </p:cNvPr>
          <p:cNvSpPr txBox="1">
            <a:spLocks/>
          </p:cNvSpPr>
          <p:nvPr/>
        </p:nvSpPr>
        <p:spPr>
          <a:xfrm>
            <a:off x="513347" y="48126"/>
            <a:ext cx="8502316" cy="26907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l-GR" sz="8000" b="1" dirty="0">
                <a:solidFill>
                  <a:schemeClr val="tx1"/>
                </a:solidFill>
              </a:rPr>
              <a:t>ΑΣΘΕΝΕΙΕΣ ΠΟΥ ΠΡΟΚΑΛΟΥΝΤΑΙ ΑΠΟ ΤΡΟΦΕΣ ΖΩΙΚΗΣ ΠΡΟΕΛΕΥΣΗΣ </a:t>
            </a:r>
          </a:p>
          <a:p>
            <a:pPr marL="0" indent="0">
              <a:buFont typeface="Wingdings 3" charset="2"/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0862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17A6206F-F5D5-3ECB-34EA-09FC14E13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545432"/>
            <a:ext cx="7876675" cy="606391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l-GR" sz="2400" b="1" dirty="0">
                <a:solidFill>
                  <a:schemeClr val="tx1"/>
                </a:solidFill>
              </a:rPr>
              <a:t>🔹 2. Παράσιτα</a:t>
            </a:r>
          </a:p>
          <a:p>
            <a:r>
              <a:rPr lang="el-GR" sz="2000" b="1" dirty="0" err="1">
                <a:solidFill>
                  <a:schemeClr val="tx1"/>
                </a:solidFill>
              </a:rPr>
              <a:t>Τοινίαση</a:t>
            </a:r>
            <a:r>
              <a:rPr lang="el-GR" sz="2000" b="1" dirty="0">
                <a:solidFill>
                  <a:schemeClr val="tx1"/>
                </a:solidFill>
              </a:rPr>
              <a:t> (ταινία – </a:t>
            </a:r>
            <a:r>
              <a:rPr lang="en-US" sz="2000" b="1" dirty="0">
                <a:solidFill>
                  <a:schemeClr val="tx1"/>
                </a:solidFill>
              </a:rPr>
              <a:t>Taenia)</a:t>
            </a:r>
          </a:p>
          <a:p>
            <a:pPr marL="0" indent="0">
              <a:buNone/>
            </a:pPr>
            <a:r>
              <a:rPr lang="el-GR" sz="2000" dirty="0">
                <a:solidFill>
                  <a:schemeClr val="tx1"/>
                </a:solidFill>
              </a:rPr>
              <a:t>Προέλευση: ωμό/μισοψημένο μοσχάρι ή χοιρινό.</a:t>
            </a:r>
          </a:p>
          <a:p>
            <a:pPr marL="0" indent="0">
              <a:buNone/>
            </a:pPr>
            <a:r>
              <a:rPr lang="el-GR" sz="2000" dirty="0">
                <a:solidFill>
                  <a:schemeClr val="tx1"/>
                </a:solidFill>
              </a:rPr>
              <a:t>Συμπτώματα: γαστρεντερικά, απώλεια βάρους.</a:t>
            </a:r>
          </a:p>
          <a:p>
            <a:r>
              <a:rPr lang="el-GR" sz="2000" b="1" dirty="0" err="1">
                <a:solidFill>
                  <a:schemeClr val="tx1"/>
                </a:solidFill>
              </a:rPr>
              <a:t>Τριχινέλλωση</a:t>
            </a:r>
            <a:r>
              <a:rPr lang="el-GR" sz="2000" b="1" dirty="0">
                <a:solidFill>
                  <a:schemeClr val="tx1"/>
                </a:solidFill>
              </a:rPr>
              <a:t> (</a:t>
            </a:r>
            <a:r>
              <a:rPr lang="en-US" sz="2000" b="1" dirty="0">
                <a:solidFill>
                  <a:schemeClr val="tx1"/>
                </a:solidFill>
              </a:rPr>
              <a:t>Trichinella spiralis)</a:t>
            </a:r>
          </a:p>
          <a:p>
            <a:pPr marL="0" indent="0">
              <a:buNone/>
            </a:pPr>
            <a:r>
              <a:rPr lang="el-GR" sz="2000" dirty="0">
                <a:solidFill>
                  <a:schemeClr val="tx1"/>
                </a:solidFill>
              </a:rPr>
              <a:t>Προέλευση: ανεπαρκώς μαγειρεμένο χοιρινό ή κρέας άγριων ζώων.</a:t>
            </a:r>
          </a:p>
          <a:p>
            <a:pPr marL="0" indent="0">
              <a:buNone/>
            </a:pPr>
            <a:r>
              <a:rPr lang="el-GR" sz="2000" dirty="0">
                <a:solidFill>
                  <a:schemeClr val="tx1"/>
                </a:solidFill>
              </a:rPr>
              <a:t>Συμπτώματα: μυαλγίες, πυρετός, οίδημα βλεφάρων.</a:t>
            </a:r>
          </a:p>
          <a:p>
            <a:r>
              <a:rPr lang="el-GR" sz="2000" b="1" dirty="0">
                <a:solidFill>
                  <a:schemeClr val="tx1"/>
                </a:solidFill>
              </a:rPr>
              <a:t>Τοξοπλάσμωση</a:t>
            </a:r>
          </a:p>
          <a:p>
            <a:pPr marL="0" indent="0">
              <a:buNone/>
            </a:pPr>
            <a:r>
              <a:rPr lang="el-GR" sz="2000" dirty="0">
                <a:solidFill>
                  <a:schemeClr val="tx1"/>
                </a:solidFill>
              </a:rPr>
              <a:t>Προέλευση: ωμό ή ατελώς μαγειρεμένο κρέας (κυρίως χοιρινό, αρνί).</a:t>
            </a:r>
          </a:p>
          <a:p>
            <a:pPr marL="0" indent="0">
              <a:buNone/>
            </a:pPr>
            <a:r>
              <a:rPr lang="el-GR" sz="2000" dirty="0">
                <a:solidFill>
                  <a:schemeClr val="tx1"/>
                </a:solidFill>
              </a:rPr>
              <a:t>Ειδικά επικίνδυνη για εγκύους.</a:t>
            </a:r>
          </a:p>
          <a:p>
            <a:r>
              <a:rPr lang="el-GR" sz="2000" b="1" dirty="0" err="1">
                <a:solidFill>
                  <a:schemeClr val="tx1"/>
                </a:solidFill>
              </a:rPr>
              <a:t>Ανισακίαση</a:t>
            </a:r>
            <a:r>
              <a:rPr lang="el-GR" sz="2000" b="1" dirty="0">
                <a:solidFill>
                  <a:schemeClr val="tx1"/>
                </a:solidFill>
              </a:rPr>
              <a:t> (</a:t>
            </a:r>
            <a:r>
              <a:rPr lang="en-US" sz="2000" b="1" dirty="0">
                <a:solidFill>
                  <a:schemeClr val="tx1"/>
                </a:solidFill>
              </a:rPr>
              <a:t>Anisakis)</a:t>
            </a:r>
          </a:p>
          <a:p>
            <a:pPr marL="0" indent="0">
              <a:buNone/>
            </a:pPr>
            <a:r>
              <a:rPr lang="el-GR" sz="2000" dirty="0">
                <a:solidFill>
                  <a:schemeClr val="tx1"/>
                </a:solidFill>
              </a:rPr>
              <a:t>Προέλευση: ωμό ψάρι (</a:t>
            </a:r>
            <a:r>
              <a:rPr lang="el-GR" sz="2000" dirty="0" err="1">
                <a:solidFill>
                  <a:schemeClr val="tx1"/>
                </a:solidFill>
              </a:rPr>
              <a:t>σούσι</a:t>
            </a:r>
            <a:r>
              <a:rPr lang="el-GR" sz="2000" dirty="0">
                <a:solidFill>
                  <a:schemeClr val="tx1"/>
                </a:solidFill>
              </a:rPr>
              <a:t>, γαύρος, θαλασσινά).</a:t>
            </a:r>
          </a:p>
          <a:p>
            <a:pPr marL="0" indent="0">
              <a:buNone/>
            </a:pPr>
            <a:r>
              <a:rPr lang="el-GR" sz="2000" dirty="0">
                <a:solidFill>
                  <a:schemeClr val="tx1"/>
                </a:solidFill>
              </a:rPr>
              <a:t>Συμπτώματα: έντονος κοιλιακός πόνος.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3674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3E844495-FDCA-2838-C055-9E5D05C54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219" y="161884"/>
            <a:ext cx="7748338" cy="6399337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l-GR" sz="9600" b="1" dirty="0">
                <a:solidFill>
                  <a:schemeClr val="tx1"/>
                </a:solidFill>
              </a:rPr>
              <a:t>🔹 3. Ιογενείς λοιμώξεις</a:t>
            </a:r>
          </a:p>
          <a:p>
            <a:pPr marL="0" indent="0">
              <a:buNone/>
            </a:pPr>
            <a:r>
              <a:rPr lang="el-GR" sz="8000" b="1" dirty="0">
                <a:solidFill>
                  <a:schemeClr val="tx1"/>
                </a:solidFill>
              </a:rPr>
              <a:t>Ηπατίτιδα Α</a:t>
            </a:r>
          </a:p>
          <a:p>
            <a:pPr marL="0" indent="0">
              <a:buNone/>
            </a:pPr>
            <a:r>
              <a:rPr lang="el-GR" sz="8000" dirty="0">
                <a:solidFill>
                  <a:schemeClr val="tx1"/>
                </a:solidFill>
              </a:rPr>
              <a:t>Προέλευση: μολυσμένα οστρακοειδή (μύδια, όστρακα).</a:t>
            </a:r>
          </a:p>
          <a:p>
            <a:pPr marL="0" indent="0">
              <a:buNone/>
            </a:pPr>
            <a:r>
              <a:rPr lang="el-GR" sz="8000" dirty="0">
                <a:solidFill>
                  <a:schemeClr val="tx1"/>
                </a:solidFill>
              </a:rPr>
              <a:t>Συμπτώματα: ίκτερος, κόπωση, ναυτία.</a:t>
            </a:r>
          </a:p>
          <a:p>
            <a:pPr marL="0" indent="0">
              <a:buNone/>
            </a:pPr>
            <a:r>
              <a:rPr lang="el-GR" sz="8000" b="1" dirty="0" err="1">
                <a:solidFill>
                  <a:schemeClr val="tx1"/>
                </a:solidFill>
              </a:rPr>
              <a:t>Νοροϊός</a:t>
            </a:r>
            <a:endParaRPr lang="el-GR" sz="8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l-GR" sz="8000" dirty="0">
                <a:solidFill>
                  <a:schemeClr val="tx1"/>
                </a:solidFill>
              </a:rPr>
              <a:t>Προέλευση: οστρακοειδή, μολυσμένα τρόφιμα.</a:t>
            </a:r>
          </a:p>
          <a:p>
            <a:pPr marL="0" indent="0">
              <a:buNone/>
            </a:pPr>
            <a:r>
              <a:rPr lang="el-GR" sz="8000" dirty="0">
                <a:solidFill>
                  <a:schemeClr val="tx1"/>
                </a:solidFill>
              </a:rPr>
              <a:t>Συμπτώματα: οξεία γαστρεντερίτιδα.</a:t>
            </a:r>
            <a:br>
              <a:rPr lang="el-GR" sz="8000" dirty="0">
                <a:solidFill>
                  <a:schemeClr val="tx1"/>
                </a:solidFill>
              </a:rPr>
            </a:br>
            <a:endParaRPr lang="el-GR" sz="8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l-GR" sz="9600" b="1" dirty="0">
                <a:solidFill>
                  <a:schemeClr val="tx1"/>
                </a:solidFill>
              </a:rPr>
              <a:t>🔹 4. Τοξίνες θαλασσινών</a:t>
            </a:r>
          </a:p>
          <a:p>
            <a:pPr marL="0" indent="0">
              <a:buNone/>
            </a:pPr>
            <a:r>
              <a:rPr lang="el-GR" sz="8000" b="1" dirty="0" err="1">
                <a:solidFill>
                  <a:schemeClr val="tx1"/>
                </a:solidFill>
              </a:rPr>
              <a:t>Ciguatera</a:t>
            </a:r>
            <a:r>
              <a:rPr lang="el-GR" sz="8000" b="1" dirty="0">
                <a:solidFill>
                  <a:schemeClr val="tx1"/>
                </a:solidFill>
              </a:rPr>
              <a:t> / </a:t>
            </a:r>
            <a:r>
              <a:rPr lang="el-GR" sz="8000" b="1" dirty="0" err="1">
                <a:solidFill>
                  <a:schemeClr val="tx1"/>
                </a:solidFill>
              </a:rPr>
              <a:t>Scombroid</a:t>
            </a:r>
            <a:r>
              <a:rPr lang="el-GR" sz="8000" b="1" dirty="0">
                <a:solidFill>
                  <a:schemeClr val="tx1"/>
                </a:solidFill>
              </a:rPr>
              <a:t> δηλητηρίαση</a:t>
            </a:r>
          </a:p>
          <a:p>
            <a:pPr marL="0" indent="0">
              <a:buNone/>
            </a:pPr>
            <a:r>
              <a:rPr lang="el-GR" sz="8000" dirty="0">
                <a:solidFill>
                  <a:schemeClr val="tx1"/>
                </a:solidFill>
              </a:rPr>
              <a:t>Προέλευση: συγκεκριμένα ψάρια (τόνος, σκουμπρί, μαγιάτικο).</a:t>
            </a:r>
          </a:p>
          <a:p>
            <a:pPr marL="0" indent="0">
              <a:buNone/>
            </a:pPr>
            <a:r>
              <a:rPr lang="el-GR" sz="8000" dirty="0">
                <a:solidFill>
                  <a:schemeClr val="tx1"/>
                </a:solidFill>
              </a:rPr>
              <a:t>Συμπτώματα: εξάψεις, κεφαλαλγία, νευρολογικά.</a:t>
            </a:r>
            <a:br>
              <a:rPr lang="el-GR" sz="8000" dirty="0">
                <a:solidFill>
                  <a:schemeClr val="tx1"/>
                </a:solidFill>
              </a:rPr>
            </a:br>
            <a:endParaRPr lang="el-GR" sz="8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l-GR" sz="9600" b="1" dirty="0">
                <a:solidFill>
                  <a:schemeClr val="tx1"/>
                </a:solidFill>
              </a:rPr>
              <a:t>🔹 5. Χημικοί κίνδυνοι σε ζωικά προϊόντα</a:t>
            </a:r>
          </a:p>
          <a:p>
            <a:pPr marL="0" indent="0">
              <a:buNone/>
            </a:pPr>
            <a:r>
              <a:rPr lang="el-GR" sz="8000" b="1" dirty="0">
                <a:solidFill>
                  <a:schemeClr val="tx1"/>
                </a:solidFill>
              </a:rPr>
              <a:t>Αντιβιοτικά και ορμόνες στο κρέας/γάλα</a:t>
            </a:r>
            <a:r>
              <a:rPr lang="el-GR" sz="8000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el-GR" sz="8000" dirty="0" err="1">
                <a:solidFill>
                  <a:schemeClr val="tx1"/>
                </a:solidFill>
              </a:rPr>
              <a:t>Βαρέα</a:t>
            </a:r>
            <a:r>
              <a:rPr lang="el-GR" sz="8000" dirty="0">
                <a:solidFill>
                  <a:schemeClr val="tx1"/>
                </a:solidFill>
              </a:rPr>
              <a:t> μέταλλα στα ψάρια (π.χ. υδράργυρος).</a:t>
            </a:r>
          </a:p>
          <a:p>
            <a:pPr marL="0" indent="0">
              <a:buNone/>
            </a:pPr>
            <a:r>
              <a:rPr lang="el-GR" sz="8000" dirty="0">
                <a:solidFill>
                  <a:schemeClr val="tx1"/>
                </a:solidFill>
              </a:rPr>
              <a:t>Διοξίνες σε λίπη ζώων.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5973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353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Ενέργειες</a:t>
            </a:r>
            <a:r>
              <a:rPr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σε </a:t>
            </a:r>
            <a:r>
              <a:rPr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Ύποπτη</a:t>
            </a:r>
            <a:r>
              <a:rPr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Έκθεση</a:t>
            </a:r>
            <a:endParaRPr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7764"/>
            <a:ext cx="9144000" cy="4080781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sz="2800" dirty="0">
                <a:solidFill>
                  <a:schemeClr val="tx1"/>
                </a:solidFill>
              </a:rPr>
              <a:t>1. </a:t>
            </a:r>
            <a:r>
              <a:rPr sz="2800" dirty="0" err="1">
                <a:solidFill>
                  <a:schemeClr val="tx1"/>
                </a:solidFill>
              </a:rPr>
              <a:t>Πλύσιμο</a:t>
            </a:r>
            <a:r>
              <a:rPr sz="2800" dirty="0">
                <a:solidFill>
                  <a:schemeClr val="tx1"/>
                </a:solidFill>
              </a:rPr>
              <a:t> με σαπ</a:t>
            </a:r>
            <a:r>
              <a:rPr sz="2800" dirty="0" err="1">
                <a:solidFill>
                  <a:schemeClr val="tx1"/>
                </a:solidFill>
              </a:rPr>
              <a:t>ούνι</a:t>
            </a:r>
            <a:r>
              <a:rPr sz="2800" dirty="0">
                <a:solidFill>
                  <a:schemeClr val="tx1"/>
                </a:solidFill>
              </a:rPr>
              <a:t> και α</a:t>
            </a:r>
            <a:r>
              <a:rPr sz="2800" dirty="0" err="1">
                <a:solidFill>
                  <a:schemeClr val="tx1"/>
                </a:solidFill>
              </a:rPr>
              <a:t>ντιση</a:t>
            </a:r>
            <a:r>
              <a:rPr sz="2800" dirty="0">
                <a:solidFill>
                  <a:schemeClr val="tx1"/>
                </a:solidFill>
              </a:rPr>
              <a:t>πτικό.</a:t>
            </a:r>
          </a:p>
          <a:p>
            <a:pPr marL="0" indent="0">
              <a:buNone/>
            </a:pPr>
            <a:r>
              <a:rPr sz="2800" dirty="0">
                <a:solidFill>
                  <a:schemeClr val="tx1"/>
                </a:solidFill>
              </a:rPr>
              <a:t>2. </a:t>
            </a:r>
            <a:r>
              <a:rPr sz="2800" dirty="0" err="1">
                <a:solidFill>
                  <a:schemeClr val="tx1"/>
                </a:solidFill>
              </a:rPr>
              <a:t>Άμεση</a:t>
            </a:r>
            <a:r>
              <a:rPr sz="2800" dirty="0">
                <a:solidFill>
                  <a:schemeClr val="tx1"/>
                </a:solidFill>
              </a:rPr>
              <a:t> ια</a:t>
            </a:r>
            <a:r>
              <a:rPr sz="2800" dirty="0" err="1">
                <a:solidFill>
                  <a:schemeClr val="tx1"/>
                </a:solidFill>
              </a:rPr>
              <a:t>τρική</a:t>
            </a:r>
            <a:r>
              <a:rPr sz="2800" dirty="0">
                <a:solidFill>
                  <a:schemeClr val="tx1"/>
                </a:solidFill>
              </a:rPr>
              <a:t> </a:t>
            </a:r>
            <a:r>
              <a:rPr sz="2800" dirty="0" err="1">
                <a:solidFill>
                  <a:schemeClr val="tx1"/>
                </a:solidFill>
              </a:rPr>
              <a:t>εκτίμηση</a:t>
            </a:r>
            <a:r>
              <a:rPr sz="2800" dirty="0">
                <a:solidFill>
                  <a:schemeClr val="tx1"/>
                </a:solidFill>
              </a:rPr>
              <a:t> </a:t>
            </a:r>
            <a:r>
              <a:rPr sz="2800" dirty="0" err="1">
                <a:solidFill>
                  <a:schemeClr val="tx1"/>
                </a:solidFill>
              </a:rPr>
              <a:t>στο</a:t>
            </a:r>
            <a:r>
              <a:rPr lang="el-GR" sz="2800" dirty="0">
                <a:solidFill>
                  <a:schemeClr val="tx1"/>
                </a:solidFill>
              </a:rPr>
              <a:t> </a:t>
            </a:r>
            <a:r>
              <a:rPr sz="2800" dirty="0" err="1">
                <a:solidFill>
                  <a:schemeClr val="tx1"/>
                </a:solidFill>
              </a:rPr>
              <a:t>νοσοκομείο</a:t>
            </a:r>
            <a:r>
              <a:rPr sz="2800" dirty="0">
                <a:solidFill>
                  <a:schemeClr val="tx1"/>
                </a:solidFill>
              </a:rPr>
              <a:t> ή </a:t>
            </a:r>
            <a:r>
              <a:rPr sz="2800" dirty="0" err="1">
                <a:solidFill>
                  <a:schemeClr val="tx1"/>
                </a:solidFill>
              </a:rPr>
              <a:t>Κέντρο</a:t>
            </a:r>
            <a:r>
              <a:rPr sz="2800" dirty="0">
                <a:solidFill>
                  <a:schemeClr val="tx1"/>
                </a:solidFill>
              </a:rPr>
              <a:t> </a:t>
            </a:r>
            <a:r>
              <a:rPr sz="2800" dirty="0" err="1">
                <a:solidFill>
                  <a:schemeClr val="tx1"/>
                </a:solidFill>
              </a:rPr>
              <a:t>Υγεί</a:t>
            </a:r>
            <a:r>
              <a:rPr sz="2800" dirty="0">
                <a:solidFill>
                  <a:schemeClr val="tx1"/>
                </a:solidFill>
              </a:rPr>
              <a:t>ας.</a:t>
            </a:r>
          </a:p>
          <a:p>
            <a:pPr marL="0" indent="0">
              <a:buNone/>
            </a:pPr>
            <a:r>
              <a:rPr sz="2800" dirty="0">
                <a:solidFill>
                  <a:schemeClr val="tx1"/>
                </a:solidFill>
              </a:rPr>
              <a:t>3. </a:t>
            </a:r>
            <a:r>
              <a:rPr sz="2800" dirty="0" err="1">
                <a:solidFill>
                  <a:schemeClr val="tx1"/>
                </a:solidFill>
              </a:rPr>
              <a:t>Ενημέρωση</a:t>
            </a:r>
            <a:r>
              <a:rPr lang="el-GR" sz="2800" dirty="0">
                <a:solidFill>
                  <a:schemeClr val="tx1"/>
                </a:solidFill>
              </a:rPr>
              <a:t>, </a:t>
            </a:r>
            <a:r>
              <a:rPr sz="2800" dirty="0">
                <a:solidFill>
                  <a:schemeClr val="tx1"/>
                </a:solidFill>
              </a:rPr>
              <a:t>για </a:t>
            </a:r>
            <a:r>
              <a:rPr sz="2800" dirty="0" err="1">
                <a:solidFill>
                  <a:schemeClr val="tx1"/>
                </a:solidFill>
              </a:rPr>
              <a:t>τυχόν</a:t>
            </a:r>
            <a:r>
              <a:rPr sz="2800" dirty="0">
                <a:solidFill>
                  <a:schemeClr val="tx1"/>
                </a:solidFill>
              </a:rPr>
              <a:t> επαφή με </a:t>
            </a:r>
            <a:r>
              <a:rPr sz="2800" dirty="0" err="1">
                <a:solidFill>
                  <a:schemeClr val="tx1"/>
                </a:solidFill>
              </a:rPr>
              <a:t>ζώ</a:t>
            </a:r>
            <a:r>
              <a:rPr sz="2800" dirty="0">
                <a:solidFill>
                  <a:schemeClr val="tx1"/>
                </a:solidFill>
              </a:rPr>
              <a:t>α ή περιβαλλοντικούς παράγοντες.</a:t>
            </a:r>
          </a:p>
          <a:p>
            <a:pPr marL="0" indent="0">
              <a:buNone/>
            </a:pPr>
            <a:r>
              <a:rPr sz="2800" dirty="0">
                <a:solidFill>
                  <a:schemeClr val="tx1"/>
                </a:solidFill>
              </a:rPr>
              <a:t>4. Εφα</a:t>
            </a:r>
            <a:r>
              <a:rPr sz="2800" dirty="0" err="1">
                <a:solidFill>
                  <a:schemeClr val="tx1"/>
                </a:solidFill>
              </a:rPr>
              <a:t>ρμογή</a:t>
            </a:r>
            <a:r>
              <a:rPr sz="2800" dirty="0">
                <a:solidFill>
                  <a:schemeClr val="tx1"/>
                </a:solidFill>
              </a:rPr>
              <a:t> π</a:t>
            </a:r>
            <a:r>
              <a:rPr sz="2800" dirty="0" err="1">
                <a:solidFill>
                  <a:schemeClr val="tx1"/>
                </a:solidFill>
              </a:rPr>
              <a:t>ρολη</a:t>
            </a:r>
            <a:r>
              <a:rPr sz="2800" dirty="0">
                <a:solidFill>
                  <a:schemeClr val="tx1"/>
                </a:solidFill>
              </a:rPr>
              <a:t>πτικής αγωγής αν χρειάζεται (π.χ. α</a:t>
            </a:r>
            <a:r>
              <a:rPr sz="2800" dirty="0" err="1">
                <a:solidFill>
                  <a:schemeClr val="tx1"/>
                </a:solidFill>
              </a:rPr>
              <a:t>ντι</a:t>
            </a:r>
            <a:r>
              <a:rPr sz="2800" dirty="0">
                <a:solidFill>
                  <a:schemeClr val="tx1"/>
                </a:solidFill>
              </a:rPr>
              <a:t>βιοτικά, εμβόλια).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="" xmlns:a16="http://schemas.microsoft.com/office/drawing/2014/main" id="{22AF9A81-CD22-1701-CC24-7A863604B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021" y="3910705"/>
            <a:ext cx="3026979" cy="2947295"/>
          </a:xfrm>
          <a:prstGeom prst="rect">
            <a:avLst/>
          </a:prstGeom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/>
          <a:srcRect l="18333" t="44751" r="47931" b="11725"/>
          <a:stretch>
            <a:fillRect/>
          </a:stretch>
        </p:blipFill>
        <p:spPr bwMode="auto">
          <a:xfrm>
            <a:off x="-1" y="4309240"/>
            <a:ext cx="3512021" cy="254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DDAFAA1-3F0B-1A8F-2D3F-B2B662D6E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BBC1DD-2897-3FE3-D446-B508CCCBC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79" y="214920"/>
            <a:ext cx="6347713" cy="856593"/>
          </a:xfrm>
        </p:spPr>
        <p:txBody>
          <a:bodyPr/>
          <a:lstStyle/>
          <a:p>
            <a:r>
              <a:rPr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Πρόληψη</a:t>
            </a:r>
            <a:r>
              <a:rPr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και </a:t>
            </a:r>
            <a:r>
              <a:rPr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Προστ</a:t>
            </a:r>
            <a:r>
              <a:rPr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ασία</a:t>
            </a:r>
          </a:p>
        </p:txBody>
      </p:sp>
      <p:pic>
        <p:nvPicPr>
          <p:cNvPr id="8" name="Θέση περιεχομένου 7" descr="Εικόνα που περιέχει κείμενο, σχεδίαση, εικονογράφηση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94BBD329-1BF6-D598-EAE3-25CE3689A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16" y="1"/>
            <a:ext cx="9126483" cy="6858000"/>
          </a:xfrm>
        </p:spPr>
      </p:pic>
    </p:spTree>
    <p:extLst>
      <p:ext uri="{BB962C8B-B14F-4D97-AF65-F5344CB8AC3E}">
        <p14:creationId xmlns:p14="http://schemas.microsoft.com/office/powerpoint/2010/main" val="342532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3999" cy="96318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Ευχ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αριστ</a:t>
            </a:r>
            <a:r>
              <a:rPr lang="el-GR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ούμε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για </a:t>
            </a:r>
            <a:r>
              <a:rPr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την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</a:t>
            </a:r>
            <a:r>
              <a:rPr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ροσοχή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σας!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96212" y="1492469"/>
            <a:ext cx="4234287" cy="33495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sz="3600" b="1" dirty="0" err="1">
                <a:solidFill>
                  <a:schemeClr val="tx1"/>
                </a:solidFill>
              </a:rPr>
              <a:t>Μένουμε</a:t>
            </a:r>
            <a:r>
              <a:rPr lang="el-GR" sz="3600" b="1" dirty="0">
                <a:solidFill>
                  <a:schemeClr val="tx1"/>
                </a:solidFill>
              </a:rPr>
              <a:t> </a:t>
            </a:r>
            <a:r>
              <a:rPr sz="3600" b="1" dirty="0" err="1">
                <a:solidFill>
                  <a:schemeClr val="tx1"/>
                </a:solidFill>
              </a:rPr>
              <a:t>ενημερωμένοι</a:t>
            </a:r>
            <a:r>
              <a:rPr lang="el-GR" sz="3600" b="1" dirty="0">
                <a:solidFill>
                  <a:schemeClr val="tx1"/>
                </a:solidFill>
              </a:rPr>
              <a:t>!</a:t>
            </a:r>
            <a:endParaRPr lang="en-US" sz="36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l-GR" sz="3600" b="1" dirty="0">
                <a:solidFill>
                  <a:schemeClr val="tx1"/>
                </a:solidFill>
              </a:rPr>
              <a:t> </a:t>
            </a:r>
            <a:r>
              <a:rPr sz="3600" b="1" dirty="0" err="1">
                <a:solidFill>
                  <a:schemeClr val="tx1"/>
                </a:solidFill>
              </a:rPr>
              <a:t>Μένουμε</a:t>
            </a:r>
            <a:r>
              <a:rPr sz="3600" b="1" dirty="0">
                <a:solidFill>
                  <a:schemeClr val="tx1"/>
                </a:solidFill>
              </a:rPr>
              <a:t> </a:t>
            </a:r>
            <a:r>
              <a:rPr sz="3600" b="1" dirty="0" err="1">
                <a:solidFill>
                  <a:schemeClr val="tx1"/>
                </a:solidFill>
              </a:rPr>
              <a:t>υγιείς</a:t>
            </a:r>
            <a:r>
              <a:rPr sz="3600" b="1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5" name="Εικόνα 4" descr="Εικόνα που περιέχει Φιγούρα ζώου, θηλαστικό, clipart, εικονογράφηση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8CCCD7F4-8D05-1724-BD43-CC04FC85E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373" y="963181"/>
            <a:ext cx="5717628" cy="5894820"/>
          </a:xfrm>
          <a:prstGeom prst="rect">
            <a:avLst/>
          </a:prstGeom>
        </p:spPr>
      </p:pic>
      <p:pic>
        <p:nvPicPr>
          <p:cNvPr id="1026" name="Picture 2" descr="KIT] How to stay healthy | WACA | Web Analytics Consultants Associ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25159"/>
            <a:ext cx="3462145" cy="26328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Prevent Zoonoses: Now or nev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2532" name="AutoShape 4" descr="Prevent Zoonoses: Now or nev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2534" name="AutoShape 6" descr="Prevent Zoonoses: Now or nev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2536" name="AutoShape 8" descr="Prevent Zoonoses: Now or nev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2538" name="AutoShape 10" descr="C:\Users\gkarris\OneDrive\Υπολογιστής\Zoonotic-diseases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5575" y="168275"/>
            <a:ext cx="3850367" cy="1373478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Τι</a:t>
            </a:r>
            <a:r>
              <a:rPr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είν</a:t>
            </a:r>
            <a:r>
              <a:rPr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 οι Ζωονόσοι;</a:t>
            </a:r>
          </a:p>
        </p:txBody>
      </p:sp>
      <p:pic>
        <p:nvPicPr>
          <p:cNvPr id="22541" name="Picture 13" descr="μαθητής, μπερδεμένος, ερώτηση, κινούμενα σχέδια, παρουσίαση, ερωτηματικό,  σκέφτομαι, σε ερώτηση, png | PNGEg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1968" y="0"/>
            <a:ext cx="4822031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40058" t="7535" r="28333" b="16246"/>
          <a:stretch>
            <a:fillRect/>
          </a:stretch>
        </p:blipFill>
        <p:spPr bwMode="auto">
          <a:xfrm>
            <a:off x="155575" y="1541753"/>
            <a:ext cx="3867807" cy="524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241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/>
          <a:srcRect l="33690" t="27739" r="33896" b="31188"/>
          <a:stretch>
            <a:fillRect/>
          </a:stretch>
        </p:blipFill>
        <p:spPr bwMode="auto">
          <a:xfrm>
            <a:off x="3113315" y="883132"/>
            <a:ext cx="6030686" cy="4298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3113315" y="0"/>
            <a:ext cx="6030685" cy="88313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el-GR" sz="1800" dirty="0" smtClean="0">
                <a:solidFill>
                  <a:schemeClr val="tx1"/>
                </a:solidFill>
              </a:rPr>
              <a:t/>
            </a:r>
            <a:br>
              <a:rPr lang="el-GR" sz="1800" dirty="0" smtClean="0">
                <a:solidFill>
                  <a:schemeClr val="tx1"/>
                </a:solidFill>
              </a:rPr>
            </a:br>
            <a:r>
              <a:rPr lang="el-GR" sz="1800" dirty="0" smtClean="0">
                <a:solidFill>
                  <a:schemeClr val="tx1"/>
                </a:solidFill>
              </a:rPr>
              <a:t>Οι </a:t>
            </a:r>
            <a:r>
              <a:rPr lang="el-GR" sz="1800" b="1" dirty="0" err="1" smtClean="0">
                <a:solidFill>
                  <a:schemeClr val="tx1"/>
                </a:solidFill>
              </a:rPr>
              <a:t>ζωονόσοι</a:t>
            </a:r>
            <a:r>
              <a:rPr lang="el-GR" sz="1800" dirty="0" smtClean="0">
                <a:solidFill>
                  <a:schemeClr val="tx1"/>
                </a:solidFill>
              </a:rPr>
              <a:t> είναι λοιμώδη νοσήματα που μεταδίδονται από τα ζώα στον άνθρωπο</a:t>
            </a:r>
            <a:r>
              <a:rPr lang="el-GR" dirty="0" smtClean="0">
                <a:solidFill>
                  <a:schemeClr val="tx1"/>
                </a:solidFill>
              </a:rPr>
              <a:t/>
            </a:r>
            <a:br>
              <a:rPr lang="el-GR" dirty="0" smtClean="0">
                <a:solidFill>
                  <a:schemeClr val="tx1"/>
                </a:solidFill>
              </a:rPr>
            </a:br>
            <a:endParaRPr lang="el-GR" dirty="0"/>
          </a:p>
        </p:txBody>
      </p:sp>
      <p:sp>
        <p:nvSpPr>
          <p:cNvPr id="6" name="4 - Τίτλος"/>
          <p:cNvSpPr txBox="1">
            <a:spLocks/>
          </p:cNvSpPr>
          <p:nvPr/>
        </p:nvSpPr>
        <p:spPr>
          <a:xfrm>
            <a:off x="0" y="3243942"/>
            <a:ext cx="3113315" cy="19376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 fontScale="97500"/>
          </a:bodyPr>
          <a:lstStyle/>
          <a:p>
            <a:pPr algn="ctr"/>
            <a:r>
              <a:rPr lang="el-GR" sz="1600" dirty="0" smtClean="0"/>
              <a:t>Προκαλούνται από βακτήρια, ιούς, παράσιτα και μύκητες</a:t>
            </a:r>
            <a:endParaRPr lang="el-GR" sz="1600" dirty="0"/>
          </a:p>
        </p:txBody>
      </p:sp>
      <p:sp>
        <p:nvSpPr>
          <p:cNvPr id="7" name="4 - Τίτλος"/>
          <p:cNvSpPr txBox="1">
            <a:spLocks/>
          </p:cNvSpPr>
          <p:nvPr/>
        </p:nvSpPr>
        <p:spPr>
          <a:xfrm>
            <a:off x="0" y="5181600"/>
            <a:ext cx="9144001" cy="167639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z="1600" dirty="0" smtClean="0"/>
              <a:t>Η μετάδοση μπορεί να γίνει:</a:t>
            </a:r>
          </a:p>
          <a:p>
            <a:r>
              <a:rPr lang="el-GR" sz="1600" dirty="0" smtClean="0"/>
              <a:t> </a:t>
            </a:r>
          </a:p>
          <a:p>
            <a:pPr marL="361950" indent="0">
              <a:buNone/>
            </a:pPr>
            <a:r>
              <a:rPr lang="el-GR" sz="1600" dirty="0" smtClean="0"/>
              <a:t>                        • Άμεσα, με επαφή ή δάγκωμα από μολυσμένα ζώα</a:t>
            </a:r>
          </a:p>
          <a:p>
            <a:pPr marL="361950" indent="0">
              <a:buNone/>
            </a:pPr>
            <a:endParaRPr lang="el-GR" sz="1600" dirty="0" smtClean="0"/>
          </a:p>
          <a:p>
            <a:pPr marL="361950" indent="0">
              <a:buNone/>
            </a:pPr>
            <a:r>
              <a:rPr lang="el-GR" sz="1600" dirty="0" smtClean="0"/>
              <a:t>                        • Έμμεσα, μέσω τροφής, νερού ή φορέων (π.χ. εντόμων)</a:t>
            </a:r>
            <a:endParaRPr lang="el-GR" sz="1600" dirty="0"/>
          </a:p>
        </p:txBody>
      </p:sp>
      <p:sp>
        <p:nvSpPr>
          <p:cNvPr id="8" name="4 - Τίτλος"/>
          <p:cNvSpPr txBox="1">
            <a:spLocks/>
          </p:cNvSpPr>
          <p:nvPr/>
        </p:nvSpPr>
        <p:spPr>
          <a:xfrm>
            <a:off x="0" y="883130"/>
            <a:ext cx="3113315" cy="2360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l-GR" sz="1600" dirty="0" smtClean="0"/>
              <a:t>Αποτελούν σημαντικό ζήτημα Δημόσιας Υγείας, καθώς επηρεάζουν τον άνθρωπο και την κτηνοτροφική παραγωγή.</a:t>
            </a:r>
            <a:endParaRPr lang="el-GR" sz="1600" dirty="0"/>
          </a:p>
        </p:txBody>
      </p:sp>
      <p:sp>
        <p:nvSpPr>
          <p:cNvPr id="9" name="8 - Δεξιό βέλος"/>
          <p:cNvSpPr/>
          <p:nvPr/>
        </p:nvSpPr>
        <p:spPr>
          <a:xfrm>
            <a:off x="925286" y="152400"/>
            <a:ext cx="1752600" cy="52251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1506" name="Picture 2" descr="Μικρόβια (Ιοί, βακτήρια, μύκητες) και αντιμετώπιση - HealthyLiving.g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85" y="3916023"/>
            <a:ext cx="1991729" cy="1265577"/>
          </a:xfrm>
          <a:prstGeom prst="rect">
            <a:avLst/>
          </a:prstGeom>
          <a:noFill/>
        </p:spPr>
      </p:pic>
      <p:sp>
        <p:nvSpPr>
          <p:cNvPr id="21510" name="AutoShape 6" descr="Ο άνθρωπος «μαγνητίζει» την ελονοσία - ΤΟ ΒΗΜ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1512" name="AutoShape 8" descr="Ο άνθρωπος «μαγνητίζει» την ελονοσία - ΤΟ ΒΗΜ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1514" name="AutoShape 10" descr="Ο άνθρωπος «μαγνητίζει» την ελονοσί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4"/>
          <a:srcRect l="22940" t="36411" r="26497" b="10136"/>
          <a:stretch>
            <a:fillRect/>
          </a:stretch>
        </p:blipFill>
        <p:spPr bwMode="auto">
          <a:xfrm>
            <a:off x="7282542" y="5486400"/>
            <a:ext cx="1861457" cy="12299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7" name="Picture 13" descr="Ευλογιά: Μέτρα βιοασφάλειας - ΕΘΕΑ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0374" y="1968135"/>
            <a:ext cx="1967139" cy="1275807"/>
          </a:xfrm>
          <a:prstGeom prst="rect">
            <a:avLst/>
          </a:prstGeom>
          <a:noFill/>
        </p:spPr>
      </p:pic>
      <p:pic>
        <p:nvPicPr>
          <p:cNvPr id="21519" name="Picture 15" descr="Γιατί μας δάγκωσε ο σκύλος μας - Μια εξήγηση που δεν έχουμε φανταστεί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486400"/>
            <a:ext cx="1705256" cy="12299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341586"/>
            <a:ext cx="7068208" cy="1320800"/>
          </a:xfrm>
        </p:spPr>
        <p:txBody>
          <a:bodyPr/>
          <a:lstStyle/>
          <a:p>
            <a:r>
              <a:rPr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Κύρι</a:t>
            </a:r>
            <a:r>
              <a:rPr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 Παραδείγματα Ζωονόσων στην Ελλάδα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103" y="1923394"/>
            <a:ext cx="6400800" cy="4966137"/>
          </a:xfrm>
        </p:spPr>
        <p:txBody>
          <a:bodyPr>
            <a:normAutofit/>
          </a:bodyPr>
          <a:lstStyle/>
          <a:p>
            <a:r>
              <a:rPr sz="2800" dirty="0" err="1">
                <a:solidFill>
                  <a:schemeClr val="tx1"/>
                </a:solidFill>
              </a:rPr>
              <a:t>Λύσσ</a:t>
            </a:r>
            <a:r>
              <a:rPr sz="2800" dirty="0">
                <a:solidFill>
                  <a:schemeClr val="tx1"/>
                </a:solidFill>
              </a:rPr>
              <a:t>α</a:t>
            </a:r>
            <a:endParaRPr lang="el-GR" sz="2800" dirty="0">
              <a:solidFill>
                <a:schemeClr val="tx1"/>
              </a:solidFill>
            </a:endParaRPr>
          </a:p>
          <a:p>
            <a:r>
              <a:rPr lang="el-GR" sz="2800" dirty="0" err="1">
                <a:solidFill>
                  <a:schemeClr val="tx1"/>
                </a:solidFill>
              </a:rPr>
              <a:t>Βρουκέλλωση</a:t>
            </a:r>
            <a:r>
              <a:rPr lang="el-GR" sz="2800" dirty="0">
                <a:solidFill>
                  <a:schemeClr val="tx1"/>
                </a:solidFill>
              </a:rPr>
              <a:t> (Μελιταίος Πυρετός)</a:t>
            </a:r>
            <a:endParaRPr sz="2800" dirty="0">
              <a:solidFill>
                <a:schemeClr val="tx1"/>
              </a:solidFill>
            </a:endParaRPr>
          </a:p>
          <a:p>
            <a:r>
              <a:rPr sz="2800" dirty="0" err="1">
                <a:solidFill>
                  <a:schemeClr val="tx1"/>
                </a:solidFill>
              </a:rPr>
              <a:t>Λε</a:t>
            </a:r>
            <a:r>
              <a:rPr sz="2800" dirty="0">
                <a:solidFill>
                  <a:schemeClr val="tx1"/>
                </a:solidFill>
              </a:rPr>
              <a:t>πτοσπείρωση</a:t>
            </a:r>
            <a:endParaRPr lang="el-GR" sz="2800" dirty="0">
              <a:solidFill>
                <a:schemeClr val="tx1"/>
              </a:solidFill>
            </a:endParaRPr>
          </a:p>
          <a:p>
            <a:r>
              <a:rPr sz="2800" dirty="0">
                <a:solidFill>
                  <a:schemeClr val="tx1"/>
                </a:solidFill>
              </a:rPr>
              <a:t>Σα</a:t>
            </a:r>
            <a:r>
              <a:rPr sz="2800" dirty="0" err="1">
                <a:solidFill>
                  <a:schemeClr val="tx1"/>
                </a:solidFill>
              </a:rPr>
              <a:t>λμονέλλωση</a:t>
            </a:r>
            <a:endParaRPr lang="el-GR" sz="2800" dirty="0">
              <a:solidFill>
                <a:schemeClr val="tx1"/>
              </a:solidFill>
            </a:endParaRPr>
          </a:p>
          <a:p>
            <a:r>
              <a:rPr sz="2800" dirty="0" err="1">
                <a:solidFill>
                  <a:schemeClr val="tx1"/>
                </a:solidFill>
              </a:rPr>
              <a:t>Άνθρ</a:t>
            </a:r>
            <a:r>
              <a:rPr sz="2800" dirty="0">
                <a:solidFill>
                  <a:schemeClr val="tx1"/>
                </a:solidFill>
              </a:rPr>
              <a:t>ακας (</a:t>
            </a:r>
            <a:r>
              <a:rPr sz="2800" i="1" dirty="0">
                <a:solidFill>
                  <a:schemeClr val="tx1"/>
                </a:solidFill>
              </a:rPr>
              <a:t>Bacillus an</a:t>
            </a:r>
            <a:r>
              <a:rPr lang="en-US" sz="2800" i="1" dirty="0">
                <a:solidFill>
                  <a:schemeClr val="tx1"/>
                </a:solidFill>
              </a:rPr>
              <a:t>t</a:t>
            </a:r>
            <a:r>
              <a:rPr sz="2800" i="1" dirty="0">
                <a:solidFill>
                  <a:schemeClr val="tx1"/>
                </a:solidFill>
              </a:rPr>
              <a:t>hracis</a:t>
            </a:r>
            <a:r>
              <a:rPr sz="28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6" name="Εικόνα 5" descr="Εικόνα που περιέχει χριστουγεννιάτικο δέντρο, Χριστούγεννα, χάντρες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B9965689-A921-97AE-3951-F384E9054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63" y="4940191"/>
            <a:ext cx="3500579" cy="1917809"/>
          </a:xfrm>
          <a:prstGeom prst="rect">
            <a:avLst/>
          </a:prstGeom>
        </p:spPr>
      </p:pic>
      <p:sp>
        <p:nvSpPr>
          <p:cNvPr id="20482" name="AutoShape 2" descr="What is Anthrax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96FC4DD-476E-E2BE-CA66-2D9FCD896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10ECA5-8886-6BD7-9A68-7546934B3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9971"/>
          </a:xfrm>
          <a:solidFill>
            <a:schemeClr val="accent1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txBody>
          <a:bodyPr>
            <a:normAutofit/>
          </a:bodyPr>
          <a:lstStyle/>
          <a:p>
            <a:pPr algn="ctr"/>
            <a:r>
              <a:rPr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Κύρια</a:t>
            </a:r>
            <a:r>
              <a:rPr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Παραδείγματα Ζωονόσων στην Ελλάδα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5144E1-E37F-7361-0A4B-4CDC680BC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9971"/>
            <a:ext cx="9144000" cy="599802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sz="2000" b="1" dirty="0" err="1">
                <a:solidFill>
                  <a:schemeClr val="tx1"/>
                </a:solidFill>
              </a:rPr>
              <a:t>Λύσσα</a:t>
            </a:r>
            <a:r>
              <a:rPr sz="2000" b="1" dirty="0">
                <a:solidFill>
                  <a:schemeClr val="tx1"/>
                </a:solidFill>
              </a:rPr>
              <a:t>: </a:t>
            </a:r>
            <a:endParaRPr lang="el-GR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l-GR" sz="2000" dirty="0">
                <a:solidFill>
                  <a:schemeClr val="tx1"/>
                </a:solidFill>
              </a:rPr>
              <a:t>Ιογενής νόσος που μεταδίδεται με δάγκωμα </a:t>
            </a:r>
            <a:endParaRPr lang="el-GR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l-GR" sz="2000" dirty="0" smtClean="0">
                <a:solidFill>
                  <a:schemeClr val="tx1"/>
                </a:solidFill>
              </a:rPr>
              <a:t>από </a:t>
            </a:r>
            <a:r>
              <a:rPr lang="el-GR" sz="2000" dirty="0">
                <a:solidFill>
                  <a:schemeClr val="tx1"/>
                </a:solidFill>
              </a:rPr>
              <a:t>μολυσμένο ζώο (συνήθως σκύλο ή αλεπού). </a:t>
            </a:r>
          </a:p>
          <a:p>
            <a:pPr marL="0" indent="0">
              <a:buNone/>
            </a:pPr>
            <a:r>
              <a:rPr lang="el-GR" sz="2000" dirty="0">
                <a:solidFill>
                  <a:schemeClr val="tx1"/>
                </a:solidFill>
              </a:rPr>
              <a:t>Είναι θανατηφόρα αν δεν αντιμετωπιστεί άμεσα </a:t>
            </a:r>
            <a:endParaRPr lang="el-GR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l-GR" sz="2000" dirty="0" smtClean="0">
                <a:solidFill>
                  <a:schemeClr val="tx1"/>
                </a:solidFill>
              </a:rPr>
              <a:t>με </a:t>
            </a:r>
            <a:r>
              <a:rPr lang="el-GR" sz="2000" dirty="0">
                <a:solidFill>
                  <a:schemeClr val="tx1"/>
                </a:solidFill>
              </a:rPr>
              <a:t>εμβολιασμό</a:t>
            </a:r>
            <a:r>
              <a:rPr lang="el-GR" sz="2000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el-GR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l-GR" sz="2000" dirty="0" smtClean="0">
              <a:solidFill>
                <a:schemeClr val="tx1"/>
              </a:solidFill>
            </a:endParaRPr>
          </a:p>
          <a:p>
            <a:r>
              <a:rPr sz="2000" b="1" dirty="0" err="1" smtClean="0">
                <a:solidFill>
                  <a:schemeClr val="tx1"/>
                </a:solidFill>
              </a:rPr>
              <a:t>Βρουκέλλωση</a:t>
            </a:r>
            <a:r>
              <a:rPr sz="2000" b="1" dirty="0" smtClean="0">
                <a:solidFill>
                  <a:schemeClr val="tx1"/>
                </a:solidFill>
              </a:rPr>
              <a:t> </a:t>
            </a:r>
            <a:r>
              <a:rPr sz="2000" b="1" dirty="0">
                <a:solidFill>
                  <a:schemeClr val="tx1"/>
                </a:solidFill>
              </a:rPr>
              <a:t>(</a:t>
            </a:r>
            <a:r>
              <a:rPr sz="2000" b="1" dirty="0" err="1">
                <a:solidFill>
                  <a:schemeClr val="tx1"/>
                </a:solidFill>
              </a:rPr>
              <a:t>Μελιταίος</a:t>
            </a:r>
            <a:r>
              <a:rPr sz="2000" b="1" dirty="0">
                <a:solidFill>
                  <a:schemeClr val="tx1"/>
                </a:solidFill>
              </a:rPr>
              <a:t> Πυρετός):</a:t>
            </a:r>
            <a:endParaRPr lang="el-GR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l-GR" sz="2000" dirty="0">
                <a:solidFill>
                  <a:schemeClr val="tx1"/>
                </a:solidFill>
              </a:rPr>
              <a:t>Βακτηριακή λοίμωξη που μεταδίδεται από </a:t>
            </a:r>
            <a:endParaRPr lang="el-GR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l-GR" sz="2000" dirty="0" smtClean="0">
                <a:solidFill>
                  <a:schemeClr val="tx1"/>
                </a:solidFill>
              </a:rPr>
              <a:t>κατσίκες</a:t>
            </a:r>
            <a:r>
              <a:rPr lang="el-GR" sz="2000" dirty="0">
                <a:solidFill>
                  <a:schemeClr val="tx1"/>
                </a:solidFill>
              </a:rPr>
              <a:t>, πρόβατα ή βοοειδή μέσω μη </a:t>
            </a:r>
            <a:endParaRPr lang="el-GR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l-GR" sz="2000" dirty="0" smtClean="0">
                <a:solidFill>
                  <a:schemeClr val="tx1"/>
                </a:solidFill>
              </a:rPr>
              <a:t>παστεριωμένου </a:t>
            </a:r>
            <a:r>
              <a:rPr lang="el-GR" sz="2000" dirty="0">
                <a:solidFill>
                  <a:schemeClr val="tx1"/>
                </a:solidFill>
              </a:rPr>
              <a:t>γάλακτος ή επαφής με </a:t>
            </a:r>
            <a:endParaRPr lang="el-GR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l-GR" sz="2000" dirty="0" smtClean="0">
                <a:solidFill>
                  <a:schemeClr val="tx1"/>
                </a:solidFill>
              </a:rPr>
              <a:t>μολυσμένα </a:t>
            </a:r>
            <a:r>
              <a:rPr lang="el-GR" sz="2000" dirty="0">
                <a:solidFill>
                  <a:schemeClr val="tx1"/>
                </a:solidFill>
              </a:rPr>
              <a:t>υγρά. </a:t>
            </a:r>
          </a:p>
          <a:p>
            <a:pPr marL="0" indent="0">
              <a:buNone/>
            </a:pPr>
            <a:r>
              <a:rPr lang="el-GR" sz="2000" dirty="0">
                <a:solidFill>
                  <a:schemeClr val="tx1"/>
                </a:solidFill>
              </a:rPr>
              <a:t>Προκαλεί πυρετό, αρθραλγίες και χρόνια κόπωση.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 l="21000" t="13259" r="20750" b="18593"/>
          <a:stretch>
            <a:fillRect/>
          </a:stretch>
        </p:blipFill>
        <p:spPr bwMode="auto">
          <a:xfrm>
            <a:off x="5760720" y="1088571"/>
            <a:ext cx="3383280" cy="222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μελιταίος πυρετός | Vor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0720" y="4148827"/>
            <a:ext cx="3383280" cy="17962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24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96F4475-E578-0A41-4B86-C64345813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0B8114-89E3-89BD-8FCF-E995403FE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9971"/>
            <a:ext cx="9144000" cy="5998029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0"/>
            <a:r>
              <a:rPr lang="el-GR" sz="2000" b="1" dirty="0" err="1">
                <a:solidFill>
                  <a:schemeClr val="tx1"/>
                </a:solidFill>
              </a:rPr>
              <a:t>Σαλμονέλλωση</a:t>
            </a:r>
            <a:r>
              <a:rPr lang="el-GR" sz="2000" b="1" dirty="0">
                <a:solidFill>
                  <a:schemeClr val="tx1"/>
                </a:solidFill>
              </a:rPr>
              <a:t>: </a:t>
            </a:r>
          </a:p>
          <a:p>
            <a:pPr marL="0" lvl="0" indent="0">
              <a:buNone/>
            </a:pPr>
            <a:r>
              <a:rPr lang="el-GR" sz="2000" dirty="0">
                <a:solidFill>
                  <a:schemeClr val="tx1"/>
                </a:solidFill>
              </a:rPr>
              <a:t>Προκαλείται από βακτήρια Salmonella και </a:t>
            </a:r>
            <a:r>
              <a:rPr lang="en-US" sz="2000" dirty="0" smtClean="0">
                <a:solidFill>
                  <a:schemeClr val="tx1"/>
                </a:solidFill>
              </a:rPr>
              <a:t>                                      </a:t>
            </a:r>
            <a:r>
              <a:rPr lang="el-GR" sz="2000" dirty="0" smtClean="0">
                <a:solidFill>
                  <a:schemeClr val="tx1"/>
                </a:solidFill>
              </a:rPr>
              <a:t>μεταδίδεται </a:t>
            </a:r>
            <a:r>
              <a:rPr lang="el-GR" sz="2000" dirty="0">
                <a:solidFill>
                  <a:schemeClr val="tx1"/>
                </a:solidFill>
              </a:rPr>
              <a:t>μέσω μολυσμένων τροφών </a:t>
            </a:r>
            <a:r>
              <a:rPr lang="en-US" sz="2000" dirty="0" smtClean="0">
                <a:solidFill>
                  <a:schemeClr val="tx1"/>
                </a:solidFill>
              </a:rPr>
              <a:t>                                                    </a:t>
            </a:r>
            <a:r>
              <a:rPr lang="el-GR" sz="2000" dirty="0" smtClean="0">
                <a:solidFill>
                  <a:schemeClr val="tx1"/>
                </a:solidFill>
              </a:rPr>
              <a:t>(</a:t>
            </a:r>
            <a:r>
              <a:rPr lang="el-GR" sz="2000" dirty="0">
                <a:solidFill>
                  <a:schemeClr val="tx1"/>
                </a:solidFill>
              </a:rPr>
              <a:t>π.χ. αυγά, κρέας, γαλακτοκομικά). </a:t>
            </a:r>
            <a:r>
              <a:rPr lang="en-US" sz="2000" dirty="0" smtClean="0">
                <a:solidFill>
                  <a:schemeClr val="tx1"/>
                </a:solidFill>
              </a:rPr>
              <a:t>                                                          </a:t>
            </a:r>
            <a:r>
              <a:rPr lang="el-GR" sz="2000" dirty="0" smtClean="0">
                <a:solidFill>
                  <a:schemeClr val="tx1"/>
                </a:solidFill>
              </a:rPr>
              <a:t>Προκαλεί </a:t>
            </a:r>
            <a:r>
              <a:rPr lang="el-GR" sz="2000" dirty="0">
                <a:solidFill>
                  <a:schemeClr val="tx1"/>
                </a:solidFill>
              </a:rPr>
              <a:t>γαστρεντερίτιδα και αφυδάτωση</a:t>
            </a:r>
            <a:r>
              <a:rPr lang="el-GR" sz="2000" dirty="0" smtClean="0">
                <a:solidFill>
                  <a:schemeClr val="tx1"/>
                </a:solidFill>
              </a:rPr>
              <a:t>.</a:t>
            </a:r>
            <a:endParaRPr lang="el-GR" sz="2000" dirty="0">
              <a:solidFill>
                <a:schemeClr val="tx1"/>
              </a:solidFill>
            </a:endParaRPr>
          </a:p>
          <a:p>
            <a:pPr lvl="0"/>
            <a:r>
              <a:rPr lang="el-GR" sz="2000" b="1" dirty="0">
                <a:solidFill>
                  <a:schemeClr val="tx1"/>
                </a:solidFill>
              </a:rPr>
              <a:t>Άνθρακας (</a:t>
            </a:r>
            <a:r>
              <a:rPr lang="el-GR" sz="2000" b="1" i="1" dirty="0" err="1">
                <a:solidFill>
                  <a:schemeClr val="tx1"/>
                </a:solidFill>
              </a:rPr>
              <a:t>Bacillus</a:t>
            </a:r>
            <a:r>
              <a:rPr lang="el-GR" sz="2000" b="1" i="1" dirty="0">
                <a:solidFill>
                  <a:schemeClr val="tx1"/>
                </a:solidFill>
              </a:rPr>
              <a:t> </a:t>
            </a:r>
            <a:r>
              <a:rPr lang="el-GR" sz="2000" b="1" i="1" dirty="0" err="1">
                <a:solidFill>
                  <a:schemeClr val="tx1"/>
                </a:solidFill>
              </a:rPr>
              <a:t>anthracis</a:t>
            </a:r>
            <a:r>
              <a:rPr lang="el-GR" sz="2000" b="1" dirty="0">
                <a:solidFill>
                  <a:schemeClr val="tx1"/>
                </a:solidFill>
              </a:rPr>
              <a:t>): </a:t>
            </a:r>
          </a:p>
          <a:p>
            <a:pPr marL="0" lvl="0" indent="0">
              <a:buNone/>
            </a:pPr>
            <a:r>
              <a:rPr lang="el-GR" sz="2000" dirty="0">
                <a:solidFill>
                  <a:schemeClr val="tx1"/>
                </a:solidFill>
              </a:rPr>
              <a:t>Σπάνια αλλά σοβαρή νόσος που μεταδίδεται </a:t>
            </a:r>
            <a:r>
              <a:rPr lang="en-US" sz="2000" dirty="0" smtClean="0">
                <a:solidFill>
                  <a:schemeClr val="tx1"/>
                </a:solidFill>
              </a:rPr>
              <a:t>                                                 </a:t>
            </a:r>
            <a:r>
              <a:rPr lang="el-GR" sz="2000" dirty="0" smtClean="0">
                <a:solidFill>
                  <a:schemeClr val="tx1"/>
                </a:solidFill>
              </a:rPr>
              <a:t>από </a:t>
            </a:r>
            <a:r>
              <a:rPr lang="el-GR" sz="2000" dirty="0">
                <a:solidFill>
                  <a:schemeClr val="tx1"/>
                </a:solidFill>
              </a:rPr>
              <a:t>μολυσμένα ζώα ή προϊόντα τους (μαλλί, </a:t>
            </a:r>
            <a:r>
              <a:rPr lang="en-US" sz="2000" dirty="0" smtClean="0">
                <a:solidFill>
                  <a:schemeClr val="tx1"/>
                </a:solidFill>
              </a:rPr>
              <a:t>                                          </a:t>
            </a:r>
            <a:r>
              <a:rPr lang="el-GR" sz="2000" dirty="0" smtClean="0">
                <a:solidFill>
                  <a:schemeClr val="tx1"/>
                </a:solidFill>
              </a:rPr>
              <a:t>δέρμα</a:t>
            </a:r>
            <a:r>
              <a:rPr lang="el-GR" sz="2000" dirty="0">
                <a:solidFill>
                  <a:schemeClr val="tx1"/>
                </a:solidFill>
              </a:rPr>
              <a:t>, κρέας). Προκαλεί δερματικές ή </a:t>
            </a:r>
            <a:r>
              <a:rPr lang="el-GR" sz="2000" dirty="0" smtClean="0">
                <a:solidFill>
                  <a:schemeClr val="tx1"/>
                </a:solidFill>
              </a:rPr>
              <a:t>αναπνευστικές </a:t>
            </a:r>
            <a:r>
              <a:rPr lang="en-US" sz="2000" dirty="0" smtClean="0">
                <a:solidFill>
                  <a:schemeClr val="tx1"/>
                </a:solidFill>
              </a:rPr>
              <a:t>                            </a:t>
            </a:r>
            <a:r>
              <a:rPr lang="el-GR" sz="2000" dirty="0" smtClean="0">
                <a:solidFill>
                  <a:schemeClr val="tx1"/>
                </a:solidFill>
              </a:rPr>
              <a:t>μορφές </a:t>
            </a:r>
            <a:r>
              <a:rPr lang="el-GR" sz="2000" dirty="0">
                <a:solidFill>
                  <a:schemeClr val="tx1"/>
                </a:solidFill>
              </a:rPr>
              <a:t>με υψηλή θνησιμότητα αν δεν αντιμετωπιστεί.</a:t>
            </a:r>
          </a:p>
          <a:p>
            <a:r>
              <a:rPr lang="el-GR" sz="2000" b="1" dirty="0" err="1">
                <a:solidFill>
                  <a:schemeClr val="tx1"/>
                </a:solidFill>
              </a:rPr>
              <a:t>Λεπτοσπείρωση</a:t>
            </a:r>
            <a:r>
              <a:rPr lang="el-GR" sz="2000" b="1" dirty="0">
                <a:solidFill>
                  <a:schemeClr val="tx1"/>
                </a:solidFill>
              </a:rPr>
              <a:t>: </a:t>
            </a:r>
          </a:p>
          <a:p>
            <a:pPr marL="0" indent="0">
              <a:buNone/>
            </a:pPr>
            <a:r>
              <a:rPr lang="el-GR" sz="2000" dirty="0">
                <a:solidFill>
                  <a:schemeClr val="tx1"/>
                </a:solidFill>
              </a:rPr>
              <a:t>Βακτηριακή νόσος που μεταδίδεται μέσω επαφής </a:t>
            </a:r>
            <a:r>
              <a:rPr lang="el-GR" sz="2000" dirty="0" smtClean="0">
                <a:solidFill>
                  <a:schemeClr val="tx1"/>
                </a:solidFill>
              </a:rPr>
              <a:t>                                         με </a:t>
            </a:r>
            <a:r>
              <a:rPr lang="el-GR" sz="2000" dirty="0">
                <a:solidFill>
                  <a:schemeClr val="tx1"/>
                </a:solidFill>
              </a:rPr>
              <a:t>νερό, λάσπη ή τροφή μολυσμένη με ούρα </a:t>
            </a:r>
            <a:r>
              <a:rPr lang="el-GR" sz="2000" dirty="0" smtClean="0">
                <a:solidFill>
                  <a:schemeClr val="tx1"/>
                </a:solidFill>
              </a:rPr>
              <a:t>                                     τρωκτικών </a:t>
            </a:r>
            <a:r>
              <a:rPr lang="el-GR" sz="2000" dirty="0">
                <a:solidFill>
                  <a:schemeClr val="tx1"/>
                </a:solidFill>
              </a:rPr>
              <a:t>ή άλλων ζώων. Συχνή στην Ελλάδα </a:t>
            </a:r>
            <a:r>
              <a:rPr lang="el-GR" sz="2000" dirty="0" smtClean="0">
                <a:solidFill>
                  <a:schemeClr val="tx1"/>
                </a:solidFill>
              </a:rPr>
              <a:t>                                          μετά </a:t>
            </a:r>
            <a:r>
              <a:rPr lang="el-GR" sz="2000" dirty="0">
                <a:solidFill>
                  <a:schemeClr val="tx1"/>
                </a:solidFill>
              </a:rPr>
              <a:t>από βροχοπτώσεις. Προκαλεί πυρετό, μυαλγίες </a:t>
            </a:r>
            <a:r>
              <a:rPr lang="el-GR" sz="2000" dirty="0" smtClean="0">
                <a:solidFill>
                  <a:schemeClr val="tx1"/>
                </a:solidFill>
              </a:rPr>
              <a:t>                                      και </a:t>
            </a:r>
            <a:r>
              <a:rPr lang="el-GR" sz="2000" dirty="0">
                <a:solidFill>
                  <a:schemeClr val="tx1"/>
                </a:solidFill>
              </a:rPr>
              <a:t>ίκτερο.</a:t>
            </a:r>
          </a:p>
          <a:p>
            <a:pPr lvl="0"/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D10ECA5-8886-6BD7-9A68-7546934B36F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9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Κύρια Παραδείγματα Ζωονόσων στην Ελλάδα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410" name="Picture 2" descr="Σαλμονέλα: Πώς θα προστατευτείτε από επικίνδυνη δηλητηρίαση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2007" y="859971"/>
            <a:ext cx="2691993" cy="1683992"/>
          </a:xfrm>
          <a:prstGeom prst="rect">
            <a:avLst/>
          </a:prstGeom>
          <a:noFill/>
        </p:spPr>
      </p:pic>
      <p:sp>
        <p:nvSpPr>
          <p:cNvPr id="17412" name="AutoShape 4" descr="What is Anthrax? | Bangkok Hospital Pattay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7414" name="AutoShape 6" descr="What is Anthrax? | Bangkok Hospital Pattay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7416" name="AutoShape 8" descr="What is Anthrax? | Bangkok Hospital Pattay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7420" name="AutoShape 12" descr="What is Anthrax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7422" name="Picture 14"/>
          <p:cNvPicPr>
            <a:picLocks noChangeAspect="1" noChangeArrowheads="1"/>
          </p:cNvPicPr>
          <p:nvPr/>
        </p:nvPicPr>
        <p:blipFill>
          <a:blip r:embed="rId4"/>
          <a:srcRect l="51327" t="22584" r="22042" b="47301"/>
          <a:stretch>
            <a:fillRect/>
          </a:stretch>
        </p:blipFill>
        <p:spPr bwMode="auto">
          <a:xfrm>
            <a:off x="6452007" y="2670426"/>
            <a:ext cx="2691993" cy="171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16" descr="Λεπτοσπείρωση: Η επικίνδυνη νόσος που μεταδίδεται από… ποντίκια! - Η  λεπτοσπείρωση είναι μικροβιακή λοίμωξη που παρατηρείται σε ανθρώπους και  ζώα και προκαλείται από τον μικροοργανισμό που ονομάζεται λεπτόσπειρα .Το  υγρό περιβάλλον και"/>
          <p:cNvPicPr>
            <a:picLocks noChangeAspect="1" noChangeArrowheads="1"/>
          </p:cNvPicPr>
          <p:nvPr/>
        </p:nvPicPr>
        <p:blipFill>
          <a:blip r:embed="rId5"/>
          <a:srcRect r="4965"/>
          <a:stretch>
            <a:fillRect/>
          </a:stretch>
        </p:blipFill>
        <p:spPr bwMode="auto">
          <a:xfrm>
            <a:off x="6452007" y="4583166"/>
            <a:ext cx="2691993" cy="16436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281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59971"/>
            <a:ext cx="9144000" cy="5998029"/>
          </a:xfrm>
          <a:solidFill>
            <a:schemeClr val="bg1"/>
          </a:solidFill>
        </p:spPr>
        <p:txBody>
          <a:bodyPr>
            <a:noAutofit/>
          </a:bodyPr>
          <a:lstStyle/>
          <a:p>
            <a:endParaRPr lang="el-GR" sz="2400" dirty="0" smtClean="0">
              <a:solidFill>
                <a:schemeClr val="tx1"/>
              </a:solidFill>
            </a:endParaRPr>
          </a:p>
          <a:p>
            <a:r>
              <a:rPr sz="2400" dirty="0" err="1" smtClean="0">
                <a:solidFill>
                  <a:schemeClr val="tx1"/>
                </a:solidFill>
              </a:rPr>
              <a:t>Άμεση</a:t>
            </a:r>
            <a:r>
              <a:rPr sz="2400" dirty="0" smtClean="0">
                <a:solidFill>
                  <a:schemeClr val="tx1"/>
                </a:solidFill>
              </a:rPr>
              <a:t> </a:t>
            </a:r>
            <a:r>
              <a:rPr sz="2400" dirty="0" err="1">
                <a:solidFill>
                  <a:schemeClr val="tx1"/>
                </a:solidFill>
              </a:rPr>
              <a:t>μετάδοση</a:t>
            </a:r>
            <a:r>
              <a:rPr sz="2400" dirty="0">
                <a:solidFill>
                  <a:schemeClr val="tx1"/>
                </a:solidFill>
              </a:rPr>
              <a:t>: με </a:t>
            </a:r>
            <a:r>
              <a:rPr sz="2400" dirty="0" err="1">
                <a:solidFill>
                  <a:schemeClr val="tx1"/>
                </a:solidFill>
              </a:rPr>
              <a:t>δάγκωμα</a:t>
            </a:r>
            <a:r>
              <a:rPr sz="2400" dirty="0">
                <a:solidFill>
                  <a:schemeClr val="tx1"/>
                </a:solidFill>
              </a:rPr>
              <a:t>, γρατζουνιά ή επαφή με σωματικά υγρά μολυσμένων ζώων.</a:t>
            </a:r>
          </a:p>
          <a:p>
            <a:r>
              <a:rPr sz="2400" dirty="0" err="1">
                <a:solidFill>
                  <a:schemeClr val="tx1"/>
                </a:solidFill>
              </a:rPr>
              <a:t>Έμμεση</a:t>
            </a:r>
            <a:r>
              <a:rPr sz="2400" dirty="0">
                <a:solidFill>
                  <a:schemeClr val="tx1"/>
                </a:solidFill>
              </a:rPr>
              <a:t> </a:t>
            </a:r>
            <a:r>
              <a:rPr sz="2400" dirty="0" err="1">
                <a:solidFill>
                  <a:schemeClr val="tx1"/>
                </a:solidFill>
              </a:rPr>
              <a:t>μετάδοση</a:t>
            </a:r>
            <a:r>
              <a:rPr sz="2400" dirty="0">
                <a:solidFill>
                  <a:schemeClr val="tx1"/>
                </a:solidFill>
              </a:rPr>
              <a:t>: </a:t>
            </a:r>
            <a:r>
              <a:rPr sz="2400" dirty="0" err="1">
                <a:solidFill>
                  <a:schemeClr val="tx1"/>
                </a:solidFill>
              </a:rPr>
              <a:t>μέσω</a:t>
            </a:r>
            <a:r>
              <a:rPr sz="2400" dirty="0">
                <a:solidFill>
                  <a:schemeClr val="tx1"/>
                </a:solidFill>
              </a:rPr>
              <a:t> </a:t>
            </a:r>
            <a:r>
              <a:rPr sz="2400" dirty="0" err="1">
                <a:solidFill>
                  <a:schemeClr val="tx1"/>
                </a:solidFill>
              </a:rPr>
              <a:t>μολυσμένων</a:t>
            </a:r>
            <a:r>
              <a:rPr sz="2400" dirty="0">
                <a:solidFill>
                  <a:schemeClr val="tx1"/>
                </a:solidFill>
              </a:rPr>
              <a:t> </a:t>
            </a:r>
            <a:r>
              <a:rPr sz="2400" dirty="0" err="1">
                <a:solidFill>
                  <a:schemeClr val="tx1"/>
                </a:solidFill>
              </a:rPr>
              <a:t>τροφίμων</a:t>
            </a:r>
            <a:r>
              <a:rPr sz="2400" dirty="0">
                <a:solidFill>
                  <a:schemeClr val="tx1"/>
                </a:solidFill>
              </a:rPr>
              <a:t>, </a:t>
            </a:r>
            <a:r>
              <a:rPr sz="2400" dirty="0" err="1">
                <a:solidFill>
                  <a:schemeClr val="tx1"/>
                </a:solidFill>
              </a:rPr>
              <a:t>νερού</a:t>
            </a:r>
            <a:r>
              <a:rPr sz="2400" dirty="0">
                <a:solidFill>
                  <a:schemeClr val="tx1"/>
                </a:solidFill>
              </a:rPr>
              <a:t> ή π</a:t>
            </a:r>
            <a:r>
              <a:rPr sz="2400" dirty="0" err="1">
                <a:solidFill>
                  <a:schemeClr val="tx1"/>
                </a:solidFill>
              </a:rPr>
              <a:t>ερι</a:t>
            </a:r>
            <a:r>
              <a:rPr sz="2400" dirty="0">
                <a:solidFill>
                  <a:schemeClr val="tx1"/>
                </a:solidFill>
              </a:rPr>
              <a:t>βαλλοντικών επιφανειών.</a:t>
            </a:r>
          </a:p>
          <a:p>
            <a:r>
              <a:rPr sz="2400" dirty="0">
                <a:solidFill>
                  <a:schemeClr val="tx1"/>
                </a:solidFill>
              </a:rPr>
              <a:t>Δια</a:t>
            </a:r>
            <a:r>
              <a:rPr sz="2400" dirty="0" err="1">
                <a:solidFill>
                  <a:schemeClr val="tx1"/>
                </a:solidFill>
              </a:rPr>
              <a:t>μεσολ</a:t>
            </a:r>
            <a:r>
              <a:rPr sz="2400" dirty="0">
                <a:solidFill>
                  <a:schemeClr val="tx1"/>
                </a:solidFill>
              </a:rPr>
              <a:t>αβούμενη μετάδοση: μέσω εντόμων (σκνίπες, κουνούπια, τσιμπούρια).</a:t>
            </a:r>
          </a:p>
          <a:p>
            <a:r>
              <a:rPr sz="2400" dirty="0">
                <a:solidFill>
                  <a:schemeClr val="tx1"/>
                </a:solidFill>
              </a:rPr>
              <a:t>Η </a:t>
            </a:r>
            <a:r>
              <a:rPr sz="2400" dirty="0" err="1">
                <a:solidFill>
                  <a:schemeClr val="tx1"/>
                </a:solidFill>
              </a:rPr>
              <a:t>πρόληψη</a:t>
            </a:r>
            <a:r>
              <a:rPr sz="2400" dirty="0">
                <a:solidFill>
                  <a:schemeClr val="tx1"/>
                </a:solidFill>
              </a:rPr>
              <a:t> </a:t>
            </a:r>
            <a:r>
              <a:rPr sz="2400" dirty="0" err="1">
                <a:solidFill>
                  <a:schemeClr val="tx1"/>
                </a:solidFill>
              </a:rPr>
              <a:t>βασίζεται</a:t>
            </a:r>
            <a:r>
              <a:rPr sz="2400" dirty="0">
                <a:solidFill>
                  <a:schemeClr val="tx1"/>
                </a:solidFill>
              </a:rPr>
              <a:t> στην καθαριότητα, τον εμβολιασμό των ζώων και την ενημέρωση </a:t>
            </a:r>
            <a:r>
              <a:rPr sz="2400" dirty="0" err="1">
                <a:solidFill>
                  <a:schemeClr val="tx1"/>
                </a:solidFill>
              </a:rPr>
              <a:t>του</a:t>
            </a:r>
            <a:r>
              <a:rPr sz="2400" dirty="0">
                <a:solidFill>
                  <a:schemeClr val="tx1"/>
                </a:solidFill>
              </a:rPr>
              <a:t> </a:t>
            </a:r>
            <a:r>
              <a:rPr sz="2400" dirty="0" err="1" smtClean="0">
                <a:solidFill>
                  <a:schemeClr val="tx1"/>
                </a:solidFill>
              </a:rPr>
              <a:t>κοινού</a:t>
            </a:r>
            <a:r>
              <a:rPr sz="2400" dirty="0" smtClean="0">
                <a:solidFill>
                  <a:schemeClr val="tx1"/>
                </a:solidFill>
              </a:rPr>
              <a:t>.</a:t>
            </a:r>
            <a:endParaRPr sz="2400" dirty="0">
              <a:solidFill>
                <a:schemeClr val="tx1"/>
              </a:solidFill>
            </a:endParaRPr>
          </a:p>
        </p:txBody>
      </p:sp>
      <p:pic>
        <p:nvPicPr>
          <p:cNvPr id="15362" name="Picture 2" descr="Τσιμπούρια (Κρότωνες) - Green Pharmaci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7745" y="4832468"/>
            <a:ext cx="3050212" cy="2025532"/>
          </a:xfrm>
          <a:prstGeom prst="rect">
            <a:avLst/>
          </a:prstGeom>
          <a:noFill/>
        </p:spPr>
      </p:pic>
      <p:pic>
        <p:nvPicPr>
          <p:cNvPr id="15364" name="Picture 4" descr="ΣΚΝΙΠΑ - Πληροφορίες και αντιμετώπιση αυτού του ιπτάμενου παράσιτου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32467"/>
            <a:ext cx="3074586" cy="2025533"/>
          </a:xfrm>
          <a:prstGeom prst="rect">
            <a:avLst/>
          </a:prstGeom>
          <a:noFill/>
        </p:spPr>
      </p:pic>
      <p:pic>
        <p:nvPicPr>
          <p:cNvPr id="15366" name="Picture 6" descr="Αποφύγετε τις επιμολύνσεις των τροφίμω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2936" y="4832467"/>
            <a:ext cx="4051064" cy="2025532"/>
          </a:xfrm>
          <a:prstGeom prst="rect">
            <a:avLst/>
          </a:prstGeom>
          <a:noFill/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8D10ECA5-8886-6BD7-9A68-7546934B36F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9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Πώς μεταδίδονται οι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l-G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Ζωονόσων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στην Ελλάδα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4171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Λε</a:t>
            </a:r>
            <a:r>
              <a:rPr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πτοσπείρωση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172" y="3296429"/>
            <a:ext cx="3888829" cy="356157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endParaRPr lang="el-GR" sz="2100" b="1" dirty="0" smtClean="0">
              <a:solidFill>
                <a:schemeClr val="tx1"/>
              </a:solidFill>
            </a:endParaRPr>
          </a:p>
          <a:p>
            <a:r>
              <a:rPr sz="2100" b="1" dirty="0" err="1" smtClean="0">
                <a:solidFill>
                  <a:schemeClr val="tx1"/>
                </a:solidFill>
              </a:rPr>
              <a:t>Ομάδες</a:t>
            </a:r>
            <a:r>
              <a:rPr sz="2100" b="1" dirty="0" smtClean="0">
                <a:solidFill>
                  <a:schemeClr val="tx1"/>
                </a:solidFill>
              </a:rPr>
              <a:t> </a:t>
            </a:r>
            <a:r>
              <a:rPr sz="2100" b="1" dirty="0" err="1">
                <a:solidFill>
                  <a:schemeClr val="tx1"/>
                </a:solidFill>
              </a:rPr>
              <a:t>Υψηλού</a:t>
            </a:r>
            <a:r>
              <a:rPr sz="2100" b="1" dirty="0">
                <a:solidFill>
                  <a:schemeClr val="tx1"/>
                </a:solidFill>
              </a:rPr>
              <a:t> </a:t>
            </a:r>
            <a:r>
              <a:rPr sz="2100" b="1" dirty="0" err="1">
                <a:solidFill>
                  <a:schemeClr val="tx1"/>
                </a:solidFill>
              </a:rPr>
              <a:t>Κινδύνου</a:t>
            </a:r>
            <a:r>
              <a:rPr sz="2100" b="1" dirty="0" smtClean="0">
                <a:solidFill>
                  <a:schemeClr val="tx1"/>
                </a:solidFill>
              </a:rPr>
              <a:t>:</a:t>
            </a:r>
            <a:endParaRPr lang="el-GR" sz="21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sz="2100" dirty="0" smtClean="0">
                <a:solidFill>
                  <a:schemeClr val="tx1"/>
                </a:solidFill>
              </a:rPr>
              <a:t>• </a:t>
            </a:r>
            <a:r>
              <a:rPr sz="2100" dirty="0" err="1">
                <a:solidFill>
                  <a:schemeClr val="tx1"/>
                </a:solidFill>
              </a:rPr>
              <a:t>Αγρότες</a:t>
            </a:r>
            <a:r>
              <a:rPr sz="2100" dirty="0">
                <a:solidFill>
                  <a:schemeClr val="tx1"/>
                </a:solidFill>
              </a:rPr>
              <a:t>, </a:t>
            </a:r>
            <a:r>
              <a:rPr sz="2100" dirty="0" err="1">
                <a:solidFill>
                  <a:schemeClr val="tx1"/>
                </a:solidFill>
              </a:rPr>
              <a:t>κτηνοτρόφοι</a:t>
            </a:r>
            <a:r>
              <a:rPr sz="2100" dirty="0">
                <a:solidFill>
                  <a:schemeClr val="tx1"/>
                </a:solidFill>
              </a:rPr>
              <a:t>, </a:t>
            </a:r>
            <a:r>
              <a:rPr sz="2100" dirty="0" err="1">
                <a:solidFill>
                  <a:schemeClr val="tx1"/>
                </a:solidFill>
              </a:rPr>
              <a:t>εργάτες</a:t>
            </a:r>
            <a:r>
              <a:rPr sz="2100" dirty="0">
                <a:solidFill>
                  <a:schemeClr val="tx1"/>
                </a:solidFill>
              </a:rPr>
              <a:t> </a:t>
            </a:r>
            <a:r>
              <a:rPr sz="2100" dirty="0" err="1">
                <a:solidFill>
                  <a:schemeClr val="tx1"/>
                </a:solidFill>
              </a:rPr>
              <a:t>υπαίθρου</a:t>
            </a:r>
            <a:endParaRPr sz="2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sz="2100" dirty="0">
                <a:solidFill>
                  <a:schemeClr val="tx1"/>
                </a:solidFill>
              </a:rPr>
              <a:t>• Εργα</a:t>
            </a:r>
            <a:r>
              <a:rPr sz="2100" dirty="0" err="1">
                <a:solidFill>
                  <a:schemeClr val="tx1"/>
                </a:solidFill>
              </a:rPr>
              <a:t>ζόμενοι</a:t>
            </a:r>
            <a:r>
              <a:rPr sz="2100" dirty="0">
                <a:solidFill>
                  <a:schemeClr val="tx1"/>
                </a:solidFill>
              </a:rPr>
              <a:t> σε απ</a:t>
            </a:r>
            <a:r>
              <a:rPr sz="2100" dirty="0" err="1">
                <a:solidFill>
                  <a:schemeClr val="tx1"/>
                </a:solidFill>
              </a:rPr>
              <a:t>οχετεύσεις</a:t>
            </a:r>
            <a:r>
              <a:rPr sz="2100" dirty="0">
                <a:solidFill>
                  <a:schemeClr val="tx1"/>
                </a:solidFill>
              </a:rPr>
              <a:t> ή καθα</a:t>
            </a:r>
            <a:r>
              <a:rPr sz="2100" dirty="0" err="1">
                <a:solidFill>
                  <a:schemeClr val="tx1"/>
                </a:solidFill>
              </a:rPr>
              <a:t>ρισμούς</a:t>
            </a:r>
            <a:endParaRPr sz="2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sz="2100" dirty="0">
                <a:solidFill>
                  <a:schemeClr val="tx1"/>
                </a:solidFill>
              </a:rPr>
              <a:t>• </a:t>
            </a:r>
            <a:r>
              <a:rPr sz="2100" dirty="0" err="1">
                <a:solidFill>
                  <a:schemeClr val="tx1"/>
                </a:solidFill>
              </a:rPr>
              <a:t>Τουρίστες</a:t>
            </a:r>
            <a:r>
              <a:rPr sz="2100" dirty="0">
                <a:solidFill>
                  <a:schemeClr val="tx1"/>
                </a:solidFill>
              </a:rPr>
              <a:t> π</a:t>
            </a:r>
            <a:r>
              <a:rPr sz="2100" dirty="0" err="1">
                <a:solidFill>
                  <a:schemeClr val="tx1"/>
                </a:solidFill>
              </a:rPr>
              <a:t>ου</a:t>
            </a:r>
            <a:r>
              <a:rPr sz="2100" dirty="0">
                <a:solidFill>
                  <a:schemeClr val="tx1"/>
                </a:solidFill>
              </a:rPr>
              <a:t> </a:t>
            </a:r>
            <a:r>
              <a:rPr sz="2100" dirty="0" err="1">
                <a:solidFill>
                  <a:schemeClr val="tx1"/>
                </a:solidFill>
              </a:rPr>
              <a:t>κάνουν</a:t>
            </a:r>
            <a:r>
              <a:rPr sz="2100" dirty="0">
                <a:solidFill>
                  <a:schemeClr val="tx1"/>
                </a:solidFill>
              </a:rPr>
              <a:t> </a:t>
            </a:r>
            <a:r>
              <a:rPr sz="2100" dirty="0" err="1">
                <a:solidFill>
                  <a:schemeClr val="tx1"/>
                </a:solidFill>
              </a:rPr>
              <a:t>δρ</a:t>
            </a:r>
            <a:r>
              <a:rPr sz="2100" dirty="0">
                <a:solidFill>
                  <a:schemeClr val="tx1"/>
                </a:solidFill>
              </a:rPr>
              <a:t>αστηριότητες σε γλυκά νερά (κανό, ψάρεμα)</a:t>
            </a:r>
          </a:p>
        </p:txBody>
      </p:sp>
      <p:pic>
        <p:nvPicPr>
          <p:cNvPr id="5" name="Εικόνα 4" descr="Εικόνα που περιέχει εξωτερικός χώρος/ύπαιθρος, θηλαστικό, τρωκτικό, Muroidea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C50EF0E2-D25A-91E3-4F07-5C50C27F26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595"/>
          <a:stretch>
            <a:fillRect/>
          </a:stretch>
        </p:blipFill>
        <p:spPr>
          <a:xfrm>
            <a:off x="5255172" y="854170"/>
            <a:ext cx="3888829" cy="296371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9A6B3C5C-520F-92D4-C8AE-F8ED8E643232}"/>
              </a:ext>
            </a:extLst>
          </p:cNvPr>
          <p:cNvSpPr txBox="1">
            <a:spLocks/>
          </p:cNvSpPr>
          <p:nvPr/>
        </p:nvSpPr>
        <p:spPr>
          <a:xfrm>
            <a:off x="1" y="854171"/>
            <a:ext cx="5255172" cy="2898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l-GR" sz="2100" dirty="0">
                <a:solidFill>
                  <a:schemeClr val="tx1"/>
                </a:solidFill>
              </a:rPr>
              <a:t>Η </a:t>
            </a:r>
            <a:r>
              <a:rPr lang="el-GR" sz="2100" dirty="0" err="1">
                <a:solidFill>
                  <a:schemeClr val="tx1"/>
                </a:solidFill>
              </a:rPr>
              <a:t>λεπτοσπείρωση</a:t>
            </a:r>
            <a:r>
              <a:rPr lang="el-GR" sz="2100" dirty="0">
                <a:solidFill>
                  <a:schemeClr val="tx1"/>
                </a:solidFill>
              </a:rPr>
              <a:t> είναι βακτηριακή νόσος που προκαλείται από το </a:t>
            </a:r>
            <a:r>
              <a:rPr lang="el-GR" sz="2100" i="1" dirty="0">
                <a:solidFill>
                  <a:schemeClr val="tx1"/>
                </a:solidFill>
              </a:rPr>
              <a:t>Leptospira </a:t>
            </a:r>
            <a:r>
              <a:rPr lang="el-GR" sz="2100" i="1" dirty="0" err="1">
                <a:solidFill>
                  <a:schemeClr val="tx1"/>
                </a:solidFill>
              </a:rPr>
              <a:t>interrogans</a:t>
            </a:r>
            <a:r>
              <a:rPr lang="el-GR" sz="2100" dirty="0">
                <a:solidFill>
                  <a:schemeClr val="tx1"/>
                </a:solidFill>
              </a:rPr>
              <a:t>.</a:t>
            </a:r>
          </a:p>
          <a:p>
            <a:pPr marL="0" indent="0">
              <a:buFont typeface="Wingdings 3" charset="2"/>
              <a:buNone/>
            </a:pPr>
            <a:r>
              <a:rPr lang="el-GR" sz="2100" dirty="0">
                <a:solidFill>
                  <a:schemeClr val="tx1"/>
                </a:solidFill>
              </a:rPr>
              <a:t>Μεταδίδεται μέσω επαφής με νερό ή χώμα μολυσμένο με ούρα τρωκτικών.</a:t>
            </a:r>
          </a:p>
          <a:p>
            <a:pPr marL="0" indent="0">
              <a:buFont typeface="Wingdings 3" charset="2"/>
              <a:buNone/>
            </a:pPr>
            <a:r>
              <a:rPr lang="el-GR" sz="2100" dirty="0">
                <a:solidFill>
                  <a:schemeClr val="tx1"/>
                </a:solidFill>
              </a:rPr>
              <a:t>Στην Ελλάδα παρατηρείται κυρίως σε αγροτικές περιοχές και νησιά, ειδικά μετά από έντονες βροχοπτώσεις.</a:t>
            </a:r>
          </a:p>
        </p:txBody>
      </p:sp>
      <p:sp>
        <p:nvSpPr>
          <p:cNvPr id="14338" name="AutoShape 2" descr="Βουτήξτε σε αξέχαστες υπαίθριες εμπειρίες σε ποτάμι και λίμνη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4342" name="AutoShape 6" descr="Βουτήξτε σε αξέχαστες υπαίθριες εμπειρίες σε ποτάμι και λίμνη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4344" name="AutoShape 8" descr="C:\Users\gkarris\OneDrive\%CE%A5%CF%80%CE%BF%CE%BB%CE%BF%CE%B3%CE%B9%CF%83%CF%84%CE%AE%CF%82\Vidronisi_2-2-1200x675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4346" name="AutoShape 10" descr="C:\Users\gkarris\OneDrive\%CE%A5%CF%80%CE%BF%CE%BB%CE%BF%CE%B3%CE%B9%CF%83%CF%84%CE%AE%CF%82\Vidronisi_2-2-1200x675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4"/>
          <a:srcRect l="20399" t="20331" r="18517" b="16848"/>
          <a:stretch>
            <a:fillRect/>
          </a:stretch>
        </p:blipFill>
        <p:spPr bwMode="auto">
          <a:xfrm>
            <a:off x="-1" y="3817885"/>
            <a:ext cx="5255173" cy="3040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6770FF1-C8B1-45D1-9FEF-B63FF2A5A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5CC0A36-66F6-B633-E241-CCFBA9AD6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4170"/>
            <a:ext cx="9144000" cy="600382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sz="2400" b="1" dirty="0" err="1">
                <a:solidFill>
                  <a:schemeClr val="tx1"/>
                </a:solidFill>
              </a:rPr>
              <a:t>Πρόληψη</a:t>
            </a:r>
            <a:r>
              <a:rPr sz="2400" b="1" dirty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r>
              <a:rPr lang="el-GR" sz="2100" dirty="0">
                <a:solidFill>
                  <a:schemeClr val="tx1"/>
                </a:solidFill>
              </a:rPr>
              <a:t>• </a:t>
            </a:r>
            <a:r>
              <a:rPr sz="2100" dirty="0">
                <a:solidFill>
                  <a:schemeClr val="tx1"/>
                </a:solidFill>
              </a:rPr>
              <a:t>Καταπ</a:t>
            </a:r>
            <a:r>
              <a:rPr sz="2100" dirty="0" err="1">
                <a:solidFill>
                  <a:schemeClr val="tx1"/>
                </a:solidFill>
              </a:rPr>
              <a:t>ολέμηση</a:t>
            </a:r>
            <a:r>
              <a:rPr sz="2100" dirty="0">
                <a:solidFill>
                  <a:schemeClr val="tx1"/>
                </a:solidFill>
              </a:rPr>
              <a:t> </a:t>
            </a:r>
            <a:r>
              <a:rPr sz="2100" dirty="0" err="1">
                <a:solidFill>
                  <a:schemeClr val="tx1"/>
                </a:solidFill>
              </a:rPr>
              <a:t>τρωκτικών</a:t>
            </a:r>
            <a:r>
              <a:rPr lang="el-GR" sz="2100" dirty="0">
                <a:solidFill>
                  <a:schemeClr val="tx1"/>
                </a:solidFill>
              </a:rPr>
              <a:t> και διατήρηση </a:t>
            </a:r>
            <a:r>
              <a:rPr lang="el-GR" sz="2100" dirty="0" smtClean="0">
                <a:solidFill>
                  <a:schemeClr val="tx1"/>
                </a:solidFill>
              </a:rPr>
              <a:t>                                             καθαρών </a:t>
            </a:r>
            <a:r>
              <a:rPr lang="el-GR" sz="2100" dirty="0">
                <a:solidFill>
                  <a:schemeClr val="tx1"/>
                </a:solidFill>
              </a:rPr>
              <a:t>χώρων αποθήκευσης τροφίμων</a:t>
            </a:r>
            <a:endParaRPr sz="2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l-GR" sz="2100" dirty="0">
                <a:solidFill>
                  <a:schemeClr val="tx1"/>
                </a:solidFill>
              </a:rPr>
              <a:t>• Αποφυγή επαφής με ύποπτα νερά, λάσπη </a:t>
            </a:r>
            <a:r>
              <a:rPr lang="el-GR" sz="2100" dirty="0" smtClean="0">
                <a:solidFill>
                  <a:schemeClr val="tx1"/>
                </a:solidFill>
              </a:rPr>
              <a:t>                                                   ή </a:t>
            </a:r>
            <a:r>
              <a:rPr lang="el-GR" sz="2100" dirty="0">
                <a:solidFill>
                  <a:schemeClr val="tx1"/>
                </a:solidFill>
              </a:rPr>
              <a:t>ούρα τρωκτικών.</a:t>
            </a:r>
          </a:p>
          <a:p>
            <a:pPr marL="0" indent="0">
              <a:buNone/>
            </a:pPr>
            <a:r>
              <a:rPr lang="el-GR" sz="2100" dirty="0">
                <a:solidFill>
                  <a:schemeClr val="tx1"/>
                </a:solidFill>
              </a:rPr>
              <a:t>• Χρήση προστατευτικών μέσων (γάντια, </a:t>
            </a:r>
            <a:r>
              <a:rPr lang="el-GR" sz="2100" dirty="0" smtClean="0">
                <a:solidFill>
                  <a:schemeClr val="tx1"/>
                </a:solidFill>
              </a:rPr>
              <a:t>μπότες</a:t>
            </a:r>
            <a:r>
              <a:rPr lang="el-GR" sz="2100" dirty="0">
                <a:solidFill>
                  <a:schemeClr val="tx1"/>
                </a:solidFill>
              </a:rPr>
              <a:t>, </a:t>
            </a:r>
            <a:r>
              <a:rPr lang="el-GR" sz="2100" dirty="0" smtClean="0">
                <a:solidFill>
                  <a:schemeClr val="tx1"/>
                </a:solidFill>
              </a:rPr>
              <a:t>                             φόρμα</a:t>
            </a:r>
            <a:r>
              <a:rPr lang="el-GR" sz="2100" dirty="0">
                <a:solidFill>
                  <a:schemeClr val="tx1"/>
                </a:solidFill>
              </a:rPr>
              <a:t>) σε αγροτικές ή αποχετευτικές εργασίες.</a:t>
            </a:r>
          </a:p>
          <a:p>
            <a:pPr marL="0" indent="0">
              <a:buNone/>
            </a:pPr>
            <a:r>
              <a:rPr lang="el-GR" sz="2100" dirty="0">
                <a:solidFill>
                  <a:schemeClr val="tx1"/>
                </a:solidFill>
              </a:rPr>
              <a:t>• Ατομική υγιεινή: καλό πλύσιμο χεριών μετά </a:t>
            </a:r>
            <a:r>
              <a:rPr lang="el-GR" sz="2100" dirty="0" smtClean="0">
                <a:solidFill>
                  <a:schemeClr val="tx1"/>
                </a:solidFill>
              </a:rPr>
              <a:t>                                             από </a:t>
            </a:r>
            <a:r>
              <a:rPr lang="el-GR" sz="2100" dirty="0">
                <a:solidFill>
                  <a:schemeClr val="tx1"/>
                </a:solidFill>
              </a:rPr>
              <a:t>επαφή με ζώα ή χώμα.</a:t>
            </a:r>
          </a:p>
          <a:p>
            <a:pPr marL="0" indent="0">
              <a:buNone/>
            </a:pPr>
            <a:r>
              <a:rPr lang="el-GR" sz="2100" dirty="0">
                <a:solidFill>
                  <a:schemeClr val="tx1"/>
                </a:solidFill>
              </a:rPr>
              <a:t>• Εμβολιασμός ζώων (ιδίως σκύλων και </a:t>
            </a:r>
            <a:r>
              <a:rPr lang="el-GR" sz="2100" dirty="0" smtClean="0">
                <a:solidFill>
                  <a:schemeClr val="tx1"/>
                </a:solidFill>
              </a:rPr>
              <a:t>                                     κτηνοτροφικών </a:t>
            </a:r>
            <a:r>
              <a:rPr lang="el-GR" sz="2100" dirty="0">
                <a:solidFill>
                  <a:schemeClr val="tx1"/>
                </a:solidFill>
              </a:rPr>
              <a:t>ζώων).</a:t>
            </a:r>
          </a:p>
          <a:p>
            <a:pPr marL="0" indent="0">
              <a:buNone/>
            </a:pPr>
            <a:r>
              <a:rPr lang="el-GR" sz="2100" dirty="0">
                <a:solidFill>
                  <a:schemeClr val="tx1"/>
                </a:solidFill>
              </a:rPr>
              <a:t>• Πόση μόνο καθαρού/εμφιαλωμένου νερού σε </a:t>
            </a:r>
            <a:r>
              <a:rPr lang="el-GR" sz="2100" dirty="0" smtClean="0">
                <a:solidFill>
                  <a:schemeClr val="tx1"/>
                </a:solidFill>
              </a:rPr>
              <a:t>                                     ύποπτες </a:t>
            </a:r>
            <a:r>
              <a:rPr lang="el-GR" sz="2100" dirty="0">
                <a:solidFill>
                  <a:schemeClr val="tx1"/>
                </a:solidFill>
              </a:rPr>
              <a:t>περιοχές.</a:t>
            </a:r>
          </a:p>
          <a:p>
            <a:pPr marL="0" indent="0">
              <a:buNone/>
            </a:pPr>
            <a:r>
              <a:rPr lang="el-GR" sz="2100" dirty="0">
                <a:solidFill>
                  <a:schemeClr val="tx1"/>
                </a:solidFill>
              </a:rPr>
              <a:t>• Κάλυψη πληγών πριν από δραστηριότητες σε </a:t>
            </a:r>
            <a:r>
              <a:rPr lang="el-GR" sz="2100" dirty="0" smtClean="0">
                <a:solidFill>
                  <a:schemeClr val="tx1"/>
                </a:solidFill>
              </a:rPr>
              <a:t>                                  νερά </a:t>
            </a:r>
            <a:r>
              <a:rPr lang="el-GR" sz="2100" dirty="0">
                <a:solidFill>
                  <a:schemeClr val="tx1"/>
                </a:solidFill>
              </a:rPr>
              <a:t>ή λάσπη.</a:t>
            </a:r>
          </a:p>
          <a:p>
            <a:pPr marL="0" indent="0">
              <a:buNone/>
            </a:pP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541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Λεπτοσπείρωση</a:t>
            </a:r>
            <a:endParaRPr kumimoji="0" lang="el-G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290" name="Picture 2" descr="ΠΡΟΣΟΧΗ! Ισχυρή σύσταση για μέτρα αυτοπροστασίας από Covid_19 σε οικισμούς  Δήμου Θηβαίων και Δήμου Χαλκιδέων | Υπουργείο Κλιματικής Κρίσης και  Πολιτικής Προστασία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140000">
            <a:off x="5758444" y="1481756"/>
            <a:ext cx="3178509" cy="1803804"/>
          </a:xfrm>
          <a:prstGeom prst="rect">
            <a:avLst/>
          </a:prstGeom>
          <a:noFill/>
        </p:spPr>
      </p:pic>
      <p:pic>
        <p:nvPicPr>
          <p:cNvPr id="12294" name="Picture 6" descr="Προσοχή - Απάτη - Δήμος Φιλοθέης - Ψυχικού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916" y="3753834"/>
            <a:ext cx="2940488" cy="28786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331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Όψη">
  <a:themeElements>
    <a:clrScheme name="Όψη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Όψη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Όψη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518</TotalTime>
  <Words>980</Words>
  <Application>Microsoft Office PowerPoint</Application>
  <PresentationFormat>On-screen Show (4:3)</PresentationFormat>
  <Paragraphs>157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Arial</vt:lpstr>
      <vt:lpstr>Tahoma</vt:lpstr>
      <vt:lpstr>Trebuchet MS</vt:lpstr>
      <vt:lpstr>Wingdings 3</vt:lpstr>
      <vt:lpstr>Όψη</vt:lpstr>
      <vt:lpstr>Μάθημα: Βιολογία και Διαχείριση Άγριας Πανίδας Θεματική ενότητα: Ζωονόσοι: Λοιμώδη Νοσήματα που Μεταδίδονται από Ζώα στον Άνθρωπο</vt:lpstr>
      <vt:lpstr>Τι είναι οι Ζωονόσοι;</vt:lpstr>
      <vt:lpstr> Οι ζωονόσοι είναι λοιμώδη νοσήματα που μεταδίδονται από τα ζώα στον άνθρωπο </vt:lpstr>
      <vt:lpstr>Κύρια Παραδείγματα Ζωονόσων στην Ελλάδα</vt:lpstr>
      <vt:lpstr>Κύρια Παραδείγματα Ζωονόσων στην Ελλάδα</vt:lpstr>
      <vt:lpstr>PowerPoint Presentation</vt:lpstr>
      <vt:lpstr>PowerPoint Presentation</vt:lpstr>
      <vt:lpstr>Λεπτοσπείρωση</vt:lpstr>
      <vt:lpstr>PowerPoint Presentation</vt:lpstr>
      <vt:lpstr>Συμπτώματα στον Άνθρωπο</vt:lpstr>
      <vt:lpstr>Πρόληψη και Προστασία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Ενέργειες σε Ύποπτη Έκθεση</vt:lpstr>
      <vt:lpstr>Πρόληψη και Προστασία</vt:lpstr>
      <vt:lpstr>Ευχαριστούμε για την προσοχή σας!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Ζωονόσοι: Λοιμώδη Νοσήματα που Μεταδίδονται από Ζώα στον Άνθρωπο</dc:title>
  <dc:creator>gkarris</dc:creator>
  <dc:description>generated using python-pptx</dc:description>
  <cp:lastModifiedBy>user</cp:lastModifiedBy>
  <cp:revision>67</cp:revision>
  <dcterms:created xsi:type="dcterms:W3CDTF">2013-01-27T09:14:16Z</dcterms:created>
  <dcterms:modified xsi:type="dcterms:W3CDTF">2026-05-01T12:55:19Z</dcterms:modified>
</cp:coreProperties>
</file>