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5A250D-BC41-0A48-7F71-B96FDB00C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7431B69-7CE4-50A4-27A0-732E54F1D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3ACA5A-3EB9-D081-3EEC-E6E0F4B8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FA6992-74A1-00F8-212B-92278208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60EC04-DAA3-1321-AA13-83454B32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198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6FD709-07EE-E8C3-2CA8-559C8188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1427AE6-D2EF-098B-6E19-1C91C1EC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459C2C-FC90-F6A9-AA4B-C7FE2262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807F765-FFB2-4C7A-F5B7-831D89B4E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F6240B-4399-552F-CCE4-BA892BCD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63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C0413E2-F5D7-2C2F-F92C-E2A964FFD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53B5DAE-9FAB-E610-B82E-9CAB65AB5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5ED996-9569-90F8-0E01-5461ECCE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B94324-2538-FD37-0A1E-75FD3FBA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993755-BD2B-5A9F-3CAA-61FB6BCB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4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FFFD8F-7129-4140-FBC4-E1705EEE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8E7FBE-466B-A82A-7C55-036DA2843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360DAA-6FF2-DB48-4E71-BDA49F4F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E941F7-F7FF-679C-ACDF-DBA7A3E6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ACD0FF-C070-781C-2E2A-22816390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5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38E0BD-5C6F-653C-AA90-687BAC9A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D4A416-2BAC-A3B7-C6E7-7C32CBF85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923340-78DF-16BA-4D5F-11285563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27B7D7-4520-DE78-F1B7-714F92C4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0F1731-EBEF-8CDA-F289-490976F2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631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98F342-42E6-26AB-C8F5-476F32945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43F807-7C01-7146-247A-71AE4DDDD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81204B5-3D56-6779-E2E1-4582EE2FB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B33B4B8-EB16-2A6A-A022-FC4E4197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9C61A8C-99C5-FD31-C31C-47B1FD97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8E5509-F1F5-42E7-6CCB-B0037A52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992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BAD424-17FA-36D8-1C79-22D86931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6C39A2A-1C29-4907-A754-28093B3A1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8F7A56F-8E71-6FDA-B4BE-E9DAE7C97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7CFD3D0-FD9D-F1D2-C7C5-1E31AC55F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49FACE7-9E17-51EC-E350-112D96B29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DE593B3-2440-87A8-72F1-E708B190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B09E8C8-A95B-880A-3774-44769FB9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CDA383F-BA7F-522E-03E9-9C64857B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119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23370F-0556-B2D1-AC25-B39A02EA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658929D-3FB1-7E12-33A8-3DECC91B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1EAC6A1-6193-0A11-7AE2-AF771954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9B25013-621F-AB64-A429-967B8B41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72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76DF6E8-1D30-483F-943E-79CB1EF0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804078E-E331-7ECA-9FAF-CCE649F8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8D2574B-F228-8924-D1D9-3203BBAB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06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EC0C9-7A1F-5DBE-1FAF-90B55D5F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B95750-D7B7-88DA-32EC-6AF5986FE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F332E9B-7DD2-BDDC-919D-A6B97AB29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A7BD84-7E19-71FD-4EC7-073CFA8F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8ACC43A-CB2F-F670-F357-79B334DA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22A9F35-2CEA-7216-7E1A-73D2BDB6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661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9C6930-F72B-D26C-8FAF-7460FC70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C6D6B85-EB0A-F05E-849D-D3ABBB46D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62F35C0-0DD7-40F3-E1AE-A3C58C6BE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F4A0DB6-1462-818F-CE1B-678D70F08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CCF4F8-4434-DCF9-7902-B975B805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1059EA9-035F-2FCD-3143-FF2DCDD6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11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06B28E6-CC18-9A68-1298-25B803BA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14BF24B-6BDA-13C9-4B82-9FFE4D368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E1F97C-5A37-EF02-C2CC-0E32E96CA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A3599-B8E0-4058-BC9E-10879D7F04D2}" type="datetimeFigureOut">
              <a:rPr lang="el-GR" smtClean="0"/>
              <a:t>15/2/2025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1C1319-69F5-C2C0-97F0-ED41E972D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2AD548-E937-8390-5334-A5D550674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AFE3-0194-4D72-ADC7-F81C4CACFE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062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D795C2-71D0-2847-3D4E-F9F9BC3794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ΘΕΜΑΤΙΚΟΣ ΤΟΥΡΙΣΜΟΣ ΙΙΙ-ΤΟΥΡΙΣΜΟΣ ΥΓΕΙΑΣ</a:t>
            </a:r>
            <a:br>
              <a:rPr lang="el-GR" sz="3200" b="1" dirty="0"/>
            </a:br>
            <a:r>
              <a:rPr lang="el-GR" sz="2400" b="1" dirty="0"/>
              <a:t>Διάλεξη 17/02/2025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5AE54A4-4EA0-1C8C-4905-0D8D432CB0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Διδάσκων Δρ. Ευθύμιος Παππάς</a:t>
            </a:r>
          </a:p>
        </p:txBody>
      </p:sp>
    </p:spTree>
    <p:extLst>
      <p:ext uri="{BB962C8B-B14F-4D97-AF65-F5344CB8AC3E}">
        <p14:creationId xmlns:p14="http://schemas.microsoft.com/office/powerpoint/2010/main" val="1280090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4F6EF5-4473-D0C8-66AE-3BD1A804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10</a:t>
            </a:r>
            <a:br>
              <a:rPr lang="el-GR" sz="3200" b="1" dirty="0"/>
            </a:br>
            <a:r>
              <a:rPr lang="el-GR" sz="3200" b="1" dirty="0"/>
              <a:t>3. Ανάπτυξη υποδομών και ποιότητα υπηρεσιών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F7023E-A082-5380-C5E9-5A73B782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b="1" dirty="0"/>
              <a:t> Βασικοί παράγοντες ανάπτυξης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b="1" dirty="0"/>
              <a:t>Επενδύσεις:</a:t>
            </a:r>
            <a:r>
              <a:rPr lang="el-GR" dirty="0"/>
              <a:t> Δημόσιες και ιδιωτικές επενδύσεις για την αναβάθμιση</a:t>
            </a:r>
          </a:p>
          <a:p>
            <a:pPr marL="0" indent="0">
              <a:buNone/>
            </a:pPr>
            <a:r>
              <a:rPr lang="el-GR" dirty="0"/>
              <a:t> των ιατρικών κέντρων και των τουριστικών εγκαταστάσεων.</a:t>
            </a:r>
          </a:p>
          <a:p>
            <a:pPr marL="0" indent="0">
              <a:buNone/>
            </a:pPr>
            <a:r>
              <a:rPr lang="el-GR" b="1" dirty="0"/>
              <a:t>Εκπαίδευση και κατάρτιση</a:t>
            </a:r>
            <a:r>
              <a:rPr lang="el-GR" dirty="0"/>
              <a:t>: Εξειδίκευση του ιατρικού και του</a:t>
            </a:r>
          </a:p>
          <a:p>
            <a:pPr marL="0" indent="0">
              <a:buNone/>
            </a:pPr>
            <a:r>
              <a:rPr lang="el-GR" dirty="0"/>
              <a:t> τουριστικού προσωπικού, πιστοποιήσεις και συνεχής επαγγελματική</a:t>
            </a:r>
          </a:p>
          <a:p>
            <a:pPr marL="0" indent="0">
              <a:buNone/>
            </a:pPr>
            <a:r>
              <a:rPr lang="el-GR" dirty="0"/>
              <a:t> ανάπτυξη.</a:t>
            </a:r>
          </a:p>
          <a:p>
            <a:pPr marL="0" indent="0">
              <a:buNone/>
            </a:pPr>
            <a:r>
              <a:rPr lang="el-GR" b="1" dirty="0"/>
              <a:t>Τεχνολογία και καινοτομία: </a:t>
            </a:r>
            <a:r>
              <a:rPr lang="el-GR" dirty="0"/>
              <a:t>Ενσωμάτωση σύγχρονων ιατρικών</a:t>
            </a:r>
          </a:p>
          <a:p>
            <a:pPr marL="0" indent="0">
              <a:buNone/>
            </a:pPr>
            <a:r>
              <a:rPr lang="el-GR" dirty="0"/>
              <a:t> τεχνολογιών, ψηφιακών εργαλείων και συστημάτων διαχείρισης για</a:t>
            </a:r>
          </a:p>
          <a:p>
            <a:pPr marL="0" indent="0">
              <a:buNone/>
            </a:pPr>
            <a:r>
              <a:rPr lang="el-GR" dirty="0"/>
              <a:t> τη βελτίωση της ποιότητας των υπηρεσιών.</a:t>
            </a:r>
          </a:p>
        </p:txBody>
      </p:sp>
    </p:spTree>
    <p:extLst>
      <p:ext uri="{BB962C8B-B14F-4D97-AF65-F5344CB8AC3E}">
        <p14:creationId xmlns:p14="http://schemas.microsoft.com/office/powerpoint/2010/main" val="181917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02A9F5-1FCE-5A9F-26E2-A5BE86A0D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11</a:t>
            </a:r>
            <a:br>
              <a:rPr lang="el-GR" sz="3200" b="1" dirty="0"/>
            </a:br>
            <a:r>
              <a:rPr lang="el-GR" sz="3200" b="1" dirty="0"/>
              <a:t>Σχέση μεταξύ υποδομών και ποιότητας υπηρεσιών: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EC5ADC-0752-D73B-0378-4F341C7D0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Εμπειρία του ασθενή: </a:t>
            </a:r>
            <a:r>
              <a:rPr lang="el-GR" dirty="0"/>
              <a:t>Οι αναβαθμισμένες υποδομές και η</a:t>
            </a:r>
          </a:p>
          <a:p>
            <a:pPr marL="0" indent="0">
              <a:buNone/>
            </a:pPr>
            <a:r>
              <a:rPr lang="el-GR" dirty="0"/>
              <a:t> επαγγελματική κατάρτιση οδηγούν σε υψηλότερη ικανοποίηση </a:t>
            </a:r>
          </a:p>
          <a:p>
            <a:pPr marL="0" indent="0">
              <a:buNone/>
            </a:pPr>
            <a:r>
              <a:rPr lang="el-GR" dirty="0"/>
              <a:t> Και εμπιστοσύνη των ασθενών.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Διεθνή πιστοποίηση: </a:t>
            </a:r>
            <a:r>
              <a:rPr lang="el-GR" dirty="0"/>
              <a:t>Η εξασφάλιση διεθνών προτύπων ποιότητας</a:t>
            </a:r>
          </a:p>
          <a:p>
            <a:pPr marL="0" indent="0">
              <a:buNone/>
            </a:pPr>
            <a:r>
              <a:rPr lang="el-GR" dirty="0"/>
              <a:t> (π.χ. JCI) αποτελεί κρίσιμο στοιχείο για την προσέλκυση διεθνών</a:t>
            </a:r>
          </a:p>
          <a:p>
            <a:pPr marL="0" indent="0">
              <a:buNone/>
            </a:pPr>
            <a:r>
              <a:rPr lang="el-GR" dirty="0"/>
              <a:t> πελατών.</a:t>
            </a:r>
          </a:p>
        </p:txBody>
      </p:sp>
    </p:spTree>
    <p:extLst>
      <p:ext uri="{BB962C8B-B14F-4D97-AF65-F5344CB8AC3E}">
        <p14:creationId xmlns:p14="http://schemas.microsoft.com/office/powerpoint/2010/main" val="291486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E1F53F-E316-2C76-C2EE-951FCF3E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4. Ρόλος της τεχνολογίας στην προώθηση του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A7F3E2-F18F-D459-576F-6C6E1907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/>
              <a:t>Ψηφιακή παρουσία και </a:t>
            </a:r>
            <a:r>
              <a:rPr lang="el-GR" b="1" dirty="0" err="1"/>
              <a:t>marketing</a:t>
            </a:r>
            <a:r>
              <a:rPr lang="el-GR" b="1" dirty="0"/>
              <a:t>:</a:t>
            </a:r>
          </a:p>
          <a:p>
            <a:pPr marL="0" indent="0">
              <a:buNone/>
            </a:pPr>
            <a:r>
              <a:rPr lang="el-GR" b="1" dirty="0"/>
              <a:t>Ιστοσελίδες και εφαρμογές: </a:t>
            </a:r>
            <a:r>
              <a:rPr lang="el-GR" dirty="0"/>
              <a:t>Οι χρήστες μπορούν να ενημερώνονται</a:t>
            </a:r>
          </a:p>
          <a:p>
            <a:pPr marL="0" indent="0">
              <a:buNone/>
            </a:pPr>
            <a:r>
              <a:rPr lang="el-GR" dirty="0"/>
              <a:t> για τις υπηρεσίες, να προγραμματίζουν ραντεβού και να κάνουν</a:t>
            </a:r>
          </a:p>
          <a:p>
            <a:pPr marL="0" indent="0">
              <a:buNone/>
            </a:pPr>
            <a:r>
              <a:rPr lang="el-GR" dirty="0"/>
              <a:t> κρατήσεις διαδικτυακά.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 Κοινωνικά δίκτυα και ψηφιακό μάρκετινγκ: </a:t>
            </a:r>
            <a:r>
              <a:rPr lang="el-GR" dirty="0"/>
              <a:t>Η προβολή ιστοριών</a:t>
            </a:r>
          </a:p>
          <a:p>
            <a:pPr marL="0" indent="0">
              <a:buNone/>
            </a:pPr>
            <a:r>
              <a:rPr lang="el-GR" dirty="0"/>
              <a:t> επιτυχίας, μαρτυρίες και εικονικές περιηγήσεις συμβάλλει στην</a:t>
            </a:r>
          </a:p>
          <a:p>
            <a:pPr marL="0" indent="0">
              <a:buNone/>
            </a:pPr>
            <a:r>
              <a:rPr lang="el-GR" dirty="0"/>
              <a:t> οικοδόμηση εμπιστοσύνης και στην προσέλκυση πελατών.</a:t>
            </a:r>
          </a:p>
        </p:txBody>
      </p:sp>
    </p:spTree>
    <p:extLst>
      <p:ext uri="{BB962C8B-B14F-4D97-AF65-F5344CB8AC3E}">
        <p14:creationId xmlns:p14="http://schemas.microsoft.com/office/powerpoint/2010/main" val="2997391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338A18-4876-7EC1-68A7-1F753D5DD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3200" b="1" dirty="0"/>
              <a:t>Τηλεϊατρική: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69D0F6-5BD9-D3AC-BF74-06876E913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Η Δυνατότητα </a:t>
            </a:r>
            <a:r>
              <a:rPr lang="el-GR" dirty="0"/>
              <a:t>παροχής συμβουλών και αρχικής διάγνωσης μέσω</a:t>
            </a:r>
          </a:p>
          <a:p>
            <a:pPr marL="0" indent="0">
              <a:buNone/>
            </a:pPr>
            <a:r>
              <a:rPr lang="el-GR" dirty="0"/>
              <a:t> τηλεδιάσκεψης,  επιτρέπει στους διεθνείς ασθενείς να ενημερωθούν</a:t>
            </a:r>
          </a:p>
          <a:p>
            <a:pPr marL="0" indent="0">
              <a:buNone/>
            </a:pPr>
            <a:r>
              <a:rPr lang="el-GR" dirty="0"/>
              <a:t> και να επικοινωνήσουν με τους ειδικούς πριν την ταξινόμηση και τη</a:t>
            </a:r>
          </a:p>
          <a:p>
            <a:pPr marL="0" indent="0">
              <a:buNone/>
            </a:pPr>
            <a:r>
              <a:rPr lang="el-GR" dirty="0"/>
              <a:t> μετακίνησή τους, στον τόπο του προορισμού τους.</a:t>
            </a:r>
          </a:p>
          <a:p>
            <a:pPr marL="0" indent="0">
              <a:buNone/>
            </a:pPr>
            <a:r>
              <a:rPr lang="el-GR" b="1" dirty="0"/>
              <a:t>Η ικανότητα χρήσης </a:t>
            </a:r>
            <a:r>
              <a:rPr lang="el-GR" dirty="0"/>
              <a:t>της συγκεκριμένης τεχνολογίας που κάνει την</a:t>
            </a:r>
          </a:p>
          <a:p>
            <a:pPr marL="0" indent="0">
              <a:buNone/>
            </a:pPr>
            <a:r>
              <a:rPr lang="el-GR" dirty="0"/>
              <a:t> εμφάνιση της στα τέλη του 20</a:t>
            </a:r>
            <a:r>
              <a:rPr lang="el-GR" baseline="30000" dirty="0"/>
              <a:t>ο</a:t>
            </a:r>
            <a:r>
              <a:rPr lang="el-GR" dirty="0"/>
              <a:t>) αιώνα δίνει την δυνατότητα τώρα</a:t>
            </a:r>
          </a:p>
          <a:p>
            <a:pPr marL="0" indent="0">
              <a:buNone/>
            </a:pPr>
            <a:r>
              <a:rPr lang="el-GR" dirty="0"/>
              <a:t> στον 21</a:t>
            </a:r>
            <a:r>
              <a:rPr lang="el-GR" baseline="30000" dirty="0"/>
              <a:t>ο </a:t>
            </a:r>
            <a:r>
              <a:rPr lang="el-GR" dirty="0"/>
              <a:t> αιώνα, που αυτή έχει φθάσει σε πολύ υψηλότερα επίπεδα</a:t>
            </a:r>
          </a:p>
          <a:p>
            <a:pPr marL="0" indent="0">
              <a:buNone/>
            </a:pPr>
            <a:r>
              <a:rPr lang="el-GR" dirty="0"/>
              <a:t> (επεμβάσεις με ρομποτικά κλπ ) να λειτουργεί επιπλέον θετικά στον</a:t>
            </a:r>
          </a:p>
          <a:p>
            <a:pPr marL="0" indent="0">
              <a:buNone/>
            </a:pPr>
            <a:r>
              <a:rPr lang="el-GR" dirty="0"/>
              <a:t> τουρισμό υγείας.</a:t>
            </a:r>
          </a:p>
        </p:txBody>
      </p:sp>
    </p:spTree>
    <p:extLst>
      <p:ext uri="{BB962C8B-B14F-4D97-AF65-F5344CB8AC3E}">
        <p14:creationId xmlns:p14="http://schemas.microsoft.com/office/powerpoint/2010/main" val="1924907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A42CC3-BEA4-54A0-9473-23824F97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Διαχείριση δεδομένων και ασφάλεια: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E58D51-008E-376A-1F43-8EAF22A99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χρήση συστημάτων </a:t>
            </a:r>
            <a:r>
              <a:rPr lang="el-GR" dirty="0"/>
              <a:t>ηλεκτρονικών αρχείων και ψηφιακών</a:t>
            </a:r>
          </a:p>
          <a:p>
            <a:pPr marL="0" indent="0">
              <a:buNone/>
            </a:pPr>
            <a:r>
              <a:rPr lang="el-GR" dirty="0"/>
              <a:t> πλατφορμών: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1.Βελτιώνει </a:t>
            </a:r>
            <a:r>
              <a:rPr lang="el-GR" dirty="0"/>
              <a:t>την παρακολούθηση της πορείας θεραπείας,</a:t>
            </a:r>
          </a:p>
          <a:p>
            <a:pPr marL="0" indent="0">
              <a:buNone/>
            </a:pPr>
            <a:r>
              <a:rPr lang="el-GR" b="1" dirty="0"/>
              <a:t>2.Διευκολύνει </a:t>
            </a:r>
            <a:r>
              <a:rPr lang="el-GR" dirty="0"/>
              <a:t>την ανταλλαγή πληροφοριών και </a:t>
            </a:r>
          </a:p>
          <a:p>
            <a:pPr marL="0" indent="0">
              <a:buNone/>
            </a:pPr>
            <a:r>
              <a:rPr lang="el-GR" b="1" dirty="0"/>
              <a:t>3.Ενισχύει </a:t>
            </a:r>
            <a:r>
              <a:rPr lang="el-GR" dirty="0"/>
              <a:t>την ασφάλεια των προσωπικών δεδομένων.</a:t>
            </a:r>
          </a:p>
        </p:txBody>
      </p:sp>
    </p:spTree>
    <p:extLst>
      <p:ext uri="{BB962C8B-B14F-4D97-AF65-F5344CB8AC3E}">
        <p14:creationId xmlns:p14="http://schemas.microsoft.com/office/powerpoint/2010/main" val="2124384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27CA3B-CC3A-BD43-465A-D69469F4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3200" b="1" dirty="0"/>
              <a:t>Καινοτομίες στην ιατρική τεχνολογία: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2170ED-23DB-048F-FF3A-C602BD7E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ενσωμάτωση </a:t>
            </a:r>
            <a:r>
              <a:rPr lang="el-GR" dirty="0"/>
              <a:t>προηγμένων διαγνωστικών και θεραπευτικών</a:t>
            </a:r>
          </a:p>
          <a:p>
            <a:r>
              <a:rPr lang="el-GR" dirty="0"/>
              <a:t> μεθόδων (π.χ. ρομποτική χειρουργική, τεχνητή νοημοσύνη) ενισχύει</a:t>
            </a:r>
          </a:p>
          <a:p>
            <a:r>
              <a:rPr lang="el-GR" dirty="0"/>
              <a:t> την ποιότητα των υπηρεσιών και συμβάλλει στην διαμόρφωση ενός</a:t>
            </a:r>
          </a:p>
          <a:p>
            <a:r>
              <a:rPr lang="el-GR" dirty="0"/>
              <a:t> ανταγωνιστικού προφίλ για τον προορισμό.</a:t>
            </a:r>
          </a:p>
          <a:p>
            <a:endParaRPr lang="el-GR" dirty="0"/>
          </a:p>
          <a:p>
            <a:r>
              <a:rPr lang="el-GR" b="1" dirty="0"/>
              <a:t>Οι νέες ευκαιρίες </a:t>
            </a:r>
            <a:r>
              <a:rPr lang="el-GR" dirty="0"/>
              <a:t>που μας δίνουν τα παραπάνω καινοτομικά χαρακτηριστικά δύνανται να θεμελιώσουν τον τουρισμό υγείας σε σταθερές βάσεις, ειδικά στην χώρα μας.</a:t>
            </a:r>
          </a:p>
        </p:txBody>
      </p:sp>
    </p:spTree>
    <p:extLst>
      <p:ext uri="{BB962C8B-B14F-4D97-AF65-F5344CB8AC3E}">
        <p14:creationId xmlns:p14="http://schemas.microsoft.com/office/powerpoint/2010/main" val="199324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A3A074-2DFB-E5D9-F15F-EC500642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3200" b="1" dirty="0"/>
              <a:t>Συμπεράσματα</a:t>
            </a:r>
            <a:br>
              <a:rPr lang="el-GR" sz="3200" b="1" dirty="0"/>
            </a:br>
            <a:r>
              <a:rPr lang="el-GR" sz="3200" b="1" dirty="0"/>
              <a:t>Συνολική Εικόνα: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DC38E0-4878-9A18-1C58-C107E8DF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 τουρισμός υγείας </a:t>
            </a:r>
            <a:r>
              <a:rPr lang="el-GR" dirty="0"/>
              <a:t>αποτελεί έναν ολοκληρωμένο τομέα που</a:t>
            </a:r>
          </a:p>
          <a:p>
            <a:pPr marL="0" indent="0">
              <a:buNone/>
            </a:pPr>
            <a:r>
              <a:rPr lang="el-GR" dirty="0"/>
              <a:t>συνδυάζει την ιατρική αριστεία με την εμπειρία του ταξιδιού. </a:t>
            </a:r>
          </a:p>
          <a:p>
            <a:pPr marL="0" indent="0">
              <a:buNone/>
            </a:pPr>
            <a:r>
              <a:rPr lang="el-GR" b="1" dirty="0"/>
              <a:t>Η ανάπτυξη </a:t>
            </a:r>
            <a:r>
              <a:rPr lang="el-GR" dirty="0"/>
              <a:t>ποιοτικών υποδομών, η εξειδίκευση σε συγκεκριμένες</a:t>
            </a:r>
          </a:p>
          <a:p>
            <a:pPr marL="0" indent="0">
              <a:buNone/>
            </a:pPr>
            <a:r>
              <a:rPr lang="el-GR" dirty="0"/>
              <a:t> θεραπείες και η επένδυση στην τεχνολογία είναι κρίσιμα στοιχεία για</a:t>
            </a:r>
          </a:p>
          <a:p>
            <a:pPr marL="0" indent="0">
              <a:buNone/>
            </a:pPr>
            <a:r>
              <a:rPr lang="el-GR" dirty="0"/>
              <a:t>την επιτυχία και την ανταγωνιστικότητα των προορισμών σε</a:t>
            </a:r>
          </a:p>
          <a:p>
            <a:pPr marL="0" indent="0">
              <a:buNone/>
            </a:pPr>
            <a:r>
              <a:rPr lang="el-GR" dirty="0"/>
              <a:t> παγκόσμιο επίπεδο.</a:t>
            </a:r>
          </a:p>
        </p:txBody>
      </p:sp>
    </p:spTree>
    <p:extLst>
      <p:ext uri="{BB962C8B-B14F-4D97-AF65-F5344CB8AC3E}">
        <p14:creationId xmlns:p14="http://schemas.microsoft.com/office/powerpoint/2010/main" val="264961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08D7FC-C405-E42A-C005-EBEFF747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17</a:t>
            </a:r>
            <a:br>
              <a:rPr lang="el-GR" sz="3200" b="1" dirty="0"/>
            </a:br>
            <a:r>
              <a:rPr lang="el-GR" sz="3200" b="1" dirty="0"/>
              <a:t>Ανάγκη συνεργασίας: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FA2076-BAAC-92EA-0DBF-79B477728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5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συντονισμός </a:t>
            </a:r>
            <a:r>
              <a:rPr lang="el-GR" dirty="0"/>
              <a:t>μεταξύ δημόσιων και ιδιωτικών φορέων, καθώς και η</a:t>
            </a:r>
          </a:p>
          <a:p>
            <a:pPr marL="0" indent="0">
              <a:buNone/>
            </a:pPr>
            <a:r>
              <a:rPr lang="el-GR" dirty="0"/>
              <a:t> συνεργασία μεταξύ τουριστικού και ιατρικού τομέα, είναι απαραίτητη</a:t>
            </a:r>
          </a:p>
          <a:p>
            <a:pPr marL="0" indent="0">
              <a:buNone/>
            </a:pPr>
            <a:r>
              <a:rPr lang="el-GR" dirty="0"/>
              <a:t> για την οικοδόμηση ενός ολοκληρωμένου και βιώσιμου μοντέλου</a:t>
            </a:r>
          </a:p>
          <a:p>
            <a:pPr marL="0" indent="0">
              <a:buNone/>
            </a:pPr>
            <a:r>
              <a:rPr lang="el-GR" dirty="0"/>
              <a:t> τουρισμού υγείας.</a:t>
            </a:r>
          </a:p>
          <a:p>
            <a:pPr marL="0" indent="0">
              <a:buNone/>
            </a:pPr>
            <a:r>
              <a:rPr lang="el-GR" b="1" dirty="0"/>
              <a:t>Η τεχνολογία </a:t>
            </a:r>
            <a:r>
              <a:rPr lang="el-GR" dirty="0"/>
              <a:t>αναδεικνύεται ως καταλύτης για τη βελτίωση των</a:t>
            </a:r>
          </a:p>
          <a:p>
            <a:pPr marL="0" indent="0">
              <a:buNone/>
            </a:pPr>
            <a:r>
              <a:rPr lang="el-GR" dirty="0"/>
              <a:t> υπηρεσιών, την ενίσχυση της επικοινωνίας και την προσέλκυση</a:t>
            </a:r>
          </a:p>
          <a:p>
            <a:pPr marL="0" indent="0">
              <a:buNone/>
            </a:pPr>
            <a:r>
              <a:rPr lang="el-GR" dirty="0"/>
              <a:t> διεθνών πελατών, προσφέροντας ένα ολοκληρωμένο πακέτο που</a:t>
            </a:r>
          </a:p>
          <a:p>
            <a:pPr marL="0" indent="0">
              <a:buNone/>
            </a:pPr>
            <a:r>
              <a:rPr lang="el-GR" dirty="0"/>
              <a:t> συνδυάζει υγεία, ευεξία και τουριστική εμπειρία.</a:t>
            </a:r>
          </a:p>
        </p:txBody>
      </p:sp>
    </p:spTree>
    <p:extLst>
      <p:ext uri="{BB962C8B-B14F-4D97-AF65-F5344CB8AC3E}">
        <p14:creationId xmlns:p14="http://schemas.microsoft.com/office/powerpoint/2010/main" val="93257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67EB36-ED8D-79B6-402E-15CAE547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18</a:t>
            </a:r>
            <a:br>
              <a:rPr lang="el-GR" sz="3200" dirty="0"/>
            </a:br>
            <a:r>
              <a:rPr lang="el-GR" sz="3200" dirty="0" err="1"/>
              <a:t>βιβλιογραφια</a:t>
            </a:r>
            <a:r>
              <a:rPr lang="el-GR" sz="3200" dirty="0"/>
              <a:t>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431FFD-EA83-7B3C-180B-9387A13D1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1. </a:t>
            </a:r>
            <a:r>
              <a:rPr lang="el-GR" dirty="0" err="1"/>
              <a:t>Connell</a:t>
            </a:r>
            <a:r>
              <a:rPr lang="el-GR" dirty="0"/>
              <a:t>, J. (2007). </a:t>
            </a:r>
            <a:r>
              <a:rPr lang="el-GR" dirty="0" err="1"/>
              <a:t>Medical</a:t>
            </a:r>
            <a:r>
              <a:rPr lang="el-GR" dirty="0"/>
              <a:t> tourism: Sea, </a:t>
            </a:r>
            <a:r>
              <a:rPr lang="el-GR" dirty="0" err="1"/>
              <a:t>sun</a:t>
            </a:r>
            <a:r>
              <a:rPr lang="el-GR" dirty="0"/>
              <a:t>, </a:t>
            </a:r>
            <a:r>
              <a:rPr lang="el-GR" dirty="0" err="1"/>
              <a:t>sand</a:t>
            </a:r>
            <a:r>
              <a:rPr lang="el-GR" dirty="0"/>
              <a:t> and </a:t>
            </a:r>
            <a:r>
              <a:rPr lang="el-GR" dirty="0" err="1"/>
              <a:t>surgery</a:t>
            </a:r>
            <a:r>
              <a:rPr lang="el-GR" dirty="0"/>
              <a:t>. Tourism Management, 28(6), 1486–1493.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Εξετάζει τα χαρακτηριστικά </a:t>
            </a:r>
            <a:r>
              <a:rPr lang="el-GR" dirty="0"/>
              <a:t>και τις προκλήσεις του ιατρικού τουρισμού,</a:t>
            </a:r>
          </a:p>
          <a:p>
            <a:pPr marL="0" indent="0">
              <a:buNone/>
            </a:pPr>
            <a:r>
              <a:rPr lang="el-GR" dirty="0"/>
              <a:t> εστιάζοντας στην εμπειρία του ασθενούς και τη σύνδεσή της με τον τουριστικό τομέα.</a:t>
            </a:r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l-GR" dirty="0" err="1"/>
              <a:t>Lunt</a:t>
            </a:r>
            <a:r>
              <a:rPr lang="el-GR" dirty="0"/>
              <a:t>, N. &amp; </a:t>
            </a:r>
            <a:r>
              <a:rPr lang="el-GR" dirty="0" err="1"/>
              <a:t>Carrera</a:t>
            </a:r>
            <a:r>
              <a:rPr lang="el-GR" dirty="0"/>
              <a:t>, P. (2006). </a:t>
            </a:r>
            <a:r>
              <a:rPr lang="el-GR" dirty="0" err="1"/>
              <a:t>Medical</a:t>
            </a:r>
            <a:r>
              <a:rPr lang="el-GR" dirty="0"/>
              <a:t> tourism: </a:t>
            </a:r>
            <a:r>
              <a:rPr lang="el-GR" dirty="0" err="1"/>
              <a:t>Assessing</a:t>
            </a:r>
            <a:r>
              <a:rPr lang="el-GR" dirty="0"/>
              <a:t> the </a:t>
            </a:r>
            <a:r>
              <a:rPr lang="el-GR" dirty="0" err="1"/>
              <a:t>evidence</a:t>
            </a:r>
            <a:r>
              <a:rPr lang="el-GR" dirty="0"/>
              <a:t> on </a:t>
            </a:r>
            <a:r>
              <a:rPr lang="el-GR" dirty="0" err="1"/>
              <a:t>treatment</a:t>
            </a:r>
            <a:r>
              <a:rPr lang="el-GR" dirty="0"/>
              <a:t> </a:t>
            </a:r>
            <a:r>
              <a:rPr lang="el-GR" dirty="0" err="1"/>
              <a:t>abroad</a:t>
            </a:r>
            <a:r>
              <a:rPr lang="el-GR" dirty="0"/>
              <a:t>. </a:t>
            </a:r>
            <a:r>
              <a:rPr lang="el-GR" dirty="0" err="1"/>
              <a:t>Maturitas</a:t>
            </a:r>
            <a:r>
              <a:rPr lang="el-GR" dirty="0"/>
              <a:t>, 56(1), 107–110.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Αναλύει τα δεδομένα σχετικά </a:t>
            </a:r>
            <a:r>
              <a:rPr lang="el-GR" dirty="0"/>
              <a:t>με την αναζήτηση ιατρικών θεραπειών στο</a:t>
            </a:r>
          </a:p>
          <a:p>
            <a:pPr marL="0" indent="0">
              <a:buNone/>
            </a:pPr>
            <a:r>
              <a:rPr lang="el-GR" dirty="0"/>
              <a:t> εξωτερικό και αναδεικνύει τα οικονομικά και κοινωνικά ερεθίσματα.</a:t>
            </a:r>
          </a:p>
          <a:p>
            <a:pPr marL="0" indent="0">
              <a:buNone/>
            </a:pPr>
            <a:r>
              <a:rPr lang="el-GR" dirty="0"/>
              <a:t>3. </a:t>
            </a:r>
            <a:r>
              <a:rPr lang="el-GR" dirty="0" err="1"/>
              <a:t>Turner</a:t>
            </a:r>
            <a:r>
              <a:rPr lang="el-GR" dirty="0"/>
              <a:t>, L. (2008). </a:t>
            </a:r>
            <a:r>
              <a:rPr lang="el-GR" dirty="0" err="1"/>
              <a:t>Medical</a:t>
            </a:r>
            <a:r>
              <a:rPr lang="el-GR" dirty="0"/>
              <a:t> tourism: The </a:t>
            </a:r>
            <a:r>
              <a:rPr lang="el-GR" dirty="0" err="1"/>
              <a:t>dilemmas</a:t>
            </a:r>
            <a:r>
              <a:rPr lang="el-GR" dirty="0"/>
              <a:t> of an </a:t>
            </a:r>
            <a:r>
              <a:rPr lang="el-GR" dirty="0" err="1"/>
              <a:t>emerging</a:t>
            </a:r>
            <a:r>
              <a:rPr lang="el-GR" dirty="0"/>
              <a:t> </a:t>
            </a:r>
            <a:r>
              <a:rPr lang="el-GR" dirty="0" err="1"/>
              <a:t>global</a:t>
            </a:r>
            <a:r>
              <a:rPr lang="el-GR" dirty="0"/>
              <a:t> </a:t>
            </a:r>
            <a:r>
              <a:rPr lang="el-GR" dirty="0" err="1"/>
              <a:t>industry</a:t>
            </a:r>
            <a:r>
              <a:rPr lang="el-GR" dirty="0"/>
              <a:t>. Tourism Management, 29(6), 1285–1295.</a:t>
            </a:r>
          </a:p>
          <a:p>
            <a:pPr marL="0" indent="0">
              <a:buNone/>
            </a:pPr>
            <a:r>
              <a:rPr lang="el-GR" b="1" dirty="0"/>
              <a:t>Εστιάζει στις προκλήσεις </a:t>
            </a:r>
            <a:r>
              <a:rPr lang="el-GR" dirty="0"/>
              <a:t>που αντιμετωπίζει ο τομέας του ιατρικού τουρισμού, όπως την ανάγκη για υψηλά πρότυπα ποιότητας και ασφάλειας.</a:t>
            </a:r>
          </a:p>
        </p:txBody>
      </p:sp>
    </p:spTree>
    <p:extLst>
      <p:ext uri="{BB962C8B-B14F-4D97-AF65-F5344CB8AC3E}">
        <p14:creationId xmlns:p14="http://schemas.microsoft.com/office/powerpoint/2010/main" val="2459939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7396D9-6B92-78B0-EC64-1A01F6C9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βιβλιογραφία 2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2CE9CB-3431-F8E4-9EFC-004BCD41A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708"/>
            <a:ext cx="10515600" cy="50928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Smith, M. &amp; </a:t>
            </a:r>
            <a:r>
              <a:rPr lang="en-US" dirty="0" err="1"/>
              <a:t>Puczkó</a:t>
            </a:r>
            <a:r>
              <a:rPr lang="en-US" dirty="0"/>
              <a:t>, L. (2010). Health and Tourism: Globalization, Mobility and Local Politics. Routledge.</a:t>
            </a:r>
          </a:p>
          <a:p>
            <a:pPr marL="0" indent="0">
              <a:buNone/>
            </a:pPr>
            <a:r>
              <a:rPr lang="el-GR" b="1" dirty="0"/>
              <a:t>Παρέχει μια ευρεία </a:t>
            </a:r>
            <a:r>
              <a:rPr lang="el-GR" dirty="0"/>
              <a:t>θεώρηση του φαινομένου, εξετάζοντας τις επιπτώσεις της παγκοσμιοποίησης και της τεχνολογίας στις τοπικές και διεθνείς υποδομές υγείας.</a:t>
            </a:r>
          </a:p>
          <a:p>
            <a:pPr marL="0" indent="0">
              <a:buNone/>
            </a:pPr>
            <a:r>
              <a:rPr lang="el-GR" b="1" dirty="0"/>
              <a:t>5. </a:t>
            </a:r>
            <a:r>
              <a:rPr lang="en-US" dirty="0"/>
              <a:t>Horwitz, J. &amp; Reddy, M. (2010). Healthcare </a:t>
            </a:r>
            <a:r>
              <a:rPr lang="en-US" dirty="0" err="1"/>
              <a:t>internationalisation</a:t>
            </a:r>
            <a:r>
              <a:rPr lang="en-US" dirty="0"/>
              <a:t> and medical tourism: Prospects and challenges. Asia Pacific Journal of Tourism Research, 15(5), 431–448.</a:t>
            </a:r>
          </a:p>
          <a:p>
            <a:pPr marL="0" indent="0">
              <a:buNone/>
            </a:pPr>
            <a:r>
              <a:rPr lang="el-GR" b="1" dirty="0"/>
              <a:t>Διερευνά τη διεθνή διάσταση </a:t>
            </a:r>
            <a:r>
              <a:rPr lang="el-GR" dirty="0"/>
              <a:t>του ιατρικού τουρισμού, εστιάζοντας στις προοπτικές ανάπτυξης και στις απαιτούμενες υποδομές για την παροχή ποιοτικών υπηρεσιών.</a:t>
            </a:r>
          </a:p>
          <a:p>
            <a:pPr marL="0" indent="0">
              <a:buNone/>
            </a:pPr>
            <a:r>
              <a:rPr lang="el-GR" b="1" dirty="0"/>
              <a:t>6. </a:t>
            </a:r>
            <a:r>
              <a:rPr lang="en-US" dirty="0"/>
              <a:t>Goddard, L. &amp; Goddard, A. (2008). Medical tourism and medical travel: A comparative analysis. Tourism Geographies, 10(3), 303–321.</a:t>
            </a:r>
          </a:p>
          <a:p>
            <a:pPr marL="0" indent="0">
              <a:buNone/>
            </a:pPr>
            <a:r>
              <a:rPr lang="el-GR" b="1" dirty="0"/>
              <a:t>Συγκρίνει διαφορετικούς </a:t>
            </a:r>
            <a:r>
              <a:rPr lang="el-GR" dirty="0"/>
              <a:t>προορισμούς του ιατρικού τουρισμού, αναλύοντας τα κριτήρια επιλογής προορισμών και τις στρατηγικές διαφοροποίησης.</a:t>
            </a:r>
          </a:p>
        </p:txBody>
      </p:sp>
    </p:spTree>
    <p:extLst>
      <p:ext uri="{BB962C8B-B14F-4D97-AF65-F5344CB8AC3E}">
        <p14:creationId xmlns:p14="http://schemas.microsoft.com/office/powerpoint/2010/main" val="7258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E40BCF-71CE-F83B-36D5-A475BCDB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1. Υποδομές και προορισμοί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EAECEB-EB88-7556-91B4-AC26D2195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/>
              <a:t> Ορισμός και περιεχόμενο:</a:t>
            </a:r>
          </a:p>
          <a:p>
            <a:pPr marL="0" indent="0">
              <a:buNone/>
            </a:pPr>
            <a:r>
              <a:rPr lang="el-GR" b="1" dirty="0"/>
              <a:t>Οι υποδομές του </a:t>
            </a:r>
            <a:r>
              <a:rPr lang="el-GR" dirty="0"/>
              <a:t>τουρισμού υγείας περιλαμβάνουν όλες τις</a:t>
            </a:r>
          </a:p>
          <a:p>
            <a:pPr marL="0" indent="0">
              <a:buNone/>
            </a:pPr>
            <a:r>
              <a:rPr lang="el-GR" dirty="0"/>
              <a:t> εγκαταστάσεις και τις υπηρεσίες που απαιτούνται για την παροχή</a:t>
            </a:r>
          </a:p>
          <a:p>
            <a:pPr marL="0" indent="0">
              <a:buNone/>
            </a:pPr>
            <a:r>
              <a:rPr lang="el-GR" dirty="0"/>
              <a:t> ιατρικών, θεραπευτικών και ευεξιακών υπηρεσιών σε ταξιδιώτες.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Αυτό </a:t>
            </a:r>
            <a:r>
              <a:rPr lang="el-GR" b="1" dirty="0"/>
              <a:t>συνδυάζει</a:t>
            </a:r>
            <a:r>
              <a:rPr lang="el-GR" dirty="0"/>
              <a:t> τα παραδοσιακά τουριστικά στοιχεία (ξενοδοχεία,</a:t>
            </a:r>
          </a:p>
          <a:p>
            <a:pPr marL="0" indent="0">
              <a:buNone/>
            </a:pPr>
            <a:r>
              <a:rPr lang="el-GR" dirty="0"/>
              <a:t> μεταφορές, ψυχαγωγία) με ιατρικές εγκαταστάσεις (νοσοκομεία,</a:t>
            </a:r>
          </a:p>
          <a:p>
            <a:pPr marL="0" indent="0">
              <a:buNone/>
            </a:pPr>
            <a:r>
              <a:rPr lang="el-GR" dirty="0"/>
              <a:t> κλινικές, spa, θεραπευτικά κέντρα).</a:t>
            </a:r>
          </a:p>
        </p:txBody>
      </p:sp>
    </p:spTree>
    <p:extLst>
      <p:ext uri="{BB962C8B-B14F-4D97-AF65-F5344CB8AC3E}">
        <p14:creationId xmlns:p14="http://schemas.microsoft.com/office/powerpoint/2010/main" val="26275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643ACB-2306-3DFD-FF8C-4835C38F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Βιβλιογραφία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5B4801-C4D7-CB87-958E-1C60EA5C7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7. </a:t>
            </a:r>
            <a:r>
              <a:rPr lang="el-GR" dirty="0"/>
              <a:t>Παπαδόπουλος, Ν. (2012). Τουρισμός Υγείας: Προκλήσεις και</a:t>
            </a:r>
          </a:p>
          <a:p>
            <a:pPr marL="0" indent="0">
              <a:buNone/>
            </a:pPr>
            <a:r>
              <a:rPr lang="el-GR" dirty="0"/>
              <a:t> Προοπτικές στην Ελλάδα. Εκδόσεις Πανεπιστημίου Αθηνών.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Ειδικότερα για την ελληνική πραγματικότητα</a:t>
            </a:r>
            <a:r>
              <a:rPr lang="el-GR" dirty="0"/>
              <a:t>, παρέχει μια λεπτομερή</a:t>
            </a:r>
          </a:p>
          <a:p>
            <a:pPr marL="0" indent="0">
              <a:buNone/>
            </a:pPr>
            <a:r>
              <a:rPr lang="el-GR" dirty="0"/>
              <a:t> ανάλυση των δυνατοτήτων και των προκλήσεων του τουρισμού</a:t>
            </a:r>
          </a:p>
          <a:p>
            <a:pPr marL="0" indent="0">
              <a:buNone/>
            </a:pPr>
            <a:r>
              <a:rPr lang="el-GR"/>
              <a:t> </a:t>
            </a:r>
            <a:r>
              <a:rPr lang="el-GR" dirty="0"/>
              <a:t>υγείας στην Ελλάδα, συνδυάζοντας ιατρικές </a:t>
            </a:r>
            <a:r>
              <a:rPr lang="el-GR"/>
              <a:t>και τουριστικές</a:t>
            </a:r>
          </a:p>
          <a:p>
            <a:pPr marL="0" indent="0">
              <a:buNone/>
            </a:pPr>
            <a:r>
              <a:rPr lang="el-GR"/>
              <a:t> </a:t>
            </a:r>
            <a:r>
              <a:rPr lang="el-GR" dirty="0"/>
              <a:t>παραμέτρους.</a:t>
            </a:r>
          </a:p>
        </p:txBody>
      </p:sp>
    </p:spTree>
    <p:extLst>
      <p:ext uri="{BB962C8B-B14F-4D97-AF65-F5344CB8AC3E}">
        <p14:creationId xmlns:p14="http://schemas.microsoft.com/office/powerpoint/2010/main" val="68972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F81F53-D231-7206-0589-7ED1DC5A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Στοιχεία υποδομής: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96F118-C508-DB17-1FC9-B8FBF481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767"/>
            <a:ext cx="10515600" cy="5289108"/>
          </a:xfrm>
        </p:spPr>
        <p:txBody>
          <a:bodyPr/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Ιατρικές εγκαταστάσεις: </a:t>
            </a:r>
            <a:r>
              <a:rPr lang="el-GR" dirty="0"/>
              <a:t>Εξειδικευμένα κέντρα για χειρουργικές επεμβάσεις, θεραπείες,   αναγεννησιακές διαδικασίες, κλινικές σοβαρών ασθενειών  και άλλες ειδικότητες που δύνανται να υπάρχουν σε περιοχές που μπορούν να ανταπεξέλθουν στην εν λόγω εξειδικευμένη ζήτηση.</a:t>
            </a:r>
          </a:p>
          <a:p>
            <a:pPr marL="0" indent="0">
              <a:buNone/>
            </a:pPr>
            <a:r>
              <a:rPr lang="el-GR" b="1" dirty="0"/>
              <a:t>Ο συνδυασμός των στοιχείων </a:t>
            </a:r>
            <a:r>
              <a:rPr lang="el-GR" dirty="0"/>
              <a:t>υποδομής με την ιατρική ικανότητα και την ετοιμότητα φιλοξενίας από την πλευρά των ξενοδοχειακών υποδομών, συμπληρώνει το απαραίτητα παζλ, που μπορει να οδηγήσει στην επιτυχία του </a:t>
            </a:r>
            <a:r>
              <a:rPr lang="el-GR" dirty="0" err="1"/>
              <a:t>προσδοκόμενου</a:t>
            </a:r>
            <a:r>
              <a:rPr lang="el-GR" dirty="0"/>
              <a:t> σκοπού.</a:t>
            </a:r>
          </a:p>
        </p:txBody>
      </p:sp>
    </p:spTree>
    <p:extLst>
      <p:ext uri="{BB962C8B-B14F-4D97-AF65-F5344CB8AC3E}">
        <p14:creationId xmlns:p14="http://schemas.microsoft.com/office/powerpoint/2010/main" val="169125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81DDB3-6DA0-C2EF-CC5B-BCE6A0E65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4</a:t>
            </a:r>
            <a:br>
              <a:rPr lang="el-GR" dirty="0"/>
            </a:br>
            <a:r>
              <a:rPr lang="en-US" dirty="0" err="1"/>
              <a:t>Wellnes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/>
              <a:t>spa: 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A51D6C-A09B-5AD4-3471-1C83DC50D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Στην περίπτωση αυτή </a:t>
            </a:r>
            <a:r>
              <a:rPr lang="el-GR" dirty="0"/>
              <a:t>ομιλούμε για άλλου είδους υποδομές και</a:t>
            </a:r>
          </a:p>
          <a:p>
            <a:pPr marL="0" indent="0">
              <a:buNone/>
            </a:pPr>
            <a:r>
              <a:rPr lang="el-GR" dirty="0"/>
              <a:t> φυσικά διαφορετικού είδους επιστημονικών τεχνικών και άλλων</a:t>
            </a:r>
          </a:p>
          <a:p>
            <a:pPr marL="0" indent="0">
              <a:buNone/>
            </a:pPr>
            <a:r>
              <a:rPr lang="el-GR" dirty="0"/>
              <a:t> απαιτήσεων.</a:t>
            </a:r>
          </a:p>
          <a:p>
            <a:pPr marL="0" indent="0">
              <a:buNone/>
            </a:pPr>
            <a:r>
              <a:rPr lang="el-GR" b="1" dirty="0"/>
              <a:t>Αναφερόμαστε στις περιπτώσεις </a:t>
            </a:r>
            <a:r>
              <a:rPr lang="el-GR" dirty="0"/>
              <a:t>των Κέντρων  αποτοξίνωσης,</a:t>
            </a:r>
          </a:p>
          <a:p>
            <a:pPr marL="0" indent="0">
              <a:buNone/>
            </a:pPr>
            <a:r>
              <a:rPr lang="el-GR" dirty="0"/>
              <a:t> χαλάρωσης και ευεξίας που συνδυάζουν από την φύση τους </a:t>
            </a:r>
          </a:p>
          <a:p>
            <a:pPr marL="0" indent="0">
              <a:buNone/>
            </a:pPr>
            <a:r>
              <a:rPr lang="el-GR" dirty="0"/>
              <a:t> παραδοσιακές θεραπείες με σύγχρονες τεχνολογίες.</a:t>
            </a:r>
          </a:p>
        </p:txBody>
      </p:sp>
    </p:spTree>
    <p:extLst>
      <p:ext uri="{BB962C8B-B14F-4D97-AF65-F5344CB8AC3E}">
        <p14:creationId xmlns:p14="http://schemas.microsoft.com/office/powerpoint/2010/main" val="3650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6604AE-040A-1C62-CDF5-3AFF06D7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5</a:t>
            </a:r>
            <a:br>
              <a:rPr lang="el-GR" sz="3200" dirty="0"/>
            </a:br>
            <a:r>
              <a:rPr lang="el-GR" sz="3200" dirty="0"/>
              <a:t>Υποδομές φιλοξενίας και μεταφοράς: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EE32A0-4C4B-1E4B-89D4-C287752FD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Υποδομές φιλοξενίας </a:t>
            </a:r>
            <a:r>
              <a:rPr lang="el-GR" dirty="0"/>
              <a:t>και μεταφοράς όπως τα  Ξενοδοχεία</a:t>
            </a:r>
          </a:p>
          <a:p>
            <a:r>
              <a:rPr lang="el-GR" dirty="0"/>
              <a:t> υψηλής ποιότητας,  οι υπηρεσίες μεταφοράς, τα τουριστικά γραφεία</a:t>
            </a:r>
          </a:p>
          <a:p>
            <a:r>
              <a:rPr lang="el-GR" dirty="0"/>
              <a:t> και οι υπηρεσίες υποστήριξης που συνδέουν την ιατρική εμπειρία με</a:t>
            </a:r>
          </a:p>
          <a:p>
            <a:r>
              <a:rPr lang="el-GR" dirty="0"/>
              <a:t> την τουριστική πρακτική.</a:t>
            </a:r>
          </a:p>
          <a:p>
            <a:r>
              <a:rPr lang="el-GR" b="1" dirty="0"/>
              <a:t>Οι συγκεκριμένες υποδομές </a:t>
            </a:r>
            <a:r>
              <a:rPr lang="el-GR" dirty="0"/>
              <a:t>λειτουργούν με δυο τρόπους: αρχικά</a:t>
            </a:r>
          </a:p>
          <a:p>
            <a:r>
              <a:rPr lang="el-GR" dirty="0"/>
              <a:t> υποστηρικτικά και στην συνέχεια προσελκυστικά όσον αφορά τις</a:t>
            </a:r>
          </a:p>
          <a:p>
            <a:r>
              <a:rPr lang="el-GR" dirty="0"/>
              <a:t> συνοδευτικές υπηρεσίες που δεν αφορούν την ιατρική πράξη αλλα</a:t>
            </a:r>
          </a:p>
          <a:p>
            <a:r>
              <a:rPr lang="el-GR" dirty="0"/>
              <a:t> τον τομέα της ποιοτικής φιλοξενίας.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947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39A894-9033-A710-593D-7D5D4646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Προορισμοί του τουρισμού υγείας: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A9CCB6-6187-9BBA-3B8E-358432D7B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l-GR" b="1" dirty="0"/>
              <a:t>Οι προορισμοί επιλέγονται βάσει: </a:t>
            </a:r>
            <a:r>
              <a:rPr lang="el-GR" dirty="0"/>
              <a:t>της ποιότητας των ιατρικών</a:t>
            </a:r>
          </a:p>
          <a:p>
            <a:r>
              <a:rPr lang="el-GR" dirty="0"/>
              <a:t> υπηρεσιών, της υποδομής, της εξειδίκευσης σε ορισμένες θεραπείες</a:t>
            </a:r>
          </a:p>
          <a:p>
            <a:r>
              <a:rPr lang="el-GR" dirty="0"/>
              <a:t> και της συνολικής εμπειρίας που προσφέρουν στους επισκέπτες.</a:t>
            </a:r>
          </a:p>
          <a:p>
            <a:r>
              <a:rPr lang="el-GR" b="1" dirty="0"/>
              <a:t>Αυτό σημαίνει </a:t>
            </a:r>
            <a:r>
              <a:rPr lang="el-GR" dirty="0"/>
              <a:t>ότι υφίστανται συγκεκριμένα χαρακτηριστικα τα</a:t>
            </a:r>
          </a:p>
          <a:p>
            <a:r>
              <a:rPr lang="el-GR" dirty="0"/>
              <a:t> οποία πρέπει να ληφθούν υπό όψη, έτσι ώστε μια ενδεχόμενη</a:t>
            </a:r>
          </a:p>
          <a:p>
            <a:r>
              <a:rPr lang="el-GR" dirty="0"/>
              <a:t> προσπάθεια ανάδειξης ενός προορισμού ως τουρισμού υγείας να</a:t>
            </a:r>
          </a:p>
          <a:p>
            <a:r>
              <a:rPr lang="el-GR" dirty="0"/>
              <a:t> δύναται να τα καλύψει υπο την έννοια να μπορούν να</a:t>
            </a:r>
          </a:p>
          <a:p>
            <a:r>
              <a:rPr lang="el-GR" dirty="0"/>
              <a:t> συμπεριληφθούν σε ένα συγκεκριμένο αναπτυξιακό σχέδιο.</a:t>
            </a:r>
          </a:p>
        </p:txBody>
      </p:sp>
    </p:spTree>
    <p:extLst>
      <p:ext uri="{BB962C8B-B14F-4D97-AF65-F5344CB8AC3E}">
        <p14:creationId xmlns:p14="http://schemas.microsoft.com/office/powerpoint/2010/main" val="68089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B7142D-9BB3-A476-4248-30D788BC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200" b="1" dirty="0"/>
            </a:br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 Κύριοι προορισμοί τουρισμού υγείας </a:t>
            </a:r>
            <a:br>
              <a:rPr lang="el-GR" sz="3200" b="1" dirty="0"/>
            </a:br>
            <a:r>
              <a:rPr lang="el-GR" sz="3200" b="1" dirty="0"/>
              <a:t>(π.χ. Ινδία, Ταϊλάνδη, Ελλάδα)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E6990C-BD0A-4B89-B758-EDEC3BBED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09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Ινδία:</a:t>
            </a:r>
          </a:p>
          <a:p>
            <a:pPr marL="0" indent="0">
              <a:buNone/>
            </a:pPr>
            <a:r>
              <a:rPr lang="el-GR" b="1" dirty="0"/>
              <a:t>Πλεονεκτήματα:</a:t>
            </a:r>
          </a:p>
          <a:p>
            <a:pPr marL="0" indent="0">
              <a:buNone/>
            </a:pPr>
            <a:r>
              <a:rPr lang="el-GR" b="1" dirty="0"/>
              <a:t>1.  Ανταγωνιστικές τιμές </a:t>
            </a:r>
            <a:r>
              <a:rPr lang="el-GR" dirty="0"/>
              <a:t>για εξειδικευμένες θεραπείες.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2</a:t>
            </a:r>
            <a:r>
              <a:rPr lang="el-GR" b="1" dirty="0"/>
              <a:t>.  Υψηλό επίπεδο ιατρικής κατάρτισης </a:t>
            </a:r>
            <a:r>
              <a:rPr lang="el-GR" dirty="0"/>
              <a:t>σε ορισμένες ειδικότητες </a:t>
            </a:r>
          </a:p>
          <a:p>
            <a:pPr marL="0" indent="0">
              <a:buNone/>
            </a:pPr>
            <a:r>
              <a:rPr lang="el-GR" dirty="0"/>
              <a:t>(π.χ. καρδιοχειρουργική, νεοπλασίες). Συνδυασμός παραδοσιακών</a:t>
            </a:r>
          </a:p>
          <a:p>
            <a:pPr marL="0" indent="0">
              <a:buNone/>
            </a:pPr>
            <a:r>
              <a:rPr lang="el-GR" dirty="0"/>
              <a:t> ιατρικών πρακτικών (</a:t>
            </a:r>
            <a:r>
              <a:rPr lang="el-GR" dirty="0" err="1"/>
              <a:t>Αγιουρβέδα</a:t>
            </a:r>
            <a:r>
              <a:rPr lang="el-GR" dirty="0"/>
              <a:t>) με σύγχρονες ιατρικές τεχνολογίες.</a:t>
            </a:r>
          </a:p>
        </p:txBody>
      </p:sp>
    </p:spTree>
    <p:extLst>
      <p:ext uri="{BB962C8B-B14F-4D97-AF65-F5344CB8AC3E}">
        <p14:creationId xmlns:p14="http://schemas.microsoft.com/office/powerpoint/2010/main" val="229769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5BE7B5-90A8-1B00-EB4D-6A04338C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Ταϊλάνδη: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59B5AB-4C67-1BA8-1DBA-C7F74616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Πλεονεκτήματα: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1. </a:t>
            </a:r>
            <a:r>
              <a:rPr lang="el-GR" b="1" dirty="0"/>
              <a:t>Εξαιρετική ποιότητα </a:t>
            </a:r>
            <a:r>
              <a:rPr lang="el-GR" dirty="0"/>
              <a:t>υπηρεσιών υγείας και ασθενών εξυπηρέτηση.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l-GR" b="1" dirty="0"/>
              <a:t>Εξειδίκευση </a:t>
            </a:r>
            <a:r>
              <a:rPr lang="el-GR" dirty="0"/>
              <a:t>στην αισθητική ιατρική, πλαστική χειρουργική και</a:t>
            </a:r>
          </a:p>
          <a:p>
            <a:pPr marL="0" indent="0">
              <a:buNone/>
            </a:pPr>
            <a:r>
              <a:rPr lang="el-GR" dirty="0"/>
              <a:t> οδοντιατρικές θεραπείες.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3. </a:t>
            </a:r>
            <a:r>
              <a:rPr lang="el-GR" b="1" dirty="0"/>
              <a:t>Ελκυστικό περιβάλλον </a:t>
            </a:r>
            <a:r>
              <a:rPr lang="el-GR" dirty="0"/>
              <a:t>και πολιτιστική εμπειρία που προσελκύει</a:t>
            </a:r>
          </a:p>
          <a:p>
            <a:pPr marL="0" indent="0">
              <a:buNone/>
            </a:pPr>
            <a:r>
              <a:rPr lang="el-GR" dirty="0"/>
              <a:t> τουρίστες.</a:t>
            </a:r>
          </a:p>
        </p:txBody>
      </p:sp>
    </p:spTree>
    <p:extLst>
      <p:ext uri="{BB962C8B-B14F-4D97-AF65-F5344CB8AC3E}">
        <p14:creationId xmlns:p14="http://schemas.microsoft.com/office/powerpoint/2010/main" val="89402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01EB12-008F-0ED8-DF78-D9D5E185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Ελλάδα: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574589-B3AC-2A4E-3D56-25D10D8E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Πλεονεκτήματα:</a:t>
            </a:r>
          </a:p>
          <a:p>
            <a:endParaRPr lang="el-GR" dirty="0"/>
          </a:p>
          <a:p>
            <a:pPr marL="514350" indent="-514350">
              <a:buAutoNum type="arabicPeriod"/>
            </a:pPr>
            <a:r>
              <a:rPr lang="el-GR" b="1" dirty="0"/>
              <a:t>Συνδυασμός</a:t>
            </a:r>
            <a:r>
              <a:rPr lang="el-GR" dirty="0"/>
              <a:t> ιατρικών θεραπειών με τουριστικές εμπειρίες </a:t>
            </a:r>
          </a:p>
          <a:p>
            <a:pPr marL="0" indent="0">
              <a:buNone/>
            </a:pPr>
            <a:r>
              <a:rPr lang="el-GR" dirty="0"/>
              <a:t>       (πολιτισμός, φυσική ομορφιά, παραλίες).</a:t>
            </a:r>
          </a:p>
          <a:p>
            <a:endParaRPr lang="el-GR" dirty="0"/>
          </a:p>
          <a:p>
            <a:pPr marL="514350" indent="-514350">
              <a:buAutoNum type="arabicPeriod" startAt="2"/>
            </a:pPr>
            <a:r>
              <a:rPr lang="el-GR" b="1" dirty="0"/>
              <a:t>Ανάπτυξη θεραπειών </a:t>
            </a:r>
            <a:r>
              <a:rPr lang="el-GR" dirty="0"/>
              <a:t>που συνδέουν την υγεία με την ευεξία, όπως spa</a:t>
            </a:r>
          </a:p>
          <a:p>
            <a:pPr marL="0" indent="0">
              <a:buNone/>
            </a:pPr>
            <a:r>
              <a:rPr lang="el-GR" dirty="0"/>
              <a:t>       και ιαματικές πηγές.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3.  Ευρωπαϊκά πρότυπα </a:t>
            </a:r>
            <a:r>
              <a:rPr lang="el-GR" dirty="0"/>
              <a:t>σε ορισμένες ιατρικές υπηρεσίες και φιλοξενία.</a:t>
            </a:r>
          </a:p>
        </p:txBody>
      </p:sp>
    </p:spTree>
    <p:extLst>
      <p:ext uri="{BB962C8B-B14F-4D97-AF65-F5344CB8AC3E}">
        <p14:creationId xmlns:p14="http://schemas.microsoft.com/office/powerpoint/2010/main" val="42228817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1440</Words>
  <Application>Microsoft Office PowerPoint</Application>
  <PresentationFormat>Ευρεία οθόνη</PresentationFormat>
  <Paragraphs>160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Θέμα του Office</vt:lpstr>
      <vt:lpstr>ΘΕΜΑΤΙΚΟΣ ΤΟΥΡΙΣΜΟΣ ΙΙΙ-ΤΟΥΡΙΣΜΟΣ ΥΓΕΙΑΣ Διάλεξη 17/02/2025 </vt:lpstr>
      <vt:lpstr>2 1. Υποδομές και προορισμοί τουρισμού υγείας</vt:lpstr>
      <vt:lpstr>3 Στοιχεία υποδομής: </vt:lpstr>
      <vt:lpstr>4 Wellnes και spa:  </vt:lpstr>
      <vt:lpstr>5 Υποδομές φιλοξενίας και μεταφοράς: </vt:lpstr>
      <vt:lpstr>6 Προορισμοί του τουρισμού υγείας:</vt:lpstr>
      <vt:lpstr> 7  Κύριοι προορισμοί τουρισμού υγείας  (π.χ. Ινδία, Ταϊλάνδη, Ελλάδα) </vt:lpstr>
      <vt:lpstr>8 Ταϊλάνδη:</vt:lpstr>
      <vt:lpstr>9 Ελλάδα: </vt:lpstr>
      <vt:lpstr>10 3. Ανάπτυξη υποδομών και ποιότητα υπηρεσιών</vt:lpstr>
      <vt:lpstr>11 Σχέση μεταξύ υποδομών και ποιότητας υπηρεσιών:</vt:lpstr>
      <vt:lpstr>12 4. Ρόλος της τεχνολογίας στην προώθηση του τουρισμού υγείας</vt:lpstr>
      <vt:lpstr>13 Τηλεϊατρική:</vt:lpstr>
      <vt:lpstr>14 Διαχείριση δεδομένων και ασφάλεια:</vt:lpstr>
      <vt:lpstr>15 Καινοτομίες στην ιατρική τεχνολογία:</vt:lpstr>
      <vt:lpstr>16 Συμπεράσματα Συνολική Εικόνα:</vt:lpstr>
      <vt:lpstr>17 Ανάγκη συνεργασίας: </vt:lpstr>
      <vt:lpstr>18 βιβλιογραφια 1</vt:lpstr>
      <vt:lpstr>19 βιβλιογραφία 2 </vt:lpstr>
      <vt:lpstr>Βιβλιογραφία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3</cp:revision>
  <dcterms:created xsi:type="dcterms:W3CDTF">2025-02-15T17:21:45Z</dcterms:created>
  <dcterms:modified xsi:type="dcterms:W3CDTF">2025-02-15T18:50:23Z</dcterms:modified>
</cp:coreProperties>
</file>