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83" d="100"/>
          <a:sy n="83"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CA57A9-4E04-B5C7-6A1A-D5FF63DF286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9E2C65EE-EFE5-B6A6-1715-EE94CF64D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D7D4674B-BF41-464C-F9A9-42E56674C62C}"/>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5" name="Θέση υποσέλιδου 4">
            <a:extLst>
              <a:ext uri="{FF2B5EF4-FFF2-40B4-BE49-F238E27FC236}">
                <a16:creationId xmlns:a16="http://schemas.microsoft.com/office/drawing/2014/main" id="{1BEFFFB0-EDD8-84B5-0FE7-7E701826E5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4E1158F-4703-C7F8-1A04-EBCD9208692C}"/>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141906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121B0C-7BA7-834A-D87A-C19DD702D23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1C4394C-BD57-7AA4-217C-BE1EB92E30E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4C574F7-9366-769A-95D7-AB43F0D251DC}"/>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5" name="Θέση υποσέλιδου 4">
            <a:extLst>
              <a:ext uri="{FF2B5EF4-FFF2-40B4-BE49-F238E27FC236}">
                <a16:creationId xmlns:a16="http://schemas.microsoft.com/office/drawing/2014/main" id="{756CFEDC-2782-C5D2-043B-3E998174721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1359C5E-6433-7DD8-7AF0-1109C238C0EE}"/>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246997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D040EAD-49E7-7D6B-F23C-CB8555F4E8E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EB902FD-B151-BF0F-A043-6EBE2E7135D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E2A5241-4CB5-7D8D-E9DD-2AD4ACADE8E9}"/>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5" name="Θέση υποσέλιδου 4">
            <a:extLst>
              <a:ext uri="{FF2B5EF4-FFF2-40B4-BE49-F238E27FC236}">
                <a16:creationId xmlns:a16="http://schemas.microsoft.com/office/drawing/2014/main" id="{631516F7-211B-CE62-C6CF-BAC64E07005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306B72A-0C6F-6A5C-3F1B-A8F1F79C02B5}"/>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1579173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86E1B0-369B-6E37-410E-86EEB0C2FCE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62996056-7AB1-E577-A88A-8F5E5D4767B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A156C15-F64A-7D1B-947C-B04E06181287}"/>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5" name="Θέση υποσέλιδου 4">
            <a:extLst>
              <a:ext uri="{FF2B5EF4-FFF2-40B4-BE49-F238E27FC236}">
                <a16:creationId xmlns:a16="http://schemas.microsoft.com/office/drawing/2014/main" id="{F670CC52-B41D-D55E-C0EC-B43545C88A2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C030DA2-62EA-2CAD-523F-A158F4A2A39E}"/>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274808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45AFE9-F4EF-2F7B-AD66-E84B585A371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E448759-2F0B-CEB9-7F3B-89E33236F2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541E28A-1D66-4699-A052-D6875C244732}"/>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5" name="Θέση υποσέλιδου 4">
            <a:extLst>
              <a:ext uri="{FF2B5EF4-FFF2-40B4-BE49-F238E27FC236}">
                <a16:creationId xmlns:a16="http://schemas.microsoft.com/office/drawing/2014/main" id="{BCF43232-AA2D-9AE2-041C-3E58F76A02F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411EA2A-18F6-9269-FF44-F5EF1910BE1C}"/>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346009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EEF635-E57F-10EC-1D1F-6C6D1B5D120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7D0A243-D20B-7E5F-9C84-217D380E3EF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1943CE4-BF8D-A3BD-6C48-66874B1A5CC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C5400FAE-4E97-13C1-0791-DCBF6C012EF2}"/>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6" name="Θέση υποσέλιδου 5">
            <a:extLst>
              <a:ext uri="{FF2B5EF4-FFF2-40B4-BE49-F238E27FC236}">
                <a16:creationId xmlns:a16="http://schemas.microsoft.com/office/drawing/2014/main" id="{068FE393-E54C-1625-FA7A-3563F050B50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C63761B-9794-2479-43AE-EE91E7B0BA24}"/>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404009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4C8DE6-F74D-5AC1-9933-D4196D084512}"/>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3F7DAB4-979D-6871-A260-1E4F7E38CB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8CCCBAF-C065-F788-F416-BB6EB47BB66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32CE2DB-9A65-2E30-C1AC-BDE705A89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C6F4BE7-5DE5-AAF2-C0B5-581F3BEC5FF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8A84CF8-7C55-8FC6-D4C2-2F97F21A464C}"/>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8" name="Θέση υποσέλιδου 7">
            <a:extLst>
              <a:ext uri="{FF2B5EF4-FFF2-40B4-BE49-F238E27FC236}">
                <a16:creationId xmlns:a16="http://schemas.microsoft.com/office/drawing/2014/main" id="{01C0004A-9EAB-8451-E822-588A907FB31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054D5C23-D8C6-EFE8-E32D-A603645DAB25}"/>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262979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6A7EC6-20D5-D566-5A71-5FA3C0586E2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2BE20BF-9582-27E7-A98D-6B0752F52307}"/>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4" name="Θέση υποσέλιδου 3">
            <a:extLst>
              <a:ext uri="{FF2B5EF4-FFF2-40B4-BE49-F238E27FC236}">
                <a16:creationId xmlns:a16="http://schemas.microsoft.com/office/drawing/2014/main" id="{63ED8BE2-884D-1AC1-AA14-05300ABDDF1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F5D6E51-1AB7-953C-FA27-3BD3545A12DF}"/>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207370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17701CE-28A9-F7DF-A854-EAF316E8DA4C}"/>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3" name="Θέση υποσέλιδου 2">
            <a:extLst>
              <a:ext uri="{FF2B5EF4-FFF2-40B4-BE49-F238E27FC236}">
                <a16:creationId xmlns:a16="http://schemas.microsoft.com/office/drawing/2014/main" id="{81CAE19E-1190-6437-36CB-7EC21734FB2E}"/>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01D65522-7C70-F151-272C-C0739AF0C8B4}"/>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385450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D25E4-CCF9-FF0F-41DE-09F570CBCD2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5CFBA56-157C-C0E2-FB5D-CAFDD78A5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46C6C44-4458-67FA-83FF-C0617273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F651B64-EEEF-3D82-137F-6E402017388A}"/>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6" name="Θέση υποσέλιδου 5">
            <a:extLst>
              <a:ext uri="{FF2B5EF4-FFF2-40B4-BE49-F238E27FC236}">
                <a16:creationId xmlns:a16="http://schemas.microsoft.com/office/drawing/2014/main" id="{D275500C-D260-D407-5B85-F9B44B09A56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C601E2A-2348-47E7-E3C2-E537DB68BB62}"/>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72576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566682-BAF8-95DB-66B2-34E563D0B4E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85688263-EA4C-2E70-A096-80F005FFEF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BE6B7A68-70B4-CA87-0A7E-06459FD90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6695DC3-883B-5419-103E-2046CB101D9A}"/>
              </a:ext>
            </a:extLst>
          </p:cNvPr>
          <p:cNvSpPr>
            <a:spLocks noGrp="1"/>
          </p:cNvSpPr>
          <p:nvPr>
            <p:ph type="dt" sz="half" idx="10"/>
          </p:nvPr>
        </p:nvSpPr>
        <p:spPr/>
        <p:txBody>
          <a:bodyPr/>
          <a:lstStyle/>
          <a:p>
            <a:fld id="{86E853B5-4BB6-4C1C-A508-51EEF9232088}" type="datetimeFigureOut">
              <a:rPr lang="el-GR" smtClean="0"/>
              <a:t>12/5/2025</a:t>
            </a:fld>
            <a:endParaRPr lang="el-GR"/>
          </a:p>
        </p:txBody>
      </p:sp>
      <p:sp>
        <p:nvSpPr>
          <p:cNvPr id="6" name="Θέση υποσέλιδου 5">
            <a:extLst>
              <a:ext uri="{FF2B5EF4-FFF2-40B4-BE49-F238E27FC236}">
                <a16:creationId xmlns:a16="http://schemas.microsoft.com/office/drawing/2014/main" id="{EE5B9BB6-7D70-FD13-6FA7-9D8231B7C47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AA6FDAE-2FAB-B7A4-F4A2-88D58DAFACE2}"/>
              </a:ext>
            </a:extLst>
          </p:cNvPr>
          <p:cNvSpPr>
            <a:spLocks noGrp="1"/>
          </p:cNvSpPr>
          <p:nvPr>
            <p:ph type="sldNum" sz="quarter" idx="12"/>
          </p:nvPr>
        </p:nvSpPr>
        <p:spPr/>
        <p:txBody>
          <a:bodyPr/>
          <a:lstStyle/>
          <a:p>
            <a:fld id="{78FF42B5-4400-4D35-B0D0-713BE5B2EDA3}" type="slidenum">
              <a:rPr lang="el-GR" smtClean="0"/>
              <a:t>‹#›</a:t>
            </a:fld>
            <a:endParaRPr lang="el-GR"/>
          </a:p>
        </p:txBody>
      </p:sp>
    </p:spTree>
    <p:extLst>
      <p:ext uri="{BB962C8B-B14F-4D97-AF65-F5344CB8AC3E}">
        <p14:creationId xmlns:p14="http://schemas.microsoft.com/office/powerpoint/2010/main" val="1588627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CCE562F8-AB8D-5CA8-D4B3-58DA672C08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1AF9D10-2524-0617-45A6-8031DD9124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3829FA6-7551-E3D0-4F39-8A914BE199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853B5-4BB6-4C1C-A508-51EEF9232088}" type="datetimeFigureOut">
              <a:rPr lang="el-GR" smtClean="0"/>
              <a:t>12/5/2025</a:t>
            </a:fld>
            <a:endParaRPr lang="el-GR"/>
          </a:p>
        </p:txBody>
      </p:sp>
      <p:sp>
        <p:nvSpPr>
          <p:cNvPr id="5" name="Θέση υποσέλιδου 4">
            <a:extLst>
              <a:ext uri="{FF2B5EF4-FFF2-40B4-BE49-F238E27FC236}">
                <a16:creationId xmlns:a16="http://schemas.microsoft.com/office/drawing/2014/main" id="{1E4C4FC1-CA7B-DCDC-01F1-C45EC5E99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117B9E9-F3BB-C692-4000-4B8DABAB5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FF42B5-4400-4D35-B0D0-713BE5B2EDA3}" type="slidenum">
              <a:rPr lang="el-GR" smtClean="0"/>
              <a:t>‹#›</a:t>
            </a:fld>
            <a:endParaRPr lang="el-GR"/>
          </a:p>
        </p:txBody>
      </p:sp>
    </p:spTree>
    <p:extLst>
      <p:ext uri="{BB962C8B-B14F-4D97-AF65-F5344CB8AC3E}">
        <p14:creationId xmlns:p14="http://schemas.microsoft.com/office/powerpoint/2010/main" val="2502492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c.europa.eu/eip/ageing/library/special-eurobarometer-378-active-ageing_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A6A2D5-F194-0895-E01D-EA3F82780E7E}"/>
              </a:ext>
            </a:extLst>
          </p:cNvPr>
          <p:cNvSpPr>
            <a:spLocks noGrp="1"/>
          </p:cNvSpPr>
          <p:nvPr>
            <p:ph type="ctrTitle"/>
          </p:nvPr>
        </p:nvSpPr>
        <p:spPr/>
        <p:txBody>
          <a:bodyPr>
            <a:normAutofit/>
          </a:bodyPr>
          <a:lstStyle/>
          <a:p>
            <a:r>
              <a:rPr lang="el-GR" sz="3200" dirty="0"/>
              <a:t>Θεματικός τουρισμός – τουρισμός υγείας</a:t>
            </a:r>
            <a:br>
              <a:rPr lang="el-GR" sz="3200" dirty="0"/>
            </a:br>
            <a:r>
              <a:rPr lang="el-GR" sz="2800" b="1" dirty="0"/>
              <a:t>1.1.3.1. Αντιλαμβανόμενη ηλικία των ατόμων μεγαλύτερης ηλικίας</a:t>
            </a:r>
            <a:br>
              <a:rPr lang="el-GR" sz="3200" dirty="0"/>
            </a:br>
            <a:br>
              <a:rPr lang="el-GR" sz="3200" dirty="0"/>
            </a:br>
            <a:r>
              <a:rPr lang="el-GR" sz="3200" dirty="0"/>
              <a:t>διάλεξη 12-05-25</a:t>
            </a:r>
          </a:p>
        </p:txBody>
      </p:sp>
      <p:sp>
        <p:nvSpPr>
          <p:cNvPr id="3" name="Υπότιτλος 2">
            <a:extLst>
              <a:ext uri="{FF2B5EF4-FFF2-40B4-BE49-F238E27FC236}">
                <a16:creationId xmlns:a16="http://schemas.microsoft.com/office/drawing/2014/main" id="{96A7A727-1C3B-0E5F-7D71-D16907F8369D}"/>
              </a:ext>
            </a:extLst>
          </p:cNvPr>
          <p:cNvSpPr>
            <a:spLocks noGrp="1"/>
          </p:cNvSpPr>
          <p:nvPr>
            <p:ph type="subTitle" idx="1"/>
          </p:nvPr>
        </p:nvSpPr>
        <p:spPr/>
        <p:txBody>
          <a:bodyPr/>
          <a:lstStyle/>
          <a:p>
            <a:r>
              <a:rPr lang="el-GR" dirty="0"/>
              <a:t>Διδάσκων Δρ Ευθύμιος Παππάς</a:t>
            </a:r>
          </a:p>
        </p:txBody>
      </p:sp>
    </p:spTree>
    <p:extLst>
      <p:ext uri="{BB962C8B-B14F-4D97-AF65-F5344CB8AC3E}">
        <p14:creationId xmlns:p14="http://schemas.microsoft.com/office/powerpoint/2010/main" val="3789140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E5E60-5C6E-2758-4F1D-7C8B33CD947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354E3B3-BEDC-1131-4C53-F6242922131F}"/>
              </a:ext>
            </a:extLst>
          </p:cNvPr>
          <p:cNvSpPr>
            <a:spLocks noGrp="1"/>
          </p:cNvSpPr>
          <p:nvPr>
            <p:ph type="title"/>
          </p:nvPr>
        </p:nvSpPr>
        <p:spPr/>
        <p:txBody>
          <a:bodyPr>
            <a:normAutofit fontScale="90000"/>
          </a:bodyPr>
          <a:lstStyle/>
          <a:p>
            <a:pPr algn="ctr"/>
            <a:r>
              <a:rPr lang="el-GR" sz="3200" b="1" dirty="0"/>
              <a:t>10</a:t>
            </a:r>
            <a:br>
              <a:rPr lang="el-GR" sz="3200" b="1" dirty="0"/>
            </a:br>
            <a:r>
              <a:rPr lang="el-GR" sz="3200" b="1" dirty="0"/>
              <a:t>Συνολική Αντίληψη Γήρανσης και Ηλικιωμένων (2012) </a:t>
            </a:r>
            <a:br>
              <a:rPr lang="el-GR" sz="3200" b="1" dirty="0"/>
            </a:br>
            <a:endParaRPr lang="el-GR" sz="3200" b="1" dirty="0"/>
          </a:p>
        </p:txBody>
      </p:sp>
      <p:pic>
        <p:nvPicPr>
          <p:cNvPr id="8" name="Θέση περιεχομένου 7">
            <a:extLst>
              <a:ext uri="{FF2B5EF4-FFF2-40B4-BE49-F238E27FC236}">
                <a16:creationId xmlns:a16="http://schemas.microsoft.com/office/drawing/2014/main" id="{E873B9AD-EDA0-3E5A-6175-AB1D364FCD5D}"/>
              </a:ext>
            </a:extLst>
          </p:cNvPr>
          <p:cNvPicPr>
            <a:picLocks noGrp="1" noChangeAspect="1"/>
          </p:cNvPicPr>
          <p:nvPr>
            <p:ph idx="1"/>
          </p:nvPr>
        </p:nvPicPr>
        <p:blipFill>
          <a:blip r:embed="rId2"/>
          <a:stretch>
            <a:fillRect/>
          </a:stretch>
        </p:blipFill>
        <p:spPr>
          <a:xfrm>
            <a:off x="1608881" y="1825625"/>
            <a:ext cx="9298605" cy="4836432"/>
          </a:xfrm>
          <a:prstGeom prst="rect">
            <a:avLst/>
          </a:prstGeom>
        </p:spPr>
      </p:pic>
    </p:spTree>
    <p:extLst>
      <p:ext uri="{BB962C8B-B14F-4D97-AF65-F5344CB8AC3E}">
        <p14:creationId xmlns:p14="http://schemas.microsoft.com/office/powerpoint/2010/main" val="24521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744FD-B130-BF63-D9A5-D322D5E79AA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8A7DB8E-CB55-1228-31B9-25E7EDF25E0E}"/>
              </a:ext>
            </a:extLst>
          </p:cNvPr>
          <p:cNvSpPr>
            <a:spLocks noGrp="1"/>
          </p:cNvSpPr>
          <p:nvPr>
            <p:ph type="title"/>
          </p:nvPr>
        </p:nvSpPr>
        <p:spPr/>
        <p:txBody>
          <a:bodyPr>
            <a:normAutofit fontScale="90000"/>
          </a:bodyPr>
          <a:lstStyle/>
          <a:p>
            <a:pPr algn="ctr"/>
            <a:r>
              <a:rPr lang="el-GR" sz="3200" b="1" dirty="0"/>
              <a:t>11</a:t>
            </a:r>
            <a:br>
              <a:rPr lang="el-GR" sz="3200" b="1" dirty="0"/>
            </a:br>
            <a:r>
              <a:rPr lang="el-GR" sz="3200" b="1" dirty="0"/>
              <a:t>Οι πολίτες ρωτήθηκαν</a:t>
            </a:r>
            <a:br>
              <a:rPr lang="el-GR" sz="3200" b="1" dirty="0"/>
            </a:br>
            <a:endParaRPr lang="el-GR" sz="3200" b="1" dirty="0"/>
          </a:p>
        </p:txBody>
      </p:sp>
      <p:sp>
        <p:nvSpPr>
          <p:cNvPr id="3" name="Θέση περιεχομένου 2">
            <a:extLst>
              <a:ext uri="{FF2B5EF4-FFF2-40B4-BE49-F238E27FC236}">
                <a16:creationId xmlns:a16="http://schemas.microsoft.com/office/drawing/2014/main" id="{6572AC6E-1B92-E297-7775-E58C9C9F9604}"/>
              </a:ext>
            </a:extLst>
          </p:cNvPr>
          <p:cNvSpPr>
            <a:spLocks noGrp="1"/>
          </p:cNvSpPr>
          <p:nvPr>
            <p:ph idx="1"/>
          </p:nvPr>
        </p:nvSpPr>
        <p:spPr/>
        <p:txBody>
          <a:bodyPr/>
          <a:lstStyle/>
          <a:p>
            <a:r>
              <a:rPr lang="el-GR" b="1" dirty="0"/>
              <a:t>Οι ερωτηθέντες θεωρούν </a:t>
            </a:r>
            <a:r>
              <a:rPr lang="el-GR" dirty="0"/>
              <a:t>ότι η ηλικία στην οποία το άτομο</a:t>
            </a:r>
          </a:p>
          <a:p>
            <a:r>
              <a:rPr lang="el-GR" dirty="0"/>
              <a:t> θεωρείται ηλικιωμένο είναι κατά μέσο όρο τα 63,9 έτη. </a:t>
            </a:r>
          </a:p>
          <a:p>
            <a:r>
              <a:rPr lang="el-GR" b="1" dirty="0"/>
              <a:t>Οι πολίτες ρωτήθηκαν, </a:t>
            </a:r>
            <a:r>
              <a:rPr lang="el-GR" dirty="0"/>
              <a:t>επίσης, σε ποια ηλικία πιστεύουν ότι κανείς</a:t>
            </a:r>
          </a:p>
          <a:p>
            <a:r>
              <a:rPr lang="el-GR" dirty="0"/>
              <a:t> δεν θεωρείται πλέον «νέος». </a:t>
            </a:r>
          </a:p>
          <a:p>
            <a:r>
              <a:rPr lang="el-GR" b="1" dirty="0"/>
              <a:t>Σε ολόκληρη την Ευρώπη </a:t>
            </a:r>
            <a:r>
              <a:rPr lang="el-GR" dirty="0"/>
              <a:t>οι πολίτες πιστεύουν ότι αυτό συμβαίνει</a:t>
            </a:r>
          </a:p>
          <a:p>
            <a:r>
              <a:rPr lang="el-GR" dirty="0"/>
              <a:t> κατά μέσο όρο στα 41,8 έτη.</a:t>
            </a:r>
          </a:p>
        </p:txBody>
      </p:sp>
    </p:spTree>
    <p:extLst>
      <p:ext uri="{BB962C8B-B14F-4D97-AF65-F5344CB8AC3E}">
        <p14:creationId xmlns:p14="http://schemas.microsoft.com/office/powerpoint/2010/main" val="84721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3E6F0-16AF-4CDA-C07F-690DB070475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D10482B-1E28-1A74-F041-54307067F65F}"/>
              </a:ext>
            </a:extLst>
          </p:cNvPr>
          <p:cNvSpPr>
            <a:spLocks noGrp="1"/>
          </p:cNvSpPr>
          <p:nvPr>
            <p:ph type="title"/>
          </p:nvPr>
        </p:nvSpPr>
        <p:spPr>
          <a:xfrm>
            <a:off x="838200" y="365126"/>
            <a:ext cx="10515600" cy="549274"/>
          </a:xfrm>
        </p:spPr>
        <p:txBody>
          <a:bodyPr>
            <a:normAutofit fontScale="90000"/>
          </a:bodyPr>
          <a:lstStyle/>
          <a:p>
            <a:pPr algn="ctr"/>
            <a:r>
              <a:rPr lang="el-GR" sz="3200" b="1" dirty="0"/>
              <a:t>12</a:t>
            </a:r>
            <a:br>
              <a:rPr lang="el-GR" sz="3200" b="1" dirty="0"/>
            </a:br>
            <a:r>
              <a:rPr lang="el-GR" sz="2800" b="1" dirty="0">
                <a:solidFill>
                  <a:prstClr val="black"/>
                </a:solidFill>
                <a:latin typeface="Calibri" panose="020F0502020204030204"/>
                <a:ea typeface="+mn-ea"/>
                <a:cs typeface="+mn-cs"/>
              </a:rPr>
              <a:t>Τ</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 ηλικιακά όρια που προσδιορίζουν τα τρία στάδια της ζωής του ανθρώπου</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l-GR" sz="3200" b="1" dirty="0"/>
          </a:p>
        </p:txBody>
      </p:sp>
      <p:sp>
        <p:nvSpPr>
          <p:cNvPr id="3" name="Θέση περιεχομένου 2">
            <a:extLst>
              <a:ext uri="{FF2B5EF4-FFF2-40B4-BE49-F238E27FC236}">
                <a16:creationId xmlns:a16="http://schemas.microsoft.com/office/drawing/2014/main" id="{C9DF6B84-20E7-57E6-F5AC-6E14A36BCB92}"/>
              </a:ext>
            </a:extLst>
          </p:cNvPr>
          <p:cNvSpPr>
            <a:spLocks noGrp="1"/>
          </p:cNvSpPr>
          <p:nvPr>
            <p:ph idx="1"/>
          </p:nvPr>
        </p:nvSpPr>
        <p:spPr>
          <a:xfrm>
            <a:off x="162045" y="1030148"/>
            <a:ext cx="11806177" cy="5636870"/>
          </a:xfrm>
        </p:spPr>
        <p:txBody>
          <a:bodyPr/>
          <a:lstStyle/>
          <a:p>
            <a:r>
              <a:rPr lang="el-GR" b="1" dirty="0"/>
              <a:t>Ο τρόπος που αυτοχαρακτηρίζουν </a:t>
            </a:r>
            <a:r>
              <a:rPr lang="el-GR" dirty="0"/>
              <a:t>οι Ευρωπαίοι την ηλικιακή τους κατάσταση σχετίζεται με την αντίληψή τους για τα ηλικιακά όρια που προσδιορίζουν τα τρία στάδια της ζωής του ανθρώπου. Κατά συνέπεια, διαφέρει σημαντικά από χώρα σε χώρα. </a:t>
            </a:r>
          </a:p>
          <a:p>
            <a:r>
              <a:rPr lang="el-GR" b="1" dirty="0"/>
              <a:t>Οι Κύπριοι σε ποσοστό 58% </a:t>
            </a:r>
            <a:r>
              <a:rPr lang="el-GR" dirty="0"/>
              <a:t>αυτοπροσδιορίζονται ως νέοι, σε ποσοστό 33% ως μεσήλικες και μόνο το 9% πιστεύει ότι βρίσκεται στην τρίτη ηλικία της ζωής του. </a:t>
            </a:r>
          </a:p>
          <a:p>
            <a:r>
              <a:rPr lang="el-GR" b="1" dirty="0"/>
              <a:t>Στον αντίποδα βρίσκονται </a:t>
            </a:r>
            <a:r>
              <a:rPr lang="el-GR" dirty="0"/>
              <a:t>οι πιο πραγματιστές Γερμανοί. Μόλις το 35,3% πιστεύουν ότι είναι νέοι, το 52,5% ότι είναι μεσήλικες και το 20,2% ότι είναι ηλικιωμένοι.</a:t>
            </a:r>
          </a:p>
          <a:p>
            <a:r>
              <a:rPr lang="el-GR" dirty="0"/>
              <a:t> </a:t>
            </a:r>
            <a:r>
              <a:rPr lang="el-GR" b="1" dirty="0"/>
              <a:t>Γενικά, οι κάτοικοι των βορείων </a:t>
            </a:r>
            <a:r>
              <a:rPr lang="el-GR" dirty="0"/>
              <a:t>χωρών και των χωρών του πρώην ανατολικού συνασπισμού νιώθουν πιο κοντά στην πραγματική τους ηλικία.</a:t>
            </a:r>
          </a:p>
        </p:txBody>
      </p:sp>
    </p:spTree>
    <p:extLst>
      <p:ext uri="{BB962C8B-B14F-4D97-AF65-F5344CB8AC3E}">
        <p14:creationId xmlns:p14="http://schemas.microsoft.com/office/powerpoint/2010/main" val="232761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BD157-E97B-2A74-EBBB-68CD9E2FE46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A231592-CBC5-DA5A-2627-31A3F1440116}"/>
              </a:ext>
            </a:extLst>
          </p:cNvPr>
          <p:cNvSpPr>
            <a:spLocks noGrp="1"/>
          </p:cNvSpPr>
          <p:nvPr>
            <p:ph type="title"/>
          </p:nvPr>
        </p:nvSpPr>
        <p:spPr/>
        <p:txBody>
          <a:bodyPr>
            <a:normAutofit fontScale="90000"/>
          </a:bodyPr>
          <a:lstStyle/>
          <a:p>
            <a:pPr algn="ctr"/>
            <a:r>
              <a:rPr lang="el-GR" sz="3200" b="1" dirty="0"/>
              <a:t>13</a:t>
            </a:r>
            <a:br>
              <a:rPr lang="el-GR" sz="3200" b="1" dirty="0"/>
            </a:br>
            <a:r>
              <a:rPr lang="el-GR" sz="3200" b="1" dirty="0"/>
              <a:t>Διάγραμμα 7: Ηλικιακή Κατανομή Πληθυσμού Στις Χώρες EΕ-27 (2012)</a:t>
            </a:r>
          </a:p>
        </p:txBody>
      </p:sp>
      <p:sp>
        <p:nvSpPr>
          <p:cNvPr id="3" name="Θέση περιεχομένου 2">
            <a:extLst>
              <a:ext uri="{FF2B5EF4-FFF2-40B4-BE49-F238E27FC236}">
                <a16:creationId xmlns:a16="http://schemas.microsoft.com/office/drawing/2014/main" id="{2BFCD162-C875-AF59-49FF-B7792959BDF3}"/>
              </a:ext>
            </a:extLst>
          </p:cNvPr>
          <p:cNvSpPr>
            <a:spLocks noGrp="1"/>
          </p:cNvSpPr>
          <p:nvPr>
            <p:ph idx="1"/>
          </p:nvPr>
        </p:nvSpPr>
        <p:spPr/>
        <p:txBody>
          <a:bodyPr>
            <a:normAutofit/>
          </a:bodyPr>
          <a:lstStyle/>
          <a:p>
            <a:r>
              <a:rPr lang="en-US" sz="1400" dirty="0" err="1"/>
              <a:t>Πηγή</a:t>
            </a:r>
            <a:r>
              <a:rPr lang="en-US" sz="1400" dirty="0"/>
              <a:t>: Eurobarometer 378: Overall perceptions of ageing and older people Δια</a:t>
            </a:r>
            <a:r>
              <a:rPr lang="en-US" sz="1400" dirty="0" err="1"/>
              <a:t>θέσιμο</a:t>
            </a:r>
            <a:r>
              <a:rPr lang="en-US" sz="1400" dirty="0"/>
              <a:t> </a:t>
            </a:r>
            <a:r>
              <a:rPr lang="en-US" sz="1400" dirty="0" err="1"/>
              <a:t>στο</a:t>
            </a:r>
            <a:r>
              <a:rPr lang="en-US" sz="1400" dirty="0"/>
              <a:t>: </a:t>
            </a:r>
            <a:r>
              <a:rPr lang="en-US" sz="1400" dirty="0">
                <a:hlinkClick r:id="rId2"/>
              </a:rPr>
              <a:t>https://ec.europa.eu/eip/ageing/library/special-eurobarometer-378-active-ageing_en</a:t>
            </a:r>
            <a:endParaRPr lang="el-GR" sz="1400" dirty="0"/>
          </a:p>
          <a:p>
            <a:endParaRPr lang="el-GR" sz="1400" dirty="0"/>
          </a:p>
        </p:txBody>
      </p:sp>
      <p:pic>
        <p:nvPicPr>
          <p:cNvPr id="4" name="Εικόνα 3">
            <a:extLst>
              <a:ext uri="{FF2B5EF4-FFF2-40B4-BE49-F238E27FC236}">
                <a16:creationId xmlns:a16="http://schemas.microsoft.com/office/drawing/2014/main" id="{8A27373D-A27B-1D04-B11A-E0745058EBDC}"/>
              </a:ext>
            </a:extLst>
          </p:cNvPr>
          <p:cNvPicPr>
            <a:picLocks noChangeAspect="1"/>
          </p:cNvPicPr>
          <p:nvPr/>
        </p:nvPicPr>
        <p:blipFill>
          <a:blip r:embed="rId3"/>
          <a:stretch>
            <a:fillRect/>
          </a:stretch>
        </p:blipFill>
        <p:spPr>
          <a:xfrm>
            <a:off x="1523999" y="2506661"/>
            <a:ext cx="9670869" cy="4769349"/>
          </a:xfrm>
          <a:prstGeom prst="rect">
            <a:avLst/>
          </a:prstGeom>
        </p:spPr>
      </p:pic>
    </p:spTree>
    <p:extLst>
      <p:ext uri="{BB962C8B-B14F-4D97-AF65-F5344CB8AC3E}">
        <p14:creationId xmlns:p14="http://schemas.microsoft.com/office/powerpoint/2010/main" val="18211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41E8-6D4C-2A17-E1E4-EABB3E202DE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62F3481-2A8C-8013-B607-8E5263049AA4}"/>
              </a:ext>
            </a:extLst>
          </p:cNvPr>
          <p:cNvSpPr>
            <a:spLocks noGrp="1"/>
          </p:cNvSpPr>
          <p:nvPr>
            <p:ph type="title"/>
          </p:nvPr>
        </p:nvSpPr>
        <p:spPr/>
        <p:txBody>
          <a:bodyPr>
            <a:normAutofit/>
          </a:bodyPr>
          <a:lstStyle/>
          <a:p>
            <a:pPr algn="ctr"/>
            <a:r>
              <a:rPr lang="el-GR" sz="3200" b="1" dirty="0"/>
              <a:t>14</a:t>
            </a:r>
            <a:br>
              <a:rPr lang="el-GR" sz="3200" b="1" dirty="0"/>
            </a:br>
            <a:r>
              <a:rPr lang="el-GR" sz="3200" b="1" dirty="0"/>
              <a:t>Ένας γενικευμένος κανόνας;. </a:t>
            </a:r>
          </a:p>
        </p:txBody>
      </p:sp>
      <p:sp>
        <p:nvSpPr>
          <p:cNvPr id="3" name="Θέση περιεχομένου 2">
            <a:extLst>
              <a:ext uri="{FF2B5EF4-FFF2-40B4-BE49-F238E27FC236}">
                <a16:creationId xmlns:a16="http://schemas.microsoft.com/office/drawing/2014/main" id="{647594C3-428F-9B5C-627F-A8D1A1DA91A8}"/>
              </a:ext>
            </a:extLst>
          </p:cNvPr>
          <p:cNvSpPr>
            <a:spLocks noGrp="1"/>
          </p:cNvSpPr>
          <p:nvPr>
            <p:ph idx="1"/>
          </p:nvPr>
        </p:nvSpPr>
        <p:spPr/>
        <p:txBody>
          <a:bodyPr/>
          <a:lstStyle/>
          <a:p>
            <a:r>
              <a:rPr lang="el-GR" b="1" dirty="0"/>
              <a:t>Όμως, ούτε αυτή η διαπίστωση </a:t>
            </a:r>
            <a:r>
              <a:rPr lang="el-GR" dirty="0"/>
              <a:t>φαίνεται ότι υπόκειται σε ένα</a:t>
            </a:r>
          </a:p>
          <a:p>
            <a:r>
              <a:rPr lang="el-GR" dirty="0"/>
              <a:t> γενικευμένο κανόνα. </a:t>
            </a:r>
          </a:p>
          <a:p>
            <a:r>
              <a:rPr lang="el-GR" b="1" dirty="0"/>
              <a:t>Στο παραπάνω διάγραμμα </a:t>
            </a:r>
            <a:r>
              <a:rPr lang="el-GR" dirty="0"/>
              <a:t>παρουσιάζεται ταυτόχρονα η πραγματική</a:t>
            </a:r>
          </a:p>
          <a:p>
            <a:r>
              <a:rPr lang="el-GR" dirty="0"/>
              <a:t> ηλικιακή σύνθεση του πληθυσμού της Γερμανίας, της Ολλανδίας και</a:t>
            </a:r>
          </a:p>
          <a:p>
            <a:r>
              <a:rPr lang="el-GR" dirty="0"/>
              <a:t> της Ελλάδας, σε αντιδιαστολή με την αντιλαμβανόμενη ηλικιακή</a:t>
            </a:r>
          </a:p>
          <a:p>
            <a:r>
              <a:rPr lang="el-GR" dirty="0"/>
              <a:t> κατάσταση που δηλώνουν οι κάτοικοι κάθε χώρας (Διάγραμμα 7).</a:t>
            </a:r>
          </a:p>
        </p:txBody>
      </p:sp>
    </p:spTree>
    <p:extLst>
      <p:ext uri="{BB962C8B-B14F-4D97-AF65-F5344CB8AC3E}">
        <p14:creationId xmlns:p14="http://schemas.microsoft.com/office/powerpoint/2010/main" val="951835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F1362-8682-888D-1FF4-3FF5B3DF112C}"/>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4C446A6-1446-00F3-7087-7CC3AC8B9C40}"/>
              </a:ext>
            </a:extLst>
          </p:cNvPr>
          <p:cNvSpPr>
            <a:spLocks noGrp="1"/>
          </p:cNvSpPr>
          <p:nvPr>
            <p:ph type="title"/>
          </p:nvPr>
        </p:nvSpPr>
        <p:spPr/>
        <p:txBody>
          <a:bodyPr>
            <a:normAutofit/>
          </a:bodyPr>
          <a:lstStyle/>
          <a:p>
            <a:pPr algn="ctr"/>
            <a:r>
              <a:rPr lang="el-GR" sz="3200" b="1" dirty="0"/>
              <a:t>15</a:t>
            </a:r>
            <a:br>
              <a:rPr lang="el-GR" sz="3200" b="1" dirty="0"/>
            </a:br>
            <a:r>
              <a:rPr lang="el-GR" sz="3200" b="1" dirty="0"/>
              <a:t>Το παράδειγμα της Ολλανδίας </a:t>
            </a:r>
          </a:p>
        </p:txBody>
      </p:sp>
      <p:sp>
        <p:nvSpPr>
          <p:cNvPr id="3" name="Θέση περιεχομένου 2">
            <a:extLst>
              <a:ext uri="{FF2B5EF4-FFF2-40B4-BE49-F238E27FC236}">
                <a16:creationId xmlns:a16="http://schemas.microsoft.com/office/drawing/2014/main" id="{DF31EB52-6BB1-0EF7-76E6-EF93871837BA}"/>
              </a:ext>
            </a:extLst>
          </p:cNvPr>
          <p:cNvSpPr>
            <a:spLocks noGrp="1"/>
          </p:cNvSpPr>
          <p:nvPr>
            <p:ph idx="1"/>
          </p:nvPr>
        </p:nvSpPr>
        <p:spPr>
          <a:xfrm>
            <a:off x="838200" y="1825624"/>
            <a:ext cx="10515600" cy="4876117"/>
          </a:xfrm>
        </p:spPr>
        <p:txBody>
          <a:bodyPr/>
          <a:lstStyle/>
          <a:p>
            <a:r>
              <a:rPr lang="el-GR" b="1" dirty="0"/>
              <a:t>Από το διάγραμμα γίνεται </a:t>
            </a:r>
            <a:r>
              <a:rPr lang="el-GR" dirty="0"/>
              <a:t>εύκολα αντιληπτό ότι η μεγαλύτερη</a:t>
            </a:r>
          </a:p>
          <a:p>
            <a:r>
              <a:rPr lang="el-GR" dirty="0"/>
              <a:t> διάσταση μεταξύ πραγματικής ηλικιακής κατάστασης και</a:t>
            </a:r>
          </a:p>
          <a:p>
            <a:r>
              <a:rPr lang="el-GR" dirty="0"/>
              <a:t> αυτοπροσδιορισμού σημειώνεται στην Ολλανδία.</a:t>
            </a:r>
          </a:p>
          <a:p>
            <a:r>
              <a:rPr lang="el-GR" dirty="0"/>
              <a:t> </a:t>
            </a:r>
            <a:r>
              <a:rPr lang="el-GR" b="1" dirty="0"/>
              <a:t>Μόνο το 7,1% των Ολλανδών </a:t>
            </a:r>
            <a:r>
              <a:rPr lang="el-GR" dirty="0"/>
              <a:t>αισθάνονται ηλικιωμένοι, ενώ στην</a:t>
            </a:r>
          </a:p>
          <a:p>
            <a:r>
              <a:rPr lang="el-GR" dirty="0"/>
              <a:t> πραγματικότητα το 30,5% του πληθυσμού της χώρας έχουν υπερβεί το 55ο έτος της ηλικίας τους. </a:t>
            </a:r>
          </a:p>
          <a:p>
            <a:r>
              <a:rPr lang="el-GR" b="1" dirty="0"/>
              <a:t>Αντίθετα, αισθάνονται </a:t>
            </a:r>
            <a:r>
              <a:rPr lang="el-GR" dirty="0"/>
              <a:t>νέοι σχεδόν το 49% των Ολλανδών, όταν με</a:t>
            </a:r>
          </a:p>
          <a:p>
            <a:r>
              <a:rPr lang="el-GR" dirty="0"/>
              <a:t> βάση την πραγματική ηλικιακή κατανομή της χώρας μόνο το 24,2%</a:t>
            </a:r>
          </a:p>
          <a:p>
            <a:r>
              <a:rPr lang="el-GR" dirty="0"/>
              <a:t> του συνολικού πληθυσμού είναι νέοι.</a:t>
            </a:r>
          </a:p>
        </p:txBody>
      </p:sp>
    </p:spTree>
    <p:extLst>
      <p:ext uri="{BB962C8B-B14F-4D97-AF65-F5344CB8AC3E}">
        <p14:creationId xmlns:p14="http://schemas.microsoft.com/office/powerpoint/2010/main" val="1583643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C5447-0842-B256-9DD5-1607B294342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BEAE747C-32CA-A4D7-C84F-9AA08F9CD76E}"/>
              </a:ext>
            </a:extLst>
          </p:cNvPr>
          <p:cNvSpPr>
            <a:spLocks noGrp="1"/>
          </p:cNvSpPr>
          <p:nvPr>
            <p:ph type="title"/>
          </p:nvPr>
        </p:nvSpPr>
        <p:spPr/>
        <p:txBody>
          <a:bodyPr>
            <a:normAutofit/>
          </a:bodyPr>
          <a:lstStyle/>
          <a:p>
            <a:pPr algn="ctr"/>
            <a:r>
              <a:rPr lang="el-GR" sz="3200" b="1" dirty="0"/>
              <a:t>16</a:t>
            </a:r>
            <a:br>
              <a:rPr lang="el-GR" sz="3200" b="1" dirty="0"/>
            </a:br>
            <a:r>
              <a:rPr lang="el-GR" sz="3200" b="1" dirty="0"/>
              <a:t>1.1.4. Χαρακτηριστικά Τουρισμού Τρίτης Ηλικίας. Α.</a:t>
            </a:r>
          </a:p>
        </p:txBody>
      </p:sp>
      <p:sp>
        <p:nvSpPr>
          <p:cNvPr id="3" name="Θέση περιεχομένου 2">
            <a:extLst>
              <a:ext uri="{FF2B5EF4-FFF2-40B4-BE49-F238E27FC236}">
                <a16:creationId xmlns:a16="http://schemas.microsoft.com/office/drawing/2014/main" id="{DED7D366-413D-8BBF-4CA1-432B221565C1}"/>
              </a:ext>
            </a:extLst>
          </p:cNvPr>
          <p:cNvSpPr>
            <a:spLocks noGrp="1"/>
          </p:cNvSpPr>
          <p:nvPr>
            <p:ph idx="1"/>
          </p:nvPr>
        </p:nvSpPr>
        <p:spPr/>
        <p:txBody>
          <a:bodyPr/>
          <a:lstStyle/>
          <a:p>
            <a:r>
              <a:rPr lang="el-GR" b="1" dirty="0"/>
              <a:t>Οι άνθρωποι που γεννήθηκαν </a:t>
            </a:r>
            <a:r>
              <a:rPr lang="el-GR" dirty="0"/>
              <a:t>πριν ή κατά τη διάρκεια του Β΄</a:t>
            </a:r>
          </a:p>
          <a:p>
            <a:r>
              <a:rPr lang="el-GR" dirty="0"/>
              <a:t> Παγκοσμίου Πολέμου, είχαν φτάσει κατ’ ελάχιστο στην ηλικία των</a:t>
            </a:r>
          </a:p>
          <a:p>
            <a:r>
              <a:rPr lang="el-GR" dirty="0"/>
              <a:t> 65 ετών το 2010. Κατά συνέπεια, όλοι οι εκπρόσωποι της γενιάς G</a:t>
            </a:r>
          </a:p>
          <a:p>
            <a:r>
              <a:rPr lang="el-GR" dirty="0"/>
              <a:t> και της σιωπηλής γενιάς έχουν συνταξιοδοτηθεί πλέον. </a:t>
            </a:r>
          </a:p>
          <a:p>
            <a:r>
              <a:rPr lang="el-GR" b="1" dirty="0"/>
              <a:t>Τα χαρακτηριστικά αυτών </a:t>
            </a:r>
            <a:r>
              <a:rPr lang="el-GR" dirty="0"/>
              <a:t>των δύο γενεών είναι: • Είναι ολιγαρκείς.</a:t>
            </a:r>
          </a:p>
          <a:p>
            <a:r>
              <a:rPr lang="el-GR" dirty="0"/>
              <a:t> • Δίνουν μεγαλύτερη αξία στα ανθρώπινα επιτεύγματα και λιγότερη</a:t>
            </a:r>
          </a:p>
          <a:p>
            <a:r>
              <a:rPr lang="el-GR" dirty="0"/>
              <a:t> προσοχή στα υλικά αγαθά.</a:t>
            </a:r>
          </a:p>
        </p:txBody>
      </p:sp>
    </p:spTree>
    <p:extLst>
      <p:ext uri="{BB962C8B-B14F-4D97-AF65-F5344CB8AC3E}">
        <p14:creationId xmlns:p14="http://schemas.microsoft.com/office/powerpoint/2010/main" val="2251439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FC476-4AF4-64E8-C8DB-527C9A74F84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E3850922-4C7E-66C2-88E4-A368FB1CFA0B}"/>
              </a:ext>
            </a:extLst>
          </p:cNvPr>
          <p:cNvSpPr>
            <a:spLocks noGrp="1"/>
          </p:cNvSpPr>
          <p:nvPr>
            <p:ph type="title"/>
          </p:nvPr>
        </p:nvSpPr>
        <p:spPr>
          <a:xfrm>
            <a:off x="838200" y="365125"/>
            <a:ext cx="10515600" cy="1095927"/>
          </a:xfrm>
        </p:spPr>
        <p:txBody>
          <a:bodyPr>
            <a:normAutofit fontScale="90000"/>
          </a:bodyPr>
          <a:lstStyle/>
          <a:p>
            <a:pPr algn="ctr"/>
            <a:r>
              <a:rPr lang="el-GR" sz="3200" b="1" dirty="0"/>
              <a:t>17</a:t>
            </a:r>
            <a:br>
              <a:rPr lang="el-GR" sz="3200" b="1" dirty="0"/>
            </a:br>
            <a:r>
              <a:rPr kumimoji="0" lang="el-GR" sz="3200" b="1" i="0" u="none" strike="noStrike" kern="1200" cap="none" spc="0" normalizeH="0" baseline="0" noProof="0" dirty="0">
                <a:ln>
                  <a:noFill/>
                </a:ln>
                <a:solidFill>
                  <a:prstClr val="black"/>
                </a:solidFill>
                <a:effectLst/>
                <a:uLnTx/>
                <a:uFillTx/>
                <a:latin typeface="Calibri Light" panose="020F0302020204030204"/>
                <a:ea typeface="+mj-ea"/>
                <a:cs typeface="+mj-cs"/>
              </a:rPr>
              <a:t>1.1.4. Χαρακτηριστικά Τουρισμού Τρίτης Ηλικίας. </a:t>
            </a:r>
            <a:r>
              <a:rPr lang="el-GR" sz="3200" b="1" dirty="0">
                <a:solidFill>
                  <a:prstClr val="black"/>
                </a:solidFill>
                <a:latin typeface="Calibri Light" panose="020F0302020204030204"/>
              </a:rPr>
              <a:t>Β</a:t>
            </a:r>
            <a:r>
              <a:rPr kumimoji="0" lang="el-GR" sz="3200" b="1" i="0" u="none" strike="noStrike" kern="1200" cap="none" spc="0" normalizeH="0" baseline="0" noProof="0" dirty="0">
                <a:ln>
                  <a:noFill/>
                </a:ln>
                <a:solidFill>
                  <a:prstClr val="black"/>
                </a:solidFill>
                <a:effectLst/>
                <a:uLnTx/>
                <a:uFillTx/>
                <a:latin typeface="Calibri Light" panose="020F0302020204030204"/>
                <a:ea typeface="+mj-ea"/>
                <a:cs typeface="+mj-cs"/>
              </a:rPr>
              <a:t>.</a:t>
            </a:r>
            <a:br>
              <a:rPr kumimoji="0" lang="el-GR" sz="32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lang="el-GR" sz="3200" b="1" dirty="0"/>
          </a:p>
        </p:txBody>
      </p:sp>
      <p:sp>
        <p:nvSpPr>
          <p:cNvPr id="3" name="Θέση περιεχομένου 2">
            <a:extLst>
              <a:ext uri="{FF2B5EF4-FFF2-40B4-BE49-F238E27FC236}">
                <a16:creationId xmlns:a16="http://schemas.microsoft.com/office/drawing/2014/main" id="{DB28F58F-A9D8-7369-33E6-A9E496BE1D7A}"/>
              </a:ext>
            </a:extLst>
          </p:cNvPr>
          <p:cNvSpPr>
            <a:spLocks noGrp="1"/>
          </p:cNvSpPr>
          <p:nvPr>
            <p:ph idx="1"/>
          </p:nvPr>
        </p:nvSpPr>
        <p:spPr/>
        <p:txBody>
          <a:bodyPr/>
          <a:lstStyle/>
          <a:p>
            <a:r>
              <a:rPr lang="el-GR" dirty="0"/>
              <a:t>• </a:t>
            </a:r>
            <a:r>
              <a:rPr lang="el-GR" b="1" dirty="0"/>
              <a:t>Είναι συγκρατημένοι καταναλωτές </a:t>
            </a:r>
            <a:r>
              <a:rPr lang="el-GR" dirty="0"/>
              <a:t>και απεχθάνονται τις υπερβολές. •</a:t>
            </a:r>
          </a:p>
          <a:p>
            <a:r>
              <a:rPr lang="el-GR" dirty="0"/>
              <a:t> </a:t>
            </a:r>
            <a:r>
              <a:rPr lang="el-GR" b="1" dirty="0"/>
              <a:t>Υιοθετούν εύκολα </a:t>
            </a:r>
            <a:r>
              <a:rPr lang="el-GR" dirty="0"/>
              <a:t>τη χρήση προϊόντων μαζικής κατανάλωσης. •</a:t>
            </a:r>
          </a:p>
          <a:p>
            <a:r>
              <a:rPr lang="el-GR" dirty="0"/>
              <a:t> </a:t>
            </a:r>
            <a:r>
              <a:rPr lang="el-GR" b="1" dirty="0"/>
              <a:t>Στις διακοπές τους στηρίζουν </a:t>
            </a:r>
            <a:r>
              <a:rPr lang="el-GR" dirty="0"/>
              <a:t>εδώ και αρκετές δεκαετίες το μοντέλο του μαζικού τουρισμού (οργανωμένα ταξίδια, διαμονή σε καταλύματα μεσαίας κατηγορίας και επιλογή παραδοσιακών προορισμών). • </a:t>
            </a:r>
          </a:p>
          <a:p>
            <a:r>
              <a:rPr lang="el-GR" b="1" dirty="0"/>
              <a:t>Προτιμούν τουριστικούς </a:t>
            </a:r>
            <a:r>
              <a:rPr lang="el-GR" dirty="0"/>
              <a:t>προορισμούς με ωραίο φυσικό περιβάλλον (δασώδεις, παραλίμνιες ή ορεινές περιοχές με ιδιαίτερο φυσικό κάλλος).</a:t>
            </a:r>
          </a:p>
        </p:txBody>
      </p:sp>
    </p:spTree>
    <p:extLst>
      <p:ext uri="{BB962C8B-B14F-4D97-AF65-F5344CB8AC3E}">
        <p14:creationId xmlns:p14="http://schemas.microsoft.com/office/powerpoint/2010/main" val="1102135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7AB3-6246-426D-5F2E-B74B5CF9C4E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B2997E4-9067-0A7A-2C77-C59CE26C162A}"/>
              </a:ext>
            </a:extLst>
          </p:cNvPr>
          <p:cNvSpPr>
            <a:spLocks noGrp="1"/>
          </p:cNvSpPr>
          <p:nvPr>
            <p:ph type="title"/>
          </p:nvPr>
        </p:nvSpPr>
        <p:spPr>
          <a:xfrm>
            <a:off x="838200" y="365126"/>
            <a:ext cx="10515600" cy="966718"/>
          </a:xfrm>
        </p:spPr>
        <p:txBody>
          <a:bodyPr>
            <a:normAutofit fontScale="90000"/>
          </a:bodyPr>
          <a:lstStyle/>
          <a:p>
            <a:pPr algn="ctr"/>
            <a:r>
              <a:rPr lang="el-GR" sz="3200" b="1" dirty="0"/>
              <a:t>18</a:t>
            </a:r>
            <a:br>
              <a:rPr lang="el-GR" sz="3200" b="1" dirty="0"/>
            </a:br>
            <a:r>
              <a:rPr lang="el-GR" sz="3200" b="1" dirty="0"/>
              <a:t>Τα χαρακτηριστικά των baby </a:t>
            </a:r>
            <a:r>
              <a:rPr lang="el-GR" sz="3200" b="1" dirty="0" err="1"/>
              <a:t>boomers</a:t>
            </a:r>
            <a:r>
              <a:rPr lang="el-GR" sz="3200" b="1" dirty="0"/>
              <a:t>:</a:t>
            </a:r>
            <a:br>
              <a:rPr lang="el-GR" sz="3200" b="1" dirty="0"/>
            </a:br>
            <a:br>
              <a:rPr lang="el-GR" sz="3200" b="1" dirty="0"/>
            </a:br>
            <a:endParaRPr lang="el-GR" sz="3200" b="1" dirty="0"/>
          </a:p>
        </p:txBody>
      </p:sp>
      <p:sp>
        <p:nvSpPr>
          <p:cNvPr id="3" name="Θέση περιεχομένου 2">
            <a:extLst>
              <a:ext uri="{FF2B5EF4-FFF2-40B4-BE49-F238E27FC236}">
                <a16:creationId xmlns:a16="http://schemas.microsoft.com/office/drawing/2014/main" id="{67F453ED-1CD9-8EC1-1312-ABA5B69D5F5C}"/>
              </a:ext>
            </a:extLst>
          </p:cNvPr>
          <p:cNvSpPr>
            <a:spLocks noGrp="1"/>
          </p:cNvSpPr>
          <p:nvPr>
            <p:ph idx="1"/>
          </p:nvPr>
        </p:nvSpPr>
        <p:spPr/>
        <p:txBody>
          <a:bodyPr/>
          <a:lstStyle/>
          <a:p>
            <a:r>
              <a:rPr lang="el-GR" b="1" dirty="0"/>
              <a:t>Προτιμούν προορισμούς </a:t>
            </a:r>
            <a:r>
              <a:rPr lang="el-GR" dirty="0"/>
              <a:t>που θα τους προσφέρουν νέες εμπειρίες. • </a:t>
            </a:r>
          </a:p>
          <a:p>
            <a:r>
              <a:rPr lang="el-GR" b="1" dirty="0"/>
              <a:t>Προτιμούν μορφές διακοπών </a:t>
            </a:r>
            <a:r>
              <a:rPr lang="el-GR" dirty="0"/>
              <a:t>που προάγουν τις οικογενειακές</a:t>
            </a:r>
          </a:p>
          <a:p>
            <a:r>
              <a:rPr lang="el-GR" dirty="0"/>
              <a:t> σχέσεις, τις κοινωνικές συναναστροφές, την επαφή με τη φύση και</a:t>
            </a:r>
          </a:p>
          <a:p>
            <a:r>
              <a:rPr lang="el-GR" dirty="0"/>
              <a:t> γενικά με ό,τι θεωρείται αυθεντικό και βαθιά ανθρώπινο. •</a:t>
            </a:r>
          </a:p>
          <a:p>
            <a:r>
              <a:rPr lang="el-GR" dirty="0"/>
              <a:t> </a:t>
            </a:r>
            <a:r>
              <a:rPr lang="el-GR" b="1" dirty="0"/>
              <a:t>Εκτιμούν ιδιαίτερα </a:t>
            </a:r>
            <a:r>
              <a:rPr lang="el-GR" dirty="0"/>
              <a:t>την εξατομικευμένη εξυπηρέτηση και τη</a:t>
            </a:r>
          </a:p>
          <a:p>
            <a:r>
              <a:rPr lang="el-GR" dirty="0"/>
              <a:t> δυνατότητα πολλαπλών επιλογών.</a:t>
            </a:r>
          </a:p>
        </p:txBody>
      </p:sp>
    </p:spTree>
    <p:extLst>
      <p:ext uri="{BB962C8B-B14F-4D97-AF65-F5344CB8AC3E}">
        <p14:creationId xmlns:p14="http://schemas.microsoft.com/office/powerpoint/2010/main" val="3948697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8C680-6B39-20ED-05E2-885DF5A5528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3B8C98A-9C14-D97D-EBD4-88EEFCB84B76}"/>
              </a:ext>
            </a:extLst>
          </p:cNvPr>
          <p:cNvSpPr>
            <a:spLocks noGrp="1"/>
          </p:cNvSpPr>
          <p:nvPr>
            <p:ph type="title"/>
          </p:nvPr>
        </p:nvSpPr>
        <p:spPr/>
        <p:txBody>
          <a:bodyPr>
            <a:normAutofit fontScale="90000"/>
          </a:bodyPr>
          <a:lstStyle/>
          <a:p>
            <a:pPr algn="ctr"/>
            <a:r>
              <a:rPr lang="el-GR" sz="3200" b="1" dirty="0"/>
              <a:t>19</a:t>
            </a:r>
            <a:br>
              <a:rPr lang="el-GR" sz="3200" b="1" dirty="0"/>
            </a:br>
            <a:r>
              <a:rPr kumimoji="0" lang="el-GR" sz="2900" b="1" i="0" u="none" strike="noStrike" kern="1200" cap="none" spc="0" normalizeH="0" baseline="0" noProof="0" dirty="0">
                <a:ln>
                  <a:noFill/>
                </a:ln>
                <a:solidFill>
                  <a:prstClr val="black"/>
                </a:solidFill>
                <a:effectLst/>
                <a:uLnTx/>
                <a:uFillTx/>
                <a:latin typeface="Calibri Light" panose="020F0302020204030204"/>
                <a:ea typeface="+mj-ea"/>
                <a:cs typeface="+mj-cs"/>
              </a:rPr>
              <a:t>Τα χαρακτηριστικά των baby </a:t>
            </a:r>
            <a:r>
              <a:rPr kumimoji="0" lang="el-GR" sz="2900" b="1" i="0" u="none" strike="noStrike" kern="1200" cap="none" spc="0" normalizeH="0" baseline="0" noProof="0" dirty="0" err="1">
                <a:ln>
                  <a:noFill/>
                </a:ln>
                <a:solidFill>
                  <a:prstClr val="black"/>
                </a:solidFill>
                <a:effectLst/>
                <a:uLnTx/>
                <a:uFillTx/>
                <a:latin typeface="Calibri Light" panose="020F0302020204030204"/>
                <a:ea typeface="+mj-ea"/>
                <a:cs typeface="+mj-cs"/>
              </a:rPr>
              <a:t>boomers</a:t>
            </a:r>
            <a:r>
              <a:rPr kumimoji="0" lang="el-GR" sz="2900" b="1" i="0" u="none" strike="noStrike" kern="1200" cap="none" spc="0" normalizeH="0" baseline="0" noProof="0" dirty="0">
                <a:ln>
                  <a:noFill/>
                </a:ln>
                <a:solidFill>
                  <a:prstClr val="black"/>
                </a:solidFill>
                <a:effectLst/>
                <a:uLnTx/>
                <a:uFillTx/>
                <a:latin typeface="Calibri Light" panose="020F0302020204030204"/>
                <a:ea typeface="+mj-ea"/>
                <a:cs typeface="+mj-cs"/>
              </a:rPr>
              <a:t>: Β</a:t>
            </a:r>
            <a:br>
              <a:rPr kumimoji="0" lang="el-GR" sz="29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l-GR" sz="29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lang="el-GR" sz="3200" b="1" dirty="0"/>
          </a:p>
        </p:txBody>
      </p:sp>
      <p:sp>
        <p:nvSpPr>
          <p:cNvPr id="3" name="Θέση περιεχομένου 2">
            <a:extLst>
              <a:ext uri="{FF2B5EF4-FFF2-40B4-BE49-F238E27FC236}">
                <a16:creationId xmlns:a16="http://schemas.microsoft.com/office/drawing/2014/main" id="{74E3CE6B-14B6-D2B1-AA70-2556A25BFB58}"/>
              </a:ext>
            </a:extLst>
          </p:cNvPr>
          <p:cNvSpPr>
            <a:spLocks noGrp="1"/>
          </p:cNvSpPr>
          <p:nvPr>
            <p:ph idx="1"/>
          </p:nvPr>
        </p:nvSpPr>
        <p:spPr/>
        <p:txBody>
          <a:bodyPr/>
          <a:lstStyle/>
          <a:p>
            <a:r>
              <a:rPr lang="el-GR" dirty="0"/>
              <a:t>• </a:t>
            </a:r>
            <a:r>
              <a:rPr lang="el-GR" b="1" dirty="0"/>
              <a:t>Οργανώνουν μόνοι τους το ταξίδι, </a:t>
            </a:r>
            <a:r>
              <a:rPr lang="el-GR" dirty="0"/>
              <a:t>ώστε να ελέγχουν καλύτερα τα</a:t>
            </a:r>
          </a:p>
          <a:p>
            <a:r>
              <a:rPr lang="el-GR" dirty="0"/>
              <a:t> επιμέρους ποιοτικά χαρακτηριστικά των προσφερόμενων</a:t>
            </a:r>
          </a:p>
          <a:p>
            <a:r>
              <a:rPr lang="el-GR" dirty="0"/>
              <a:t> υπηρεσιών. • </a:t>
            </a:r>
          </a:p>
          <a:p>
            <a:r>
              <a:rPr lang="el-GR" b="1" dirty="0"/>
              <a:t>Δεν τους αρέσει να </a:t>
            </a:r>
            <a:r>
              <a:rPr lang="el-GR" dirty="0"/>
              <a:t>υπακούουν σε αυστηρούς κανόνες και γι’ αυτό</a:t>
            </a:r>
          </a:p>
          <a:p>
            <a:r>
              <a:rPr lang="el-GR" dirty="0"/>
              <a:t> δυσκολεύονται να ακολουθήσουν προγράμματα περιήγησης που</a:t>
            </a:r>
          </a:p>
          <a:p>
            <a:r>
              <a:rPr lang="el-GR" dirty="0"/>
              <a:t> προϋποθέτουν αυστηρό χρονικό προγραμματισμό.</a:t>
            </a:r>
          </a:p>
        </p:txBody>
      </p:sp>
    </p:spTree>
    <p:extLst>
      <p:ext uri="{BB962C8B-B14F-4D97-AF65-F5344CB8AC3E}">
        <p14:creationId xmlns:p14="http://schemas.microsoft.com/office/powerpoint/2010/main" val="291003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E15E88-C7E1-38D6-E817-F034149AE267}"/>
              </a:ext>
            </a:extLst>
          </p:cNvPr>
          <p:cNvSpPr>
            <a:spLocks noGrp="1"/>
          </p:cNvSpPr>
          <p:nvPr>
            <p:ph type="title"/>
          </p:nvPr>
        </p:nvSpPr>
        <p:spPr/>
        <p:txBody>
          <a:bodyPr>
            <a:normAutofit fontScale="90000"/>
          </a:bodyPr>
          <a:lstStyle/>
          <a:p>
            <a:pPr algn="ctr"/>
            <a:r>
              <a:rPr lang="el-GR" sz="3200" b="1" dirty="0"/>
              <a:t>2</a:t>
            </a:r>
            <a:br>
              <a:rPr lang="el-GR" sz="3200" b="1" dirty="0"/>
            </a:br>
            <a:r>
              <a:rPr lang="el-GR" sz="3200" b="1" dirty="0"/>
              <a:t>1.1.3.1. Αντιλαμβανόμενη ηλικία των ατόμων μεγαλύτερης ηλικίας</a:t>
            </a:r>
          </a:p>
        </p:txBody>
      </p:sp>
      <p:sp>
        <p:nvSpPr>
          <p:cNvPr id="3" name="Θέση περιεχομένου 2">
            <a:extLst>
              <a:ext uri="{FF2B5EF4-FFF2-40B4-BE49-F238E27FC236}">
                <a16:creationId xmlns:a16="http://schemas.microsoft.com/office/drawing/2014/main" id="{A4D75C0D-B482-8575-C84D-561925141C6D}"/>
              </a:ext>
            </a:extLst>
          </p:cNvPr>
          <p:cNvSpPr>
            <a:spLocks noGrp="1"/>
          </p:cNvSpPr>
          <p:nvPr>
            <p:ph idx="1"/>
          </p:nvPr>
        </p:nvSpPr>
        <p:spPr>
          <a:xfrm>
            <a:off x="0" y="1825625"/>
            <a:ext cx="12014522" cy="4351338"/>
          </a:xfrm>
        </p:spPr>
        <p:txBody>
          <a:bodyPr/>
          <a:lstStyle/>
          <a:p>
            <a:r>
              <a:rPr lang="el-GR" b="1" dirty="0"/>
              <a:t>Οι περισσότεροι μελετητές </a:t>
            </a:r>
            <a:r>
              <a:rPr lang="el-GR" dirty="0"/>
              <a:t>συμφωνούν ότι δεν είναι η πραγματική ηλικία αυτή</a:t>
            </a:r>
          </a:p>
          <a:p>
            <a:r>
              <a:rPr lang="el-GR" dirty="0"/>
              <a:t> που επηρεάζει την ταξιδιωτική συμπεριφορά ενός τουρίστα, αλλά ο τρόπος</a:t>
            </a:r>
          </a:p>
          <a:p>
            <a:r>
              <a:rPr lang="el-GR" dirty="0"/>
              <a:t> που αυτοπροσδιορίζει ο ίδιος την ηλικία του. </a:t>
            </a:r>
          </a:p>
          <a:p>
            <a:r>
              <a:rPr lang="el-GR" b="1" dirty="0"/>
              <a:t>Στο σημείο αυτό θα πρέπει να επισημανθεί </a:t>
            </a:r>
            <a:r>
              <a:rPr lang="el-GR" dirty="0"/>
              <a:t>ότι υπάρχει σημαντική διάσταση</a:t>
            </a:r>
          </a:p>
          <a:p>
            <a:r>
              <a:rPr lang="el-GR" dirty="0"/>
              <a:t> ανάμεσα στην πραγματική και την αντιλαμβανόμενη ηλικία κάθε ατόμου.</a:t>
            </a:r>
          </a:p>
          <a:p>
            <a:r>
              <a:rPr lang="el-GR" dirty="0"/>
              <a:t> Εμπειρικές μετρήσεις αποδεικνύουν ότι κατά μέσο όρο τα άτομα της τρίτης</a:t>
            </a:r>
          </a:p>
          <a:p>
            <a:r>
              <a:rPr lang="el-GR" dirty="0"/>
              <a:t> ηλικίας αισθάνονται τουλάχιστον κατά δέκα χρόνια νεότεροι.</a:t>
            </a:r>
          </a:p>
          <a:p>
            <a:r>
              <a:rPr lang="el-GR" sz="1800" b="1" dirty="0"/>
              <a:t>Αρχή σελ 51</a:t>
            </a:r>
          </a:p>
        </p:txBody>
      </p:sp>
    </p:spTree>
    <p:extLst>
      <p:ext uri="{BB962C8B-B14F-4D97-AF65-F5344CB8AC3E}">
        <p14:creationId xmlns:p14="http://schemas.microsoft.com/office/powerpoint/2010/main" val="1042971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8FDBD-133D-EA47-8A53-3A39E8A73BB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90E2651-D2A2-D28F-D2A2-53251E3C7A5E}"/>
              </a:ext>
            </a:extLst>
          </p:cNvPr>
          <p:cNvSpPr>
            <a:spLocks noGrp="1"/>
          </p:cNvSpPr>
          <p:nvPr>
            <p:ph type="title"/>
          </p:nvPr>
        </p:nvSpPr>
        <p:spPr>
          <a:xfrm>
            <a:off x="838200" y="365125"/>
            <a:ext cx="10515600" cy="734101"/>
          </a:xfrm>
        </p:spPr>
        <p:txBody>
          <a:bodyPr>
            <a:normAutofit fontScale="90000"/>
          </a:bodyPr>
          <a:lstStyle/>
          <a:p>
            <a:pPr algn="ctr"/>
            <a:r>
              <a:rPr lang="el-GR" sz="3200" b="1" dirty="0"/>
              <a:t>20</a:t>
            </a:r>
            <a: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Η υλιστική  διάσταση και η ποιότητα </a:t>
            </a:r>
            <a:br>
              <a:rPr lang="el-GR" sz="3200" b="1" dirty="0"/>
            </a:br>
            <a:br>
              <a:rPr lang="el-GR" sz="3200" b="1" dirty="0"/>
            </a:br>
            <a:endParaRPr lang="el-GR" sz="3200" b="1" dirty="0"/>
          </a:p>
        </p:txBody>
      </p:sp>
      <p:sp>
        <p:nvSpPr>
          <p:cNvPr id="3" name="Θέση περιεχομένου 2">
            <a:extLst>
              <a:ext uri="{FF2B5EF4-FFF2-40B4-BE49-F238E27FC236}">
                <a16:creationId xmlns:a16="http://schemas.microsoft.com/office/drawing/2014/main" id="{012FFC61-4538-51C3-AED4-74F8D1A4E39B}"/>
              </a:ext>
            </a:extLst>
          </p:cNvPr>
          <p:cNvSpPr>
            <a:spLocks noGrp="1"/>
          </p:cNvSpPr>
          <p:nvPr>
            <p:ph idx="1"/>
          </p:nvPr>
        </p:nvSpPr>
        <p:spPr>
          <a:xfrm>
            <a:off x="68093" y="1177047"/>
            <a:ext cx="11955293" cy="4999916"/>
          </a:xfrm>
        </p:spPr>
        <p:txBody>
          <a:bodyPr>
            <a:normAutofit/>
          </a:bodyPr>
          <a:lstStyle/>
          <a:p>
            <a:r>
              <a:rPr lang="el-GR" b="1" dirty="0"/>
              <a:t>Την ποιότητα την αντιλαμβάνονται </a:t>
            </a:r>
            <a:r>
              <a:rPr lang="el-GR" dirty="0"/>
              <a:t>περισσότερο στην υλιστική της διάσταση. </a:t>
            </a:r>
          </a:p>
          <a:p>
            <a:r>
              <a:rPr lang="el-GR" dirty="0"/>
              <a:t>Γι’ αυτό επιλέγουν καταλύματα υψηλότερων κατηγοριών. • </a:t>
            </a:r>
          </a:p>
          <a:p>
            <a:r>
              <a:rPr lang="el-GR" b="1" dirty="0"/>
              <a:t>Προτιμούν τα πρόσφατα </a:t>
            </a:r>
            <a:r>
              <a:rPr lang="el-GR" dirty="0"/>
              <a:t>ανακαινισμένα ξενοδοχεία και την επίπλωση των δωματίων που υπηρετούν τις σύγχρονες τάσεις της μόδας. •</a:t>
            </a:r>
          </a:p>
          <a:p>
            <a:r>
              <a:rPr lang="el-GR" dirty="0"/>
              <a:t> </a:t>
            </a:r>
            <a:r>
              <a:rPr lang="el-GR" b="1" dirty="0"/>
              <a:t>Προσπαθούν να </a:t>
            </a:r>
            <a:r>
              <a:rPr lang="el-GR" dirty="0"/>
              <a:t>καθυστερήσουν τα σημάδια του γήρατος, ενδιαφέρονται για την πρόληψη και την προαγωγή υγείας υιοθετώντας προστατευτικές συμπεριφορές, όπως υγιεινή διατροφή, υπηρεσίες ήπιας άθλησης, κ.ά.</a:t>
            </a:r>
          </a:p>
          <a:p>
            <a:r>
              <a:rPr lang="el-GR" dirty="0"/>
              <a:t> </a:t>
            </a:r>
            <a:r>
              <a:rPr lang="el-GR" b="1" dirty="0"/>
              <a:t>Γι’ αυτό απαιτούν </a:t>
            </a:r>
            <a:r>
              <a:rPr lang="el-GR" dirty="0"/>
              <a:t>να προσφέρουν ανάλογες υπηρεσίες οι ξενοδοχειακές μονάδες που διαμένουν. </a:t>
            </a:r>
          </a:p>
        </p:txBody>
      </p:sp>
    </p:spTree>
    <p:extLst>
      <p:ext uri="{BB962C8B-B14F-4D97-AF65-F5344CB8AC3E}">
        <p14:creationId xmlns:p14="http://schemas.microsoft.com/office/powerpoint/2010/main" val="498412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77E17-D677-987C-FEB5-43F45F958A0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B3F97BF-A39A-99D0-DF51-76848EF3709B}"/>
              </a:ext>
            </a:extLst>
          </p:cNvPr>
          <p:cNvSpPr>
            <a:spLocks noGrp="1"/>
          </p:cNvSpPr>
          <p:nvPr>
            <p:ph type="title"/>
          </p:nvPr>
        </p:nvSpPr>
        <p:spPr/>
        <p:txBody>
          <a:bodyPr>
            <a:normAutofit/>
          </a:bodyPr>
          <a:lstStyle/>
          <a:p>
            <a:pPr algn="ctr"/>
            <a:r>
              <a:rPr lang="el-GR" sz="3200" b="1" dirty="0"/>
              <a:t>21</a:t>
            </a:r>
            <a:br>
              <a:rPr lang="el-GR" sz="3200" b="1" dirty="0"/>
            </a:br>
            <a:r>
              <a:rPr lang="el-GR" sz="2800" b="1" dirty="0">
                <a:solidFill>
                  <a:prstClr val="black"/>
                </a:solidFill>
                <a:latin typeface="Calibri" panose="020F0502020204030204"/>
                <a:ea typeface="+mn-ea"/>
                <a:cs typeface="+mn-cs"/>
              </a:rPr>
              <a:t>Κ</a:t>
            </a:r>
            <a:r>
              <a:rPr kumimoji="0" lang="el-GR" sz="2800" b="1" i="0" u="none" strike="noStrike" kern="1200" cap="none" spc="0" normalizeH="0" baseline="0" noProof="0" dirty="0" err="1">
                <a:ln>
                  <a:noFill/>
                </a:ln>
                <a:solidFill>
                  <a:prstClr val="black"/>
                </a:solidFill>
                <a:effectLst/>
                <a:uLnTx/>
                <a:uFillTx/>
                <a:latin typeface="Calibri" panose="020F0502020204030204"/>
                <a:ea typeface="+mn-ea"/>
                <a:cs typeface="+mn-cs"/>
              </a:rPr>
              <a:t>αταναλωτές</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 τοπικών παραδοσιακών προϊόντων </a:t>
            </a:r>
            <a:endParaRPr lang="el-GR" sz="3200" b="1" dirty="0"/>
          </a:p>
        </p:txBody>
      </p:sp>
      <p:sp>
        <p:nvSpPr>
          <p:cNvPr id="3" name="Θέση περιεχομένου 2">
            <a:extLst>
              <a:ext uri="{FF2B5EF4-FFF2-40B4-BE49-F238E27FC236}">
                <a16:creationId xmlns:a16="http://schemas.microsoft.com/office/drawing/2014/main" id="{73B1E285-1D44-F629-6AD7-C87A4CE61FFA}"/>
              </a:ext>
            </a:extLst>
          </p:cNvPr>
          <p:cNvSpPr>
            <a:spLocks noGrp="1"/>
          </p:cNvSpPr>
          <p:nvPr>
            <p:ph idx="1"/>
          </p:nvPr>
        </p:nvSpPr>
        <p:spPr/>
        <p:txBody>
          <a:bodyPr/>
          <a:lstStyle/>
          <a:p>
            <a:r>
              <a:rPr lang="el-GR" b="1" dirty="0"/>
              <a:t>Ενδιαφέρονται για το </a:t>
            </a:r>
            <a:r>
              <a:rPr lang="el-GR" dirty="0"/>
              <a:t>καλό φαγητό, επιδόρπια και τα εκλεκτά κρασιά. • </a:t>
            </a:r>
          </a:p>
          <a:p>
            <a:r>
              <a:rPr lang="el-GR" b="1" dirty="0"/>
              <a:t>Αποτελούν καταναλωτές </a:t>
            </a:r>
            <a:r>
              <a:rPr lang="el-GR" dirty="0"/>
              <a:t>τοπικών παραδοσιακών προϊόντων.</a:t>
            </a:r>
          </a:p>
          <a:p>
            <a:r>
              <a:rPr lang="el-GR" dirty="0"/>
              <a:t> • Εξακολουθούν να έχουν τις ίδιες συνήθειες και παραπλήσιες</a:t>
            </a:r>
          </a:p>
          <a:p>
            <a:r>
              <a:rPr lang="el-GR" dirty="0"/>
              <a:t> καταναλωτικές προτιμήσεις με αυτές που είχαν όσο ήταν νέοι,</a:t>
            </a:r>
          </a:p>
          <a:p>
            <a:r>
              <a:rPr lang="el-GR" dirty="0"/>
              <a:t> τουλάχιστον μέχρι την ηλικία των 65 ετών. • </a:t>
            </a:r>
          </a:p>
          <a:p>
            <a:r>
              <a:rPr lang="el-GR" b="1" dirty="0"/>
              <a:t>Η νοσταλγία των εφηβικών χρόνων </a:t>
            </a:r>
            <a:r>
              <a:rPr lang="el-GR" dirty="0"/>
              <a:t>διαμορφώνει νέα καταναλωτικά πρότυπα. </a:t>
            </a:r>
          </a:p>
        </p:txBody>
      </p:sp>
    </p:spTree>
    <p:extLst>
      <p:ext uri="{BB962C8B-B14F-4D97-AF65-F5344CB8AC3E}">
        <p14:creationId xmlns:p14="http://schemas.microsoft.com/office/powerpoint/2010/main" val="968420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2FF52-4CFB-EBF8-4984-6D8A1328FEC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14F09BC-7170-F4B7-003C-841EC15E595C}"/>
              </a:ext>
            </a:extLst>
          </p:cNvPr>
          <p:cNvSpPr>
            <a:spLocks noGrp="1"/>
          </p:cNvSpPr>
          <p:nvPr>
            <p:ph type="title"/>
          </p:nvPr>
        </p:nvSpPr>
        <p:spPr>
          <a:xfrm>
            <a:off x="838200" y="365125"/>
            <a:ext cx="10515600" cy="666841"/>
          </a:xfrm>
        </p:spPr>
        <p:txBody>
          <a:bodyPr>
            <a:normAutofit fontScale="90000"/>
          </a:bodyPr>
          <a:lstStyle/>
          <a:p>
            <a:pPr algn="ctr"/>
            <a:r>
              <a:rPr lang="el-GR" sz="3200" b="1" dirty="0"/>
              <a:t>22</a:t>
            </a:r>
            <a:br>
              <a:rPr lang="el-GR" sz="3200" b="1" dirty="0"/>
            </a:br>
            <a:r>
              <a:rPr lang="el-GR" sz="3200" b="1" dirty="0"/>
              <a:t>Συμπέρασμα </a:t>
            </a:r>
            <a:br>
              <a:rPr lang="el-GR" sz="3200" b="1" dirty="0"/>
            </a:br>
            <a:endParaRPr lang="el-GR" sz="3200" b="1" dirty="0"/>
          </a:p>
        </p:txBody>
      </p:sp>
      <p:sp>
        <p:nvSpPr>
          <p:cNvPr id="3" name="Θέση περιεχομένου 2">
            <a:extLst>
              <a:ext uri="{FF2B5EF4-FFF2-40B4-BE49-F238E27FC236}">
                <a16:creationId xmlns:a16="http://schemas.microsoft.com/office/drawing/2014/main" id="{63FB8442-573E-2EBD-1251-F39935329042}"/>
              </a:ext>
            </a:extLst>
          </p:cNvPr>
          <p:cNvSpPr>
            <a:spLocks noGrp="1"/>
          </p:cNvSpPr>
          <p:nvPr>
            <p:ph idx="1"/>
          </p:nvPr>
        </p:nvSpPr>
        <p:spPr>
          <a:xfrm>
            <a:off x="838200" y="1254034"/>
            <a:ext cx="10515600" cy="4922929"/>
          </a:xfrm>
        </p:spPr>
        <p:txBody>
          <a:bodyPr/>
          <a:lstStyle/>
          <a:p>
            <a:r>
              <a:rPr lang="el-GR" b="1" dirty="0"/>
              <a:t>Αναζητούν το καινούριο </a:t>
            </a:r>
            <a:r>
              <a:rPr lang="el-GR" dirty="0"/>
              <a:t>ή</a:t>
            </a:r>
          </a:p>
          <a:p>
            <a:r>
              <a:rPr lang="el-GR" dirty="0"/>
              <a:t> </a:t>
            </a:r>
            <a:r>
              <a:rPr lang="el-GR" b="1" dirty="0"/>
              <a:t>το διαφορετικό</a:t>
            </a:r>
            <a:r>
              <a:rPr lang="el-GR" dirty="0"/>
              <a:t>, και </a:t>
            </a:r>
          </a:p>
          <a:p>
            <a:r>
              <a:rPr lang="el-GR" b="1" dirty="0"/>
              <a:t>αναζητούν τοπικά παραδοσιακά προϊόντα </a:t>
            </a:r>
          </a:p>
          <a:p>
            <a:r>
              <a:rPr lang="el-GR" dirty="0"/>
              <a:t>στη διάρκεια της παραμονής τους σε έναν προορισμό. • </a:t>
            </a:r>
          </a:p>
          <a:p>
            <a:r>
              <a:rPr lang="el-GR" b="1" dirty="0"/>
              <a:t>Διαθέτουν ελεύθερο χρόνο </a:t>
            </a:r>
            <a:r>
              <a:rPr lang="el-GR" dirty="0"/>
              <a:t>και είναι πρόθυμοι να διαθέσουν αρκετά</a:t>
            </a:r>
          </a:p>
          <a:p>
            <a:r>
              <a:rPr lang="el-GR" dirty="0"/>
              <a:t> χρήματα για τις διακοπές τους. • </a:t>
            </a:r>
          </a:p>
          <a:p>
            <a:r>
              <a:rPr lang="el-GR" b="1" dirty="0"/>
              <a:t>Αποτελούν το τμήμα </a:t>
            </a:r>
            <a:r>
              <a:rPr lang="el-GR" dirty="0"/>
              <a:t>της αγοράς με τη χαμηλότερη </a:t>
            </a:r>
            <a:r>
              <a:rPr lang="el-GR"/>
              <a:t>εποχικότητα στην</a:t>
            </a:r>
          </a:p>
          <a:p>
            <a:r>
              <a:rPr lang="el-GR"/>
              <a:t> </a:t>
            </a:r>
            <a:r>
              <a:rPr lang="el-GR" dirty="0"/>
              <a:t>ταξιδιωτική τους συμπεριφορά.</a:t>
            </a:r>
          </a:p>
          <a:p>
            <a:r>
              <a:rPr lang="el-GR" sz="2000" b="1" dirty="0" err="1"/>
              <a:t>Σελιδα</a:t>
            </a:r>
            <a:r>
              <a:rPr lang="el-GR" sz="2000" b="1" dirty="0"/>
              <a:t> 55</a:t>
            </a:r>
          </a:p>
        </p:txBody>
      </p:sp>
    </p:spTree>
    <p:extLst>
      <p:ext uri="{BB962C8B-B14F-4D97-AF65-F5344CB8AC3E}">
        <p14:creationId xmlns:p14="http://schemas.microsoft.com/office/powerpoint/2010/main" val="1456105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69859-1B33-9088-F6EA-BFDEB39023B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41B1607-A9BB-7051-8D9D-2BECBD3DC8A4}"/>
              </a:ext>
            </a:extLst>
          </p:cNvPr>
          <p:cNvSpPr>
            <a:spLocks noGrp="1"/>
          </p:cNvSpPr>
          <p:nvPr>
            <p:ph type="title"/>
          </p:nvPr>
        </p:nvSpPr>
        <p:spPr/>
        <p:txBody>
          <a:bodyPr>
            <a:normAutofit/>
          </a:bodyPr>
          <a:lstStyle/>
          <a:p>
            <a:pPr algn="ctr"/>
            <a:r>
              <a:rPr lang="el-GR" sz="3200" b="1" dirty="0"/>
              <a:t>3</a:t>
            </a:r>
            <a:br>
              <a:rPr lang="el-GR" sz="3200" b="1" dirty="0"/>
            </a:br>
            <a:r>
              <a:rPr lang="el-GR" sz="3200" b="1" dirty="0"/>
              <a:t>Τα χαρακτηριστικά </a:t>
            </a:r>
          </a:p>
        </p:txBody>
      </p:sp>
      <p:sp>
        <p:nvSpPr>
          <p:cNvPr id="3" name="Θέση περιεχομένου 2">
            <a:extLst>
              <a:ext uri="{FF2B5EF4-FFF2-40B4-BE49-F238E27FC236}">
                <a16:creationId xmlns:a16="http://schemas.microsoft.com/office/drawing/2014/main" id="{BF3A88BA-9F3D-0E61-4594-F749E1D82E71}"/>
              </a:ext>
            </a:extLst>
          </p:cNvPr>
          <p:cNvSpPr>
            <a:spLocks noGrp="1"/>
          </p:cNvSpPr>
          <p:nvPr>
            <p:ph idx="1"/>
          </p:nvPr>
        </p:nvSpPr>
        <p:spPr/>
        <p:txBody>
          <a:bodyPr/>
          <a:lstStyle/>
          <a:p>
            <a:r>
              <a:rPr lang="el-GR" b="1" dirty="0"/>
              <a:t>Το πόσο νεότερος αισθάνεται κάποιος </a:t>
            </a:r>
            <a:r>
              <a:rPr lang="el-GR" dirty="0"/>
              <a:t>συναρτάται με:</a:t>
            </a:r>
          </a:p>
          <a:p>
            <a:r>
              <a:rPr lang="el-GR" b="1" dirty="0"/>
              <a:t>1.</a:t>
            </a:r>
            <a:r>
              <a:rPr lang="el-GR" dirty="0"/>
              <a:t>  την κατάσταση της υγείας του, </a:t>
            </a:r>
          </a:p>
          <a:p>
            <a:r>
              <a:rPr lang="el-GR" b="1" dirty="0"/>
              <a:t>2.  </a:t>
            </a:r>
            <a:r>
              <a:rPr lang="el-GR" dirty="0"/>
              <a:t>με το μορφωτικό και οικονομικό του επίπεδο και </a:t>
            </a:r>
          </a:p>
          <a:p>
            <a:r>
              <a:rPr lang="el-GR" b="1" dirty="0"/>
              <a:t>3.  </a:t>
            </a:r>
            <a:r>
              <a:rPr lang="el-GR" dirty="0"/>
              <a:t>πληθώρα άλλων ατομικών χαρακτηριστικών. </a:t>
            </a:r>
          </a:p>
          <a:p>
            <a:endParaRPr lang="el-GR" dirty="0"/>
          </a:p>
          <a:p>
            <a:r>
              <a:rPr lang="el-GR" b="1" dirty="0"/>
              <a:t>Στην ουσία πρόκειται </a:t>
            </a:r>
            <a:r>
              <a:rPr lang="el-GR" dirty="0"/>
              <a:t>για τα ίδια </a:t>
            </a:r>
            <a:r>
              <a:rPr lang="el-GR"/>
              <a:t>χαρακτηριστικά που</a:t>
            </a:r>
          </a:p>
          <a:p>
            <a:r>
              <a:rPr lang="el-GR"/>
              <a:t> διαμορφώνουν την </a:t>
            </a:r>
            <a:r>
              <a:rPr lang="el-GR" dirty="0"/>
              <a:t>ταξιδιωτική συμπεριφορά των τουριστών. </a:t>
            </a:r>
          </a:p>
        </p:txBody>
      </p:sp>
    </p:spTree>
    <p:extLst>
      <p:ext uri="{BB962C8B-B14F-4D97-AF65-F5344CB8AC3E}">
        <p14:creationId xmlns:p14="http://schemas.microsoft.com/office/powerpoint/2010/main" val="277361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124FB-5E3A-FD68-6C7B-6E6FC22356C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43AC2AA-41A2-D711-D3FB-AD0978D4CE62}"/>
              </a:ext>
            </a:extLst>
          </p:cNvPr>
          <p:cNvSpPr>
            <a:spLocks noGrp="1"/>
          </p:cNvSpPr>
          <p:nvPr>
            <p:ph type="title"/>
          </p:nvPr>
        </p:nvSpPr>
        <p:spPr/>
        <p:txBody>
          <a:bodyPr>
            <a:normAutofit/>
          </a:bodyPr>
          <a:lstStyle/>
          <a:p>
            <a:pPr algn="ctr"/>
            <a:r>
              <a:rPr lang="el-GR" sz="3200" b="1" dirty="0"/>
              <a:t>4</a:t>
            </a:r>
            <a:br>
              <a:rPr lang="el-GR" sz="3200" b="1" dirty="0"/>
            </a:br>
            <a:r>
              <a:rPr lang="el-GR" sz="3200" b="1" dirty="0"/>
              <a:t>Η αντιλαμβανόμενη ηλικία </a:t>
            </a:r>
          </a:p>
        </p:txBody>
      </p:sp>
      <p:sp>
        <p:nvSpPr>
          <p:cNvPr id="3" name="Θέση περιεχομένου 2">
            <a:extLst>
              <a:ext uri="{FF2B5EF4-FFF2-40B4-BE49-F238E27FC236}">
                <a16:creationId xmlns:a16="http://schemas.microsoft.com/office/drawing/2014/main" id="{333B2943-E60B-7EE0-8F7B-F870ECA4EBF9}"/>
              </a:ext>
            </a:extLst>
          </p:cNvPr>
          <p:cNvSpPr>
            <a:spLocks noGrp="1"/>
          </p:cNvSpPr>
          <p:nvPr>
            <p:ph idx="1"/>
          </p:nvPr>
        </p:nvSpPr>
        <p:spPr/>
        <p:txBody>
          <a:bodyPr/>
          <a:lstStyle/>
          <a:p>
            <a:r>
              <a:rPr lang="el-GR" b="1" dirty="0"/>
              <a:t>Αυτός ήταν ο βασικότερος λόγος </a:t>
            </a:r>
            <a:r>
              <a:rPr lang="el-GR" dirty="0"/>
              <a:t>που οδήγησε τους μελετητές στη</a:t>
            </a:r>
          </a:p>
          <a:p>
            <a:r>
              <a:rPr lang="el-GR" dirty="0"/>
              <a:t> διαπίστωση πως η αντιλαμβανόμενη ηλικία είναι αυτή που</a:t>
            </a:r>
          </a:p>
          <a:p>
            <a:r>
              <a:rPr lang="el-GR" dirty="0"/>
              <a:t> προσδιορίζει ακριβέστερα την ταξιδιωτική συμπεριφορά των</a:t>
            </a:r>
          </a:p>
          <a:p>
            <a:r>
              <a:rPr lang="el-GR" dirty="0"/>
              <a:t> ατόμων τρίτης ηλικίας, η οποία όμως είναι δύσκολο να</a:t>
            </a:r>
          </a:p>
          <a:p>
            <a:r>
              <a:rPr lang="el-GR" dirty="0"/>
              <a:t> προσδιοριστεί εννοιολογικά και ακόμα δυσκολότερο να μετρηθεί με ακρίβεια.</a:t>
            </a:r>
          </a:p>
          <a:p>
            <a:r>
              <a:rPr lang="el-GR" dirty="0"/>
              <a:t> </a:t>
            </a:r>
            <a:r>
              <a:rPr lang="el-GR" b="1" dirty="0"/>
              <a:t>Συνήθως υπολογίζεται εμμέσως</a:t>
            </a:r>
            <a:r>
              <a:rPr lang="el-GR" dirty="0"/>
              <a:t>, αφού έχει προηγηθεί εκτίμηση</a:t>
            </a:r>
          </a:p>
          <a:p>
            <a:r>
              <a:rPr lang="el-GR" dirty="0"/>
              <a:t> των πέντε επιμέρους συνιστωσών της που είναι οι ακόλουθες: </a:t>
            </a:r>
          </a:p>
        </p:txBody>
      </p:sp>
    </p:spTree>
    <p:extLst>
      <p:ext uri="{BB962C8B-B14F-4D97-AF65-F5344CB8AC3E}">
        <p14:creationId xmlns:p14="http://schemas.microsoft.com/office/powerpoint/2010/main" val="3311605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4C034-01D2-4B17-706E-99F13945868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6E34A92-84C8-4A2E-D60E-587146DDA7C0}"/>
              </a:ext>
            </a:extLst>
          </p:cNvPr>
          <p:cNvSpPr>
            <a:spLocks noGrp="1"/>
          </p:cNvSpPr>
          <p:nvPr>
            <p:ph type="title"/>
          </p:nvPr>
        </p:nvSpPr>
        <p:spPr/>
        <p:txBody>
          <a:bodyPr>
            <a:normAutofit/>
          </a:bodyPr>
          <a:lstStyle/>
          <a:p>
            <a:pPr algn="ctr"/>
            <a:r>
              <a:rPr lang="el-GR" sz="3200" b="1" dirty="0"/>
              <a:t>5</a:t>
            </a:r>
            <a:br>
              <a:rPr lang="el-GR" sz="3200" b="1" dirty="0"/>
            </a:br>
            <a:r>
              <a:rPr lang="el-GR" sz="3200" b="1" dirty="0"/>
              <a:t>Χαρακτηριστικά 2.</a:t>
            </a:r>
          </a:p>
        </p:txBody>
      </p:sp>
      <p:sp>
        <p:nvSpPr>
          <p:cNvPr id="3" name="Θέση περιεχομένου 2">
            <a:extLst>
              <a:ext uri="{FF2B5EF4-FFF2-40B4-BE49-F238E27FC236}">
                <a16:creationId xmlns:a16="http://schemas.microsoft.com/office/drawing/2014/main" id="{B38A9E32-B4E1-28DE-4C53-6AECA9F34A8D}"/>
              </a:ext>
            </a:extLst>
          </p:cNvPr>
          <p:cNvSpPr>
            <a:spLocks noGrp="1"/>
          </p:cNvSpPr>
          <p:nvPr>
            <p:ph idx="1"/>
          </p:nvPr>
        </p:nvSpPr>
        <p:spPr/>
        <p:txBody>
          <a:bodyPr/>
          <a:lstStyle/>
          <a:p>
            <a:r>
              <a:rPr lang="el-GR" b="1" dirty="0"/>
              <a:t>1.</a:t>
            </a:r>
            <a:r>
              <a:rPr lang="el-GR" dirty="0"/>
              <a:t> Η ηλικία που πιστεύει το ίδιο το άτομο ότι έχει. </a:t>
            </a:r>
          </a:p>
          <a:p>
            <a:r>
              <a:rPr lang="el-GR" b="1" dirty="0"/>
              <a:t>2.</a:t>
            </a:r>
            <a:r>
              <a:rPr lang="el-GR" dirty="0"/>
              <a:t> Η ηλικιακή ομάδα που πιστεύει ότι τον κατατάσσει η εμφάνισή του. </a:t>
            </a:r>
          </a:p>
          <a:p>
            <a:r>
              <a:rPr lang="el-GR" b="1" dirty="0"/>
              <a:t>3.</a:t>
            </a:r>
            <a:r>
              <a:rPr lang="el-GR" dirty="0"/>
              <a:t> Η ηλικία που αντιστοιχεί στο πρότυπο συμπεριφοράς που έχει υιοθετήσει στην καθημερινή του ζωή. </a:t>
            </a:r>
          </a:p>
          <a:p>
            <a:r>
              <a:rPr lang="el-GR" b="1" dirty="0"/>
              <a:t>4</a:t>
            </a:r>
            <a:r>
              <a:rPr lang="el-GR" dirty="0"/>
              <a:t>. Η ηλικία με την οποία ταυτίζονται οι καταναλωτικές τους συνήθειες. </a:t>
            </a:r>
          </a:p>
          <a:p>
            <a:r>
              <a:rPr lang="el-GR" b="1" dirty="0"/>
              <a:t>5</a:t>
            </a:r>
            <a:r>
              <a:rPr lang="el-GR" dirty="0"/>
              <a:t>. Η ηλικία που προσπαθεί να δείξει ότι έχει.</a:t>
            </a:r>
          </a:p>
        </p:txBody>
      </p:sp>
    </p:spTree>
    <p:extLst>
      <p:ext uri="{BB962C8B-B14F-4D97-AF65-F5344CB8AC3E}">
        <p14:creationId xmlns:p14="http://schemas.microsoft.com/office/powerpoint/2010/main" val="176310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3455C-1B1E-B2FB-2538-D7954FB1093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03656C9-AB6C-EE6B-8E62-F345730B1133}"/>
              </a:ext>
            </a:extLst>
          </p:cNvPr>
          <p:cNvSpPr>
            <a:spLocks noGrp="1"/>
          </p:cNvSpPr>
          <p:nvPr>
            <p:ph type="title"/>
          </p:nvPr>
        </p:nvSpPr>
        <p:spPr/>
        <p:txBody>
          <a:bodyPr>
            <a:normAutofit fontScale="90000"/>
          </a:bodyPr>
          <a:lstStyle/>
          <a:p>
            <a:pPr algn="ctr"/>
            <a:r>
              <a:rPr lang="el-GR" sz="3200" b="1" dirty="0"/>
              <a:t>6</a:t>
            </a:r>
            <a:br>
              <a:rPr lang="el-GR" sz="3200" b="1" dirty="0"/>
            </a:br>
            <a:r>
              <a:rPr lang="el-GR" sz="3200" b="1" dirty="0"/>
              <a:t>Η διάσταση μεταξύ πραγματικής και αντιλαμβανόμενης ηλικίας,</a:t>
            </a:r>
            <a:br>
              <a:rPr lang="el-GR" sz="3200" b="1" dirty="0"/>
            </a:br>
            <a:endParaRPr lang="el-GR" sz="3200" b="1" dirty="0"/>
          </a:p>
        </p:txBody>
      </p:sp>
      <p:sp>
        <p:nvSpPr>
          <p:cNvPr id="3" name="Θέση περιεχομένου 2">
            <a:extLst>
              <a:ext uri="{FF2B5EF4-FFF2-40B4-BE49-F238E27FC236}">
                <a16:creationId xmlns:a16="http://schemas.microsoft.com/office/drawing/2014/main" id="{1EAB9EE3-E1AA-1066-51F1-046EA1A3C0F8}"/>
              </a:ext>
            </a:extLst>
          </p:cNvPr>
          <p:cNvSpPr>
            <a:spLocks noGrp="1"/>
          </p:cNvSpPr>
          <p:nvPr>
            <p:ph idx="1"/>
          </p:nvPr>
        </p:nvSpPr>
        <p:spPr/>
        <p:txBody>
          <a:bodyPr/>
          <a:lstStyle/>
          <a:p>
            <a:r>
              <a:rPr lang="el-GR" b="1" dirty="0"/>
              <a:t>Όσο μεγαλύτερη είναι </a:t>
            </a:r>
            <a:r>
              <a:rPr lang="el-GR" dirty="0"/>
              <a:t>η διάσταση μεταξύ πραγματικής και</a:t>
            </a:r>
          </a:p>
          <a:p>
            <a:r>
              <a:rPr lang="el-GR" dirty="0"/>
              <a:t> αντιλαμβανόμενης ηλικίας, τόσο πιο πρόθυμοι είναι οι ηλικιωμένοι</a:t>
            </a:r>
          </a:p>
          <a:p>
            <a:r>
              <a:rPr lang="el-GR" dirty="0"/>
              <a:t> να συμμετέχουν σε δραστηριότητες αναψυχής και σε πολυήμερα ταξίδια στο εξωτερικό.</a:t>
            </a:r>
          </a:p>
          <a:p>
            <a:r>
              <a:rPr lang="el-GR" b="1" dirty="0"/>
              <a:t>Στην περίπτωση αυτή </a:t>
            </a:r>
            <a:r>
              <a:rPr lang="el-GR" dirty="0"/>
              <a:t>έχουμε ένα γεγονός που υπερβαίνει  την</a:t>
            </a:r>
          </a:p>
          <a:p>
            <a:r>
              <a:rPr lang="el-GR" dirty="0"/>
              <a:t> ρασιοναλιστική  πραγματικότητα και υποδεικνύει:</a:t>
            </a:r>
          </a:p>
          <a:p>
            <a:r>
              <a:rPr lang="el-GR" dirty="0"/>
              <a:t> πως μια εσωτερική κατάσταση μπορει να επιδράσει στην εξωτερική</a:t>
            </a:r>
          </a:p>
          <a:p>
            <a:r>
              <a:rPr lang="el-GR" dirty="0"/>
              <a:t> πραγματικότητα.</a:t>
            </a:r>
          </a:p>
        </p:txBody>
      </p:sp>
    </p:spTree>
    <p:extLst>
      <p:ext uri="{BB962C8B-B14F-4D97-AF65-F5344CB8AC3E}">
        <p14:creationId xmlns:p14="http://schemas.microsoft.com/office/powerpoint/2010/main" val="378280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05F11-F50B-7AB1-9CDD-6F619A18E30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326D0B1-947B-06A5-9BA2-9415A24BD159}"/>
              </a:ext>
            </a:extLst>
          </p:cNvPr>
          <p:cNvSpPr>
            <a:spLocks noGrp="1"/>
          </p:cNvSpPr>
          <p:nvPr>
            <p:ph type="title"/>
          </p:nvPr>
        </p:nvSpPr>
        <p:spPr>
          <a:xfrm>
            <a:off x="838200" y="365125"/>
            <a:ext cx="10515600" cy="850217"/>
          </a:xfrm>
        </p:spPr>
        <p:txBody>
          <a:bodyPr>
            <a:normAutofit fontScale="90000"/>
          </a:bodyPr>
          <a:lstStyle/>
          <a:p>
            <a:pPr algn="ctr"/>
            <a:r>
              <a:rPr lang="el-GR" sz="3200" b="1" dirty="0"/>
              <a:t>7</a:t>
            </a:r>
            <a:br>
              <a:rPr lang="el-GR" sz="3200" b="1" dirty="0"/>
            </a:br>
            <a:r>
              <a:rPr lang="el-GR" sz="3200" b="1" dirty="0"/>
              <a:t>1.1.3.2. Ηλικιακός αυτοπροσδιορισμός των Ευρωπαίων</a:t>
            </a:r>
            <a:br>
              <a:rPr lang="el-GR" sz="3200" b="1" dirty="0"/>
            </a:br>
            <a:endParaRPr lang="el-GR" sz="3200" b="1" dirty="0"/>
          </a:p>
        </p:txBody>
      </p:sp>
      <p:sp>
        <p:nvSpPr>
          <p:cNvPr id="3" name="Θέση περιεχομένου 2">
            <a:extLst>
              <a:ext uri="{FF2B5EF4-FFF2-40B4-BE49-F238E27FC236}">
                <a16:creationId xmlns:a16="http://schemas.microsoft.com/office/drawing/2014/main" id="{19544F55-7DB3-9E53-BD03-88B37CF69746}"/>
              </a:ext>
            </a:extLst>
          </p:cNvPr>
          <p:cNvSpPr>
            <a:spLocks noGrp="1"/>
          </p:cNvSpPr>
          <p:nvPr>
            <p:ph idx="1"/>
          </p:nvPr>
        </p:nvSpPr>
        <p:spPr>
          <a:xfrm>
            <a:off x="173619" y="1215342"/>
            <a:ext cx="11829327" cy="5463249"/>
          </a:xfrm>
        </p:spPr>
        <p:txBody>
          <a:bodyPr/>
          <a:lstStyle/>
          <a:p>
            <a:r>
              <a:rPr lang="el-GR" b="1" dirty="0"/>
              <a:t>Μπορεί οι Παγκόσμιοι Οργανισμοί </a:t>
            </a:r>
            <a:r>
              <a:rPr lang="el-GR" dirty="0"/>
              <a:t>να θέσπισαν ως ηλικιακό κατώφλι τα 55</a:t>
            </a:r>
          </a:p>
          <a:p>
            <a:r>
              <a:rPr lang="el-GR" dirty="0"/>
              <a:t> έτη, αλλά οι Ευρωπαίοι όταν ερωτώνται δηλώνουν πως κατά μέσο όρο ο</a:t>
            </a:r>
          </a:p>
          <a:p>
            <a:r>
              <a:rPr lang="el-GR" dirty="0"/>
              <a:t> άνθρωπος θα πρέπει να θεωρείται ηλικιωμένος μετά τα 63,9 έτη. </a:t>
            </a:r>
          </a:p>
          <a:p>
            <a:r>
              <a:rPr lang="el-GR" b="1" dirty="0"/>
              <a:t>Οι γνώμες διαφοροποιούνται αισθητά </a:t>
            </a:r>
            <a:r>
              <a:rPr lang="el-GR" dirty="0"/>
              <a:t>από χώρα σε χώρα. </a:t>
            </a:r>
          </a:p>
          <a:p>
            <a:r>
              <a:rPr lang="el-GR" b="1" dirty="0"/>
              <a:t>Οι κάτοικοι των πλουσιότερων χωρών </a:t>
            </a:r>
            <a:r>
              <a:rPr lang="el-GR" dirty="0"/>
              <a:t>με γερασμένο πληθυσμό</a:t>
            </a:r>
          </a:p>
          <a:p>
            <a:r>
              <a:rPr lang="el-GR" dirty="0"/>
              <a:t> χαρακτηρίζουν ως ηλικιωμένα τα άτομα που έχουν υπερβεί το 65ο ή ακόμα</a:t>
            </a:r>
          </a:p>
          <a:p>
            <a:r>
              <a:rPr lang="el-GR" dirty="0"/>
              <a:t> και το 70ο έτος. </a:t>
            </a:r>
          </a:p>
          <a:p>
            <a:r>
              <a:rPr lang="el-GR" b="1" dirty="0"/>
              <a:t>Αντίθετα, στις χώρες της Ανατολικής Ευρώπης </a:t>
            </a:r>
            <a:r>
              <a:rPr lang="el-GR" dirty="0"/>
              <a:t>το ηλικιακό κατώφλι για την</a:t>
            </a:r>
          </a:p>
          <a:p>
            <a:r>
              <a:rPr lang="el-GR" dirty="0"/>
              <a:t> είσοδο στην τρίτη ηλικία προσδιορίζεται αισθητά χαμηλότερα</a:t>
            </a:r>
          </a:p>
        </p:txBody>
      </p:sp>
    </p:spTree>
    <p:extLst>
      <p:ext uri="{BB962C8B-B14F-4D97-AF65-F5344CB8AC3E}">
        <p14:creationId xmlns:p14="http://schemas.microsoft.com/office/powerpoint/2010/main" val="2853585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BD281-9C88-0D64-CB1B-278430219BC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5E20239-979F-7660-5B92-D790A2A35796}"/>
              </a:ext>
            </a:extLst>
          </p:cNvPr>
          <p:cNvSpPr>
            <a:spLocks noGrp="1"/>
          </p:cNvSpPr>
          <p:nvPr>
            <p:ph type="title"/>
          </p:nvPr>
        </p:nvSpPr>
        <p:spPr>
          <a:xfrm>
            <a:off x="838200" y="365126"/>
            <a:ext cx="10515600" cy="838642"/>
          </a:xfrm>
        </p:spPr>
        <p:txBody>
          <a:bodyPr>
            <a:normAutofit fontScale="90000"/>
          </a:bodyPr>
          <a:lstStyle/>
          <a:p>
            <a:pPr algn="ctr"/>
            <a:r>
              <a:rPr lang="el-GR" sz="3200" b="1" dirty="0"/>
              <a:t>8</a:t>
            </a:r>
            <a:br>
              <a:rPr lang="el-GR" sz="3200" b="1" dirty="0"/>
            </a:br>
            <a:r>
              <a:rPr lang="el-GR" sz="3200" b="1" dirty="0"/>
              <a:t>Οι άλλες ευρωπαϊκές χώρες </a:t>
            </a:r>
            <a:br>
              <a:rPr lang="el-GR" sz="3200" b="1" dirty="0"/>
            </a:br>
            <a:endParaRPr lang="el-GR" sz="3200" b="1" dirty="0"/>
          </a:p>
        </p:txBody>
      </p:sp>
      <p:sp>
        <p:nvSpPr>
          <p:cNvPr id="3" name="Θέση περιεχομένου 2">
            <a:extLst>
              <a:ext uri="{FF2B5EF4-FFF2-40B4-BE49-F238E27FC236}">
                <a16:creationId xmlns:a16="http://schemas.microsoft.com/office/drawing/2014/main" id="{D8ACCABC-8429-4DAA-F713-D8093520C2A7}"/>
              </a:ext>
            </a:extLst>
          </p:cNvPr>
          <p:cNvSpPr>
            <a:spLocks noGrp="1"/>
          </p:cNvSpPr>
          <p:nvPr>
            <p:ph idx="1"/>
          </p:nvPr>
        </p:nvSpPr>
        <p:spPr>
          <a:xfrm>
            <a:off x="838200" y="1825624"/>
            <a:ext cx="10515600" cy="4667249"/>
          </a:xfrm>
        </p:spPr>
        <p:txBody>
          <a:bodyPr/>
          <a:lstStyle/>
          <a:p>
            <a:r>
              <a:rPr lang="el-GR" dirty="0"/>
              <a:t> </a:t>
            </a:r>
            <a:r>
              <a:rPr lang="el-GR" b="1" dirty="0"/>
              <a:t>Οι Ολλανδοί εκφράζουν </a:t>
            </a:r>
            <a:r>
              <a:rPr lang="el-GR" dirty="0"/>
              <a:t>την πιο ακραία άποψη, καθώς φαίνεται να</a:t>
            </a:r>
          </a:p>
          <a:p>
            <a:r>
              <a:rPr lang="el-GR" dirty="0"/>
              <a:t> πιστεύουν ότι ένα άτομο καθίσταται ηλικιωμένο μετά την ηλικία των 74 ετών. </a:t>
            </a:r>
          </a:p>
          <a:p>
            <a:r>
              <a:rPr lang="el-GR" b="1" dirty="0"/>
              <a:t>Στο άλλο άκρο βρίσκονται </a:t>
            </a:r>
            <a:r>
              <a:rPr lang="el-GR" dirty="0"/>
              <a:t>οι Σλοβάκοι που προσδιορίζουν το κατώφλι στα 57,7 έτη. </a:t>
            </a:r>
          </a:p>
          <a:p>
            <a:r>
              <a:rPr lang="el-GR" b="1" dirty="0"/>
              <a:t>Οι μεσογειακές χώρες </a:t>
            </a:r>
            <a:r>
              <a:rPr lang="el-GR" dirty="0"/>
              <a:t>τοποθετούν πολύ ψηλά το ηλικιακό κατώφλι της τρίτης ηλικίας. </a:t>
            </a:r>
          </a:p>
          <a:p>
            <a:r>
              <a:rPr lang="el-GR" b="1" dirty="0"/>
              <a:t>Οι Κύπριοι </a:t>
            </a:r>
            <a:r>
              <a:rPr lang="el-GR" dirty="0"/>
              <a:t>το τοποθετούν στα 68,5 έτη, οι Ιταλοί στα 67,6, οι Γάλλοι</a:t>
            </a:r>
          </a:p>
          <a:p>
            <a:r>
              <a:rPr lang="el-GR" dirty="0"/>
              <a:t> στα 65,9, οι Έλληνες στα 65,7 και οι Ισπανοί στα 65,5.</a:t>
            </a:r>
          </a:p>
        </p:txBody>
      </p:sp>
    </p:spTree>
    <p:extLst>
      <p:ext uri="{BB962C8B-B14F-4D97-AF65-F5344CB8AC3E}">
        <p14:creationId xmlns:p14="http://schemas.microsoft.com/office/powerpoint/2010/main" val="3876199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4F17B-11CB-52A4-7084-D4512F347FC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C6F1A03-4E6C-B841-D4A7-E56FCF97899F}"/>
              </a:ext>
            </a:extLst>
          </p:cNvPr>
          <p:cNvSpPr>
            <a:spLocks noGrp="1"/>
          </p:cNvSpPr>
          <p:nvPr>
            <p:ph type="title"/>
          </p:nvPr>
        </p:nvSpPr>
        <p:spPr>
          <a:xfrm>
            <a:off x="838200" y="365125"/>
            <a:ext cx="10515600" cy="827067"/>
          </a:xfrm>
        </p:spPr>
        <p:txBody>
          <a:bodyPr>
            <a:normAutofit fontScale="90000"/>
          </a:bodyPr>
          <a:lstStyle/>
          <a:p>
            <a:pPr algn="ctr"/>
            <a:r>
              <a:rPr lang="el-GR" sz="3200" b="1" dirty="0"/>
              <a:t>9</a:t>
            </a:r>
            <a:br>
              <a:rPr lang="el-GR" sz="3200" b="1" dirty="0"/>
            </a:br>
            <a:r>
              <a:rPr lang="el-GR" sz="2800" b="1" dirty="0">
                <a:solidFill>
                  <a:prstClr val="black"/>
                </a:solidFill>
                <a:latin typeface="Calibri" panose="020F0502020204030204"/>
                <a:ea typeface="+mn-ea"/>
                <a:cs typeface="+mn-cs"/>
              </a:rPr>
              <a:t>Τ</a:t>
            </a:r>
            <a:r>
              <a:rPr kumimoji="0" lang="el-GR" sz="2800" b="1" i="0" u="none" strike="noStrike" kern="1200" cap="none" spc="0" normalizeH="0" baseline="0" noProof="0" dirty="0">
                <a:ln>
                  <a:noFill/>
                </a:ln>
                <a:solidFill>
                  <a:prstClr val="black"/>
                </a:solidFill>
                <a:effectLst/>
                <a:uLnTx/>
                <a:uFillTx/>
                <a:latin typeface="Calibri" panose="020F0502020204030204"/>
                <a:ea typeface="+mn-ea"/>
                <a:cs typeface="+mn-cs"/>
              </a:rPr>
              <a:t>α αποτελέσματα έρευνας από το Ευρωβαρόμετρο</a:t>
            </a:r>
            <a:br>
              <a:rPr kumimoji="0" lang="el-GR"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l-GR" sz="3200" b="1" dirty="0"/>
          </a:p>
        </p:txBody>
      </p:sp>
      <p:sp>
        <p:nvSpPr>
          <p:cNvPr id="3" name="Θέση περιεχομένου 2">
            <a:extLst>
              <a:ext uri="{FF2B5EF4-FFF2-40B4-BE49-F238E27FC236}">
                <a16:creationId xmlns:a16="http://schemas.microsoft.com/office/drawing/2014/main" id="{8B1C070D-919B-EFC2-189B-F0D31F2553F6}"/>
              </a:ext>
            </a:extLst>
          </p:cNvPr>
          <p:cNvSpPr>
            <a:spLocks noGrp="1"/>
          </p:cNvSpPr>
          <p:nvPr>
            <p:ph idx="1"/>
          </p:nvPr>
        </p:nvSpPr>
        <p:spPr/>
        <p:txBody>
          <a:bodyPr/>
          <a:lstStyle/>
          <a:p>
            <a:r>
              <a:rPr lang="el-GR" b="1" dirty="0"/>
              <a:t>Ιδιαίτερο ενδιαφέρον </a:t>
            </a:r>
            <a:r>
              <a:rPr lang="el-GR" dirty="0"/>
              <a:t>παρουσιάζουν τα αποτελέσματα έρευνας από</a:t>
            </a:r>
          </a:p>
          <a:p>
            <a:r>
              <a:rPr lang="el-GR" dirty="0"/>
              <a:t> το Ευρωβαρόμετρο, η οποία πραγματοποιήθηκε το 2011 στα 27</a:t>
            </a:r>
          </a:p>
          <a:p>
            <a:r>
              <a:rPr lang="el-GR" dirty="0"/>
              <a:t> κράτη-μέλη της Ευρώπης και σε πέντε επιπλέον χώρες (Κροατία,</a:t>
            </a:r>
          </a:p>
          <a:p>
            <a:r>
              <a:rPr lang="el-GR" dirty="0"/>
              <a:t> Ισλανδία, Βόρεια Μακεδονία, Νορβηγία και Τουρκία).51 </a:t>
            </a:r>
          </a:p>
          <a:p>
            <a:endParaRPr lang="el-GR" dirty="0"/>
          </a:p>
          <a:p>
            <a:r>
              <a:rPr lang="el-GR" b="1" dirty="0"/>
              <a:t>Στη μελέτη συμμετείχαν </a:t>
            </a:r>
            <a:r>
              <a:rPr lang="el-GR" dirty="0"/>
              <a:t>31.280 άτομα ηλικίας άνω των 15 ετών (Διάγραμμα 6).</a:t>
            </a:r>
          </a:p>
        </p:txBody>
      </p:sp>
    </p:spTree>
    <p:extLst>
      <p:ext uri="{BB962C8B-B14F-4D97-AF65-F5344CB8AC3E}">
        <p14:creationId xmlns:p14="http://schemas.microsoft.com/office/powerpoint/2010/main" val="282833169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1560</Words>
  <Application>Microsoft Office PowerPoint</Application>
  <PresentationFormat>Ευρεία οθόνη</PresentationFormat>
  <Paragraphs>146</Paragraphs>
  <Slides>22</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22</vt:i4>
      </vt:variant>
    </vt:vector>
  </HeadingPairs>
  <TitlesOfParts>
    <vt:vector size="26" baseType="lpstr">
      <vt:lpstr>Arial</vt:lpstr>
      <vt:lpstr>Calibri</vt:lpstr>
      <vt:lpstr>Calibri Light</vt:lpstr>
      <vt:lpstr>Θέμα του Office</vt:lpstr>
      <vt:lpstr>Θεματικός τουρισμός – τουρισμός υγείας 1.1.3.1. Αντιλαμβανόμενη ηλικία των ατόμων μεγαλύτερης ηλικίας  διάλεξη 12-05-25</vt:lpstr>
      <vt:lpstr>2 1.1.3.1. Αντιλαμβανόμενη ηλικία των ατόμων μεγαλύτερης ηλικίας</vt:lpstr>
      <vt:lpstr>3 Τα χαρακτηριστικά </vt:lpstr>
      <vt:lpstr>4 Η αντιλαμβανόμενη ηλικία </vt:lpstr>
      <vt:lpstr>5 Χαρακτηριστικά 2.</vt:lpstr>
      <vt:lpstr>6 Η διάσταση μεταξύ πραγματικής και αντιλαμβανόμενης ηλικίας, </vt:lpstr>
      <vt:lpstr>7 1.1.3.2. Ηλικιακός αυτοπροσδιορισμός των Ευρωπαίων </vt:lpstr>
      <vt:lpstr>8 Οι άλλες ευρωπαϊκές χώρες  </vt:lpstr>
      <vt:lpstr>9 Τα αποτελέσματα έρευνας από το Ευρωβαρόμετρο </vt:lpstr>
      <vt:lpstr>10 Συνολική Αντίληψη Γήρανσης και Ηλικιωμένων (2012)  </vt:lpstr>
      <vt:lpstr>11 Οι πολίτες ρωτήθηκαν </vt:lpstr>
      <vt:lpstr>12 Τα ηλικιακά όρια που προσδιορίζουν τα τρία στάδια της ζωής του ανθρώπου. </vt:lpstr>
      <vt:lpstr>13 Διάγραμμα 7: Ηλικιακή Κατανομή Πληθυσμού Στις Χώρες EΕ-27 (2012)</vt:lpstr>
      <vt:lpstr>14 Ένας γενικευμένος κανόνας;. </vt:lpstr>
      <vt:lpstr>15 Το παράδειγμα της Ολλανδίας </vt:lpstr>
      <vt:lpstr>16 1.1.4. Χαρακτηριστικά Τουρισμού Τρίτης Ηλικίας. Α.</vt:lpstr>
      <vt:lpstr>17 1.1.4. Χαρακτηριστικά Τουρισμού Τρίτης Ηλικίας. Β. </vt:lpstr>
      <vt:lpstr>18 Τα χαρακτηριστικά των baby boomers:  </vt:lpstr>
      <vt:lpstr>19 Τα χαρακτηριστικά των baby boomers: Β  </vt:lpstr>
      <vt:lpstr>20  Η υλιστική  διάσταση και η ποιότητα   </vt:lpstr>
      <vt:lpstr>21 Καταναλωτές τοπικών παραδοσιακών προϊόντων </vt:lpstr>
      <vt:lpstr>22 Συμπέρασμα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EFTHYMIOS PAPPAS</dc:creator>
  <cp:lastModifiedBy>EFTHYMIOS PAPPAS</cp:lastModifiedBy>
  <cp:revision>37</cp:revision>
  <dcterms:created xsi:type="dcterms:W3CDTF">2025-05-06T07:42:44Z</dcterms:created>
  <dcterms:modified xsi:type="dcterms:W3CDTF">2025-05-12T11:59:08Z</dcterms:modified>
</cp:coreProperties>
</file>