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F0991E-D7C2-E4BA-F351-F525F2E5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BAF54BE-E92E-9E9D-D261-E9B6AA92D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BBF62E-5216-77EC-ADED-4BAE4721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E815AE-CBBC-98BA-A895-B23908D5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3CE577-1572-90B7-E9E9-4F9F9C01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15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D86BC-864D-28EF-8614-2271494E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E245C70-0E0F-C521-E56A-ECDB6CFDE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A4D5B2-611F-7BB7-A560-8D2974C4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7CDC1E-1614-65D6-ED47-DCC1EE1C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986CF9-0E92-51FE-B48F-F4A1AE43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5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4ADE43A-1DB7-D982-8F64-DC1A35713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0D6C8D-500D-976D-B49A-6E780965A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C612DF-A079-29FC-0663-DBAA6B70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9AFD382-2BB6-5DC2-899C-567D28E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A88E6E-E416-FD2A-FB29-7CF564BE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35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316E75-3E83-3B72-0691-1CD978EF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10C2D6-9F2E-A1E8-A5F8-FAE8F7129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A571786-4285-9ECA-83CE-86040109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CBD66C-1124-226A-BCBC-3D85499C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FFF11A-5A06-487C-1467-5700A1DF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075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B3691-7BD9-57D6-4991-C55D1CFC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E429CA9-A787-A5F0-AF5B-DB95865D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CC58F3-C931-CD1E-576F-48600CF3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D36376-4B2B-7E1C-E56D-DFEE68A1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7EAEF7-6271-DFBE-CD48-5ED53F0A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77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319341-FA94-AE7D-4676-7C76282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05E13B-4953-1D83-17B2-C1B867BDD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C88FB57-09CF-369A-3F5A-4AB650EB9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EC95A4-6932-143A-F024-AE6D0861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C119E4-1863-4E85-728B-96F41F06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92D293-0645-D4AD-8B72-E95B85E1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56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C6D2DE-7575-4B90-9E0A-D0628772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24958FB-01EB-8A51-67A5-5AF7B3ED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E83804-9253-51D5-B44F-F7E66D684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173ACE0-BE2E-8F51-269F-10D9D3A9B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3469B7D-5EF9-2481-A02D-FA7A6B6AE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2AA9284-0586-52B4-C941-032D606E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AEEE755-1A72-7443-E0FD-FBAF83B3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98F71C4-CFD2-AA39-41FE-A83CF7D8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965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4102D5-2D3D-798D-DCE2-E64FB46A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8F915B8-C643-F2B4-EC92-D789C6CA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6082BD0-35B1-078E-32CD-57D2248A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E52A5E4-8669-D9BA-45C7-9E4CCCFE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82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BE2879A-9876-C9AD-D5BE-0274841D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3269DD6-3AAA-AABC-BE51-0EC8C945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BDA7F8-1E32-4D02-C902-4D7BCD44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E46F81-4709-0BC3-FDAD-EC8E46F3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D1C0F4-C09E-A77D-A1E0-E0E4C7E01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617C7F-C10E-F629-ACDD-E3F0C4973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E967D28-B683-CA80-C726-F00489C1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FA97E02-2687-A13D-D6A3-563AA8EF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28EDA37-823B-DF3E-86F6-976444A2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693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2C702F-FEF0-E4CE-C99E-36DFB29B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BBDE6DD-E053-1D01-8DC6-8CEA1828C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33A2A6-BBCC-860F-E9E1-CB93FE1D8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95297F-EA2D-7C8C-570D-28A25D67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DED7256-7A64-8C74-2C7A-22DECB66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05BC5AD-5B7A-985D-B911-723C645A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78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428EEB4-118C-751F-19B0-ED04F821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58A9CC6-C0C4-7108-FE9D-5698E6908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9F98B6-408B-9211-2D86-F3C86F4C3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92CBA9-7468-41D3-8A73-45FF6DEECE68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27E94E-9741-C3E7-27AD-A132D463F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511EA4-5B78-E365-13B3-0C8458F71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77208D-4BF4-4FC6-BA09-D57A21D934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27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D3D261-1EA1-D46C-58BF-7EC0DE05D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Μελέτη Περίπτωσης</a:t>
            </a:r>
            <a:br>
              <a:rPr lang="el-GR" dirty="0"/>
            </a:br>
            <a:r>
              <a:rPr lang="el-GR" sz="3600" dirty="0"/>
              <a:t>Αναγνώριση Κινδύνων Ξενοδοχειακής Μονάδας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91A6C63-01C5-883A-F504-C68D626D22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SWOT</a:t>
            </a:r>
          </a:p>
          <a:p>
            <a:r>
              <a:rPr lang="en-US" sz="1800" dirty="0"/>
              <a:t>PESTLE</a:t>
            </a:r>
          </a:p>
          <a:p>
            <a:r>
              <a:rPr lang="en-US" sz="1800" dirty="0"/>
              <a:t>STAKEHOLDERS ANALYSIS</a:t>
            </a:r>
          </a:p>
          <a:p>
            <a:r>
              <a:rPr lang="en-US" sz="1800" dirty="0"/>
              <a:t>FINANCIAL DATA ANALYSIS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55159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AACEF-EF42-56D3-0D99-6220554A3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2B4DAF-C276-4754-4E80-EFAB4DED0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4. Κοινωνικοί Κίνδυνοι</a:t>
            </a: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Μεταβαλλόμενες Ταξιδιωτικές Προτιμήσεις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ταξιδιώτες προτιμούν βιώσιμες, αυθεντικές και "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slow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travel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" εμπειρίες αντί για μεγάλες ξενοδοχειακές μονάδες.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Ανάγκη για διαφοροποίηση μέσω τοπικών εμπειριών, πολιτιστικών δραστηριοτήτων και οικολογικών παροχών.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Αντιδράσεις Τοπικής Κοινωνίας στον Μαζικό Τουρισμό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ανάπτυξη του τουρισμού μπορεί να προκαλέσει κοινωνικές εντάσεις σχετικά με τις υποδομές, τη ρύπανση και τη διαχείριση των πόρων.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1212D-9140-B8C5-0D85-8A6C3321F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47CF09-EA38-0C0A-7A85-94AD4BECD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5. Τεχνολογικοί Κίνδυνοι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Ψηφιακή Παρουσία &amp; Διαχείριση Κριτικών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εξάρτηση από διαδικτυακές κριτικές σημαίνει ότι αρνητικά σχόλια μπορούν να επηρεάσουν σημαντικά τη φήμη του ξενοδοχείου.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Αναγκαιότητα συνεχούς επένδυσης σε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social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media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SEO και ψηφιακή διαφήμιση.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Ανάγκη για Συνεχή Αναβάθμιση Τεχνολογίας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Τα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smart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rooms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και οι AI-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driven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υπηρεσίες αυξάνουν την εμπειρία πελάτη αλλά απαιτούν υψηλά κόστη υλοποίησης.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4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2EFDF-9D5C-995D-6B09-7DD75E654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7973C2-AFF2-8D8C-BE08-5C15D2E24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6. Νομικοί Κίνδυνοι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Αυστηρότερες Ρυθμίσεις για Βιωσιμότητα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Πιθανές απαιτήσεις για οικολογικές πιστοποιήσεις και προσαρμογή σε νέες περιβαλλοντικές προδιαγραφές.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Πρόσθετες επενδύσεις για πράσινες τεχνολογίες και διαχείριση απορριμμάτων.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Κανονισμοί για την Προστασία των Δεδομένων (GDPR)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Υποχρέωση συμμόρφωσης με αυστηρούς κανόνες προστασίας προσωπικών δεδομένων επισκεπτών.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92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F72564-BC93-6746-5C0F-6BC6AC675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BB15FF-CAAE-4627-82CB-551942BE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7. Περιβαλλοντικοί Κίνδυνοι</a:t>
            </a: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Κλιματική Αλλαγή &amp; Ακραία Καιρικά Φαινόμενα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υψηλές θερμοκρασίες και η άνοδος της στάθμης της θάλασσας μπορεί να επηρεάσουν τη διάρκεια της τουριστικής σεζόν.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Ανάγκη για επενδύσεις σε κλιματικά ανθεκτικές υποδομές.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Περιβαλλοντική Υποβάθμιση &amp; Πίεση στις Υποδομές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αύξηση του τουρισμού μπορεί να προκαλέσει υπερφόρτωση στις υποδομές του νησιού (ύδρευση, αποχέτευση, διαχείριση απορριμμάτων).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8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FC536B-63FF-DB4A-99A1-402A458CF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75815A-DFCD-5AC4-33BD-6322956B2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203654"/>
            <a:ext cx="11974286" cy="6654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Ανάλυση Ριζικής Αιτίας των Αναγνωρισμένων κινδύνων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DEB24B0-750E-D815-1F02-24B2AA5A4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748425"/>
              </p:ext>
            </p:extLst>
          </p:nvPr>
        </p:nvGraphicFramePr>
        <p:xfrm>
          <a:off x="381000" y="1096055"/>
          <a:ext cx="10515600" cy="193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165564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11479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987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Απόσταση από πόλη &amp; αεροδρόμιο (15 χλμ.)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Επιλογή τοποθεσίας για την παραθαλάσσια θέα και την ηρεμία, αλλά χωρίς άμεση πρόσβαση στα αστικά κέντρα.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5733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Διαχείριση ανθρώπινου δυναμικού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Δυσκολία προσέλκυσης νεότερου εργατικού δυναμικού λόγω ανταγωνισμού και περιορισμένων ευκαιριών καριέρας στην περιοχή.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58001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Φθορά λόγω παραθαλάσσιας τοποθεσίας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Το αλμυρό νερό και η υγρασία επιταχύνουν τη διάβρωση των εγκαταστάσεων και αυξάνουν το κόστος συντήρησης.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51191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Εποχικότητα &amp; χαμηλή πληρότητα εκτός καλοκαιριού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Εξάρτηση από τις καλοκαιρινές αφίξεις και έλλειψη στρατηγικής για εναλλακτικές μορφές τουρισμού (π.χ. </a:t>
                      </a:r>
                      <a:r>
                        <a:rPr lang="el-GR" sz="1200" kern="100" dirty="0" err="1">
                          <a:effectLst/>
                        </a:rPr>
                        <a:t>wellness</a:t>
                      </a:r>
                      <a:r>
                        <a:rPr lang="el-GR" sz="1200" kern="100" dirty="0">
                          <a:effectLst/>
                        </a:rPr>
                        <a:t>, συνέδρια).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7023470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2373705-C77C-5B1C-8D19-E96BF2D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4" y="6388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Λειτουργικοί Κίνδυνοι &amp; Ριζικές Αιτίες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E78CB1EE-5FDA-A56C-893A-F73E15849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20057"/>
              </p:ext>
            </p:extLst>
          </p:nvPr>
        </p:nvGraphicFramePr>
        <p:xfrm>
          <a:off x="381000" y="3977027"/>
          <a:ext cx="10515600" cy="193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411866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27473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8911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Αυξημένος ανταγωνισμός από νέα ξενοδοχεία 5 αστέρων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Η Κέρκυρα αποτελεί τουριστικό κόμβο και προσελκύει μεγάλες επενδύσεις στον ξενοδοχειακό κλάδο.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2785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Αύξηση κόστους ενέργειας &amp; προμηθειών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Εξάρτηση από διεθνείς προμηθευτές και αυξήσεις τιμών λόγω ενεργειακής κρίσης και πληθωρισμού.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54553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Τουριστικοί φόροι &amp; ρυθμίσεις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Κυβερνητικές πολιτικές για τη διαχείριση τουριστικής υπερφόρτωσης και τη δημιουργία εσόδων για τη βιωσιμότητα των προορισμών.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11532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Εξάρτηση από OTAs &amp; ταξιδιωτικά πρακτορεία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Η πλειοψηφία των κρατήσεων πραγματοποιείται μέσω μεγάλων διαδικτυακών </a:t>
                      </a:r>
                      <a:r>
                        <a:rPr lang="el-GR" sz="1200" kern="100" dirty="0" err="1">
                          <a:effectLst/>
                        </a:rPr>
                        <a:t>πλατφορμών</a:t>
                      </a:r>
                      <a:r>
                        <a:rPr lang="el-GR" sz="1200" kern="100" dirty="0">
                          <a:effectLst/>
                        </a:rPr>
                        <a:t>, οι οποίες ελέγχουν τις προμήθειες.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37149608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2FC5AF8-1041-0382-4BCC-1538ABEBC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4" y="35198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Οικονομικοί Κίνδυνοι &amp; Ριζικές Αιτίες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4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FF5E6-AC29-84CB-3405-7E969D750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E5428451-E661-FE1F-669D-85EA0CBE6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06366"/>
              </p:ext>
            </p:extLst>
          </p:nvPr>
        </p:nvGraphicFramePr>
        <p:xfrm>
          <a:off x="478972" y="881280"/>
          <a:ext cx="10515600" cy="1077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403364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435872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9492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Αλλαγές στην τουριστική πολιτική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 κρατικές και δημοτικές αρχές αναπροσαρμόζουν συνεχώς τις πολιτικές για την προώθηση ή τον περιορισμό του μαζικού τουρισμού.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67227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Τοπικές υποδομές &amp; δημόσιες επενδύσεις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Περιορισμένη χρηματοδότηση και καθυστερήσεις σε έργα ανάπτυξης (οδικό δίκτυο, συγκοινωνίες, αποχετευτικά συστήματα).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93777149"/>
                  </a:ext>
                </a:extLst>
              </a:tr>
            </a:tbl>
          </a:graphicData>
        </a:graphic>
      </p:graphicFrame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6CA74152-82EE-87F7-A4D4-0E241C12E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6649"/>
              </p:ext>
            </p:extLst>
          </p:nvPr>
        </p:nvGraphicFramePr>
        <p:xfrm>
          <a:off x="478972" y="2646131"/>
          <a:ext cx="10515600" cy="1077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7006624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901587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7739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Μεταβαλλόμενες ταξιδιωτικές προτιμήσεις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 ταξιδιώτες αναζητούν πιο προσωποποιημένες, βιώσιμες και εμπειρικές μορφές τουρισμού αντί για παραδοσιακές διακοπές σε μεγάλα resorts.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52677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Αντιδράσεις τοπικής κοινωνίας στον μαζικό τουρισμό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Αυξανόμενη τουριστική κίνηση δημιουργεί πίεση στις τοπικές κοινότητες, αυξάνοντας το κόστος ζωής και μειώνοντας την ποιότητα ζωής των κατοίκων.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330934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768C514-95B6-D232-6809-AF9C8A0E4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686" y="2279031"/>
            <a:ext cx="28456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4. Κοινωνικοί Κίνδυνοι &amp; Ριζικές Αιτίες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E5C75DF-0680-8274-CA89-B3EEEC286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686" y="399090"/>
            <a:ext cx="2722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 Πολιτικοί Κίνδυνοι &amp; Ριζικές Αιτίες</a:t>
            </a:r>
            <a:endParaRPr kumimoji="0" lang="el-GR" alt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1BF6274B-A97E-5358-9EF1-DC3FE2C0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83056"/>
              </p:ext>
            </p:extLst>
          </p:nvPr>
        </p:nvGraphicFramePr>
        <p:xfrm>
          <a:off x="478972" y="4572903"/>
          <a:ext cx="10515600" cy="1077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9951943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6768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85166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Ψηφιακή παρουσία &amp; διαχείριση κριτικών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Η εξάρτηση από τις online πλατφόρμες σημαίνει ότι η φήμη του ξενοδοχείου μπορεί να επηρεαστεί σημαντικά από τις διαδικτυακές αξιολογήσεις.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28146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Ανάγκη για συνεχή αναβάθμιση τεχνολογίας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Ο ανταγωνισμός στην πολυτελή φιλοξενία απαιτεί επενδύσεις σε έξυπνα δωμάτια, τεχνητή νοημοσύνη και αυτοματοποίηση υπηρεσιών.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2286916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69A1EC0E-5D00-E4F0-C3C8-EC52F10D7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686" y="41157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5. Τεχνολογικοί Κίνδυνοι &amp; Ριζικές Αιτίες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1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97493-F1C2-9AC8-55C9-B3F0414DAE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98FF5568-CE63-4147-83AB-D70BD9BC5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86972"/>
              </p:ext>
            </p:extLst>
          </p:nvPr>
        </p:nvGraphicFramePr>
        <p:xfrm>
          <a:off x="533400" y="1160385"/>
          <a:ext cx="10515600" cy="1077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6151121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34439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2554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Αυστηρότερες ρυθμίσεις για βιωσιμότητα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Διεθνείς και ευρωπαϊκές οδηγίες επιβάλλουν την υιοθέτηση πράσινων πρακτικών και την περιβαλλοντική συμμόρφωση των επιχειρήσεων φιλοξενίας.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60293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Κανονισμοί για την προστασία δεδομένων (GDPR)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Οι αυξημένες απαιτήσεις για προστασία προσωπικών δεδομένων επισκεπτών επιβάλλουν αυστηρότερες διαδικασίες ασφαλείας και συμμόρφωσης.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34292205"/>
                  </a:ext>
                </a:extLst>
              </a:tr>
            </a:tbl>
          </a:graphicData>
        </a:graphic>
      </p:graphicFrame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CA31E2B6-C2F4-F9E9-245D-ECCAB8A68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028"/>
              </p:ext>
            </p:extLst>
          </p:nvPr>
        </p:nvGraphicFramePr>
        <p:xfrm>
          <a:off x="533400" y="3976258"/>
          <a:ext cx="10515600" cy="1287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543123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760988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Κίνδυνος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Ριζική Αιτία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4995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Κλιματική αλλαγή &amp; ακραία καιρικά φαινόμενα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Η αύξηση της θερμοκρασίας, η άνοδος της στάθμης της θάλασσας και οι έντονες καταιγίδες αποτελούν παγκόσμιο φαινόμενο που επηρεάζει και την Κέρκυρα.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56998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Περιβαλλοντική υποβάθμιση &amp; πίεση στις υποδομές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Ο αυξημένος αριθμός τουριστών δημιουργεί προβλήματα στη διαχείριση απορριμμάτων, στην ύδρευση και στη συντήρηση των φυσικών πόρων του νησιού.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1371994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CF88DC0-7E65-3285-341E-0455915CD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60920"/>
            <a:ext cx="26228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6. Νομικοί Κίνδυνοι &amp; Ριζικές Αιτίες</a:t>
            </a:r>
            <a:endParaRPr kumimoji="0" lang="el-GR" alt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EF6FA39-38F3-6D37-7483-D5ED18AF0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90500"/>
            <a:ext cx="32223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7. Περιβαλλοντικοί Κίνδυνοι &amp; Ριζικές Αιτίες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5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30C3E-95F7-2B9C-010F-AC79BADE7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2FEAE3-5E91-D683-0F1C-DB8401E6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800" b="1" u="sng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Αναγνώριση των Μετόχων του Ξενοδοχείου στην Κέρκυρα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800" b="1" u="sng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Εσωτερικοί Μέτοχοι (Internal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Stakeholders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Ιδιοκτήτες &amp; Επενδυτές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βασικοί μέτοχοι που έχουν χρηματοδοτήσει την επιχείρηση και αποκομίζουν κέρδη από τη λειτουργία της.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Επηρεάζονται από την οικονομική απόδοση του ξενοδοχείου, τη φήμη και τη στρατηγική ανάπτυξης.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Διοίκηση &amp; Διευθυντικά Στελέχη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Γενικός Διευθυντής, Οικονομικός Διευθυντής, Διευθυντής Μάρκετινγκ και Διευθυντής Υπηρεσιών.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Είναι υπεύθυνοι για τη διαχείριση, τις λειτουργίες, τη στρατηγική και την καθημερινή απόδοση του ξενοδοχείου.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Εργαζόμενοι (Προσωπικό)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Υπάλληλοι υποδοχής, καθαριστές, σερβιτόροι, σεφ, υπεύθυνοι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spa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γυμναστές, τεχνικό προσωπικό κ.λπ.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εξαρτάται από αυτούς για την ποιότητα των υπηρεσιών και την εμπειρία των πελατών.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Επηρεάζονται από τις συνθήκες εργασίας, τις αποδοχές, την εκπαίδευση και τις ευκαιρίες εξέλιξης.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45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2BA8B-89CA-A0CF-5118-7FF7689E6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BA75D2-E692-E4F1-724B-35860E780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Εξωτερικοί Μέτοχοι (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External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Stakeholders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Πελάτες (Επισκέπτες του Ξενοδοχείου)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βασικό κοινό του ξενοδοχείου, που περιλαμβάνει τουρίστες, επαγγελματίες ταξιδιώτες και ζευγάρια σε διακοπές.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Επηρεάζονται από τις υπηρεσίες, τις τιμές, την ποιότητα των εγκαταστάσεων και την εξυπηρέτηση.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Τοπική Κοινότητα &amp; Κάτοικοι της Κέρκυρας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κάτοικοι επηρεάζονται από την τουριστική ανάπτυξη, καθώς το ξενοδοχείο δημιουργεί θέσεις εργασίας αλλά και ενδεχόμενα προβλήματα (π.χ. περιβαλλοντική επιβάρυνση, αύξηση κόστους ζωής).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επηρεάζει την τοπική οικονομία μέσω της συνεργασίας με προμηθευτές και επιχειρήσεις.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Προμηθευτές &amp; Συνεργάτες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Περιλαμβάνουν εταιρείες που προμηθεύουν τρόφιμα, ποτά, αναλώσιμα, λευκά είδη, προϊόντα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spa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τεχνολογικό εξοπλισμό κ.λπ.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επιτυχία του ξενοδοχείου επηρεάζει άμεσα την οικονομική τους σταθερότητα.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Ταξιδιωτικά Γραφεία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&amp; Online Travel Agencies (OTAs)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Booking.com, Expedia, TripAdvisor, TUI, Airbnb, 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καθώς και τοπικά τουριστικά πρακτορεία</a:t>
            </a:r>
            <a:r>
              <a:rPr lang="en-US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Επηρεάζονται από τη διαθεσιμότητα, τις τιμές και τις συνεργασίες με το ξενοδοχείο.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Τοπική &amp; Περιφερειακή Αυτοδιοίκηση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 Δήμος Κέρκυρας και η Περιφέρεια Ιονίων Νήσων, που εμπλέκονται στην τουριστική πολιτική, τις άδειες λειτουργίας και την ανάπτυξη υποδομών.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επηρεάζει τα τοπικά φορολογικά έσοδα, τις μεταφορές και την τουριστική εικόνα του νησιού.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Εθνικές &amp; Διεθνείς Τουριστικές Αρχές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 Ελληνικός Οργανισμός Τουρισμού (ΕΟΤ), το Υπουργείο Τουρισμού και διεθνείς οργανισμοί τουριστικής ανάπτυξης.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Ρυθμίζουν τη λειτουργία των ξενοδοχείων, τις τουριστικές καμπάνιες και τους νόμους για τη φιλοξενία.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Τράπεζες &amp; Χρηματοδοτικοί Οργανισμοί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Παρέχουν δάνεια, πιστώσεις και χρηματοδοτήσεις για την ανάπτυξη και λειτουργία του ξενοδοχείου.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Επηρεάζονται από την οικονομική σταθερότητα και την αποπληρωμή των χρηματοδοτήσεων.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Μη Κυβερνητικές Οργανώσεις (ΜΚΟ) &amp; Περιβαλλοντικές Ομάδες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Οργανισμοί που προωθούν τη βιωσιμότητα στον τουρισμό και την προστασία του περιβάλλοντος.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Μπορεί να ασκήσουν πίεση στο ξενοδοχείο για πιο φιλικές προς το περιβάλλον πρακτικές.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11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2E4FB-6B47-B67E-1F33-7418CE199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19DFD8-EE30-266A-B548-6C20AD4F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800" b="1" u="sng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Σύγκρουση Συμφερόντων μεταξύ Μετόχων (</a:t>
            </a:r>
            <a:r>
              <a:rPr lang="el-GR" sz="1800" b="1" u="sng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Stakeholders</a:t>
            </a:r>
            <a:r>
              <a:rPr lang="el-GR" sz="1800" b="1" u="sng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 του Ξενοδοχείου και Επιπτώσεις </a:t>
            </a:r>
            <a:endParaRPr lang="el-GR" sz="1800" u="sng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Εργαζόμενοι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Ιδιοκτήτες / Επενδυτές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Σύγκρουση Συμφερόντων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εργαζόμενοι επιδιώκουν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υψηλότερους μισθούς, καλύτερες συνθήκες εργασίας και λιγότερες ώρες εργασίας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ιδιοκτήτες και επενδυτές ενδιαφέρονται για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τη μείωση κόστους και τη μεγιστοποίηση των κερδών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γεγονός που μπορεί να οδηγήσει σε πιέσεις για χαμηλότερους μισθούς ή περιορισμό προσωπικού.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Επιπτώσεις στο Ξενοδοχείο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Υψηλή δυσαρέσκεια προσωπικού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→ Χαμηλή ποιότητα εξυπηρέτησης → Αρνητικές κριτικές από πελάτες.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Πιθανές απεργίες ή αυξημένη εναλλαγή προσωπικού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→ Δυσκολία εύρεσης και εκπαίδευσης νέων εργαζομένων.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Περιορισμένη παραγωγικότητα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οι εργαζόμενοι αισθάνονται υπερβολικά πιεσμένοι.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19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F483C9-CC05-B21B-F7D9-362EC3404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5" y="101827"/>
            <a:ext cx="10101943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Παραθαλάσσιο ξενοδοχείο πέντε αστέρων στην Κέρκυρα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Έχει απόσταση 15 χλμ. από την πόλη και το αεροδρόμιο της Κέρκυρας.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κτιριακές εγκαταστάσεις είναι 5 ετών και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διαθέτει </a:t>
            </a:r>
            <a:r>
              <a:rPr lang="el-G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</a:t>
            </a: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πισίνα, εστιατόριο, γυμναστήριο και ιδιωτικό πάρκινγκ.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ξενοδοχείο έχει 150 δωμάτια, τα οποία είναι 100 δίκλινα και 50 μονόκλινα.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εστιατόριο έχει </a:t>
            </a:r>
            <a:r>
              <a:rPr lang="el-G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τραπέζια των τεσσάρων θέσεων. 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μόνιμο προσωπικό του ξενοδοχείου είναι 70 άτομα, από τα οποία 20 είναι τριτοβάθμιας εκπαίδευσης και τα 50 δευτεροβάθμιας εκπαίδευσης.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μέσος όρος ηλικίας του προσωπικού είναι τα 40 έτη.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7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40896-C20F-BC0C-2541-B19063389B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DC2F59-AAA7-C923-86D2-97BADDDA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Πελάτες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Επενδυτές / Ιδιοκτήτες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Σύγκρουση Συμφερόντων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πελάτες θέλουν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υψηλή ποιότητα υπηρεσιών, πολυτέλεια και εξαιρετική εξυπηρέτηση σε προσιτές τιμές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επενδυτές / ιδιοκτήτες επιδιώκουν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τη μεγιστοποίηση του κέρδους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συχνά μειώνοντας τα κόστη λειτουργίας (π.χ. μείωση προσωπικού, απλοποίηση υπηρεσιών, αύξηση τιμών).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Επιπτώσεις στο Ξενοδοχείο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Αντίληψη υποβάθμισης των υπηρεσιών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→ Αρνητικές κριτικές και μείωση πελατών.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Μείωση πιστότητας πελατών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η ποιότητα δεν ανταποκρίνεται στην τιμή.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Αντίδραση πελατών σε αυξήσεις τιμών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→ Χαμηλότερες κρατήσεις και πιθανή εξάρτηση από εκπτώσεις και προσφορές.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0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3904FF-60DF-8ED6-F19E-17ED01A33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C631EB-F413-187C-D6F5-3E13675C6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 Τοπική Κοινότητα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Ξενοδοχείο / Ιδιοκτήτες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Σύγκρουση Συμφερόντων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τοπική κοινότητα θέλει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βιώσιμη ανάπτυξη, διατήρηση της ποιότητας ζωής και ελάχιστη περιβαλλοντική επιβάρυνση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επιδιώκει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αύξηση της τουριστικής κίνησης και τη μεγιστοποίηση των κερδών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Επιπτώσεις στο Ξενοδοχείο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Δυσαρέσκεια των κατοίκων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το ξενοδοχείο δημιουργεί θόρυβο, κυκλοφοριακή συμφόρηση ή καταναλώνει υπερβολικούς πόρους.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Πιθανές διαμαρτυρίες και κοινωνική πίεση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για περιβαλλοντικά θέματα (π.χ. διαχείριση απορριμμάτων, κατανάλωση νερού).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Δυσκολία στην εξασφάλιση νέων αδειών λειτουργίας ή επέκτασης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λόγω τοπικών αντιδράσεων.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2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C68D9-387E-4361-C2D3-329C68B08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31B97E-F874-69D4-861E-A3F347D4B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4. Εργαζόμενοι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Πελάτες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Σύγκρουση Συμφερόντων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πελάτες απαιτούν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άριστη εξυπηρέτηση, άμεση ανταπόκριση και προσωποποιημένες υπηρεσίες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εργαζόμενοι ενδέχεται να νιώθουν υπερβολικά πιεσμένοι, ειδικά αν οι συνθήκες εργασίας είναι δύσκολες (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υποστελέχωση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μεγάλες βάρδιες).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Επιπτώσεις στο Ξενοδοχείο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Κακή εξυπηρέτηση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λόγω εξουθένωσης προσωπικού.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Αυξημένα παράπονα και αρνητικές κριτικές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οι εργαζόμενοι δεν είναι αρκετά πρόθυμοι ή ευγενικοί.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Δυσκολία στη διατήρηση εξειδικευμένου προσωπικού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λόγω υπερβολικής πίεσης.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3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06C4E-B31B-9C84-82E7-041CC3051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97A5F4-7BC8-41DD-77E8-4E78BAFDE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5. Περιβαλλοντικές Οργανώσεις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Ξενοδοχείο / Επενδυτές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Σύγκρουση Συμφερόντων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περιβαλλοντικές οργανώσεις πιέζουν για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βιώσιμες πρακτικές, περιορισμό ρύπανσης και σεβασμό στη φύση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μπορεί να αποφεύγει επενδύσεις σε περιβαλλοντικά μέτρα λόγω του υψηλού κόστους.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Επιπτώσεις στο Ξενοδοχείο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Αρνητική δημοσιότητα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κατηγορηθεί για περιβαλλοντικές παραβάσεις.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Πιθανές νομικές επιπτώσεις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αν δεν τηρεί τις περιβαλλοντικές νομοθεσίες.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Απώλεια πελατών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που αναζητούν "πράσινες" και βιώσιμες επιλογές διαμονής.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1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1179DB-8F35-57B2-B946-5B1103DD9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9FBB42-F59B-05C4-E2C2-4A54509E11E3}"/>
              </a:ext>
            </a:extLst>
          </p:cNvPr>
          <p:cNvSpPr txBox="1"/>
          <p:nvPr/>
        </p:nvSpPr>
        <p:spPr>
          <a:xfrm>
            <a:off x="643467" y="446314"/>
            <a:ext cx="6475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Μελέτη Οικονομικών Στοιχείων – Ισολογισμός Ξενοδοχείου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110558D-FC47-10A7-3647-EE25B6FA95FC}"/>
              </a:ext>
            </a:extLst>
          </p:cNvPr>
          <p:cNvSpPr/>
          <p:nvPr/>
        </p:nvSpPr>
        <p:spPr>
          <a:xfrm>
            <a:off x="174171" y="1055914"/>
            <a:ext cx="653143" cy="5170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7EAAC59-C1F3-A196-BDAA-953A76F225E6}"/>
              </a:ext>
            </a:extLst>
          </p:cNvPr>
          <p:cNvSpPr/>
          <p:nvPr/>
        </p:nvSpPr>
        <p:spPr>
          <a:xfrm>
            <a:off x="6030679" y="1142998"/>
            <a:ext cx="653143" cy="5170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86F8B7D2-A0E1-9BBB-0AB9-DD31291F0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6542"/>
              </p:ext>
            </p:extLst>
          </p:nvPr>
        </p:nvGraphicFramePr>
        <p:xfrm>
          <a:off x="555172" y="957943"/>
          <a:ext cx="11016343" cy="5480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2335">
                  <a:extLst>
                    <a:ext uri="{9D8B030D-6E8A-4147-A177-3AD203B41FA5}">
                      <a16:colId xmlns:a16="http://schemas.microsoft.com/office/drawing/2014/main" val="3649525602"/>
                    </a:ext>
                  </a:extLst>
                </a:gridCol>
                <a:gridCol w="2692335">
                  <a:extLst>
                    <a:ext uri="{9D8B030D-6E8A-4147-A177-3AD203B41FA5}">
                      <a16:colId xmlns:a16="http://schemas.microsoft.com/office/drawing/2014/main" val="1762737598"/>
                    </a:ext>
                  </a:extLst>
                </a:gridCol>
                <a:gridCol w="2939338">
                  <a:extLst>
                    <a:ext uri="{9D8B030D-6E8A-4147-A177-3AD203B41FA5}">
                      <a16:colId xmlns:a16="http://schemas.microsoft.com/office/drawing/2014/main" val="1722879434"/>
                    </a:ext>
                  </a:extLst>
                </a:gridCol>
                <a:gridCol w="2692335">
                  <a:extLst>
                    <a:ext uri="{9D8B030D-6E8A-4147-A177-3AD203B41FA5}">
                      <a16:colId xmlns:a16="http://schemas.microsoft.com/office/drawing/2014/main" val="202367049"/>
                    </a:ext>
                  </a:extLst>
                </a:gridCol>
              </a:tblGrid>
              <a:tr h="5379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ΕΝΕΡΓΗΤΙΚΟ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ΠΑΘΗΤΙΚΟ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0726"/>
                  </a:ext>
                </a:extLst>
              </a:tr>
              <a:tr h="84058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dirty="0">
                          <a:effectLst/>
                        </a:rPr>
                        <a:t>Κτιριακές Εγκαταστάσεις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25.000.000 €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Καθαρή Θέση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12.000.000 €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5717396"/>
                  </a:ext>
                </a:extLst>
              </a:tr>
              <a:tr h="84058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Εξοπλισμός 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3.500.000 €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dirty="0">
                          <a:effectLst/>
                        </a:rPr>
                        <a:t>Μακροπρόθεσμες Υποχρεώσεις 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15.000.000 €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8222221"/>
                  </a:ext>
                </a:extLst>
              </a:tr>
              <a:tr h="84058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Ταμειακά Διαθέσιμα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2.000.000 €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Βραχυπρόθεσμες Υποχρεώσεις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3.000.000 €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2560697"/>
                  </a:ext>
                </a:extLst>
              </a:tr>
              <a:tr h="84058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Απαιτήσεις - Πελάτες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1.200.000 €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Υποχρεώσεις προς Προμηθευτές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1.500.000 €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3413454"/>
                  </a:ext>
                </a:extLst>
              </a:tr>
              <a:tr h="10526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 dirty="0">
                          <a:effectLst/>
                        </a:rPr>
                        <a:t>Λοιπά </a:t>
                      </a:r>
                      <a:r>
                        <a:rPr lang="el-GR" sz="1400" b="1" u="none" strike="noStrike" dirty="0" err="1">
                          <a:effectLst/>
                        </a:rPr>
                        <a:t>Περιουσικά</a:t>
                      </a:r>
                      <a:r>
                        <a:rPr lang="el-GR" sz="1400" b="1" u="none" strike="noStrike" dirty="0">
                          <a:effectLst/>
                        </a:rPr>
                        <a:t> Στοιχεία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800.000 €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Λοιπές Οφειλές 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u="none" strike="noStrike">
                          <a:effectLst/>
                        </a:rPr>
                        <a:t>1.000.000 €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8499240"/>
                  </a:ext>
                </a:extLst>
              </a:tr>
              <a:tr h="52776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ΣΥΝΟΛΟ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32.500.000 €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ΣΥΝΟΛΟ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u="none" strike="noStrike" dirty="0">
                          <a:effectLst/>
                        </a:rPr>
                        <a:t>32.500.000 €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0524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116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45C72-60BE-D20D-A369-76CE7600A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CCFE17-2BD3-7BDE-9EE6-C00F262CB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3624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400" b="1" u="sng" kern="100" dirty="0"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</a:t>
            </a:r>
            <a:r>
              <a:rPr lang="el-GR" sz="1400" b="1" u="sng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νάλυση των κινδύνων ανάλογα με τα στοιχεία Ενεργητικού και Παθητικού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400" b="1" u="sng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4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AD305C-2E36-8F7F-60A1-D4D0BFBC45B6}"/>
              </a:ext>
            </a:extLst>
          </p:cNvPr>
          <p:cNvSpPr txBox="1"/>
          <p:nvPr/>
        </p:nvSpPr>
        <p:spPr>
          <a:xfrm>
            <a:off x="228600" y="642257"/>
            <a:ext cx="5519057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Κίνδυνοι από το Ενεργητικό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Υψηλή Δέσμευση Κεφαλαίου σε Πάγια Στοιχεία (Κτίρια &amp; Εξοπλισμός)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Τα 28.5 εκατ. ευρώ (25M σε κτίρια + 3.5M σε εξοπλισμό) δείχνουν υψηλή επένδυση σε πάγια στοιχεία.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Χαμηλή ρευστότητα, αφού μεγάλο μέρος του ενεργητικού δεν μπορεί να μετατραπεί γρήγορα σε μετρητά.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Εάν μειωθεί η πληρότητα ή υπάρξει κρίση στον τουρισμό, θα είναι δύσκολο να καλυφθούν οι τρέχουσες υποχρεώσεις.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Πιθανή απαξίωση των εγκαταστάσεων ή ανάγκη μεγάλης συντήρησης αυξάνει το κόστος.</a:t>
            </a: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Χαμηλά Ταμειακά Διαθέσιμα (2M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Μικρό ποσό διαθέσιμο σε μετρητά σε σχέση με το μέγεθος της επιχείρησης.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Περιορισμένη δυνατότητα κάλυψης έκτακτων εξόδων ή επενδύσεων.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τα έσοδα μειωθούν από εποχικότητα ή οικονομικές κρίσεις, μπορεί να υπάρχει πρόβλημα ρευστότητας.</a:t>
            </a: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Υψηλές Απαιτήσεις από Πελάτες (1.2M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Οι πελάτες καθυστερούν τις πληρωμές τους ή το ξενοδοχείο λειτουργεί με πίστωση προς συνεργάτες.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οι απαιτήσεις δεν εισπραχθούν έγκαιρα, μπορεί να προκληθεί πρόβλημα ρευστότητας.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Ρίσκο μη εξόφλησης (πιστωτικός κίνδυνος).</a:t>
            </a: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Λοιπά Περιουσιακά Στοιχεία (800K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Περιουσιακά στοιχεία που μπορεί να αφορούν σε αποθέματα, άδειες λειτουργίας ή επενδύσεις μικρότερης κλίμακας.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δεν αξιοποιηθούν σωστά, μπορεί να μη δημιουργήσουν αξία για την επιχείρηση.</a:t>
            </a:r>
          </a:p>
          <a:p>
            <a:pPr algn="just"/>
            <a:endParaRPr lang="el-GR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96AAD-95C9-4255-CEC9-266BC70F16A5}"/>
              </a:ext>
            </a:extLst>
          </p:cNvPr>
          <p:cNvSpPr txBox="1"/>
          <p:nvPr/>
        </p:nvSpPr>
        <p:spPr>
          <a:xfrm>
            <a:off x="6096000" y="539734"/>
            <a:ext cx="551905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Κίνδυνοι από το Παθητικό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1100" b="1" kern="100" dirty="0"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Y</a:t>
            </a: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ψηλές Μακροπρόθεσμες Υποχρεώσεις (15M € σε Δάνεια)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Το ξενοδοχείο πιθανώς έχει χρηματοδοτηθεί με δάνεια για την ανάπτυξή του.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Αυξημένες δαπάνες για αποπληρωμή τόκων και κεφαλαίου.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τα επιτόκια αυξηθούν, η επιβάρυνση από το δανεισμό μπορεί να γίνει πιο δύσκολη στη διαχείριση.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η πληρότητα ή τα έσοδα μειωθούν, μπορεί να υπάρξει δυσκολία στην εξυπηρέτηση των δανείων.</a:t>
            </a: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Υψηλές Βραχυπρόθεσμες Υποχρεώσεις (3M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Λειτουργικά έξοδα που πρέπει να εξοφληθούν σύντομα (π.χ. μισθοδοσία, προμηθευτές, λογαριασμοί).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δεν υπάρχει επαρκής ρευστότητα, το ξενοδοχείο μπορεί να χρειαστεί νέο δανεισμό για να καλύψει άμεσες υποχρεώσεις.</a:t>
            </a:r>
          </a:p>
          <a:p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Υποχρεώσεις προς Προμηθευτές (1.5M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Το ξενοδοχείο αγοράζει πρώτες ύλες και υπηρεσίες με πίστωση.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οι προμηθευτές απαιτήσουν άμεση πληρωμή ή αυξήσουν τις τιμές, το ξενοδοχείο μπορεί να αντιμετωπίσει οικονομική πίεση.</a:t>
            </a:r>
          </a:p>
          <a:p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Λοιπές Οφειλές (1M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Μπορεί να αφορά φόρους, υποχρεώσεις προς ασφαλιστικά ταμεία ή άλλες εκκρεμείς πληρωμές.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δεν αποπληρωθούν έγκαιρα, μπορεί να υπάρξουν πρόστιμα ή νομικά ζητήματα.</a:t>
            </a:r>
            <a:endParaRPr lang="en-US" sz="1100" kern="100" dirty="0"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SzPts val="1000"/>
              <a:tabLst>
                <a:tab pos="9144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Καθαρή Θέση (12M €)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Ριζική Αιτία:</a:t>
            </a: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Τα κεφάλαια που έχουν επενδυθεί από τους μετόχους ή έχουν παραμείνει στην επιχείρηση από κέρδη προηγούμενων ετών.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1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Κίνδυνος:</a:t>
            </a:r>
            <a:endParaRPr lang="el-GR" sz="11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τα κέρδη μειωθούν σημαντικά, η καθαρή θέση μπορεί να μειωθεί, καθιστώντας την επιχείρηση πιο ευάλωτη.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l-GR" sz="11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Αν οι επενδυτές απαιτήσουν μερίσματα ή αποχωρήσουν, μπορεί να προκληθεί πρόβλημα ρευστότητας.</a:t>
            </a:r>
          </a:p>
          <a:p>
            <a:pPr algn="just"/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31787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2CCCB-EC44-F0DF-7CDD-E86BB2F6B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85DD0E-05AD-D64C-0774-2C1E1D140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Ανάλυση SWOT (Δυνατά σημεία, Αδυναμίες, Ευκαιρίες, Απειλές)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Δυνατά Σημεία: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Σύγχρονες Εγκαταστάσεις: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 μόλις 5 χρόνια λειτουργίας, το ξενοδοχείο διαθέτει σύγχρονες υποδομές, όπως </a:t>
            </a:r>
            <a:r>
              <a:rPr lang="el-G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σπα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πισίνα, εστιατόριο, γυμναστήριο και ιδιωτικό πάρκινγκ, που ανταποκρίνονται στις προσδοκίες των σύγχρονων ταξιδιωτών.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Ποικιλία Δωματίων: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ύπαρξη 100 δίκλινων και 50 μονόκλινων δωματίων επιτρέπει την εξυπηρέτηση διαφορετικών τύπων επισκεπτών, από ζευγάρια έως μεμονωμένους ταξιδιώτες.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Εστιατόριο Μεγάλης Χωρητικότητας: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Το εστιατόριο με </a:t>
            </a:r>
            <a:r>
              <a:rPr lang="el-GR" sz="1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τραπέζια των τεσσάρων θέσεων μπορεί να εξυπηρετήσει μεγάλο αριθμό επισκεπτών, καθιστώντας το ιδανικό για γεύματα υψηλής ζήτησης και εκδηλώσεις.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Αδυναμίες: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Απόσταση από την Πόλη και το Αεροδρόμιο: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απόσταση των 15 χλμ. από την πόλη και το αεροδρόμιο της Κέρκυρας μπορεί να αποτελέσει εμπόδιο για επισκέπτες που επιθυμούν άμεση πρόσβαση σε αστικές περιοχές ή γρήγορη μεταφορά.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Μέσος Όρος Ηλικίας Προσωπικού: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 μέσο όρο ηλικίας τα 40 έτη, το προσωπικό μπορεί να μην ανταποκρίνεται πλήρως στις απαιτήσεις για καινοτομία και δυναμισμό που συχνά απαιτεί ο τομέας της φιλοξενίας.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Ευκαιρίες: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Αύξηση Τουριστικής Κίνησης: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Κέρκυρα κατατάσσεται ανάμεσα στους πιο δημοφιλείς προορισμούς για κρατήσεις κρουαζιέρας το 2025, με ρεκόρ κρατήσεων το δεύτερο Σαββατοκύριακο του Ιανουαρίου. Αυτό μπορεί να οδηγήσει σε αυξημένη ζήτηση για διαμονή.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Νέες Τουριστικές Επενδύσεις: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είσοδος νέων ξενοδοχειακών μονάδων στην Κέρκυρα, όπως αυτή του ομίλου </a:t>
            </a:r>
            <a:r>
              <a:rPr lang="el-G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Mitsis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Hotels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ενισχύει το προφίλ του νησιού ως πολυτελούς προορισμού, δημιουργώντας ευκαιρίες για συνεργασίες και κοινές δράσεις προβολής.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Απειλές: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Αυξημένος Ανταγωνισμός: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ανάπτυξη νέων </a:t>
            </a:r>
            <a:r>
              <a:rPr lang="el-G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πεντάστερων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ξενοδοχείων στην Κέρκυρα αυξάνει τον ανταγωνισμό στην αγορά πολυτελούς φιλοξενίας, απαιτώντας από το ξενοδοχείο συνεχή βελτίωση των υπηρεσιών του.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Εξάρτηση από την Τουριστική Περίοδο:</a:t>
            </a: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Κέρκυρα παραμένει σε μεγάλο βαθμό εποχικός προορισμός, γεγονός που μπορεί να επηρεάσει την πληρότητα του ξενοδοχείου κατά τους μήνες χαμηλής ζήτησης.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7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4CC58-A332-DA0F-D3CF-4459737322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35038E-45D2-56FB-1CDB-30DE4BDEB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83910"/>
            <a:ext cx="11974286" cy="674143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200" b="1" u="sng" dirty="0"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</a:t>
            </a:r>
            <a:r>
              <a:rPr lang="el-GR" sz="1200" b="1" u="sng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νάλυση PESTLE (Πολιτικοί, Οικονομικοί, Κοινωνικοί, Τεχνολογικοί, Νομικοί και Περιβαλλοντικοί παράγοντες)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Πολιτικοί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Τουριστική Πολιτική και Προβολή: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 Δήμος Κεντρικής Κέρκυρας και 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Διαποντίων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Νήσων έχει ξεκινήσει διαβούλευση για το Σχέδιο Τουριστικής Προβολής 2025, με στόχο την ενίσχυση της τουριστικής εικόνας του νησιού.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Δημιουργία Επιτροπών Τουρισμού: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 Δήμος Βόρειας Κέρκυρας προχώρησε στη σύσταση επιτροπής τουρισμού ενόψει της τουριστικής περιόδου, με στόχο τη βελτίωση της λειτουργικότητας και της φιλοξενίας.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Οικονομικοί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Αυξημένες Τουριστικές Ροές: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Το 2024, η Κέρκυρα υποδέχθηκε πάνω από 4,2 εκατομμύρια τουρίστες, γεγονός που υποδηλώνει ισχυρή τουριστική ζήτηση.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Τουριστικοί Φόροι: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Από την 1η Ιανουαρίου 2025, η Ελλάδα εισήγαγε το "Τέλος Ανθεκτικότητας", το οποίο επιβάλλεται σε όλα τα τουριστικά καταλύματα, επηρεάζοντας το κόστος διαμονής.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Κοινωνικοί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Νέες Ταξιδιωτικές Τάσεις: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Οι ταξιδιώτες του 2025 δείχνουν προτίμηση σε εμπειρίες που προάγουν την ευεξία και την αποσύνδεση από την καθημερινότητα, όπως τα "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Calmcations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" και το "JOMO" (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Joy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of 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Missing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Out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Αναζήτηση Αυθεντικών Εμπειριών: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Υπάρχει αυξημένη ζήτηση για πολιτιστικές και αυθεντικές εμπειρίες, με τους ταξιδιώτες να επιθυμούν βαθύτερη σύνδεση με τον προορισμό τους.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Τεχνολογικοί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Ψηφιακό Μάρκετινγκ και Κρατήσεις: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Η αυξημένη χρήση ψηφιακών 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πλατφορμών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για κρατήσεις και η σημασία των διαδικτυακών κριτικών απαιτούν από τα ξενοδοχεία να επενδύσουν σε ψηφιακές στρατηγικές μάρκετινγκ.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Τεχνολογικές Καινοτομίες: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Η ενσωμάτωση τεχνολογιών όπως η τεχνητή νοημοσύνη και τα έξυπνα δωμάτια μπορεί να βελτιώσει την εμπειρία των επισκεπτών και να προσφέρει ανταγωνιστικό πλεονέκτημα.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Νομικοί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Ρυθμίσεις για τον Τουρισμό: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Οι νέοι τουριστικοί φόροι και οι κανονισμοί που στοχεύουν στη βιωσιμότητα και τη διαχείριση του </a:t>
            </a:r>
            <a:r>
              <a:rPr lang="el-GR" sz="12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υπερτουρισμού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μπορεί να επηρεάσουν τις λειτουργικές πρακτικές και τα κόστη των ξενοδοχείων.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l-GR" sz="12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Περιβαλλοντικές Νομοθεσίες: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Η αυξανόμενη έμφαση στη βιωσιμότητα οδηγεί σε αυστηρότερες περιβαλλοντικές ρυθμίσεις, απαιτώντας από τα ξενοδοχεία να υιοθετήσουν φιλικές προς το περιβάλλον πρακτικές.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Περιβαλλοντικοί Παράγοντες:</a:t>
            </a:r>
            <a:endParaRPr lang="el-GR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Κλιματική Αλλαγή: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Οι μεταβολές στο κλίμα μπορεί να επηρεάσουν την τουριστική περίοδο και τις προτιμήσεις των ταξιδιωτών, καθιστώντας απαραίτητη την προσαρμογή των υπηρεσιών.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l-GR" sz="12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Βιωσιμότητα:</a:t>
            </a:r>
            <a:r>
              <a:rPr lang="el-GR" sz="12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Οι ταξιδιώτες δείχνουν αυξημένο ενδιαφέρον για περιβαλλοντικά υπεύθυνες πρακτικές, επηρεάζοντας τις επιλογές τους σε καταλύματα που εφαρμόζουν βιώσιμες πρακτικές.</a:t>
            </a:r>
          </a:p>
        </p:txBody>
      </p:sp>
    </p:spTree>
    <p:extLst>
      <p:ext uri="{BB962C8B-B14F-4D97-AF65-F5344CB8AC3E}">
        <p14:creationId xmlns:p14="http://schemas.microsoft.com/office/powerpoint/2010/main" val="58421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D0313-DAE9-C9FF-4A8F-9E12DBAF7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A783F6-B47B-2216-5BC5-32EFB6945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Συσχέτιση </a:t>
            </a: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 </a:t>
            </a:r>
            <a:r>
              <a:rPr lang="el-GR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PESTLE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FD4AB6EE-6FB5-3277-4747-9E77A1B6E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65123"/>
              </p:ext>
            </p:extLst>
          </p:nvPr>
        </p:nvGraphicFramePr>
        <p:xfrm>
          <a:off x="304799" y="1063747"/>
          <a:ext cx="11582402" cy="257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201">
                  <a:extLst>
                    <a:ext uri="{9D8B030D-6E8A-4147-A177-3AD203B41FA5}">
                      <a16:colId xmlns:a16="http://schemas.microsoft.com/office/drawing/2014/main" val="3630556471"/>
                    </a:ext>
                  </a:extLst>
                </a:gridCol>
                <a:gridCol w="5791201">
                  <a:extLst>
                    <a:ext uri="{9D8B030D-6E8A-4147-A177-3AD203B41FA5}">
                      <a16:colId xmlns:a16="http://schemas.microsoft.com/office/drawing/2014/main" val="1289021508"/>
                    </a:ext>
                  </a:extLst>
                </a:gridCol>
              </a:tblGrid>
              <a:tr h="238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Δυνατά Σημεία (SWOT)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Συσχέτιση με Παράγοντες PESTLE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47511169"/>
                  </a:ext>
                </a:extLst>
              </a:tr>
              <a:tr h="46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Σύγχρονες εγκαταστάσεις (5 ετών)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Τεχνολογικοί – Το ξενοδοχείο μπορεί να ενσωματώσει νέες τεχνολογίες (smart rooms, AI).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21434305"/>
                  </a:ext>
                </a:extLst>
              </a:tr>
              <a:tr h="46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Ποικιλία δωματίων (100 δίκλινα, 50 μονόκλινα)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Κοινωνικοί – Ικανοποίηση διαφόρων τύπων ταξιδιωτών (ζευγάρια, μεμονωμένοι επισκέπτες).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38728838"/>
                  </a:ext>
                </a:extLst>
              </a:tr>
              <a:tr h="46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Εστιατόριο με μεγάλη χωρητικότητα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Κοινωνικοί &amp; Περιβαλλοντικοί – Αυξημένη ζήτηση για αυθεντικές γαστρονομικές εμπειρίες και βιώσιμες πρακτικές.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10661053"/>
                  </a:ext>
                </a:extLst>
              </a:tr>
              <a:tr h="46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Ιδιωτικό πάρκινγκ &amp; πρόσβαση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Περιβαλλοντικοί &amp; Πολιτικοί – Πιθανή μελλοντική ανάγκη για ηλεκτρικούς φορτιστές λόγω πράσινων πολιτικών.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32848935"/>
                  </a:ext>
                </a:extLst>
              </a:tr>
              <a:tr h="466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Στρατηγική τοποθεσία (παραθαλάσσιο, 15χλμ από πόλη &amp; αεροδρόμιο)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Πολιτικοί &amp; Οικονομικοί – Η προσβασιμότητα μπορεί να επηρεαστεί από κυβερνητικές επενδύσεις στις μεταφορές.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3923008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FAE1481-7432-7026-B433-57AAC37F9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7" y="6252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Συσχέτιση Δυνατών Σημείων (SWOT) με Παράγοντες PESTLE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5BD496BF-57A7-F4C0-B8DB-B35F86A4C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29080"/>
              </p:ext>
            </p:extLst>
          </p:nvPr>
        </p:nvGraphicFramePr>
        <p:xfrm>
          <a:off x="413657" y="4323513"/>
          <a:ext cx="10515600" cy="1881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7902556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42129060"/>
                    </a:ext>
                  </a:extLst>
                </a:gridCol>
              </a:tblGrid>
              <a:tr h="2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Αδυναμίες (SWOT)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Συσχέτιση με Παράγοντες PESTLE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84509955"/>
                  </a:ext>
                </a:extLst>
              </a:tr>
              <a:tr h="53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Απόσταση 15χλμ από πόλη και αεροδρόμιο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Πολιτικοί &amp; Οικονομικοί – Εξάρτηση από τοπικές υποδομές μεταφοράς, κόστος μετακίνησης επισκεπτών.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6736970"/>
                  </a:ext>
                </a:extLst>
              </a:tr>
              <a:tr h="53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Μέσος όρος ηλικίας προσωπικού (40 έτη)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Κοινωνικοί &amp; Τεχνολογικοί – Δυσκολία στην εκπαίδευση σε νέες τεχνολογίες και ψηφιακή εξυπηρέτηση.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56104543"/>
                  </a:ext>
                </a:extLst>
              </a:tr>
              <a:tr h="53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Εποχικότητα και χαμηλή πληρότητα το χειμώνα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Οικονομικοί &amp; Κοινωνικοί – Περιορισμένη τουριστική ροή εκτός σεζόν, ανάγκη για εναλλακτικές μορφές τουρισμού.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5006523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24BF6F44-CB11-F9A0-D0F0-B1901E8AC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7" y="386631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Συσχέτιση Αδυναμιών (SWOT) με Παράγοντες PESTLE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4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FCEE2-7510-035F-68A8-DD77B6BBC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>
            <a:extLst>
              <a:ext uri="{FF2B5EF4-FFF2-40B4-BE49-F238E27FC236}">
                <a16:creationId xmlns:a16="http://schemas.microsoft.com/office/drawing/2014/main" id="{579BC93E-C0DD-8171-B8AB-D793C8D69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165281"/>
              </p:ext>
            </p:extLst>
          </p:nvPr>
        </p:nvGraphicFramePr>
        <p:xfrm>
          <a:off x="576942" y="920306"/>
          <a:ext cx="10515600" cy="193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698957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56599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Ευκαιρίες (SWOT)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Συσχέτιση με Παράγοντες PESTLE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32843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Αύξηση τουριστικής κίνησης στην Κέρκυρα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Οικονομικοί &amp; Πολιτικοί – Ρεκόρ κρατήσεων το 2025 και στρατηγική τουριστικής προβολής.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16659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Νέες τουριστικές επενδύσεις στο νησί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Οικονομικοί &amp; Τεχνολογικοί – Ανάπτυξη υποδομών, συνεργασίες και ανταγωνισμός για βελτίωση υπηρεσιών.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34072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Αύξηση ενδιαφέροντος για αυθεντικές και βιώσιμες εμπειρίες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Κοινωνικοί &amp; Περιβαλλοντικοί – Πιθανότητα ανάπτυξης πράσινων πρωτοβουλιών και τοπικών εμπειριών.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270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Ψηφιακό marketing και κράτηση μέσω OTAs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Τεχνολογικοί – Ενίσχυση της παρουσίας στα </a:t>
                      </a:r>
                      <a:r>
                        <a:rPr lang="el-GR" sz="1200" kern="100" dirty="0" err="1">
                          <a:effectLst/>
                        </a:rPr>
                        <a:t>social</a:t>
                      </a:r>
                      <a:r>
                        <a:rPr lang="el-GR" sz="1200" kern="100" dirty="0">
                          <a:effectLst/>
                        </a:rPr>
                        <a:t> </a:t>
                      </a:r>
                      <a:r>
                        <a:rPr lang="el-GR" sz="1200" kern="100" dirty="0" err="1">
                          <a:effectLst/>
                        </a:rPr>
                        <a:t>media</a:t>
                      </a:r>
                      <a:r>
                        <a:rPr lang="el-GR" sz="1200" kern="100" dirty="0">
                          <a:effectLst/>
                        </a:rPr>
                        <a:t> και στις </a:t>
                      </a:r>
                      <a:r>
                        <a:rPr lang="el-GR" sz="1200" kern="100" dirty="0" err="1">
                          <a:effectLst/>
                        </a:rPr>
                        <a:t>online</a:t>
                      </a:r>
                      <a:r>
                        <a:rPr lang="el-GR" sz="1200" kern="100" dirty="0">
                          <a:effectLst/>
                        </a:rPr>
                        <a:t> κρατήσεις.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47314939"/>
                  </a:ext>
                </a:extLst>
              </a:tr>
            </a:tbl>
          </a:graphicData>
        </a:graphic>
      </p:graphicFrame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8CC15353-B80D-38DA-CEDA-8401EF058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43252"/>
              </p:ext>
            </p:extLst>
          </p:nvPr>
        </p:nvGraphicFramePr>
        <p:xfrm>
          <a:off x="576942" y="3728839"/>
          <a:ext cx="10515600" cy="2527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8753508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77072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Απειλές (SWOT)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Συσχέτιση με Παράγοντες PESTLE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80963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Αυξημένος ανταγωνισμός από νέα ξενοδοχεία 5 αστέρων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Οικονομικοί &amp; Πολιτικοί – Νέα ξενοδοχειακά projects πιέζουν τις τιμές και απαιτούν διαφοροποίηση.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9948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Εξάρτηση από την τουριστική περίοδο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Οικονομικοί &amp; Περιβαλλοντικοί – Οι καιρικές συνθήκες και η εποχικότητα μειώνουν τη σταθερότητα των εσόδων.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70067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Αλλαγές στις ταξιδιωτικές τάσεις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Κοινωνικοί – Οι νέες τάσεις (Calmcations, βιώσιμα ταξίδια) μπορεί να αλλάξουν τις προτεραιότητες των επισκεπτών.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71097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Αύξηση κόστους λόγω φόρων και νέων περιβαλλοντικών ρυθμίσεων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Νομικοί &amp; Οικονομικοί – Ο "Τουριστικός Φόρος Ανθεκτικότητας" αυξάνει το κόστος διαμονής.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14060291"/>
                  </a:ext>
                </a:extLst>
              </a:tr>
              <a:tr h="591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>
                          <a:effectLst/>
                        </a:rPr>
                        <a:t>Κλιματική αλλαγή και ακραία καιρικά φαινόμενα</a:t>
                      </a:r>
                      <a:endParaRPr lang="el-GR" sz="12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100" dirty="0">
                          <a:effectLst/>
                        </a:rPr>
                        <a:t>Περιβαλλοντικοί – Πιθανές επιπτώσεις στη διάρκεια της τουριστικής περιόδου.</a:t>
                      </a:r>
                      <a:endParaRPr lang="el-GR" sz="12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8167851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990914C-9421-1668-9FA5-6145A849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31" y="3354223"/>
            <a:ext cx="38611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4. Συσχέτιση Απειλών (SWOT) με Παράγοντες PESTLE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31CD60-F16F-D61D-76BE-A66C29F6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2606"/>
            <a:ext cx="40022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 Συσχέτιση Ευκαιριών (SWOT) με Παράγοντες PESTLE</a:t>
            </a:r>
            <a:endParaRPr kumimoji="0" lang="el-GR" alt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962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09BEFA-DB41-DFEC-4333-8DD6C8C7B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A1CDFA-38DC-14C7-87A2-E59516709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1400" b="1" u="sng" dirty="0"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</a:t>
            </a:r>
            <a:r>
              <a:rPr lang="el-GR" sz="1400" b="1" u="sng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ναγνώριση κινδύνων</a:t>
            </a:r>
            <a:r>
              <a:rPr lang="en-US" sz="1400" b="1" u="sng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400" b="1" u="sng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από τα συσχετισμένα αποτελέσματα της ανάλυσης SWOT και PESTLE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400" b="1" u="sng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1. Λειτουργικοί Κίνδυνοι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Απόσταση από την πόλη και το αεροδρόμιο (15 χλμ.)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Μπορεί να μειώσει την ελκυστικότητα του ξενοδοχείου σε επισκέπτες που επιθυμούν άμεση πρόσβαση στο κέντρο ή σε αξιοθέατα.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Επιπλέον κόστος για υπηρεσίες μεταφοράς (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shuttle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buses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ιδιωτικά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transfers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Διαχείριση Ανθρώπινου Δυναμικού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Μέσος όρος ηλικίας προσωπικού (40 έτη) μπορεί να οδηγήσει σε δυσκολίες στην προσαρμογή σε νέες τεχνολογίες και ψηφιακές υπηρεσίες.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Έλλειψη ειδικευμένου προσωπικού λόγω ανταγωνισμού από άλλα πολυτελή ξενοδοχεία στο νησί.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Ποιότητα Υποδομών και Συντήρηση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Η παραθαλάσσια τοποθεσία μπορεί να επιταχύνει τη φθορά των εγκαταστάσεων (διάβρωση, αλμύρα).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 ξενοδοχείο έχει ηλικία 5 ετών, αλλά απαιτείται διαρκής συντήρηση για να παραμείνει ανταγωνιστικό.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Εποχικότητα &amp; Χαμηλή Πληρότητα Εκτός Καλοκαιριού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Περιορισμένη τουριστική κίνηση τους χειμερινούς μήνες, με αποτέλεσμα μείωση των εσόδων.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Υψηλά λειτουργικά έξοδα καθ’ όλη τη διάρκεια του έτους, ανεξάρτητα από την πληρότητα.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4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FBFF2-4AC3-3980-42F1-87A8DED43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B4D82-A63E-AB18-BA09-F3E7C0CC6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2. Οικονομικοί Κίνδυνοι</a:t>
            </a: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Αυξημένος Ανταγωνισμός από Νέα Ξενοδοχεία 5 Αστέρων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Νέα επενδύσεις στην Κέρκυρα εντείνουν τον ανταγωνισμό και πιέζουν τις τιμές των υπηρεσιών.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Αναγκαιότητα για διαφοροποίηση μέσω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premium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υπηρεσιών ή στρατηγικών συνεργασιών.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Αύξηση Κόστους Ενέργειας &amp; Προμηθειών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αυξημένες τιμές ρεύματος, καυσίμων και τροφίμων επηρεάζουν άμεσα τη λειτουργία του ξενοδοχείου.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Ανάγκη για ενεργειακά αποδοτικές λύσεις και βελτιστοποίηση της εφοδιαστικής αλυσίδας.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Τουριστικοί Φόροι &amp; Ρυθμίσεις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Από το 2025, ο "Τουριστικός Φόρος Ανθεκτικότητας" αυξάνει το κόστος διαμονής, πιθανώς επηρεάζοντας τη ζήτηση.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Ενδεχόμενες αλλαγές στη φορολογία των ξενοδοχείων που μπορεί να αυξήσουν τα λειτουργικά κόστη.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Εξάρτηση από Ταξιδιωτικούς Πράκτορες &amp;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Online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Travel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Agencies (</a:t>
            </a:r>
            <a:r>
              <a:rPr lang="el-GR" sz="1800" b="1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OTAs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Μεγάλη προμήθεια από τις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OTAs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μειώνει το καθαρό κέρδος του ξενοδοχείου.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Πιθανές αλλαγές στους αλγορίθμους προώθησης των </a:t>
            </a:r>
            <a:r>
              <a:rPr lang="el-GR" sz="1800" kern="100" dirty="0" err="1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OTAs</a:t>
            </a: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μπορεί να επηρεάσουν την προβολή του ξενοδοχείου.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7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6B8DF-3A1B-78F8-E3D5-3E2C44990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979511-647E-D20E-3C0B-A0293658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16568"/>
            <a:ext cx="11974286" cy="66543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1800" b="1" kern="100" dirty="0"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 Πολιτικοί Κίνδυνοι</a:t>
            </a:r>
            <a:endParaRPr lang="en-US" sz="1800" b="1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Αλλαγές στην Τουριστική Πολιτική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Οι πολιτικές ενίσχυσης άλλων προορισμών μπορεί να μειώσουν το συγκριτικό πλεονέκτημα της Κέρκυρας.</a:t>
            </a: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Μελλοντικές νομοθετικές ρυθμίσεις που επηρεάζουν την τουριστική βιομηχανία (άδειες λειτουργίας, κανονισμοί διαμονής).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l-GR" sz="1800" b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Τοπικές Υποδομές και Δημόσιες Επενδύσεις</a:t>
            </a:r>
            <a:endParaRPr lang="el-GR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l-GR" sz="18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Καθυστερήσεις σε βελτιώσεις υποδομών (δρόμοι, μεταφορές, αποχετευτικό σύστημα) μπορεί να επηρεάσουν τη συνολική εμπειρία των επισκεπτών.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736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3790</Words>
  <Application>Microsoft Office PowerPoint</Application>
  <PresentationFormat>Ευρεία οθόνη</PresentationFormat>
  <Paragraphs>396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4" baseType="lpstr">
      <vt:lpstr>Aptos</vt:lpstr>
      <vt:lpstr>Aptos Display</vt:lpstr>
      <vt:lpstr>Aptos Narrow</vt:lpstr>
      <vt:lpstr>Arial</vt:lpstr>
      <vt:lpstr>Calibri</vt:lpstr>
      <vt:lpstr>Courier New</vt:lpstr>
      <vt:lpstr>Symbol</vt:lpstr>
      <vt:lpstr>Wingdings</vt:lpstr>
      <vt:lpstr>Θέμα του Office</vt:lpstr>
      <vt:lpstr>Μελέτη Περίπτωσης Αναγνώριση Κινδύνων Ξενοδοχειακής Μονάδας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costas art</dc:creator>
  <cp:lastModifiedBy>costas art</cp:lastModifiedBy>
  <cp:revision>9</cp:revision>
  <dcterms:created xsi:type="dcterms:W3CDTF">2025-02-07T14:20:57Z</dcterms:created>
  <dcterms:modified xsi:type="dcterms:W3CDTF">2025-02-18T10:50:26Z</dcterms:modified>
</cp:coreProperties>
</file>