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77" r:id="rId16"/>
    <p:sldId id="27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000" b="1" dirty="0"/>
              <a:t>ΕΠΙΧΕΙΡΗΜΑΤΙΚΟΤΗΤΑ</a:t>
            </a:r>
            <a:br>
              <a:rPr lang="el-GR" sz="6000" b="1" dirty="0"/>
            </a:br>
            <a:r>
              <a:rPr lang="el-GR" sz="2200" b="1" dirty="0">
                <a:solidFill>
                  <a:schemeClr val="bg1">
                    <a:lumMod val="65000"/>
                  </a:schemeClr>
                </a:solidFill>
              </a:rPr>
              <a:t>ΚΟΙΝΩΝΙΑ, ΨΗΦΙΑΚΟ ΠΕΡΙΒΑΛΛΟΝ, ΔΙΟΙΚΗΣΗ, ΤΟΥΡΙΣΜΟΣ</a:t>
            </a:r>
            <a:endParaRPr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8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Μορφές Δράσης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Η </a:t>
            </a:r>
            <a:r>
              <a:rPr dirty="0" err="1"/>
              <a:t>ενδο</a:t>
            </a:r>
            <a:r>
              <a:rPr dirty="0"/>
              <a:t>-επ</a:t>
            </a:r>
            <a:r>
              <a:rPr dirty="0" err="1"/>
              <a:t>ιχειρημ</a:t>
            </a:r>
            <a:r>
              <a:rPr dirty="0"/>
              <a:t>ατικότητα εκδηλώνεται μέσω ανάπτυξης νέων προϊόντων, αναδιοργάνωσης δομών και δημιουργίας νέων επιχειρηματικών μοντέλων.</a:t>
            </a:r>
          </a:p>
          <a:p>
            <a:endParaRPr dirty="0"/>
          </a:p>
          <a:p>
            <a:r>
              <a:rPr sz="2800" dirty="0"/>
              <a:t>Κα</a:t>
            </a:r>
            <a:r>
              <a:rPr sz="2800" dirty="0" err="1"/>
              <a:t>ινοτομί</a:t>
            </a:r>
            <a:r>
              <a:rPr sz="2800" dirty="0"/>
              <a:t>α προϊόντος</a:t>
            </a:r>
          </a:p>
          <a:p>
            <a:r>
              <a:rPr sz="2800" dirty="0" err="1"/>
              <a:t>Στρ</a:t>
            </a:r>
            <a:r>
              <a:rPr sz="2800" dirty="0"/>
              <a:t>ατηγική ανανέωση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384" y="3569678"/>
            <a:ext cx="4292440" cy="25564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Εμπόδια στην Εφαρμογή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/>
              <a:t>Γρ</a:t>
            </a:r>
            <a:r>
              <a:rPr dirty="0"/>
              <a:t>αφειοκρατία, φόβος αποτυχίας και αντίσταση στην αλλαγή συχνά αναστέλλουν την ανάπτυξη ενδο-επιχειρηματικών πρωτοβουλιών.</a:t>
            </a:r>
          </a:p>
          <a:p>
            <a:endParaRPr dirty="0"/>
          </a:p>
          <a:p>
            <a:r>
              <a:rPr dirty="0" err="1"/>
              <a:t>Οργ</a:t>
            </a:r>
            <a:r>
              <a:rPr dirty="0"/>
              <a:t>ανωσιακή αδράνεια</a:t>
            </a:r>
          </a:p>
          <a:p>
            <a:r>
              <a:rPr dirty="0" err="1"/>
              <a:t>Περιορισμένοι</a:t>
            </a:r>
            <a:r>
              <a:rPr dirty="0"/>
              <a:t> π</a:t>
            </a:r>
            <a:r>
              <a:rPr dirty="0" err="1"/>
              <a:t>όροι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444" y="3306763"/>
            <a:ext cx="299085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Εμπόδια στην Εφαρμογή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85" y="1417638"/>
            <a:ext cx="6822830" cy="495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2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Ενδο-επιχειρηματικότητα &amp; Κρίσεις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/>
              <a:t>Σε</a:t>
            </a:r>
            <a:r>
              <a:rPr dirty="0"/>
              <a:t> π</a:t>
            </a:r>
            <a:r>
              <a:rPr dirty="0" err="1"/>
              <a:t>εριόδους</a:t>
            </a:r>
            <a:r>
              <a:rPr dirty="0"/>
              <a:t> </a:t>
            </a:r>
            <a:r>
              <a:rPr dirty="0" err="1"/>
              <a:t>κρίσης</a:t>
            </a:r>
            <a:r>
              <a:rPr dirty="0"/>
              <a:t> </a:t>
            </a:r>
            <a:r>
              <a:rPr dirty="0" err="1"/>
              <a:t>οι</a:t>
            </a:r>
            <a:r>
              <a:rPr dirty="0"/>
              <a:t> επ</a:t>
            </a:r>
            <a:r>
              <a:rPr dirty="0" err="1"/>
              <a:t>ιχειρήσεις</a:t>
            </a:r>
            <a:r>
              <a:rPr dirty="0"/>
              <a:t> π</a:t>
            </a:r>
            <a:r>
              <a:rPr dirty="0" err="1"/>
              <a:t>ου</a:t>
            </a:r>
            <a:r>
              <a:rPr dirty="0"/>
              <a:t> επ</a:t>
            </a:r>
            <a:r>
              <a:rPr dirty="0" err="1"/>
              <a:t>ενδύουν</a:t>
            </a:r>
            <a:r>
              <a:rPr dirty="0"/>
              <a:t> </a:t>
            </a:r>
            <a:r>
              <a:rPr dirty="0" err="1"/>
              <a:t>σε</a:t>
            </a:r>
            <a:r>
              <a:rPr dirty="0"/>
              <a:t> κα</a:t>
            </a:r>
            <a:r>
              <a:rPr dirty="0" err="1"/>
              <a:t>ινοτομί</a:t>
            </a:r>
            <a:r>
              <a:rPr dirty="0"/>
              <a:t>α επιδεικνύουν μεγαλύτερη ανθεκτικότητα και στρατηγική ευελιξία.</a:t>
            </a:r>
          </a:p>
          <a:p>
            <a:endParaRPr dirty="0"/>
          </a:p>
          <a:p>
            <a:r>
              <a:rPr sz="2800" dirty="0" err="1"/>
              <a:t>Ψηφι</a:t>
            </a:r>
            <a:r>
              <a:rPr sz="2800" dirty="0"/>
              <a:t>ακός μετασχηματισμός</a:t>
            </a:r>
          </a:p>
          <a:p>
            <a:r>
              <a:rPr sz="2800" dirty="0" err="1"/>
              <a:t>Προσ</a:t>
            </a:r>
            <a:r>
              <a:rPr sz="2800" dirty="0"/>
              <a:t>αρμοστικότητα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138" y="3790799"/>
            <a:ext cx="3488423" cy="23353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54062"/>
          </a:xfrm>
        </p:spPr>
        <p:txBody>
          <a:bodyPr>
            <a:normAutofit/>
          </a:bodyPr>
          <a:lstStyle/>
          <a:p>
            <a:r>
              <a:rPr sz="3600" dirty="0"/>
              <a:t>Παρ</a:t>
            </a:r>
            <a:r>
              <a:rPr lang="el-GR" sz="3600" dirty="0"/>
              <a:t>α</a:t>
            </a:r>
            <a:r>
              <a:rPr sz="3600" dirty="0" err="1"/>
              <a:t>δε</a:t>
            </a:r>
            <a:r>
              <a:rPr lang="el-GR" sz="3600" dirty="0"/>
              <a:t>ί</a:t>
            </a:r>
            <a:r>
              <a:rPr sz="3600" dirty="0" err="1"/>
              <a:t>γμ</a:t>
            </a:r>
            <a:r>
              <a:rPr lang="el-GR" sz="3600" dirty="0"/>
              <a:t>ατα Ενδο-επιχειρηματιών ανά κλάδο</a:t>
            </a:r>
            <a:endParaRPr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59327" y="1099037"/>
            <a:ext cx="6114134" cy="5460024"/>
            <a:chOff x="567470" y="1417638"/>
            <a:chExt cx="8029575" cy="77731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262" y="1417638"/>
              <a:ext cx="7991475" cy="22002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470" y="3609117"/>
              <a:ext cx="8029575" cy="55816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54062"/>
          </a:xfrm>
        </p:spPr>
        <p:txBody>
          <a:bodyPr>
            <a:normAutofit/>
          </a:bodyPr>
          <a:lstStyle/>
          <a:p>
            <a:r>
              <a:rPr sz="3600" dirty="0"/>
              <a:t>Παρ</a:t>
            </a:r>
            <a:r>
              <a:rPr lang="el-GR" sz="3600" dirty="0"/>
              <a:t>α</a:t>
            </a:r>
            <a:r>
              <a:rPr sz="3600" dirty="0" err="1"/>
              <a:t>δε</a:t>
            </a:r>
            <a:r>
              <a:rPr lang="el-GR" sz="3600" dirty="0"/>
              <a:t>ί</a:t>
            </a:r>
            <a:r>
              <a:rPr sz="3600" dirty="0" err="1"/>
              <a:t>γμ</a:t>
            </a:r>
            <a:r>
              <a:rPr lang="el-GR" sz="3600" dirty="0"/>
              <a:t>ατα Ενδο-επιχειρηματιών ανά κλάδο</a:t>
            </a:r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51" y="1236964"/>
            <a:ext cx="6632697" cy="511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5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Παράδειγμα 3M – Post-it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Η π</a:t>
            </a:r>
            <a:r>
              <a:rPr dirty="0" err="1"/>
              <a:t>ολιτική</a:t>
            </a:r>
            <a:r>
              <a:rPr dirty="0"/>
              <a:t> 15% </a:t>
            </a:r>
            <a:r>
              <a:rPr dirty="0" err="1"/>
              <a:t>χρόνου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προσωπικά projects επέτρεψε τη δημιουργία των Post-it, αναδεικνύοντας τη σημασία οργανωσιακής ελευθερίας.</a:t>
            </a:r>
          </a:p>
          <a:p>
            <a:endParaRPr dirty="0"/>
          </a:p>
          <a:p>
            <a:r>
              <a:rPr dirty="0" err="1"/>
              <a:t>Κουλτούρ</a:t>
            </a:r>
            <a:r>
              <a:rPr dirty="0"/>
              <a:t>α πειραματισμού</a:t>
            </a:r>
          </a:p>
          <a:p>
            <a:r>
              <a:rPr dirty="0"/>
              <a:t>Υπ</a:t>
            </a:r>
            <a:r>
              <a:rPr dirty="0" err="1"/>
              <a:t>οστήριξη</a:t>
            </a:r>
            <a:r>
              <a:rPr dirty="0"/>
              <a:t> </a:t>
            </a:r>
            <a:r>
              <a:rPr dirty="0" err="1"/>
              <a:t>διοίκησης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37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Παράδειγμα Google – Gmail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/>
              <a:t>Το</a:t>
            </a:r>
            <a:r>
              <a:rPr dirty="0"/>
              <a:t> Gmail </a:t>
            </a:r>
            <a:r>
              <a:rPr dirty="0" err="1"/>
              <a:t>δημιουργήθηκε</a:t>
            </a:r>
            <a:r>
              <a:rPr dirty="0"/>
              <a:t> </a:t>
            </a:r>
            <a:r>
              <a:rPr dirty="0" err="1"/>
              <a:t>στο</a:t>
            </a:r>
            <a:r>
              <a:rPr dirty="0"/>
              <a:t> πλα</a:t>
            </a:r>
            <a:r>
              <a:rPr dirty="0" err="1"/>
              <a:t>ίσιο</a:t>
            </a:r>
            <a:r>
              <a:rPr dirty="0"/>
              <a:t> </a:t>
            </a:r>
            <a:r>
              <a:rPr dirty="0" err="1"/>
              <a:t>της</a:t>
            </a:r>
            <a:r>
              <a:rPr dirty="0"/>
              <a:t> π</a:t>
            </a:r>
            <a:r>
              <a:rPr dirty="0" err="1"/>
              <a:t>ολιτικής</a:t>
            </a:r>
            <a:r>
              <a:rPr dirty="0"/>
              <a:t> 20% </a:t>
            </a:r>
            <a:r>
              <a:rPr dirty="0" err="1"/>
              <a:t>χρόνου</a:t>
            </a:r>
            <a:r>
              <a:rPr dirty="0"/>
              <a:t>, </a:t>
            </a:r>
            <a:r>
              <a:rPr dirty="0" err="1"/>
              <a:t>ενισχύοντ</a:t>
            </a:r>
            <a:r>
              <a:rPr dirty="0"/>
              <a:t>ας την καινοτομία εντός της εταιρείας.</a:t>
            </a:r>
          </a:p>
          <a:p>
            <a:endParaRPr dirty="0"/>
          </a:p>
          <a:p>
            <a:r>
              <a:rPr dirty="0" err="1"/>
              <a:t>Εσωτερική</a:t>
            </a:r>
            <a:r>
              <a:rPr dirty="0"/>
              <a:t> π</a:t>
            </a:r>
            <a:r>
              <a:rPr dirty="0" err="1"/>
              <a:t>ρωτο</a:t>
            </a:r>
            <a:r>
              <a:rPr dirty="0"/>
              <a:t>βουλία</a:t>
            </a:r>
          </a:p>
          <a:p>
            <a:r>
              <a:rPr dirty="0" err="1"/>
              <a:t>Στρ</a:t>
            </a:r>
            <a:r>
              <a:rPr dirty="0"/>
              <a:t>ατηγική αξιοποίηση ιδεών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Παράδειγμα Sony – PlayStation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Η α</a:t>
            </a:r>
            <a:r>
              <a:rPr dirty="0" err="1"/>
              <a:t>νά</a:t>
            </a:r>
            <a:r>
              <a:rPr dirty="0"/>
              <a:t>πτυξη του PlayStation ξεκίνησε ως εσωτερικό project, που τελικά μετέβαλε τη στρατηγική κατεύθυνση της εταιρείας.</a:t>
            </a:r>
          </a:p>
          <a:p>
            <a:endParaRPr dirty="0"/>
          </a:p>
          <a:p>
            <a:r>
              <a:rPr dirty="0" err="1"/>
              <a:t>Στρ</a:t>
            </a:r>
            <a:r>
              <a:rPr dirty="0"/>
              <a:t>ατηγική ανανέωση</a:t>
            </a:r>
          </a:p>
          <a:p>
            <a:r>
              <a:rPr dirty="0" err="1"/>
              <a:t>Δημιουργί</a:t>
            </a:r>
            <a:r>
              <a:rPr dirty="0"/>
              <a:t>α νέας αγοράς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Ελληνικά Παραδείγματα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Κα</a:t>
            </a:r>
            <a:r>
              <a:rPr dirty="0" err="1"/>
              <a:t>τά</a:t>
            </a:r>
            <a:r>
              <a:rPr dirty="0"/>
              <a:t> </a:t>
            </a:r>
            <a:r>
              <a:rPr dirty="0" err="1"/>
              <a:t>την</a:t>
            </a:r>
            <a:r>
              <a:rPr dirty="0"/>
              <a:t> π</a:t>
            </a:r>
            <a:r>
              <a:rPr dirty="0" err="1"/>
              <a:t>ερίοδο</a:t>
            </a:r>
            <a:r>
              <a:rPr dirty="0"/>
              <a:t> </a:t>
            </a:r>
            <a:r>
              <a:rPr dirty="0" err="1"/>
              <a:t>της</a:t>
            </a:r>
            <a:r>
              <a:rPr dirty="0"/>
              <a:t> πα</a:t>
            </a:r>
            <a:r>
              <a:rPr dirty="0" err="1"/>
              <a:t>νδημί</a:t>
            </a:r>
            <a:r>
              <a:rPr dirty="0"/>
              <a:t>ας, ελληνικές επιχειρήσεις ανέπτυξαν ψηφιακές υπηρεσίες, επιδεικνύοντας εσωτερική καινοτομία.</a:t>
            </a:r>
          </a:p>
          <a:p>
            <a:endParaRPr dirty="0"/>
          </a:p>
          <a:p>
            <a:r>
              <a:rPr dirty="0" err="1"/>
              <a:t>Ψηφι</a:t>
            </a:r>
            <a:r>
              <a:rPr dirty="0"/>
              <a:t>ακές τραπεζικές υπηρεσίες</a:t>
            </a:r>
          </a:p>
          <a:p>
            <a:r>
              <a:rPr dirty="0" err="1"/>
              <a:t>Ηλεκτρονικό</a:t>
            </a:r>
            <a:r>
              <a:rPr dirty="0"/>
              <a:t> </a:t>
            </a:r>
            <a:r>
              <a:rPr dirty="0" err="1"/>
              <a:t>εμ</a:t>
            </a:r>
            <a:r>
              <a:rPr dirty="0"/>
              <a:t>πόριο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Μέρος 1</a:t>
            </a:r>
            <a:r>
              <a:rPr lang="el-GR" baseline="30000" dirty="0"/>
              <a:t>ο</a:t>
            </a:r>
            <a:r>
              <a:rPr lang="el-GR" dirty="0"/>
              <a:t> – Κεφάλαιο 5</a:t>
            </a:r>
            <a:r>
              <a:rPr lang="el-GR" baseline="30000" dirty="0"/>
              <a:t>ο</a:t>
            </a:r>
            <a:r>
              <a:rPr lang="el-GR" dirty="0"/>
              <a:t> </a:t>
            </a:r>
            <a:br>
              <a:rPr lang="en-US" dirty="0"/>
            </a:br>
            <a:r>
              <a:rPr lang="el-GR" b="1" i="1" dirty="0"/>
              <a:t>Ενδο-</a:t>
            </a:r>
            <a:r>
              <a:rPr b="1" i="1" dirty="0"/>
              <a:t>Επ</a:t>
            </a:r>
            <a:r>
              <a:rPr b="1" i="1" dirty="0" err="1"/>
              <a:t>ιχειρημ</a:t>
            </a:r>
            <a:r>
              <a:rPr b="1" i="1" dirty="0"/>
              <a:t>ατικότητα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610531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Ενδο-επιχειρηματικότητα &amp; Ανταγωνιστικότητα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223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Η </a:t>
            </a:r>
            <a:r>
              <a:rPr dirty="0" err="1"/>
              <a:t>συστημ</a:t>
            </a:r>
            <a:r>
              <a:rPr dirty="0"/>
              <a:t>ατική καλλιέργεια ενδο-επιχειρηματικής κουλτούρας συνδέεται με μακροχρόνια βιωσιμότητα και ανάπτυξη.</a:t>
            </a:r>
          </a:p>
          <a:p>
            <a:endParaRPr dirty="0"/>
          </a:p>
          <a:p>
            <a:r>
              <a:rPr dirty="0" err="1"/>
              <a:t>Στρ</a:t>
            </a:r>
            <a:r>
              <a:rPr dirty="0"/>
              <a:t>ατηγικό πλεονέκτημα</a:t>
            </a:r>
          </a:p>
          <a:p>
            <a:r>
              <a:rPr dirty="0" err="1"/>
              <a:t>Οργ</a:t>
            </a:r>
            <a:r>
              <a:rPr dirty="0"/>
              <a:t>ανωσιακή μάθηση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Σύνδεση με RBV &amp; Ανθεκτικότητα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3954463"/>
          </a:xfrm>
        </p:spPr>
        <p:txBody>
          <a:bodyPr/>
          <a:lstStyle/>
          <a:p>
            <a:pPr marL="0" indent="0">
              <a:buNone/>
            </a:pPr>
            <a:r>
              <a:rPr dirty="0" err="1"/>
              <a:t>Σύμφων</a:t>
            </a:r>
            <a:r>
              <a:rPr dirty="0"/>
              <a:t>α με τη Resource-Based View, οι εσωτερικές ικανότητες αποτελούν πηγή βιώσιμου ανταγωνιστικού πλεονεκτήματος.</a:t>
            </a:r>
          </a:p>
          <a:p>
            <a:endParaRPr dirty="0"/>
          </a:p>
          <a:p>
            <a:r>
              <a:rPr dirty="0" err="1"/>
              <a:t>Αξιο</a:t>
            </a:r>
            <a:r>
              <a:rPr dirty="0"/>
              <a:t>ποίηση εσωτερικών πόρων</a:t>
            </a:r>
          </a:p>
          <a:p>
            <a:r>
              <a:rPr dirty="0" err="1"/>
              <a:t>Ανθεκτικότητ</a:t>
            </a:r>
            <a:r>
              <a:rPr dirty="0"/>
              <a:t>α οργανισμού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Κριτική Προσέγγιση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Η </a:t>
            </a:r>
            <a:r>
              <a:rPr dirty="0" err="1"/>
              <a:t>ενδο</a:t>
            </a:r>
            <a:r>
              <a:rPr dirty="0"/>
              <a:t>-επ</a:t>
            </a:r>
            <a:r>
              <a:rPr dirty="0" err="1"/>
              <a:t>ιχειρημ</a:t>
            </a:r>
            <a:r>
              <a:rPr dirty="0"/>
              <a:t>ατικότητα δεν αναπτύσσεται αυτόματα· απαιτεί στρατηγική πρόθεση και θεσμική υποστήριξη.</a:t>
            </a:r>
          </a:p>
          <a:p>
            <a:endParaRPr dirty="0"/>
          </a:p>
          <a:p>
            <a:r>
              <a:rPr dirty="0" err="1"/>
              <a:t>Ανάγκη</a:t>
            </a:r>
            <a:r>
              <a:rPr dirty="0"/>
              <a:t> </a:t>
            </a:r>
            <a:r>
              <a:rPr dirty="0" err="1"/>
              <a:t>συστημ</a:t>
            </a:r>
            <a:r>
              <a:rPr dirty="0"/>
              <a:t>ατικής εφαρμογής</a:t>
            </a:r>
          </a:p>
          <a:p>
            <a:r>
              <a:rPr dirty="0" err="1"/>
              <a:t>Δι</a:t>
            </a:r>
            <a:r>
              <a:rPr dirty="0"/>
              <a:t>αχείριση οργανωσιακών αντιστάσεων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Σύνοψη Κεφαλαίου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dirty="0"/>
              <a:t>Η </a:t>
            </a:r>
            <a:r>
              <a:rPr dirty="0" err="1"/>
              <a:t>ενδο</a:t>
            </a:r>
            <a:r>
              <a:rPr dirty="0"/>
              <a:t>-επ</a:t>
            </a:r>
            <a:r>
              <a:rPr dirty="0" err="1"/>
              <a:t>ιχειρημ</a:t>
            </a:r>
            <a:r>
              <a:rPr dirty="0"/>
              <a:t>ατικότητα αποτελεί μηχανισμό στρατηγικής ανανέωσης, ενισχύει την καινοτομία και συμβάλλει στη βιωσιμότητα</a:t>
            </a:r>
            <a:r>
              <a:rPr lang="en-US" dirty="0"/>
              <a:t>, </a:t>
            </a:r>
            <a:r>
              <a:rPr lang="el-GR" dirty="0"/>
              <a:t>στην ανθεκτικότητα και στη μακροχρόνια ανάπτυξη </a:t>
            </a:r>
            <a:r>
              <a:rPr dirty="0" err="1"/>
              <a:t>των</a:t>
            </a:r>
            <a:r>
              <a:rPr dirty="0"/>
              <a:t> </a:t>
            </a:r>
            <a:r>
              <a:rPr dirty="0" err="1"/>
              <a:t>οργ</a:t>
            </a:r>
            <a:r>
              <a:rPr dirty="0"/>
              <a:t>ανισμών</a:t>
            </a:r>
            <a:r>
              <a:rPr lang="el-GR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3374212-9E95-E1A3-D0E0-9C9EB722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32" y="1773452"/>
            <a:ext cx="2894095" cy="4084001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2C214A2-8D3D-1458-1AD1-4D12FCB6A1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13" y="1773452"/>
            <a:ext cx="1514856" cy="576072"/>
          </a:xfrm>
          <a:prstGeom prst="rect">
            <a:avLst/>
          </a:prstGeom>
        </p:spPr>
      </p:pic>
      <p:sp>
        <p:nvSpPr>
          <p:cNvPr id="7" name="8 - TextBox">
            <a:extLst>
              <a:ext uri="{FF2B5EF4-FFF2-40B4-BE49-F238E27FC236}">
                <a16:creationId xmlns:a16="http://schemas.microsoft.com/office/drawing/2014/main" id="{67796937-0401-1D50-4047-9E31F7E61650}"/>
              </a:ext>
            </a:extLst>
          </p:cNvPr>
          <p:cNvSpPr txBox="1"/>
          <p:nvPr/>
        </p:nvSpPr>
        <p:spPr bwMode="auto">
          <a:xfrm>
            <a:off x="3829340" y="3756537"/>
            <a:ext cx="4980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Το παρόν αρχείο περιλαμβάνει υλικό από βιβλίο του συγγραφέα και επιτρέπεται να χρησιμοποιηθεί ολόκληρο ή μέρος του σε παρουσιάσεις στην τάξη για διδακτικό σκοπό.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l-G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ΑΠΑΓΟΡΕΥΕΤΑΙ η εν γένει αναπαραγωγή του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 οποιονδήποτε άλλον τρόπο ή μορφή και για οποιονδήποτε άλλον σκοπό χωρίς γραπτή άδεια των Εκδόσεων ΔΙΣΙΓΜΑ (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www.disigma.gr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e-mail: info@disigma.gr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el-G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0 - Ορθογώνιο">
            <a:extLst>
              <a:ext uri="{FF2B5EF4-FFF2-40B4-BE49-F238E27FC236}">
                <a16:creationId xmlns:a16="http://schemas.microsoft.com/office/drawing/2014/main" id="{820907E4-BECF-9A78-8EDD-52B2E44D11EF}"/>
              </a:ext>
            </a:extLst>
          </p:cNvPr>
          <p:cNvSpPr/>
          <p:nvPr/>
        </p:nvSpPr>
        <p:spPr bwMode="auto">
          <a:xfrm>
            <a:off x="5286811" y="5273253"/>
            <a:ext cx="352289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Άδεια χρήση </a:t>
            </a:r>
            <a:r>
              <a:rPr kumimoji="0" lang="el-GR" altLang="el-G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Creative</a:t>
            </a: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Αναφορά, Μη Εμπορική Χρήση, Μη παράγωγα έργα 4.0 [1] ή μεταγενέστερη, Διεθνής Έκδοση.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l-GR" altLang="el-G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http://creativecommons.org/licenses/by-nc-nd/4.0/</a:t>
            </a:r>
            <a:endParaRPr kumimoji="0" lang="el-GR" altLang="el-G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AA4D4B8-35A6-C206-C61B-4B4A96FA132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31" y="5356596"/>
            <a:ext cx="11922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A3C253-6D2A-B841-3652-928C888A9C2F}"/>
              </a:ext>
            </a:extLst>
          </p:cNvPr>
          <p:cNvSpPr txBox="1"/>
          <p:nvPr/>
        </p:nvSpPr>
        <p:spPr>
          <a:xfrm>
            <a:off x="498932" y="315630"/>
            <a:ext cx="59390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ΕΠΙΧΕΙΡΗΜΑΤΙΚΟΤΗΤΑ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ΚΟΙΝΩΝΙΑ, ΨΗΦΙΑΚΟ ΠΕΡΙΒΑΛΛΟΝ, ΔΙΟΙΚΗΣΗ, ΤΟΥΡΙΣΜΟΣ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8C812-E3D3-B0F7-2FC0-E569815A3510}"/>
              </a:ext>
            </a:extLst>
          </p:cNvPr>
          <p:cNvSpPr txBox="1"/>
          <p:nvPr/>
        </p:nvSpPr>
        <p:spPr>
          <a:xfrm>
            <a:off x="3757353" y="1718791"/>
            <a:ext cx="3485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ΙΟΥΛΙΑ ΠΟΥΛΑΚΗ, ΒΙΚΥ ΚΑΤΣΩΝΗ</a:t>
            </a:r>
          </a:p>
        </p:txBody>
      </p:sp>
    </p:spTree>
    <p:extLst>
      <p:ext uri="{BB962C8B-B14F-4D97-AF65-F5344CB8AC3E}">
        <p14:creationId xmlns:p14="http://schemas.microsoft.com/office/powerpoint/2010/main" val="335327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Εισαγωγή στην Ενδο-επιχειρηματικότητα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793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Η </a:t>
            </a:r>
            <a:r>
              <a:rPr dirty="0" err="1"/>
              <a:t>ενδο</a:t>
            </a:r>
            <a:r>
              <a:rPr dirty="0"/>
              <a:t>-επ</a:t>
            </a:r>
            <a:r>
              <a:rPr dirty="0" err="1"/>
              <a:t>ιχειρημ</a:t>
            </a:r>
            <a:r>
              <a:rPr dirty="0"/>
              <a:t>ατικότητα αναφέρεται στην ανάπτυξη επιχειρηματικής δράσης εντός υφιστάμενων οργανισμών. </a:t>
            </a:r>
            <a:r>
              <a:rPr dirty="0" err="1"/>
              <a:t>Πρόκειτ</a:t>
            </a:r>
            <a:r>
              <a:rPr dirty="0"/>
              <a:t>αι για μηχανισμό στρατηγικής ανανέωσης που επιτρέπει στις επιχειρήσεις να καινοτομούν χωρίς να δημιουργείται νέα νομική οντότητα.</a:t>
            </a:r>
          </a:p>
          <a:p>
            <a:endParaRPr dirty="0"/>
          </a:p>
          <a:p>
            <a:r>
              <a:rPr dirty="0"/>
              <a:t>Επ</a:t>
            </a:r>
            <a:r>
              <a:rPr dirty="0" err="1"/>
              <a:t>ιχειρημ</a:t>
            </a:r>
            <a:r>
              <a:rPr dirty="0"/>
              <a:t>ατική δράση εντός οργανισμού</a:t>
            </a:r>
          </a:p>
          <a:p>
            <a:r>
              <a:rPr dirty="0" err="1"/>
              <a:t>Σύνδεση</a:t>
            </a:r>
            <a:r>
              <a:rPr dirty="0"/>
              <a:t> </a:t>
            </a:r>
            <a:r>
              <a:rPr dirty="0" err="1"/>
              <a:t>με</a:t>
            </a:r>
            <a:r>
              <a:rPr dirty="0"/>
              <a:t> α</a:t>
            </a:r>
            <a:r>
              <a:rPr dirty="0" err="1"/>
              <a:t>ντ</a:t>
            </a:r>
            <a:r>
              <a:rPr dirty="0"/>
              <a:t>αγωνιστικότητα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Ιστορική Εξέλιξη της Έννοιας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Ο </a:t>
            </a:r>
            <a:r>
              <a:rPr dirty="0" err="1"/>
              <a:t>όρος</a:t>
            </a:r>
            <a:r>
              <a:rPr dirty="0"/>
              <a:t> </a:t>
            </a:r>
            <a:r>
              <a:rPr dirty="0" err="1"/>
              <a:t>intrapreneur</a:t>
            </a:r>
            <a:r>
              <a:rPr dirty="0"/>
              <a:t> </a:t>
            </a:r>
            <a:r>
              <a:rPr dirty="0" err="1"/>
              <a:t>εισήχθη</a:t>
            </a:r>
            <a:r>
              <a:rPr dirty="0"/>
              <a:t> από </a:t>
            </a:r>
            <a:r>
              <a:rPr dirty="0" err="1"/>
              <a:t>τον</a:t>
            </a:r>
            <a:r>
              <a:rPr dirty="0"/>
              <a:t> Pinchot (1985) </a:t>
            </a:r>
            <a:r>
              <a:rPr dirty="0" err="1"/>
              <a:t>γι</a:t>
            </a:r>
            <a:r>
              <a:rPr dirty="0"/>
              <a:t>α να περιγράψει εργαζομένους που λειτουργούν ως επιχειρηματίες μέσα στην επιχείρηση. </a:t>
            </a:r>
            <a:r>
              <a:rPr dirty="0" err="1"/>
              <a:t>Στη</a:t>
            </a:r>
            <a:r>
              <a:rPr dirty="0"/>
              <a:t> </a:t>
            </a:r>
            <a:r>
              <a:rPr dirty="0" err="1"/>
              <a:t>συνέχει</a:t>
            </a:r>
            <a:r>
              <a:rPr dirty="0"/>
              <a:t>α ο Zahra ανέπτυξε τη θεωρητική θεμελίωση της έννοιας.</a:t>
            </a:r>
          </a:p>
          <a:p>
            <a:endParaRPr dirty="0"/>
          </a:p>
          <a:p>
            <a:r>
              <a:rPr dirty="0"/>
              <a:t>Pinchot: </a:t>
            </a:r>
            <a:r>
              <a:rPr dirty="0" err="1"/>
              <a:t>εσωτερικός</a:t>
            </a:r>
            <a:r>
              <a:rPr dirty="0"/>
              <a:t> επ</a:t>
            </a:r>
            <a:r>
              <a:rPr dirty="0" err="1"/>
              <a:t>ιχειρημ</a:t>
            </a:r>
            <a:r>
              <a:rPr dirty="0"/>
              <a:t>ατίας</a:t>
            </a:r>
          </a:p>
          <a:p>
            <a:r>
              <a:rPr dirty="0"/>
              <a:t>Zahra: </a:t>
            </a:r>
            <a:r>
              <a:rPr dirty="0" err="1"/>
              <a:t>στρ</a:t>
            </a:r>
            <a:r>
              <a:rPr dirty="0"/>
              <a:t>ατηγική ανανέωση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Θεωρητικές Διαστάσεις (Zahra)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133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Η </a:t>
            </a:r>
            <a:r>
              <a:rPr dirty="0" err="1"/>
              <a:t>ενδο</a:t>
            </a:r>
            <a:r>
              <a:rPr dirty="0"/>
              <a:t>-επ</a:t>
            </a:r>
            <a:r>
              <a:rPr dirty="0" err="1"/>
              <a:t>ιχειρημ</a:t>
            </a:r>
            <a:r>
              <a:rPr dirty="0"/>
              <a:t>ατικότητα περιλαμβάνει τρεις βασικές διαστάσεις: καινοτομία, στρατηγική ανανέωση και corporate venturing. </a:t>
            </a:r>
            <a:endParaRPr lang="el-GR" dirty="0"/>
          </a:p>
          <a:p>
            <a:pPr marL="0" indent="0">
              <a:buNone/>
            </a:pPr>
            <a:r>
              <a:rPr dirty="0" err="1"/>
              <a:t>Οι</a:t>
            </a:r>
            <a:r>
              <a:rPr dirty="0"/>
              <a:t> </a:t>
            </a:r>
            <a:r>
              <a:rPr dirty="0" err="1"/>
              <a:t>οργ</a:t>
            </a:r>
            <a:r>
              <a:rPr dirty="0"/>
              <a:t>ανισμοί που αναπτύσσουν και τις τρεις διαστάσεις επιδεικνύουν υψηλή δυναμική μετασχηματισμού.</a:t>
            </a:r>
          </a:p>
          <a:p>
            <a:endParaRPr dirty="0"/>
          </a:p>
          <a:p>
            <a:r>
              <a:rPr sz="2800" dirty="0" err="1"/>
              <a:t>Ανά</a:t>
            </a:r>
            <a:r>
              <a:rPr sz="2800" dirty="0"/>
              <a:t>πτυξη νέων προϊόντων</a:t>
            </a:r>
          </a:p>
          <a:p>
            <a:r>
              <a:rPr sz="2800" dirty="0" err="1"/>
              <a:t>Νέες</a:t>
            </a:r>
            <a:r>
              <a:rPr sz="2800" dirty="0"/>
              <a:t> επ</a:t>
            </a:r>
            <a:r>
              <a:rPr sz="2800" dirty="0" err="1"/>
              <a:t>ιχειρημ</a:t>
            </a:r>
            <a:r>
              <a:rPr sz="2800" dirty="0"/>
              <a:t>ατικές μονάδες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88" y="4249840"/>
            <a:ext cx="3071812" cy="20588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Διαφοροποίηση από Επιχειρηματικότητα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/>
              <a:t>Σε</a:t>
            </a:r>
            <a:r>
              <a:rPr dirty="0"/>
              <a:t> α</a:t>
            </a:r>
            <a:r>
              <a:rPr dirty="0" err="1"/>
              <a:t>ντίθεση</a:t>
            </a:r>
            <a:r>
              <a:rPr dirty="0"/>
              <a:t> </a:t>
            </a:r>
            <a:r>
              <a:rPr dirty="0" err="1"/>
              <a:t>με</a:t>
            </a:r>
            <a:r>
              <a:rPr dirty="0"/>
              <a:t> </a:t>
            </a:r>
            <a:r>
              <a:rPr dirty="0" err="1"/>
              <a:t>την</a:t>
            </a:r>
            <a:r>
              <a:rPr dirty="0"/>
              <a:t> παρα</a:t>
            </a:r>
            <a:r>
              <a:rPr dirty="0" err="1"/>
              <a:t>δοσι</a:t>
            </a:r>
            <a:r>
              <a:rPr dirty="0"/>
              <a:t>ακή</a:t>
            </a:r>
            <a:r>
              <a:rPr lang="en-US" dirty="0"/>
              <a:t> </a:t>
            </a:r>
            <a:r>
              <a:rPr dirty="0"/>
              <a:t>επιχειρηματικότητα, η ενδο-επιχειρηματικότητα δεν απαιτεί εξωτερική χρηματοδότηση ή πλήρη ανάληψη ρίσκου από τον εργαζόμενο.</a:t>
            </a:r>
          </a:p>
          <a:p>
            <a:endParaRPr dirty="0"/>
          </a:p>
          <a:p>
            <a:r>
              <a:rPr dirty="0" err="1"/>
              <a:t>Υφιστάμενη</a:t>
            </a:r>
            <a:r>
              <a:rPr dirty="0"/>
              <a:t> </a:t>
            </a:r>
            <a:r>
              <a:rPr dirty="0" err="1"/>
              <a:t>οργ</a:t>
            </a:r>
            <a:r>
              <a:rPr dirty="0"/>
              <a:t>ανωσιακή δομή</a:t>
            </a:r>
          </a:p>
          <a:p>
            <a:r>
              <a:rPr dirty="0" err="1"/>
              <a:t>Μειωμένο</a:t>
            </a:r>
            <a:r>
              <a:rPr dirty="0"/>
              <a:t> π</a:t>
            </a:r>
            <a:r>
              <a:rPr dirty="0" err="1"/>
              <a:t>ροσω</a:t>
            </a:r>
            <a:r>
              <a:rPr dirty="0"/>
              <a:t>πικό ρίσκο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Ρόλος Οργανωσιακής Κουλτούρας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Η </a:t>
            </a:r>
            <a:r>
              <a:rPr dirty="0" err="1"/>
              <a:t>κουλτούρ</a:t>
            </a:r>
            <a:r>
              <a:rPr dirty="0"/>
              <a:t>α που ενθαρρύνει τον πειραματισμό, την ανοχή στο λάθος και τη διατμηματική συνεργασία αποτελεί βασική προϋπόθεση επιτυχίας.</a:t>
            </a:r>
          </a:p>
          <a:p>
            <a:endParaRPr dirty="0"/>
          </a:p>
          <a:p>
            <a:r>
              <a:rPr dirty="0"/>
              <a:t>Υπ</a:t>
            </a:r>
            <a:r>
              <a:rPr dirty="0" err="1"/>
              <a:t>οστήριξη</a:t>
            </a:r>
            <a:r>
              <a:rPr dirty="0"/>
              <a:t> </a:t>
            </a:r>
            <a:r>
              <a:rPr dirty="0" err="1"/>
              <a:t>διοίκησης</a:t>
            </a:r>
            <a:endParaRPr dirty="0"/>
          </a:p>
          <a:p>
            <a:r>
              <a:rPr dirty="0" err="1"/>
              <a:t>Ανοχή</a:t>
            </a:r>
            <a:r>
              <a:rPr dirty="0"/>
              <a:t> </a:t>
            </a:r>
            <a:r>
              <a:rPr dirty="0" err="1"/>
              <a:t>στην</a:t>
            </a:r>
            <a:r>
              <a:rPr dirty="0"/>
              <a:t> απ</a:t>
            </a:r>
            <a:r>
              <a:rPr dirty="0" err="1"/>
              <a:t>οτυχί</a:t>
            </a:r>
            <a:r>
              <a:rPr dirty="0"/>
              <a:t>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493" y="3934519"/>
            <a:ext cx="2567354" cy="2191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Χαρακτηριστικά Ενδο-επιχειρηματία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Ο </a:t>
            </a:r>
            <a:r>
              <a:rPr dirty="0" err="1"/>
              <a:t>ενδο</a:t>
            </a:r>
            <a:r>
              <a:rPr dirty="0"/>
              <a:t>-επ</a:t>
            </a:r>
            <a:r>
              <a:rPr dirty="0" err="1"/>
              <a:t>ιχειρημ</a:t>
            </a:r>
            <a:r>
              <a:rPr dirty="0"/>
              <a:t>ατίας χαρακτηρίζεται από δημιουργικότητα, επιμονή και ικανότητα κινητοποίησης πόρων και ανθρώπων εντός της επιχείρησης.</a:t>
            </a:r>
          </a:p>
          <a:p>
            <a:endParaRPr dirty="0"/>
          </a:p>
          <a:p>
            <a:r>
              <a:rPr dirty="0" err="1"/>
              <a:t>Πρωτο</a:t>
            </a:r>
            <a:r>
              <a:rPr dirty="0"/>
              <a:t>βουλία</a:t>
            </a:r>
          </a:p>
          <a:p>
            <a:r>
              <a:rPr dirty="0" err="1"/>
              <a:t>Ικ</a:t>
            </a:r>
            <a:r>
              <a:rPr dirty="0"/>
              <a:t>ανότητα πειθούς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45" y="3660608"/>
            <a:ext cx="4069373" cy="23024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Τύποι Ενδο-επιχειρηματιών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/>
              <a:t>Οι</a:t>
            </a:r>
            <a:r>
              <a:rPr dirty="0"/>
              <a:t> Creators </a:t>
            </a:r>
            <a:r>
              <a:rPr dirty="0" err="1"/>
              <a:t>δημιουργούν</a:t>
            </a:r>
            <a:r>
              <a:rPr dirty="0"/>
              <a:t> </a:t>
            </a:r>
            <a:r>
              <a:rPr dirty="0" err="1"/>
              <a:t>ιδέες</a:t>
            </a:r>
            <a:r>
              <a:rPr dirty="0"/>
              <a:t>, </a:t>
            </a:r>
            <a:r>
              <a:rPr dirty="0" err="1"/>
              <a:t>οι</a:t>
            </a:r>
            <a:r>
              <a:rPr dirty="0"/>
              <a:t> Implementers </a:t>
            </a:r>
            <a:r>
              <a:rPr dirty="0" err="1"/>
              <a:t>υλο</a:t>
            </a:r>
            <a:r>
              <a:rPr dirty="0"/>
              <a:t>ποιούν στρατηγικές, οι Doers εστιάζουν στην πράξη και οι Networkers χτίζουν συνεργασίες.</a:t>
            </a:r>
          </a:p>
          <a:p>
            <a:endParaRPr dirty="0"/>
          </a:p>
          <a:p>
            <a:r>
              <a:rPr dirty="0" err="1"/>
              <a:t>Δι</a:t>
            </a:r>
            <a:r>
              <a:rPr dirty="0"/>
              <a:t>αφορετικοί ρόλοι</a:t>
            </a:r>
          </a:p>
          <a:p>
            <a:r>
              <a:rPr dirty="0" err="1"/>
              <a:t>Συμ</a:t>
            </a:r>
            <a:r>
              <a:rPr dirty="0"/>
              <a:t>πληρωματική λειτουργία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644</Words>
  <Application>Microsoft Office PowerPoint</Application>
  <PresentationFormat>Προβολή στην οθόνη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ΕΠΙΧΕΙΡΗΜΑΤΙΚΟΤΗΤΑ ΚΟΙΝΩΝΙΑ, ΨΗΦΙΑΚΟ ΠΕΡΙΒΑΛΛΟΝ, ΔΙΟΙΚΗΣΗ, ΤΟΥΡΙΣΜΟΣ</vt:lpstr>
      <vt:lpstr>Μέρος 1ο – Κεφάλαιο 5ο  Ενδο-Επιχειρηματικότητα</vt:lpstr>
      <vt:lpstr>Εισαγωγή στην Ενδο-επιχειρηματικότητα</vt:lpstr>
      <vt:lpstr>Ιστορική Εξέλιξη της Έννοιας</vt:lpstr>
      <vt:lpstr>Θεωρητικές Διαστάσεις (Zahra)</vt:lpstr>
      <vt:lpstr>Διαφοροποίηση από Επιχειρηματικότητα</vt:lpstr>
      <vt:lpstr>Ρόλος Οργανωσιακής Κουλτούρας</vt:lpstr>
      <vt:lpstr>Χαρακτηριστικά Ενδο-επιχειρηματία</vt:lpstr>
      <vt:lpstr>Τύποι Ενδο-επιχειρηματιών</vt:lpstr>
      <vt:lpstr>Μορφές Δράσης</vt:lpstr>
      <vt:lpstr>Εμπόδια στην Εφαρμογή</vt:lpstr>
      <vt:lpstr>Εμπόδια στην Εφαρμογή</vt:lpstr>
      <vt:lpstr>Ενδο-επιχειρηματικότητα &amp; Κρίσεις</vt:lpstr>
      <vt:lpstr>Παραδείγματα Ενδο-επιχειρηματιών ανά κλάδο</vt:lpstr>
      <vt:lpstr>Παραδείγματα Ενδο-επιχειρηματιών ανά κλάδο</vt:lpstr>
      <vt:lpstr>Παράδειγμα 3M – Post-it</vt:lpstr>
      <vt:lpstr>Παράδειγμα Google – Gmail</vt:lpstr>
      <vt:lpstr>Παράδειγμα Sony – PlayStation</vt:lpstr>
      <vt:lpstr>Ελληνικά Παραδείγματα</vt:lpstr>
      <vt:lpstr>Ενδο-επιχειρηματικότητα &amp; Ανταγωνιστικότητα</vt:lpstr>
      <vt:lpstr>Σύνδεση με RBV &amp; Ανθεκτικότητα</vt:lpstr>
      <vt:lpstr>Κριτική Προσέγγιση</vt:lpstr>
      <vt:lpstr>Σύνοψη Κεφαλαίου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5: Ενδο-επιχειρηματικότητα</dc:title>
  <dc:subject/>
  <dc:creator>Poulaki Ioulia</dc:creator>
  <cp:keywords/>
  <dc:description>generated using python-pptx</dc:description>
  <cp:lastModifiedBy>Naoum Mylonas</cp:lastModifiedBy>
  <cp:revision>5</cp:revision>
  <dcterms:created xsi:type="dcterms:W3CDTF">2013-01-27T09:14:16Z</dcterms:created>
  <dcterms:modified xsi:type="dcterms:W3CDTF">2026-03-05T08:56:41Z</dcterms:modified>
  <cp:category/>
</cp:coreProperties>
</file>