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72" r:id="rId7"/>
    <p:sldId id="260" r:id="rId8"/>
    <p:sldId id="273" r:id="rId9"/>
    <p:sldId id="274" r:id="rId10"/>
    <p:sldId id="275" r:id="rId11"/>
    <p:sldId id="276" r:id="rId12"/>
    <p:sldId id="261" r:id="rId13"/>
    <p:sldId id="262" r:id="rId14"/>
    <p:sldId id="263" r:id="rId15"/>
    <p:sldId id="277" r:id="rId16"/>
    <p:sldId id="264" r:id="rId17"/>
    <p:sldId id="265" r:id="rId18"/>
    <p:sldId id="278" r:id="rId19"/>
    <p:sldId id="266" r:id="rId20"/>
    <p:sldId id="279" r:id="rId21"/>
    <p:sldId id="267" r:id="rId22"/>
    <p:sldId id="26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Ομαδικός Επιχειρηματίας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8343" cy="26992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Επίσης, ομάδες που αποτελούνται από μέλη με υψηλή συναισθηματική νοημοσύνη και αναπτυγμένες κοινωνικές δεξιότητες επιτυγχάνουν υψηλότερα επίπεδα απόδοσης και καινοτομίας.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Ικανότητα ενεργητικής ακρόασης </a:t>
            </a:r>
          </a:p>
          <a:p>
            <a:r>
              <a:rPr lang="el-GR" dirty="0"/>
              <a:t>Επίλυση συγκρούσεων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13" y="4026195"/>
            <a:ext cx="3746314" cy="25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3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Ομαδικός Επιχειρηματίας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78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Ο ομαδικός επιχειρηματίας λειτουργεί συχνά ως «facilitator», γεφυρώνοντας διαφορές, ενθαρρύνοντας τη συμμετοχή όλων και μετατρέποντας τις διαφωνίες σε ευκαιρίες μάθησης και εξέλιξης.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Ωστόσο, η ετερογένεια των προσωπικοτήτων αλλά και των υποβάθρων των μελών της ομάδας είναι ιδιαιτέρως σημαντική για την επιτυχία του ομαδικού επιχειρηματικού έργου.</a:t>
            </a:r>
          </a:p>
        </p:txBody>
      </p:sp>
    </p:spTree>
    <p:extLst>
      <p:ext uri="{BB962C8B-B14F-4D97-AF65-F5344CB8AC3E}">
        <p14:creationId xmlns:p14="http://schemas.microsoft.com/office/powerpoint/2010/main" val="14404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Ετερογένεια στις Ομάδες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18185" cy="4571999"/>
          </a:xfrm>
        </p:spPr>
        <p:txBody>
          <a:bodyPr>
            <a:normAutofit fontScale="77500" lnSpcReduction="20000"/>
          </a:bodyPr>
          <a:lstStyle/>
          <a:p>
            <a:r>
              <a:rPr dirty="0" err="1"/>
              <a:t>Ποικιλομορφί</a:t>
            </a:r>
            <a:r>
              <a:rPr dirty="0"/>
              <a:t>α επαγγελματικών και πολιτισμικών χαρακτηριστικών</a:t>
            </a:r>
          </a:p>
          <a:p>
            <a:endParaRPr lang="el-GR" dirty="0"/>
          </a:p>
          <a:p>
            <a:r>
              <a:rPr dirty="0" err="1"/>
              <a:t>Ενίσχυση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ας και δημιουργικότητας</a:t>
            </a:r>
          </a:p>
          <a:p>
            <a:endParaRPr lang="el-GR" dirty="0"/>
          </a:p>
          <a:p>
            <a:r>
              <a:rPr dirty="0" err="1"/>
              <a:t>Κίνδυνος</a:t>
            </a:r>
            <a:r>
              <a:rPr dirty="0"/>
              <a:t> </a:t>
            </a:r>
            <a:r>
              <a:rPr dirty="0" err="1"/>
              <a:t>συγκρούσεων</a:t>
            </a:r>
            <a:r>
              <a:rPr dirty="0"/>
              <a:t> </a:t>
            </a:r>
            <a:r>
              <a:rPr dirty="0" err="1"/>
              <a:t>χωρίς</a:t>
            </a:r>
            <a:r>
              <a:rPr dirty="0"/>
              <a:t> </a:t>
            </a:r>
            <a:r>
              <a:rPr dirty="0" err="1"/>
              <a:t>σωστή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αχείριση</a:t>
            </a:r>
          </a:p>
          <a:p>
            <a:endParaRPr lang="el-GR" dirty="0"/>
          </a:p>
          <a:p>
            <a:r>
              <a:rPr dirty="0" err="1"/>
              <a:t>Ανάγκη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σαφείς διαδικασίες και εμπιστοσύνη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5" y="3674818"/>
            <a:ext cx="3730602" cy="24973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Ψηφιακό Περιβάλλον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84177" cy="4525963"/>
          </a:xfrm>
        </p:spPr>
        <p:txBody>
          <a:bodyPr>
            <a:normAutofit fontScale="92500" lnSpcReduction="10000"/>
          </a:bodyPr>
          <a:lstStyle/>
          <a:p>
            <a:r>
              <a:rPr dirty="0" err="1"/>
              <a:t>Ρόλος</a:t>
            </a:r>
            <a:r>
              <a:rPr dirty="0"/>
              <a:t> </a:t>
            </a:r>
            <a:r>
              <a:rPr dirty="0" err="1"/>
              <a:t>ψηφι</a:t>
            </a:r>
            <a:r>
              <a:rPr dirty="0"/>
              <a:t>ακών εργαλείων: cloud, τηλεδιασκέψεις, συνεργατικές πλατφόρμες</a:t>
            </a:r>
          </a:p>
          <a:p>
            <a:endParaRPr lang="el-GR" dirty="0"/>
          </a:p>
          <a:p>
            <a:r>
              <a:rPr dirty="0" err="1"/>
              <a:t>Ενίσχυση</a:t>
            </a:r>
            <a:r>
              <a:rPr dirty="0"/>
              <a:t> </a:t>
            </a:r>
            <a:r>
              <a:rPr dirty="0" err="1"/>
              <a:t>διεθνούς</a:t>
            </a:r>
            <a:r>
              <a:rPr dirty="0"/>
              <a:t> </a:t>
            </a:r>
            <a:r>
              <a:rPr dirty="0" err="1"/>
              <a:t>συνεργ</a:t>
            </a:r>
            <a:r>
              <a:rPr dirty="0"/>
              <a:t>ασίας</a:t>
            </a:r>
          </a:p>
          <a:p>
            <a:endParaRPr lang="el-GR" dirty="0"/>
          </a:p>
          <a:p>
            <a:r>
              <a:rPr dirty="0" err="1"/>
              <a:t>Προκλήσεις</a:t>
            </a:r>
            <a:r>
              <a:rPr dirty="0"/>
              <a:t>: </a:t>
            </a:r>
            <a:r>
              <a:rPr dirty="0" err="1"/>
              <a:t>ψηφι</a:t>
            </a:r>
            <a:r>
              <a:rPr dirty="0"/>
              <a:t>ακή κόπωση, ανάγκη soft 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071" y="3534508"/>
            <a:ext cx="2760729" cy="2747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Σύγχρονα Χρηματοδοτικά Μοντέλα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Bootstrapping – αυτοχρηματοδότηση</a:t>
            </a:r>
          </a:p>
          <a:p>
            <a:r>
              <a:t>Friends, Family &amp; Fools (FFF)</a:t>
            </a:r>
          </a:p>
          <a:p>
            <a:r>
              <a:t>Business Angels</a:t>
            </a:r>
          </a:p>
          <a:p>
            <a:r>
              <a:t>Venture Capital</a:t>
            </a:r>
          </a:p>
          <a:p>
            <a:r>
              <a:t>Crowdfunding</a:t>
            </a:r>
          </a:p>
          <a:p>
            <a:r>
              <a:t>Accelerators &amp; Incubators</a:t>
            </a:r>
          </a:p>
          <a:p>
            <a:r>
              <a:t>Κρατικά/Ευρωπαϊκά προγράμματα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Σύγχρονα Χρηματοδοτικά Μοντέλα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56" y="1504212"/>
            <a:ext cx="6759087" cy="48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3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Πλεονεκτήματα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Συμ</a:t>
            </a:r>
            <a:r>
              <a:rPr dirty="0"/>
              <a:t>πληρωματικές δεξιότητες και συλλογική μάθηση</a:t>
            </a:r>
          </a:p>
          <a:p>
            <a:r>
              <a:rPr dirty="0" err="1"/>
              <a:t>Μείωση</a:t>
            </a:r>
            <a:r>
              <a:rPr dirty="0"/>
              <a:t> α</a:t>
            </a:r>
            <a:r>
              <a:rPr dirty="0" err="1"/>
              <a:t>τομικού</a:t>
            </a:r>
            <a:r>
              <a:rPr dirty="0"/>
              <a:t> </a:t>
            </a:r>
            <a:r>
              <a:rPr dirty="0" err="1"/>
              <a:t>ρίσκου</a:t>
            </a:r>
            <a:endParaRPr dirty="0"/>
          </a:p>
          <a:p>
            <a:r>
              <a:rPr dirty="0" err="1"/>
              <a:t>Ενίσχυση</a:t>
            </a:r>
            <a:r>
              <a:rPr dirty="0"/>
              <a:t> </a:t>
            </a:r>
            <a:r>
              <a:rPr dirty="0" err="1"/>
              <a:t>δημιουργικότητ</a:t>
            </a:r>
            <a:r>
              <a:rPr dirty="0"/>
              <a:t>ας και καινοτομίας</a:t>
            </a:r>
          </a:p>
          <a:p>
            <a:r>
              <a:rPr dirty="0"/>
              <a:t>Τα</a:t>
            </a:r>
            <a:r>
              <a:rPr dirty="0" err="1"/>
              <a:t>χύτερη</a:t>
            </a:r>
            <a:r>
              <a:rPr dirty="0"/>
              <a:t> α</a:t>
            </a:r>
            <a:r>
              <a:rPr dirty="0" err="1"/>
              <a:t>νά</a:t>
            </a:r>
            <a:r>
              <a:rPr dirty="0"/>
              <a:t>πτυξη και προσαρμοστικότητα</a:t>
            </a:r>
          </a:p>
          <a:p>
            <a:r>
              <a:rPr dirty="0"/>
              <a:t>Κα</a:t>
            </a:r>
            <a:r>
              <a:rPr dirty="0" err="1"/>
              <a:t>λύτερη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αχείριση κρίσεων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Μειονεκτήματα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7860322" cy="4343399"/>
          </a:xfrm>
        </p:spPr>
        <p:txBody>
          <a:bodyPr>
            <a:normAutofit/>
          </a:bodyPr>
          <a:lstStyle/>
          <a:p>
            <a:endParaRPr dirty="0"/>
          </a:p>
          <a:p>
            <a:r>
              <a:rPr dirty="0" err="1"/>
              <a:t>Συγκρούσεις</a:t>
            </a:r>
            <a:r>
              <a:rPr dirty="0"/>
              <a:t> και </a:t>
            </a:r>
            <a:r>
              <a:rPr dirty="0" err="1"/>
              <a:t>εσωτερικές</a:t>
            </a:r>
            <a:r>
              <a:rPr dirty="0"/>
              <a:t> </a:t>
            </a:r>
            <a:r>
              <a:rPr dirty="0" err="1"/>
              <a:t>εντάσεις</a:t>
            </a:r>
            <a:endParaRPr dirty="0"/>
          </a:p>
          <a:p>
            <a:r>
              <a:rPr dirty="0" err="1"/>
              <a:t>Προσω</a:t>
            </a:r>
            <a:r>
              <a:rPr dirty="0"/>
              <a:t>πικά συμφέροντα και εγωισμός</a:t>
            </a:r>
          </a:p>
          <a:p>
            <a:r>
              <a:rPr dirty="0" err="1"/>
              <a:t>Δυσκολί</a:t>
            </a:r>
            <a:r>
              <a:rPr dirty="0"/>
              <a:t>α καταμερισμού ρόλων</a:t>
            </a:r>
          </a:p>
          <a:p>
            <a:r>
              <a:rPr dirty="0" err="1"/>
              <a:t>Αυξημένο</a:t>
            </a:r>
            <a:r>
              <a:rPr dirty="0"/>
              <a:t> </a:t>
            </a:r>
            <a:r>
              <a:rPr dirty="0" err="1"/>
              <a:t>άγχος</a:t>
            </a:r>
            <a:r>
              <a:rPr dirty="0"/>
              <a:t> </a:t>
            </a:r>
            <a:endParaRPr lang="el-GR" dirty="0"/>
          </a:p>
          <a:p>
            <a:r>
              <a:rPr lang="el-GR" dirty="0"/>
              <a:t>Π</a:t>
            </a:r>
            <a:r>
              <a:rPr dirty="0" err="1"/>
              <a:t>οσοστά</a:t>
            </a:r>
            <a:r>
              <a:rPr dirty="0"/>
              <a:t> απ</a:t>
            </a:r>
            <a:r>
              <a:rPr dirty="0" err="1"/>
              <a:t>οτυχί</a:t>
            </a:r>
            <a:r>
              <a:rPr dirty="0"/>
              <a:t>ας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&amp; </a:t>
            </a:r>
            <a:r>
              <a:rPr dirty="0" err="1"/>
              <a:t>Μειονεκτήμ</a:t>
            </a:r>
            <a:r>
              <a:rPr dirty="0"/>
              <a:t>ατα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809750"/>
            <a:ext cx="79533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Μοντέλο SOAR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Strengths – </a:t>
            </a:r>
            <a:r>
              <a:rPr dirty="0" err="1"/>
              <a:t>Δυνάμεις</a:t>
            </a:r>
            <a:endParaRPr dirty="0"/>
          </a:p>
          <a:p>
            <a:r>
              <a:rPr dirty="0"/>
              <a:t>Opportunities – </a:t>
            </a:r>
            <a:r>
              <a:rPr dirty="0" err="1"/>
              <a:t>Ευκ</a:t>
            </a:r>
            <a:r>
              <a:rPr dirty="0"/>
              <a:t>αιρίες</a:t>
            </a:r>
          </a:p>
          <a:p>
            <a:r>
              <a:rPr dirty="0"/>
              <a:t>Aspirations – </a:t>
            </a:r>
            <a:r>
              <a:rPr dirty="0" err="1"/>
              <a:t>Φιλοδοξίες</a:t>
            </a:r>
            <a:endParaRPr dirty="0"/>
          </a:p>
          <a:p>
            <a:r>
              <a:rPr dirty="0"/>
              <a:t>Results – Απ</a:t>
            </a:r>
            <a:r>
              <a:rPr dirty="0" err="1"/>
              <a:t>οτελέσμ</a:t>
            </a:r>
            <a:r>
              <a:rPr dirty="0"/>
              <a:t>ατα</a:t>
            </a: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– Κεφάλαιο </a:t>
            </a:r>
            <a:r>
              <a:rPr lang="en-US" dirty="0"/>
              <a:t>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lang="el-GR" b="1" i="1" dirty="0"/>
              <a:t>Ομαδική Ε</a:t>
            </a:r>
            <a:r>
              <a:rPr b="1" i="1" dirty="0"/>
              <a:t>π</a:t>
            </a:r>
            <a:r>
              <a:rPr b="1" i="1" dirty="0" err="1"/>
              <a:t>ιχειρημ</a:t>
            </a:r>
            <a:r>
              <a:rPr b="1" i="1" dirty="0"/>
              <a:t>ατικότητα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30441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Μοντέλο SOAR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5440361"/>
            <a:ext cx="8229600" cy="1004400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 marL="0" indent="0" algn="ctr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Θετικό πλαίσιο για βιώσιμη ανάπτυξη</a:t>
            </a:r>
          </a:p>
          <a:p>
            <a:pPr marL="0" indent="0" algn="ctr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309812"/>
            <a:ext cx="79343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Μελέτη Περίπτωσης: BlueGrowth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86500" cy="4475284"/>
          </a:xfrm>
        </p:spPr>
        <p:txBody>
          <a:bodyPr>
            <a:normAutofit fontScale="70000" lnSpcReduction="20000"/>
          </a:bodyPr>
          <a:lstStyle/>
          <a:p>
            <a:endParaRPr dirty="0"/>
          </a:p>
          <a:p>
            <a:r>
              <a:rPr dirty="0" err="1"/>
              <a:t>Ιδρύθηκε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2014, </a:t>
            </a:r>
            <a:r>
              <a:rPr dirty="0" err="1"/>
              <a:t>δρ</a:t>
            </a:r>
            <a:r>
              <a:rPr dirty="0"/>
              <a:t>αστηριοποίηση στη γαλάζια οικονομία</a:t>
            </a:r>
          </a:p>
          <a:p>
            <a:endParaRPr lang="el-GR" dirty="0"/>
          </a:p>
          <a:p>
            <a:r>
              <a:rPr dirty="0" err="1"/>
              <a:t>Συμ</a:t>
            </a:r>
            <a:r>
              <a:rPr dirty="0"/>
              <a:t>πληρωματικά υπόβαθρα και soft skills</a:t>
            </a:r>
          </a:p>
          <a:p>
            <a:endParaRPr lang="el-GR" dirty="0"/>
          </a:p>
          <a:p>
            <a:r>
              <a:rPr dirty="0" err="1"/>
              <a:t>Συλλογική</a:t>
            </a:r>
            <a:r>
              <a:rPr dirty="0"/>
              <a:t> </a:t>
            </a:r>
            <a:r>
              <a:rPr dirty="0" err="1"/>
              <a:t>λήψη</a:t>
            </a:r>
            <a:r>
              <a:rPr dirty="0"/>
              <a:t> απ</a:t>
            </a:r>
            <a:r>
              <a:rPr dirty="0" err="1"/>
              <a:t>οφάσεων</a:t>
            </a:r>
            <a:r>
              <a:rPr dirty="0"/>
              <a:t> και </a:t>
            </a:r>
            <a:r>
              <a:rPr dirty="0" err="1"/>
              <a:t>χρήση</a:t>
            </a:r>
            <a:r>
              <a:rPr dirty="0"/>
              <a:t> accelerators</a:t>
            </a:r>
          </a:p>
          <a:p>
            <a:endParaRPr lang="el-GR" dirty="0"/>
          </a:p>
          <a:p>
            <a:r>
              <a:rPr dirty="0" err="1"/>
              <a:t>Χρήση</a:t>
            </a:r>
            <a:r>
              <a:rPr dirty="0"/>
              <a:t> </a:t>
            </a:r>
            <a:r>
              <a:rPr dirty="0" err="1"/>
              <a:t>ψηφι</a:t>
            </a:r>
            <a:r>
              <a:rPr dirty="0"/>
              <a:t>ακών εργαλείων συνεργασίας</a:t>
            </a:r>
          </a:p>
          <a:p>
            <a:endParaRPr lang="el-GR" dirty="0"/>
          </a:p>
          <a:p>
            <a:r>
              <a:rPr dirty="0"/>
              <a:t>Επ</a:t>
            </a:r>
            <a:r>
              <a:rPr dirty="0" err="1"/>
              <a:t>ιτυχί</a:t>
            </a:r>
            <a:r>
              <a:rPr dirty="0"/>
              <a:t>α: καινοτομία, διεθνείς διακρίσεις, βιωσιμότητα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30" y="4179871"/>
            <a:ext cx="2510570" cy="22466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Σύνοψη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Ομαδική επιχειρηματικότητα = κλειδί καινοτομίας &amp; ανθεκτικότητας</a:t>
            </a:r>
          </a:p>
          <a:p>
            <a:r>
              <a:t>Η ετερογένεια και η διαχείρισή της καθοριστικοί παράγοντες</a:t>
            </a:r>
          </a:p>
          <a:p>
            <a:r>
              <a:t>Οι ψηφιακές τεχνολογίες διευρύνουν τις δυνατότητες συνεργασίας</a:t>
            </a:r>
          </a:p>
          <a:p>
            <a:r>
              <a:t>Χρηματοδότηση και μοντέλα συνεργασίας ενισχύουν τη βιωσιμότητα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e-mail: info@disigma.gr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Άδεια χρήση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http://creativecommons.org/licenses/by-nc-nd/4.0/</a:t>
            </a: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ΕΠΙΧΕΙΡΗΜΑΤΙΚΟΤΗΤΑ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Μαθησιακά Αποτελέσματα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395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r>
              <a:rPr dirty="0" err="1"/>
              <a:t>Ορισμός</a:t>
            </a:r>
            <a:r>
              <a:rPr dirty="0"/>
              <a:t> και βα</a:t>
            </a:r>
            <a:r>
              <a:rPr dirty="0" err="1"/>
              <a:t>σικά</a:t>
            </a:r>
            <a:r>
              <a:rPr dirty="0"/>
              <a:t> χαρα</a:t>
            </a:r>
            <a:r>
              <a:rPr dirty="0" err="1"/>
              <a:t>κτηριστικά</a:t>
            </a:r>
            <a:r>
              <a:rPr dirty="0"/>
              <a:t> </a:t>
            </a:r>
            <a:r>
              <a:rPr dirty="0" err="1"/>
              <a:t>ομ</a:t>
            </a:r>
            <a:r>
              <a:rPr dirty="0"/>
              <a:t>αδικής επιχειρηματικότητας</a:t>
            </a:r>
          </a:p>
          <a:p>
            <a:r>
              <a:rPr dirty="0"/>
              <a:t>Χαρα</a:t>
            </a:r>
            <a:r>
              <a:rPr dirty="0" err="1"/>
              <a:t>κτηριστικά</a:t>
            </a:r>
            <a:r>
              <a:rPr dirty="0"/>
              <a:t> π</a:t>
            </a:r>
            <a:r>
              <a:rPr dirty="0" err="1"/>
              <a:t>ροσω</a:t>
            </a:r>
            <a:r>
              <a:rPr dirty="0"/>
              <a:t>πικότητας και δεξιότητες ομαδικού επιχειρηματία</a:t>
            </a:r>
          </a:p>
          <a:p>
            <a:r>
              <a:rPr dirty="0" err="1"/>
              <a:t>Σημ</a:t>
            </a:r>
            <a:r>
              <a:rPr dirty="0"/>
              <a:t>ασία ετερογένειας και διαχείρισης διαφορετικότητας</a:t>
            </a:r>
          </a:p>
          <a:p>
            <a:r>
              <a:rPr dirty="0" err="1"/>
              <a:t>Ρόλος</a:t>
            </a:r>
            <a:r>
              <a:rPr dirty="0"/>
              <a:t> </a:t>
            </a:r>
            <a:r>
              <a:rPr dirty="0" err="1"/>
              <a:t>ψηφι</a:t>
            </a:r>
            <a:r>
              <a:rPr dirty="0"/>
              <a:t>ακού περιβάλλοντος και τεχνολογικών εργαλείων</a:t>
            </a:r>
          </a:p>
          <a:p>
            <a:r>
              <a:rPr dirty="0" err="1"/>
              <a:t>Σύγχρον</a:t>
            </a:r>
            <a:r>
              <a:rPr dirty="0"/>
              <a:t>α χρηματοδοτικά μοντέλα</a:t>
            </a:r>
          </a:p>
          <a:p>
            <a:r>
              <a:rPr dirty="0" err="1"/>
              <a:t>Πλεονεκτήμ</a:t>
            </a:r>
            <a:r>
              <a:rPr dirty="0"/>
              <a:t>ατα και μειονεκτήματα</a:t>
            </a:r>
          </a:p>
          <a:p>
            <a:r>
              <a:rPr dirty="0" err="1"/>
              <a:t>Εφ</a:t>
            </a:r>
            <a:r>
              <a:rPr dirty="0"/>
              <a:t>αρμογή θεωρητικών μοντέλων (SOAR)</a:t>
            </a:r>
          </a:p>
          <a:p>
            <a:r>
              <a:rPr dirty="0" err="1"/>
              <a:t>Στρ</a:t>
            </a:r>
            <a:r>
              <a:rPr dirty="0"/>
              <a:t>ατηγικές για αποτελεσματική λειτουργία ομάδων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Η ομαδική επιχειρηματικότητα αντανακλά τις ανάγκες συνεργασίας και πολυμορφίας</a:t>
            </a:r>
          </a:p>
          <a:p>
            <a:r>
              <a:t>Η συλλογικότητα και η διαφορετικότητα οδηγούν σε βιώσιμη ανάπτυξη</a:t>
            </a:r>
          </a:p>
          <a:p>
            <a:r>
              <a:t>Σύνδεση με τεχνολογικές εξελίξεις και χρηματοδοτικά εργαλεία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Ορισμός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46985" cy="3182815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r>
              <a:rPr dirty="0" err="1"/>
              <a:t>Αν</a:t>
            </a:r>
            <a:r>
              <a:rPr dirty="0"/>
              <a:t>απτύσσεται από δύο ή περισσότερα άτομα</a:t>
            </a:r>
          </a:p>
          <a:p>
            <a:r>
              <a:rPr dirty="0" err="1"/>
              <a:t>Συμ</a:t>
            </a:r>
            <a:r>
              <a:rPr dirty="0"/>
              <a:t>βολή με κεφάλαιο, δεξιότητες και εμπειρίες</a:t>
            </a:r>
          </a:p>
          <a:p>
            <a:r>
              <a:rPr dirty="0" err="1"/>
              <a:t>Δι</a:t>
            </a:r>
            <a:r>
              <a:rPr dirty="0"/>
              <a:t>αμοιρασμένη ηγεσία και συλλογική λήψη αποφάσεων</a:t>
            </a:r>
          </a:p>
          <a:p>
            <a:r>
              <a:rPr dirty="0" err="1"/>
              <a:t>Συμ</a:t>
            </a:r>
            <a:r>
              <a:rPr dirty="0"/>
              <a:t>πληρωματικές δεξιότητες και διαμοιρασμένος κίνδυνος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3722564"/>
            <a:ext cx="318135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3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Η ομαδική επιχειρηματικότητα αποτελεί συχνή μορφή επιχειρηματικής δράσης, η οποία συνεχώς αυξάνεται λόγω της πολυπλοκότητας των προκλήσεων που καλούνται να αντιμετωπίσουν οι σύγχρονες επιχειρήσεις (Davis, 2024).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Από τα στοιχεία που χαρακτηρίζουν την ομαδική επιχειρηματικότητα ξεχωρίζουν (Kumar, 2023):</a:t>
            </a:r>
          </a:p>
          <a:p>
            <a:r>
              <a:rPr lang="el-GR" dirty="0"/>
              <a:t>Η κοινή ηγεσία: Κάθε μέλος έχει τις δικές του αρμοδιότητες και ελευθερία στη λήψη αποφάσεων, γεγονός που αποφορτίζει το ατομικό βάρος ευθύνης.</a:t>
            </a:r>
          </a:p>
          <a:p>
            <a:r>
              <a:rPr lang="el-GR" dirty="0"/>
              <a:t>Οι συμπληρωματικές δεξιότητες: Η ποικιλία των δεξιοτήτων και εμπειριώνκαθιστά την ομάδα πιο ευέλικτη, ικανή να ανταποκρίνεται στις προκλήσεις του περιβάλλοντος.</a:t>
            </a:r>
          </a:p>
          <a:p>
            <a:r>
              <a:rPr lang="el-GR" dirty="0"/>
              <a:t>Η διαμοιρασμένη ανάληψη κινδύνου: Οι επιχειρηματικοί κίνδυνοι κατανέμονται στα μέλη της ομάδας, μειώνοντας το ατομικό ρίσκο.</a:t>
            </a:r>
          </a:p>
          <a:p>
            <a:r>
              <a:rPr lang="el-GR" dirty="0"/>
              <a:t>Η ενισχυμένη δημιουργικότητα και καινοτομία: Η ποικιλία ιδεών και η ελευθερία έκφρασης οδηγούν σε πλουραλισμό καινοτόμων προτάσεων.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9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Ομαδικός Επιχειρηματίας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Συναισθηματική νοημοσύνη και ενσυναίσθηση</a:t>
            </a:r>
          </a:p>
          <a:p>
            <a:r>
              <a:t>Επικοινωνία και συνεργασία</a:t>
            </a:r>
          </a:p>
          <a:p>
            <a:r>
              <a:t>Ευελιξία, προσαρμοστικότητα, ακεραιότητα</a:t>
            </a:r>
          </a:p>
          <a:p>
            <a:r>
              <a:t>Δημιουργικότητα, κριτική σκέψη και αξιοπιστία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Ομαδικός Επιχειρηματίας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15300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Ανάμεσα στα πιο σημαντικά  χαρακτηριστικά που πρέπει να διαθέτει ένας ομαδικός επιχειρηματίας συγκαταλέγονται:</a:t>
            </a:r>
          </a:p>
          <a:p>
            <a:endParaRPr lang="el-GR" dirty="0"/>
          </a:p>
          <a:p>
            <a:r>
              <a:rPr lang="el-GR" dirty="0"/>
              <a:t>η συναισθηματική νοημοσύνη, </a:t>
            </a:r>
          </a:p>
          <a:p>
            <a:r>
              <a:rPr lang="el-GR" dirty="0"/>
              <a:t>οι αναπτυγμένες επικοινωνιακές δεξιότητες, </a:t>
            </a:r>
          </a:p>
          <a:p>
            <a:r>
              <a:rPr lang="el-GR" dirty="0"/>
              <a:t>η ευελιξία, η προσαρμοστικότητα, </a:t>
            </a:r>
          </a:p>
          <a:p>
            <a:r>
              <a:rPr lang="el-GR" dirty="0"/>
              <a:t>η ακεραιότητα, </a:t>
            </a:r>
          </a:p>
          <a:p>
            <a:r>
              <a:rPr lang="el-GR" dirty="0"/>
              <a:t>η διάθεση για συνεργασία και,</a:t>
            </a:r>
          </a:p>
          <a:p>
            <a:r>
              <a:rPr lang="el-GR" dirty="0"/>
              <a:t>η δημιουργικότητα.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44" y="4756638"/>
            <a:ext cx="2828155" cy="18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Ομαδικός Επιχειρηματίας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15300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Ανάμεσα στα πιο σημαντικά  χαρακτηριστικά που πρέπει να διαθέτει ένας ομαδικός επιχειρηματίας συγκαταλέγονται:</a:t>
            </a:r>
          </a:p>
          <a:p>
            <a:endParaRPr lang="el-GR" dirty="0"/>
          </a:p>
          <a:p>
            <a:r>
              <a:rPr lang="el-GR" dirty="0"/>
              <a:t>η συναισθηματική νοημοσύνη, </a:t>
            </a:r>
          </a:p>
          <a:p>
            <a:r>
              <a:rPr lang="el-GR" dirty="0"/>
              <a:t>οι αναπτυγμένες επικοινωνιακές δεξιότητες, </a:t>
            </a:r>
          </a:p>
          <a:p>
            <a:r>
              <a:rPr lang="el-GR" dirty="0"/>
              <a:t>η ευελιξία, η προσαρμοστικότητα, </a:t>
            </a:r>
          </a:p>
          <a:p>
            <a:r>
              <a:rPr lang="el-GR" dirty="0"/>
              <a:t>η ακεραιότητα, </a:t>
            </a:r>
          </a:p>
          <a:p>
            <a:r>
              <a:rPr lang="el-GR" dirty="0"/>
              <a:t>η διάθεση για συνεργασία και,</a:t>
            </a:r>
          </a:p>
          <a:p>
            <a:r>
              <a:rPr lang="el-GR" dirty="0"/>
              <a:t>η δημιουργικότητα.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44" y="4756638"/>
            <a:ext cx="2828155" cy="18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746</Words>
  <Application>Microsoft Office PowerPoint</Application>
  <PresentationFormat>Προβολή στην οθόνη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ΕΠΙΧΕΙΡΗΜΑΤΙΚΟΤΗΤΑ ΚΟΙΝΩΝΙΑ, ΨΗΦΙΑΚΟ ΠΕΡΙΒΑΛΛΟΝ, ΔΙΟΙΚΗΣΗ, ΤΟΥΡΙΣΜΟΣ</vt:lpstr>
      <vt:lpstr>Μέρος 1ο – Κεφάλαιο 4ο  Ομαδική Επιχειρηματικότητα</vt:lpstr>
      <vt:lpstr>Μαθησιακά Αποτελέσματα</vt:lpstr>
      <vt:lpstr>Εισαγωγή</vt:lpstr>
      <vt:lpstr>Ορισμός</vt:lpstr>
      <vt:lpstr>Πλαίσιο</vt:lpstr>
      <vt:lpstr>Ομαδικός Επιχειρηματίας</vt:lpstr>
      <vt:lpstr>Ομαδικός Επιχειρηματίας</vt:lpstr>
      <vt:lpstr>Ομαδικός Επιχειρηματίας</vt:lpstr>
      <vt:lpstr>Ομαδικός Επιχειρηματίας</vt:lpstr>
      <vt:lpstr>Ομαδικός Επιχειρηματίας</vt:lpstr>
      <vt:lpstr>Ετερογένεια στις Ομάδες</vt:lpstr>
      <vt:lpstr>Ψηφιακό Περιβάλλον</vt:lpstr>
      <vt:lpstr>Σύγχρονα Χρηματοδοτικά Μοντέλα</vt:lpstr>
      <vt:lpstr>Σύγχρονα Χρηματοδοτικά Μοντέλα</vt:lpstr>
      <vt:lpstr>Πλεονεκτήματα</vt:lpstr>
      <vt:lpstr>Μειονεκτήματα</vt:lpstr>
      <vt:lpstr>Πλεονεκτήματα &amp; Μειονεκτήματα</vt:lpstr>
      <vt:lpstr>Μοντέλο SOAR</vt:lpstr>
      <vt:lpstr>Μοντέλο SOAR</vt:lpstr>
      <vt:lpstr>Μελέτη Περίπτωσης: BlueGrowth</vt:lpstr>
      <vt:lpstr>Σύνοψη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Ομαδική Επιχειρηματικότητα</dc:title>
  <dc:subject/>
  <dc:creator>Poulaki Ioulia</dc:creator>
  <cp:keywords/>
  <dc:description>generated using python-pptx</dc:description>
  <cp:lastModifiedBy>Giannis Mourgkos</cp:lastModifiedBy>
  <cp:revision>6</cp:revision>
  <dcterms:created xsi:type="dcterms:W3CDTF">2013-01-27T09:14:16Z</dcterms:created>
  <dcterms:modified xsi:type="dcterms:W3CDTF">2026-03-02T10:47:03Z</dcterms:modified>
  <cp:category/>
</cp:coreProperties>
</file>