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2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74" r:id="rId11"/>
    <p:sldId id="263" r:id="rId12"/>
    <p:sldId id="264" r:id="rId13"/>
    <p:sldId id="265" r:id="rId14"/>
    <p:sldId id="275" r:id="rId15"/>
    <p:sldId id="266" r:id="rId16"/>
    <p:sldId id="276" r:id="rId17"/>
    <p:sldId id="267" r:id="rId18"/>
    <p:sldId id="268" r:id="rId19"/>
    <p:sldId id="26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10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b="1" dirty="0"/>
              <a:t>ΕΠΙΧΕΙΡΗΜΑΤΙΚΟΤΗΤΑ</a:t>
            </a:r>
            <a:br>
              <a:rPr lang="el-GR" sz="6000" b="1" dirty="0"/>
            </a:br>
            <a:r>
              <a:rPr lang="el-GR" sz="2200" b="1" dirty="0">
                <a:solidFill>
                  <a:schemeClr val="bg1">
                    <a:lumMod val="65000"/>
                  </a:schemeClr>
                </a:solidFill>
              </a:rPr>
              <a:t>ΚΟΙΝΩΝΙΑ, ΨΗΦΙΑΚΟ ΠΕΡΙΒΑΛΛΟΝ, ΔΙΟΙΚΗΣΗ, ΤΟΥΡΙΣΜΟΣ</a:t>
            </a:r>
            <a:endParaRPr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4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788"/>
          </a:xfrm>
        </p:spPr>
        <p:txBody>
          <a:bodyPr/>
          <a:lstStyle/>
          <a:p>
            <a:r>
              <a:rPr dirty="0" err="1"/>
              <a:t>Κύκλος</a:t>
            </a:r>
            <a:r>
              <a:rPr dirty="0"/>
              <a:t> </a:t>
            </a:r>
            <a:r>
              <a:rPr dirty="0" err="1"/>
              <a:t>Ζωής</a:t>
            </a:r>
            <a:r>
              <a:rPr dirty="0"/>
              <a:t> Startups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3" y="1531827"/>
            <a:ext cx="7443994" cy="49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Μοντέλο Maurya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Problem/Solution Fit – Product/Market Fit – Scale</a:t>
            </a:r>
          </a:p>
          <a:p>
            <a:r>
              <a:t>Lean Canvas &amp; MVP</a:t>
            </a:r>
          </a:p>
          <a:p>
            <a:r>
              <a:t>Pivot αλλαγές – διεθνής επέκταση</a:t>
            </a:r>
          </a:p>
          <a:p>
            <a:r>
              <a:t>Παράδειγμα: Blueground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Μοντέλο Marmer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675"/>
            <a:ext cx="5251837" cy="4713136"/>
          </a:xfrm>
        </p:spPr>
        <p:txBody>
          <a:bodyPr>
            <a:normAutofit fontScale="92500" lnSpcReduction="10000"/>
          </a:bodyPr>
          <a:lstStyle/>
          <a:p>
            <a:endParaRPr dirty="0"/>
          </a:p>
          <a:p>
            <a:r>
              <a:rPr dirty="0"/>
              <a:t>6 </a:t>
            </a:r>
            <a:r>
              <a:rPr dirty="0" err="1"/>
              <a:t>φάσεις</a:t>
            </a:r>
            <a:r>
              <a:rPr dirty="0"/>
              <a:t>: </a:t>
            </a:r>
            <a:r>
              <a:rPr dirty="0" err="1"/>
              <a:t>Αν</a:t>
            </a:r>
            <a:r>
              <a:rPr dirty="0"/>
              <a:t>ακάλυψη – Επικύρωση – Αποτελεσματικότητα – Κλιμάκωση – Συντήρηση – Πωλήσεις</a:t>
            </a:r>
          </a:p>
          <a:p>
            <a:r>
              <a:rPr dirty="0" err="1"/>
              <a:t>Εργ</a:t>
            </a:r>
            <a:r>
              <a:rPr dirty="0"/>
              <a:t>αλεία αξιολόγησης &amp; checklists</a:t>
            </a:r>
          </a:p>
          <a:p>
            <a:r>
              <a:rPr dirty="0" err="1"/>
              <a:t>Σύνδεση</a:t>
            </a:r>
            <a:r>
              <a:rPr dirty="0"/>
              <a:t> </a:t>
            </a:r>
            <a:r>
              <a:rPr dirty="0" err="1"/>
              <a:t>κάθε</a:t>
            </a:r>
            <a:r>
              <a:rPr dirty="0"/>
              <a:t> </a:t>
            </a:r>
            <a:r>
              <a:rPr dirty="0" err="1"/>
              <a:t>φάσης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π</a:t>
            </a:r>
            <a:r>
              <a:rPr dirty="0" err="1"/>
              <a:t>ηγές</a:t>
            </a:r>
            <a:r>
              <a:rPr dirty="0"/>
              <a:t> </a:t>
            </a:r>
            <a:r>
              <a:rPr dirty="0" err="1"/>
              <a:t>χρημ</a:t>
            </a:r>
            <a:r>
              <a:rPr dirty="0"/>
              <a:t>ατοδότησης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971" y="3604704"/>
            <a:ext cx="3042758" cy="25201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Μοντέλο Bala Subrahmanya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Τεχνολογικές startups: POC – Επιβίωση/Σταθερότητα – Ανάπτυξη – Exit</a:t>
            </a:r>
          </a:p>
          <a:p>
            <a:r>
              <a:t>Κίνδυνος valley of death</a:t>
            </a:r>
          </a:p>
          <a:p>
            <a:r>
              <a:t>Σημασία συνεργασιών με ερευνητικά ιδρύματα</a:t>
            </a:r>
          </a:p>
          <a:p>
            <a:r>
              <a:t>Παράδειγμα: Beat (IPO/Exit)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8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Σύγκριση βασικών θεωρητικών μοντέλων κύκλου ζωής startups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624759"/>
            <a:ext cx="81343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2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Μορφές Χρηματοδότησης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/>
          </a:p>
          <a:p>
            <a:r>
              <a:t>Bootstrapping – ιδία κεφάλαια</a:t>
            </a:r>
          </a:p>
          <a:p>
            <a:r>
              <a:t>Family &amp; Friends</a:t>
            </a:r>
          </a:p>
          <a:p>
            <a:r>
              <a:t>Business Angels</a:t>
            </a:r>
          </a:p>
          <a:p>
            <a:r>
              <a:t>Venture Capital (VC)</a:t>
            </a:r>
          </a:p>
          <a:p>
            <a:r>
              <a:t>Accelerators/Incubators</a:t>
            </a:r>
          </a:p>
          <a:p>
            <a:r>
              <a:t>Crowdfunding</a:t>
            </a:r>
          </a:p>
          <a:p>
            <a:r>
              <a:t>Δημόσια &amp; ιδιωτικά προγράμματα</a:t>
            </a:r>
          </a:p>
          <a:p>
            <a:r>
              <a:t>Τραπεζικός δανεισμός/venture debt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Μορφές Χρηματοδότησης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769123"/>
            <a:ext cx="80867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3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Προκλήσεις Startups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r>
              <a:t>Χρηματοδοτικό χάσμα</a:t>
            </a:r>
          </a:p>
          <a:p>
            <a:r>
              <a:t>Έντονος ανταγωνισμός &amp; μεταβαλλόμενες αγορές</a:t>
            </a:r>
          </a:p>
          <a:p>
            <a:r>
              <a:t>Διαχείριση ταχείας ανάπτυξης</a:t>
            </a:r>
          </a:p>
          <a:p>
            <a:r>
              <a:t>Κατανόηση αναγκών αγοράς – pivots</a:t>
            </a:r>
          </a:p>
          <a:p>
            <a:r>
              <a:t>Δημιουργία και διατήρηση ομάδας</a:t>
            </a:r>
          </a:p>
          <a:p>
            <a:r>
              <a:t>Νομικά &amp; ρυθμιστικά εμπόδια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Μελέτη</a:t>
            </a:r>
            <a:r>
              <a:rPr dirty="0"/>
              <a:t> </a:t>
            </a:r>
            <a:r>
              <a:rPr dirty="0" err="1"/>
              <a:t>Περί</a:t>
            </a:r>
            <a:r>
              <a:rPr dirty="0"/>
              <a:t>πτωσης: Beat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945242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dirty="0"/>
          </a:p>
          <a:p>
            <a:r>
              <a:rPr dirty="0" err="1"/>
              <a:t>Ίδρυση</a:t>
            </a:r>
            <a:r>
              <a:rPr dirty="0"/>
              <a:t> </a:t>
            </a:r>
            <a:r>
              <a:rPr dirty="0" err="1"/>
              <a:t>στην</a:t>
            </a:r>
            <a:r>
              <a:rPr dirty="0"/>
              <a:t> </a:t>
            </a:r>
            <a:r>
              <a:rPr dirty="0" err="1"/>
              <a:t>Αθήν</a:t>
            </a:r>
            <a:r>
              <a:rPr dirty="0"/>
              <a:t>α (2011)</a:t>
            </a:r>
          </a:p>
          <a:p>
            <a:r>
              <a:rPr dirty="0"/>
              <a:t>Problem/Solution Fit → MVP</a:t>
            </a:r>
          </a:p>
          <a:p>
            <a:r>
              <a:rPr dirty="0" err="1"/>
              <a:t>Χρημ</a:t>
            </a:r>
            <a:r>
              <a:rPr dirty="0"/>
              <a:t>ατοδότηση: ίδια κεφάλαια → business angels → VC</a:t>
            </a:r>
          </a:p>
          <a:p>
            <a:r>
              <a:rPr dirty="0"/>
              <a:t>Επ</a:t>
            </a:r>
            <a:r>
              <a:rPr dirty="0" err="1"/>
              <a:t>έκτ</a:t>
            </a:r>
            <a:r>
              <a:rPr dirty="0"/>
              <a:t>αση σε Λατινική Αμερική</a:t>
            </a:r>
          </a:p>
          <a:p>
            <a:r>
              <a:rPr dirty="0" err="1"/>
              <a:t>Εξ</a:t>
            </a:r>
            <a:r>
              <a:rPr dirty="0"/>
              <a:t>αγορά από Daimler (2017)</a:t>
            </a:r>
          </a:p>
          <a:p>
            <a:r>
              <a:rPr dirty="0"/>
              <a:t>Success story: </a:t>
            </a:r>
            <a:r>
              <a:rPr dirty="0" err="1"/>
              <a:t>στρ</a:t>
            </a:r>
            <a:r>
              <a:rPr dirty="0"/>
              <a:t>ατηγική προσαρμοστικότητα &amp; ποιότητα εμπειρίας πελάτη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1533529"/>
            <a:ext cx="2822714" cy="17781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Σύνοψη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29847" cy="3735125"/>
          </a:xfrm>
        </p:spPr>
        <p:txBody>
          <a:bodyPr>
            <a:normAutofit fontScale="85000" lnSpcReduction="20000"/>
          </a:bodyPr>
          <a:lstStyle/>
          <a:p>
            <a:endParaRPr dirty="0"/>
          </a:p>
          <a:p>
            <a:r>
              <a:rPr dirty="0"/>
              <a:t>Startups = κατα</a:t>
            </a:r>
            <a:r>
              <a:rPr dirty="0" err="1"/>
              <a:t>λύτες</a:t>
            </a:r>
            <a:r>
              <a:rPr dirty="0"/>
              <a:t> κα</a:t>
            </a:r>
            <a:r>
              <a:rPr dirty="0" err="1"/>
              <a:t>ινοτομί</a:t>
            </a:r>
            <a:r>
              <a:rPr dirty="0"/>
              <a:t>ας &amp; ανάπτυξης</a:t>
            </a:r>
          </a:p>
          <a:p>
            <a:r>
              <a:rPr dirty="0" err="1"/>
              <a:t>Κρίσιμος</a:t>
            </a:r>
            <a:r>
              <a:rPr dirty="0"/>
              <a:t> </a:t>
            </a:r>
            <a:r>
              <a:rPr dirty="0" err="1"/>
              <a:t>ρόλος</a:t>
            </a:r>
            <a:r>
              <a:rPr dirty="0"/>
              <a:t> </a:t>
            </a:r>
            <a:r>
              <a:rPr dirty="0" err="1"/>
              <a:t>ιδρυτή</a:t>
            </a:r>
            <a:r>
              <a:rPr dirty="0"/>
              <a:t> &amp; </a:t>
            </a:r>
            <a:r>
              <a:rPr dirty="0" err="1"/>
              <a:t>ομάδ</a:t>
            </a:r>
            <a:r>
              <a:rPr dirty="0"/>
              <a:t>ας</a:t>
            </a:r>
          </a:p>
          <a:p>
            <a:r>
              <a:rPr dirty="0" err="1"/>
              <a:t>Κοινός</a:t>
            </a:r>
            <a:r>
              <a:rPr dirty="0"/>
              <a:t> πα</a:t>
            </a:r>
            <a:r>
              <a:rPr dirty="0" err="1"/>
              <a:t>ρονομ</a:t>
            </a:r>
            <a:r>
              <a:rPr dirty="0"/>
              <a:t>αστής: product/market fit &amp; pivot</a:t>
            </a:r>
          </a:p>
          <a:p>
            <a:r>
              <a:rPr dirty="0" err="1"/>
              <a:t>Χρημ</a:t>
            </a:r>
            <a:r>
              <a:rPr dirty="0"/>
              <a:t>ατοδότηση: βασικός πυλώνας</a:t>
            </a:r>
          </a:p>
          <a:p>
            <a:r>
              <a:rPr dirty="0" err="1"/>
              <a:t>Ελληνικό</a:t>
            </a:r>
            <a:r>
              <a:rPr dirty="0"/>
              <a:t> </a:t>
            </a:r>
            <a:r>
              <a:rPr dirty="0" err="1"/>
              <a:t>οικοσύστημ</a:t>
            </a:r>
            <a:r>
              <a:rPr dirty="0"/>
              <a:t>α: δυναμική αλλά και προκλήσεις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047" y="4309606"/>
            <a:ext cx="2090468" cy="21781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Μέρος 1</a:t>
            </a:r>
            <a:r>
              <a:rPr lang="el-GR" baseline="30000" dirty="0"/>
              <a:t>ο</a:t>
            </a:r>
            <a:r>
              <a:rPr lang="el-GR" dirty="0"/>
              <a:t> – Κεφάλαιο 3</a:t>
            </a:r>
            <a:r>
              <a:rPr lang="el-GR" baseline="30000" dirty="0"/>
              <a:t>ο</a:t>
            </a:r>
            <a:r>
              <a:rPr lang="el-GR" dirty="0"/>
              <a:t> </a:t>
            </a:r>
            <a:br>
              <a:rPr lang="en-US" dirty="0"/>
            </a:br>
            <a:r>
              <a:rPr lang="el-GR" b="1" i="1" dirty="0"/>
              <a:t>Νεοφυείς Επιχειρήσεις (</a:t>
            </a:r>
            <a:r>
              <a:rPr lang="en-US" b="1" i="1" dirty="0"/>
              <a:t>Startups)</a:t>
            </a:r>
            <a:endParaRPr b="1" i="1" dirty="0"/>
          </a:p>
        </p:txBody>
      </p:sp>
    </p:spTree>
    <p:extLst>
      <p:ext uri="{BB962C8B-B14F-4D97-AF65-F5344CB8AC3E}">
        <p14:creationId xmlns:p14="http://schemas.microsoft.com/office/powerpoint/2010/main" val="3517201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374212-9E95-E1A3-D0E0-9C9EB722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32" y="1773452"/>
            <a:ext cx="2894095" cy="4084001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C214A2-8D3D-1458-1AD1-4D12FCB6A1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13" y="1773452"/>
            <a:ext cx="1514856" cy="576072"/>
          </a:xfrm>
          <a:prstGeom prst="rect">
            <a:avLst/>
          </a:prstGeom>
        </p:spPr>
      </p:pic>
      <p:sp>
        <p:nvSpPr>
          <p:cNvPr id="7" name="8 - TextBox">
            <a:extLst>
              <a:ext uri="{FF2B5EF4-FFF2-40B4-BE49-F238E27FC236}">
                <a16:creationId xmlns:a16="http://schemas.microsoft.com/office/drawing/2014/main" id="{67796937-0401-1D50-4047-9E31F7E61650}"/>
              </a:ext>
            </a:extLst>
          </p:cNvPr>
          <p:cNvSpPr txBox="1"/>
          <p:nvPr/>
        </p:nvSpPr>
        <p:spPr bwMode="auto">
          <a:xfrm>
            <a:off x="3829340" y="3756537"/>
            <a:ext cx="4980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παρόν αρχείο περιλαμβάνει υλικό από βιβλίο του συγγραφέα και επιτρέπεται να χρησιμοποιηθεί ολόκληρο ή μέρος του σε παρουσιάσεις στην τάξη για διδακτικό σκοπό.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ΑΠΑΓΟΡΕΥΕΤΑΙ η εν γένει αναπαραγωγή του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 οποιονδήποτε άλλον τρόπο ή μορφή και για οποιονδήποτε άλλον σκοπό χωρίς γραπτή άδεια των Εκδόσεων ΔΙΣΙΓΜΑ (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www.disigma.gr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e-mail: info@disigma.gr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0 - Ορθογώνιο">
            <a:extLst>
              <a:ext uri="{FF2B5EF4-FFF2-40B4-BE49-F238E27FC236}">
                <a16:creationId xmlns:a16="http://schemas.microsoft.com/office/drawing/2014/main" id="{820907E4-BECF-9A78-8EDD-52B2E44D11EF}"/>
              </a:ext>
            </a:extLst>
          </p:cNvPr>
          <p:cNvSpPr/>
          <p:nvPr/>
        </p:nvSpPr>
        <p:spPr bwMode="auto">
          <a:xfrm>
            <a:off x="5286811" y="5273253"/>
            <a:ext cx="352289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Άδεια χρήση </a:t>
            </a:r>
            <a:r>
              <a:rPr kumimoji="0" lang="el-GR" altLang="el-G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Creative</a:t>
            </a: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Αναφορά, Μη Εμπορική Χρήση, Μη παράγωγα έργα 4.0 [1] ή μεταγενέστερη, Διεθνής Έκδοση.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altLang="el-G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http://creativecommons.org/licenses/by-nc-nd/4.0/</a:t>
            </a:r>
            <a:endParaRPr kumimoji="0" lang="el-GR" altLang="el-G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AA4D4B8-35A6-C206-C61B-4B4A96FA13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31" y="5356596"/>
            <a:ext cx="11922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A3C253-6D2A-B841-3652-928C888A9C2F}"/>
              </a:ext>
            </a:extLst>
          </p:cNvPr>
          <p:cNvSpPr txBox="1"/>
          <p:nvPr/>
        </p:nvSpPr>
        <p:spPr>
          <a:xfrm>
            <a:off x="498932" y="315630"/>
            <a:ext cx="5939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ΕΠΙΧΕΙΡΗΜΑΤΙΚΟΤΗΤΑ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ΚΟΙΝΩΝΙΑ, ΨΗΦΙΑΚΟ ΠΕΡΙΒΑΛΛΟΝ, ΔΙΟΙΚΗΣΗ, ΤΟΥΡΙΣΜΟΣ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8C812-E3D3-B0F7-2FC0-E569815A3510}"/>
              </a:ext>
            </a:extLst>
          </p:cNvPr>
          <p:cNvSpPr txBox="1"/>
          <p:nvPr/>
        </p:nvSpPr>
        <p:spPr>
          <a:xfrm>
            <a:off x="3757353" y="1718791"/>
            <a:ext cx="3485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ΙΟΥΛΙΑ ΠΟΥΛΑΚΗ, ΒΙΚΥ ΚΑΤΣΩΝΗ</a:t>
            </a:r>
          </a:p>
        </p:txBody>
      </p:sp>
    </p:spTree>
    <p:extLst>
      <p:ext uri="{BB962C8B-B14F-4D97-AF65-F5344CB8AC3E}">
        <p14:creationId xmlns:p14="http://schemas.microsoft.com/office/powerpoint/2010/main" val="335327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Μαθησιακά Αποτελέσματα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/>
          </a:p>
          <a:p>
            <a:r>
              <a:t>Ορισμός και χαρακτηριστικά νεοφυών επιχειρήσεων</a:t>
            </a:r>
          </a:p>
          <a:p>
            <a:r>
              <a:t>Προφίλ και ικανότητες startuper</a:t>
            </a:r>
          </a:p>
          <a:p>
            <a:r>
              <a:t>Θεωρητικά μοντέλα κύκλου ζωής startups</a:t>
            </a:r>
          </a:p>
          <a:p>
            <a:r>
              <a:t>Μορφές και πηγές χρηματοδότησης</a:t>
            </a:r>
          </a:p>
          <a:p>
            <a:r>
              <a:t>Βασικές προκλήσεις και στρατηγικές αντιμετώπισης</a:t>
            </a:r>
          </a:p>
          <a:p>
            <a:r>
              <a:t>Μελέτη περίπτωσης: Beat (Taxibeat)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0904" cy="4410986"/>
          </a:xfrm>
        </p:spPr>
        <p:txBody>
          <a:bodyPr>
            <a:normAutofit fontScale="92500" lnSpcReduction="20000"/>
          </a:bodyPr>
          <a:lstStyle/>
          <a:p>
            <a:endParaRPr dirty="0"/>
          </a:p>
          <a:p>
            <a:r>
              <a:rPr dirty="0"/>
              <a:t>Startups: </a:t>
            </a:r>
            <a:r>
              <a:rPr dirty="0" err="1"/>
              <a:t>δυν</a:t>
            </a:r>
            <a:r>
              <a:rPr dirty="0"/>
              <a:t>αμικό τμήμα της σύγχρονης οικονομίας</a:t>
            </a:r>
          </a:p>
          <a:p>
            <a:r>
              <a:rPr dirty="0" err="1"/>
              <a:t>Προέλευση</a:t>
            </a:r>
            <a:r>
              <a:rPr dirty="0"/>
              <a:t>: Silicon Valley (1990s)</a:t>
            </a:r>
          </a:p>
          <a:p>
            <a:r>
              <a:rPr dirty="0" err="1"/>
              <a:t>Ρόλος</a:t>
            </a:r>
            <a:r>
              <a:rPr dirty="0"/>
              <a:t>: κα</a:t>
            </a:r>
            <a:r>
              <a:rPr dirty="0" err="1"/>
              <a:t>ινοτομί</a:t>
            </a:r>
            <a:r>
              <a:rPr dirty="0"/>
              <a:t>α, νέες θέσεις εργασίας, ανταγωνιστικότητα</a:t>
            </a:r>
          </a:p>
          <a:p>
            <a:r>
              <a:rPr dirty="0" err="1"/>
              <a:t>Σημ</a:t>
            </a:r>
            <a:r>
              <a:rPr dirty="0"/>
              <a:t>ασία: κύκλος ζωής και στρατηγικές βιωσιμότητας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104" y="2886324"/>
            <a:ext cx="3186073" cy="18763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Ορισμός &amp; Πλαίσιο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Μικρές ομάδες με στόχο την εμπορική αξιοποίηση καινοτόμων ιδεών</a:t>
            </a:r>
          </a:p>
          <a:p>
            <a:r>
              <a:t>Έντονη αβεβαιότητα – υψηλό ρίσκο</a:t>
            </a:r>
          </a:p>
          <a:p>
            <a:r>
              <a:t>Διαφοροποίηση: ταχεία προσαρμογή, αναζήτηση ευκαιριών</a:t>
            </a:r>
          </a:p>
          <a:p>
            <a:r>
              <a:t>Παράδειγμα: ελληνικές startups σε αγροτεχνολογία, πράσινη ανάπτυξη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Χαρακτηριστικά Startups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r>
              <a:t>Χαμηλό κόστος εκκίνησης</a:t>
            </a:r>
          </a:p>
          <a:p>
            <a:r>
              <a:t>Υψηλό επιχειρηματικό ρίσκο</a:t>
            </a:r>
          </a:p>
          <a:p>
            <a:r>
              <a:t>Δυνατότητα ταχείας ανάπτυξης</a:t>
            </a:r>
          </a:p>
          <a:p>
            <a:r>
              <a:t>Έμφαση σε καινοτομία &amp; τεχνολογία</a:t>
            </a:r>
          </a:p>
          <a:p>
            <a:r>
              <a:t>Προοπτική διεθνοποίησης</a:t>
            </a:r>
          </a:p>
          <a:p>
            <a:r>
              <a:t>Προσωρινός χαρακτήρας μέχρι κερδοφορίας/εξαγοράς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Χαρακτηριστικά Startups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809750"/>
            <a:ext cx="81534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7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Προφίλ Startuper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30132" cy="4188350"/>
          </a:xfrm>
        </p:spPr>
        <p:txBody>
          <a:bodyPr>
            <a:normAutofit fontScale="77500" lnSpcReduction="20000"/>
          </a:bodyPr>
          <a:lstStyle/>
          <a:p>
            <a:endParaRPr dirty="0"/>
          </a:p>
          <a:p>
            <a:r>
              <a:rPr dirty="0" err="1"/>
              <a:t>Όρ</a:t>
            </a:r>
            <a:r>
              <a:rPr dirty="0"/>
              <a:t>αμα, δημιουργικότητα, ανθεκτικότητα</a:t>
            </a:r>
          </a:p>
          <a:p>
            <a:r>
              <a:rPr dirty="0" err="1"/>
              <a:t>Ικ</a:t>
            </a:r>
            <a:r>
              <a:rPr dirty="0"/>
              <a:t>ανότητες ηγεσίας &amp; οργάνωσης ομάδας</a:t>
            </a:r>
          </a:p>
          <a:p>
            <a:r>
              <a:rPr dirty="0" err="1"/>
              <a:t>Αν</a:t>
            </a:r>
            <a:r>
              <a:rPr dirty="0"/>
              <a:t>αλυτική σκέψη &amp; διαχείριση πόρων</a:t>
            </a:r>
          </a:p>
          <a:p>
            <a:r>
              <a:rPr dirty="0"/>
              <a:t>Networking – επα</a:t>
            </a:r>
            <a:r>
              <a:rPr dirty="0" err="1"/>
              <a:t>φή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επ</a:t>
            </a:r>
            <a:r>
              <a:rPr dirty="0" err="1"/>
              <a:t>ενδυτές</a:t>
            </a:r>
            <a:r>
              <a:rPr dirty="0"/>
              <a:t> &amp; </a:t>
            </a:r>
            <a:r>
              <a:rPr dirty="0" err="1"/>
              <a:t>κοινότητες</a:t>
            </a:r>
            <a:endParaRPr dirty="0"/>
          </a:p>
          <a:p>
            <a:r>
              <a:rPr dirty="0" err="1"/>
              <a:t>Προσ</a:t>
            </a:r>
            <a:r>
              <a:rPr dirty="0"/>
              <a:t>αρμοστικότητα, pivot στρατηγικές</a:t>
            </a:r>
          </a:p>
          <a:p>
            <a:r>
              <a:rPr dirty="0" err="1"/>
              <a:t>Τεχνογνωσί</a:t>
            </a:r>
            <a:r>
              <a:rPr dirty="0"/>
              <a:t>α &amp; διαρκής μάθηση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332" y="2488758"/>
            <a:ext cx="2577248" cy="27686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Κύκλος Ζωής Startups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 err="1"/>
              <a:t>Δι</a:t>
            </a:r>
            <a:r>
              <a:rPr dirty="0"/>
              <a:t>αδοχικά στάδια: pre-seed, seed, εκκίνηση, ανάπτυξη</a:t>
            </a:r>
          </a:p>
          <a:p>
            <a:r>
              <a:rPr dirty="0" err="1"/>
              <a:t>Έμφ</a:t>
            </a:r>
            <a:r>
              <a:rPr dirty="0"/>
              <a:t>αση στο product/market fit</a:t>
            </a:r>
          </a:p>
          <a:p>
            <a:r>
              <a:rPr dirty="0" err="1"/>
              <a:t>Ανάγκη</a:t>
            </a:r>
            <a:r>
              <a:rPr dirty="0"/>
              <a:t> </a:t>
            </a:r>
            <a:r>
              <a:rPr dirty="0" err="1"/>
              <a:t>στρ</a:t>
            </a:r>
            <a:r>
              <a:rPr dirty="0"/>
              <a:t>ατηγικής προσαρμογής &amp; ανθεκτικότητας</a:t>
            </a:r>
          </a:p>
          <a:p>
            <a:r>
              <a:rPr dirty="0" err="1"/>
              <a:t>Δυσκολίες</a:t>
            </a:r>
            <a:r>
              <a:rPr dirty="0"/>
              <a:t>: π</a:t>
            </a:r>
            <a:r>
              <a:rPr dirty="0" err="1"/>
              <a:t>ρόσ</a:t>
            </a:r>
            <a:r>
              <a:rPr dirty="0"/>
              <a:t>βαση σε επενδυτικά κεφάλαια, scaling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554</Words>
  <Application>Microsoft Office PowerPoint</Application>
  <PresentationFormat>Προβολή στην οθόνη 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ΕΠΙΧΕΙΡΗΜΑΤΙΚΟΤΗΤΑ ΚΟΙΝΩΝΙΑ, ΨΗΦΙΑΚΟ ΠΕΡΙΒΑΛΛΟΝ, ΔΙΟΙΚΗΣΗ, ΤΟΥΡΙΣΜΟΣ</vt:lpstr>
      <vt:lpstr>Μέρος 1ο – Κεφάλαιο 3ο  Νεοφυείς Επιχειρήσεις (Startups)</vt:lpstr>
      <vt:lpstr>Μαθησιακά Αποτελέσματα</vt:lpstr>
      <vt:lpstr>Εισαγωγή</vt:lpstr>
      <vt:lpstr>Ορισμός &amp; Πλαίσιο</vt:lpstr>
      <vt:lpstr>Χαρακτηριστικά Startups</vt:lpstr>
      <vt:lpstr>Χαρακτηριστικά Startups</vt:lpstr>
      <vt:lpstr>Προφίλ Startuper</vt:lpstr>
      <vt:lpstr>Κύκλος Ζωής Startups</vt:lpstr>
      <vt:lpstr>Κύκλος Ζωής Startups</vt:lpstr>
      <vt:lpstr>Μοντέλο Maurya (2012)</vt:lpstr>
      <vt:lpstr>Μοντέλο Marmer (2012)</vt:lpstr>
      <vt:lpstr>Μοντέλο Bala Subrahmanya (2017)</vt:lpstr>
      <vt:lpstr>Σύγκριση βασικών θεωρητικών μοντέλων κύκλου ζωής startups</vt:lpstr>
      <vt:lpstr>Μορφές Χρηματοδότησης</vt:lpstr>
      <vt:lpstr>Μορφές Χρηματοδότησης</vt:lpstr>
      <vt:lpstr>Προκλήσεις Startups</vt:lpstr>
      <vt:lpstr>Μελέτη Περίπτωσης: Beat</vt:lpstr>
      <vt:lpstr>Σύνοψη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Νεοφυείς Επιχειρήσεις (Startups)</dc:title>
  <dc:subject/>
  <dc:creator>Poulaki Ioulia</dc:creator>
  <cp:keywords/>
  <dc:description>generated using python-pptx</dc:description>
  <cp:lastModifiedBy>Giannis Mourgkos</cp:lastModifiedBy>
  <cp:revision>4</cp:revision>
  <dcterms:created xsi:type="dcterms:W3CDTF">2013-01-27T09:14:16Z</dcterms:created>
  <dcterms:modified xsi:type="dcterms:W3CDTF">2025-10-07T11:09:48Z</dcterms:modified>
  <cp:category/>
</cp:coreProperties>
</file>