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3D45B9-E5FC-893B-9E58-64FD5FC21E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597A90D-416A-A79B-E68A-A1BDFBE520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1D81994-85F7-AC8C-DA52-D34A3E9D1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20/10/2024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5EACA21-BCB0-34B1-0FE2-8F4BBDCBD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099612F-F146-11DB-791F-B7DE5B6AF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913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43793E-C091-0C5B-C6A5-1245EDB08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065E5D3-C0AA-B873-525A-12BBFB268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29E78D5-78AD-0A1E-DA5C-F1171B433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20/10/2024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5EED7E1-DB62-40AB-6886-1199E0067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1F1F4F1-8712-4536-A86A-1A3247D72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3414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D52D29D-DE2C-F8B5-5061-6CE9734958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B879B67-7BC8-E29B-20FC-FB22657FA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D70AC52-8FE1-1383-E1D8-BB1E815C9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20/10/2024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27DFDA7-F94B-4CA2-D17A-0A5E61386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A871206-87AD-0DB6-4647-AE033F308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479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331374-80A9-1313-2D98-A8EDD45E2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119F1D-2C8C-3CC8-EBE9-0451E1E4F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7731478-9980-2BDF-3300-C45A86D9E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20/10/2024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A92193-1A7C-0576-060A-A594103D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7134C2D-9389-2376-27D3-C475CDFFB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643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CF71FA-E0D3-48F7-DA9D-BB0F86BC1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E3AB856-C33B-AEE4-116D-0CD35578C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29BB3C0-F68F-7C24-B1AA-13B7329E2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20/10/2024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0C22BF9-934A-41AA-A31F-4912F2DB7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62E9E6B-1225-B631-9DA1-C335A6C9B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547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100006-4ABD-1603-D192-B2707D476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9192B2E-5CA1-6176-2B30-9B7ACD21F2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DBA6C66-CBFA-E7AA-63C3-B699FD5DF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8D81BC0-1A04-BC3B-D1A7-B131B5179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20/10/2024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22BC340-449B-D80A-4B27-C589B7D19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145159E-197C-0511-CC2F-73CA25AAB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488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F34272-8C18-8088-BA3C-750F8227A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B70ED91-307E-5EC4-3625-A541CA54D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0E9FC82-75DE-47D8-A7D6-6CD8A16CD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BA72D25-E6BA-EF6B-97A4-190F7F802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3D9BD2EC-ABB9-6796-C306-D909D5100D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E05F5FB5-5300-58C8-B207-DDEC166F6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20/10/2024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7FED76C-D1B3-78FD-C6A0-2508B8472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23BA987-C371-79B9-9B1A-E9C57C108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015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F6C9DA-EA7D-3D12-8AF2-3FA0AD406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9356EB5B-B93C-5BB7-75CE-A105C4F12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20/10/2024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D59029D-BE16-3CE3-4F6E-006F6B7A2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5CE964D-611D-5DE9-33B4-56B4CA56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99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9C669B9-E5E9-CE8C-73BE-9473F076B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20/10/2024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0CAD262-ABC2-F0ED-AD09-12F9F7B35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DD3123C-8074-9F0A-ACA0-5F68F077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243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190F07-FF33-A21F-F003-80E5946E1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8E05680-3548-CA06-D6CD-25ED6C1C8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90FEECD-BEA8-5A32-4565-C5FC57DD2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E7CBA54-71DE-9FAC-78F3-F738EC4AF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20/10/2024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C4C3884-DA7A-6362-EB0A-7CE4AA8B8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1297DF5-69BC-0A50-A84D-A6750EA87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769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B19899-807D-EC3D-5FCB-CF388FD23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93039EB-F973-29A9-906A-2EE40BD01E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40045E3-47EC-2922-8932-2E276E91A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2AB9C36-9604-BA6B-B001-35B599BE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A3E6-313F-4477-9781-A8D3CFD4E73D}" type="datetimeFigureOut">
              <a:rPr lang="el-GR" smtClean="0"/>
              <a:t>20/10/2024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E95F45A-A186-8B55-C05E-61DA0B14F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0519789-6E03-ABD8-ABAE-3E72F1C26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2682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18E7DDC-B5E2-98FF-CB9E-E08647E1E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477F7CC-B95E-669A-5385-3BF7ED3F9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302BFE2-A01D-B26C-43CC-BEE675626F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9A3E6-313F-4477-9781-A8D3CFD4E73D}" type="datetimeFigureOut">
              <a:rPr lang="el-GR" smtClean="0"/>
              <a:t>20/10/2024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A401092-6BE2-CD4B-0AC6-9604CEB0A0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17D0138-A1E8-0FEA-5F8C-20041F80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B902E-97BF-417B-806A-5FBE88C81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729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267666D0-FD56-050A-2772-9FAB41FFD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Λίγα λόγια για τις πηγές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273563E-9CCE-6A67-4777-BC35B9E38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Πηγές : το υλικό που χρησιμοποιεί ο ιστορικός για να γνωρίσει και να αναπλάσει το παρελθόν</a:t>
            </a:r>
          </a:p>
          <a:p>
            <a:r>
              <a:rPr lang="el-GR" dirty="0"/>
              <a:t>2 κατηγορίες πηγών:</a:t>
            </a:r>
          </a:p>
          <a:p>
            <a:r>
              <a:rPr lang="el-GR" dirty="0"/>
              <a:t>1) Άμεσες (πρωτογενείς): ό,τι, στην εποχή του, είχε άμεσο, χρηστικό περιεχόμενο </a:t>
            </a:r>
          </a:p>
          <a:p>
            <a:r>
              <a:rPr lang="el-GR" dirty="0"/>
              <a:t>- Υλικά κατάλοιπα του παρελθόντος (κτίσματα, αντικείμενα)</a:t>
            </a:r>
          </a:p>
          <a:p>
            <a:r>
              <a:rPr lang="el-GR" dirty="0"/>
              <a:t>- Νομίσματα</a:t>
            </a:r>
          </a:p>
          <a:p>
            <a:r>
              <a:rPr lang="el-GR" dirty="0"/>
              <a:t>- Επίσημα έγγραφα (διοικητικά, συμβολαιογραφικά κλπ.)</a:t>
            </a:r>
          </a:p>
        </p:txBody>
      </p:sp>
    </p:spTree>
    <p:extLst>
      <p:ext uri="{BB962C8B-B14F-4D97-AF65-F5344CB8AC3E}">
        <p14:creationId xmlns:p14="http://schemas.microsoft.com/office/powerpoint/2010/main" val="1576992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070B42FA-8E62-05AB-7BFF-847C6AFDC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Χάρτης Βρετανίας – Νότια Αγγλία και Βόρεια Γαλλία</a:t>
            </a:r>
          </a:p>
        </p:txBody>
      </p:sp>
      <p:pic>
        <p:nvPicPr>
          <p:cNvPr id="2050" name="Picture 2" descr="Υψηλοί λεπτομερείς διανυσματικοί χάρτες του Ηνωμένου Βασιλείου, της ...">
            <a:extLst>
              <a:ext uri="{FF2B5EF4-FFF2-40B4-BE49-F238E27FC236}">
                <a16:creationId xmlns:a16="http://schemas.microsoft.com/office/drawing/2014/main" id="{366436AA-8F0D-51DF-1DB5-DDA0BC82B71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501" y="1825625"/>
            <a:ext cx="301099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ΘΑΛΑΣΣΕΣ - FRANCE-VISITE">
            <a:extLst>
              <a:ext uri="{FF2B5EF4-FFF2-40B4-BE49-F238E27FC236}">
                <a16:creationId xmlns:a16="http://schemas.microsoft.com/office/drawing/2014/main" id="{172BDC5C-C747-1CA4-69FD-CF2317E683C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704" y="1825625"/>
            <a:ext cx="409859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824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3C9FB2-D4EC-4618-5FDD-D8DD27F7E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Πηγές (συνέχεια)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2A6954B-BD10-0D43-87AF-00B7A9DED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2) Έμμεσες (δευτερογενείς): ιστοριογραφία, απομνημονεύματα, χρονικά</a:t>
            </a:r>
          </a:p>
          <a:p>
            <a:r>
              <a:rPr lang="el-GR" dirty="0">
                <a:solidFill>
                  <a:srgbClr val="C00000"/>
                </a:solidFill>
              </a:rPr>
              <a:t>Η ορθή μελέτη και χρήση των πηγών αποτελεί βασικό κριτήριο για την αντικειμενικότητα και την εγκυρότητα του ιστορικού</a:t>
            </a:r>
          </a:p>
          <a:p>
            <a:r>
              <a:rPr lang="el-GR" u="sng" dirty="0">
                <a:solidFill>
                  <a:srgbClr val="C00000"/>
                </a:solidFill>
              </a:rPr>
              <a:t>Ερώτημα: </a:t>
            </a:r>
            <a:r>
              <a:rPr lang="el-GR" dirty="0">
                <a:solidFill>
                  <a:srgbClr val="C00000"/>
                </a:solidFill>
              </a:rPr>
              <a:t>Μπορεί ο ιστορικός να είναι απόλυτα αντικειμενικός; Τί απάντηση θα δίνατε εσείς;</a:t>
            </a:r>
            <a:endParaRPr lang="el-GR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194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34D6F6-1977-01AF-6163-B38B653A6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πηγές  μπορούν να λένε </a:t>
            </a:r>
            <a:r>
              <a:rPr lang="el-GR" b="1" u="sng" dirty="0" err="1"/>
              <a:t>ψέμματα</a:t>
            </a:r>
            <a:r>
              <a:rPr lang="el-GR" b="1" u="sng" dirty="0"/>
              <a:t>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308C0E-577B-ACC6-338E-DA9234DC8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1) Έμμεσες (δευτερογενείς) πηγές: εμπεριέχουν, σε μεγάλο βαθμό την άποψη του γράφοντος</a:t>
            </a:r>
          </a:p>
          <a:p>
            <a:r>
              <a:rPr lang="el-GR" dirty="0"/>
              <a:t>2) Άμεσες (πρωτογενείς) πηγές: μπορούν να μας ξεγελάσουν, αν δεν τις εντάξουμε σε ένα συγκεκριμένο ιστορικό πλαίσιο</a:t>
            </a:r>
          </a:p>
          <a:p>
            <a:r>
              <a:rPr lang="el-GR" dirty="0"/>
              <a:t>Π.χ. Αντικείμενα καθημερινής χρήσης από την αρχαιότητα/ Τα </a:t>
            </a:r>
            <a:r>
              <a:rPr lang="el-GR" u="sng" dirty="0"/>
              <a:t>κτερίσματα (</a:t>
            </a:r>
            <a:r>
              <a:rPr lang="el-GR" dirty="0"/>
              <a:t>αντικείμενα τάφων) είναι πιο πλούσια από τα αντικείμενα καθημερινής χρήσης</a:t>
            </a:r>
          </a:p>
          <a:p>
            <a:r>
              <a:rPr lang="el-GR" dirty="0"/>
              <a:t>Π.χ. 2: Έγγραφα της διοίκησης (ο βενετός Γενικός Προβλεπτής θεωρεί τεμπέληδες τους χωρικούς της Κέρκυρας, η Βέρμαχτ χαρακτηρίζει «συμμορίες» τους </a:t>
            </a:r>
            <a:r>
              <a:rPr lang="el-GR"/>
              <a:t>Έλληνες αντιστασιακούς)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8593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AEE34F-14C4-31AC-6B3E-32B8FF907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έμμεσες πηγές για το Μεσαίωνα – Οι χρονογράφοι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73C9DC-C99B-4EED-E391-172AB7F4D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Κατά τη διάρκεια του Μεσαίωνα, η ιστοριογραφία, όπως διαμορφώθηκε στην αρχαία Ελλάδα και τη Ρώμη, υποχωρεί. Στη θέση της, εμφανίζονται τα </a:t>
            </a:r>
            <a:r>
              <a:rPr lang="el-GR" u="sng" dirty="0"/>
              <a:t>Χρονικά</a:t>
            </a:r>
          </a:p>
          <a:p>
            <a:r>
              <a:rPr lang="el-GR" u="sng" dirty="0"/>
              <a:t>Χρονικά: </a:t>
            </a:r>
            <a:r>
              <a:rPr lang="el-GR" dirty="0"/>
              <a:t>μεγάλες αφηγήσεις που, συνήθως, αρχίζουν από «κτίσεως κόσμου» ή από «κτίσεως Ρώμης» και στα οποία αναμειγνύονται πραγματικά και φανταστικά – μεταφυσικά γεγονότα</a:t>
            </a:r>
          </a:p>
          <a:p>
            <a:r>
              <a:rPr lang="el-GR" dirty="0"/>
              <a:t>Είναι πολύτιμα διότι περιγράφουν με ζωντάνια και ενάργεια πλευρές της καθημερινής ζωής</a:t>
            </a:r>
          </a:p>
        </p:txBody>
      </p:sp>
    </p:spTree>
    <p:extLst>
      <p:ext uri="{BB962C8B-B14F-4D97-AF65-F5344CB8AC3E}">
        <p14:creationId xmlns:p14="http://schemas.microsoft.com/office/powerpoint/2010/main" val="3805935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5E0D87-1187-5DE1-3750-37CC74329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Πηγή 1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D963870-B326-F347-A562-172B4977F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 err="1">
                <a:solidFill>
                  <a:srgbClr val="C00000"/>
                </a:solidFill>
              </a:rPr>
              <a:t>Πρόσπερος</a:t>
            </a:r>
            <a:r>
              <a:rPr lang="el-GR" u="sng" dirty="0">
                <a:solidFill>
                  <a:srgbClr val="C00000"/>
                </a:solidFill>
              </a:rPr>
              <a:t> </a:t>
            </a:r>
            <a:r>
              <a:rPr lang="el-GR" u="sng" dirty="0" err="1">
                <a:solidFill>
                  <a:srgbClr val="C00000"/>
                </a:solidFill>
              </a:rPr>
              <a:t>Τύρων</a:t>
            </a:r>
            <a:r>
              <a:rPr lang="el-GR" u="sng" dirty="0">
                <a:solidFill>
                  <a:srgbClr val="C00000"/>
                </a:solidFill>
              </a:rPr>
              <a:t>: Το τέλος της Δυτικής Ρωμαϊκής Αυτοκρατορίας</a:t>
            </a:r>
          </a:p>
          <a:p>
            <a:r>
              <a:rPr lang="el-GR" u="sng" dirty="0"/>
              <a:t>Ερώτημα 1: </a:t>
            </a:r>
            <a:r>
              <a:rPr lang="el-GR" dirty="0"/>
              <a:t>Πώς κρίνετε την πολιτική ζωή στο Δυτικό Ρωμαϊκό Κράτος λίγο πριν το τέλος του; Να τεκμηριώσετε την απάντησή σας με χωρία από το κείμενο</a:t>
            </a:r>
          </a:p>
          <a:p>
            <a:r>
              <a:rPr lang="el-GR" u="sng" dirty="0"/>
              <a:t>Ερώτημα 2: </a:t>
            </a:r>
            <a:r>
              <a:rPr lang="el-GR" dirty="0"/>
              <a:t>Ο </a:t>
            </a:r>
            <a:r>
              <a:rPr lang="el-GR" dirty="0" err="1"/>
              <a:t>Γκινζέριχος</a:t>
            </a:r>
            <a:r>
              <a:rPr lang="el-GR" dirty="0"/>
              <a:t> είναι ο αρχηγός του λαού των Βανδάλων. Πώς κρίνετε τη συμπεριφορά των Βανδάλων απέναντι στην κατακτημένη Ρώμη; Πού νομίζετε ότι οφείλεται αυτή;</a:t>
            </a:r>
            <a:endParaRPr lang="el-GR" u="sng" dirty="0"/>
          </a:p>
          <a:p>
            <a:r>
              <a:rPr lang="el-GR" u="sng" dirty="0">
                <a:solidFill>
                  <a:srgbClr val="C00000"/>
                </a:solidFill>
              </a:rPr>
              <a:t>Προσοχή: Δεν είμαστε πια στο Λύκειο! Οι πληροφορίες που θα αντλήσουμε από την πηγή (έχοντας βεβαίως στο νου μας το ιστορικό πλαίσιο) θα είναι πρωτογενείς – ΔΕΝ συνδυάζουμε με άλλο κείμενο</a:t>
            </a:r>
          </a:p>
        </p:txBody>
      </p:sp>
    </p:spTree>
    <p:extLst>
      <p:ext uri="{BB962C8B-B14F-4D97-AF65-F5344CB8AC3E}">
        <p14:creationId xmlns:p14="http://schemas.microsoft.com/office/powerpoint/2010/main" val="2395148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D21A59-81AA-52EC-F93F-552C8040C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Πηγή 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E093594-DFF6-EE1F-DBD3-3D35946BB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Ιορδάνης: Η καθαίρεση του αυτοκράτορα Ρωμύλου </a:t>
            </a:r>
            <a:r>
              <a:rPr lang="el-GR" u="sng" dirty="0" err="1"/>
              <a:t>Αυγούστουλου</a:t>
            </a:r>
            <a:r>
              <a:rPr lang="el-GR" u="sng" dirty="0"/>
              <a:t> και η εγκατάσταση των </a:t>
            </a:r>
            <a:r>
              <a:rPr lang="el-GR" u="sng" dirty="0" err="1"/>
              <a:t>Οστρογότθων</a:t>
            </a:r>
            <a:r>
              <a:rPr lang="el-GR" u="sng" dirty="0"/>
              <a:t> στην Ιταλία</a:t>
            </a:r>
          </a:p>
          <a:p>
            <a:r>
              <a:rPr lang="el-GR" u="sng" dirty="0"/>
              <a:t>Ερώτημα 1:  </a:t>
            </a:r>
            <a:r>
              <a:rPr lang="el-GR" dirty="0"/>
              <a:t>Να περιγράψετε τις σχέσεις ανάμεσα στο Ανατολικό και στο Δυτικό Ρωμαϊκό Κράτος, λίγο πριν και λίγο μετά την κατάρρευση του δεύτερου</a:t>
            </a:r>
          </a:p>
          <a:p>
            <a:r>
              <a:rPr lang="el-GR" u="sng" dirty="0"/>
              <a:t>Ερώτημα 2: </a:t>
            </a:r>
            <a:r>
              <a:rPr lang="el-GR" dirty="0"/>
              <a:t>Να ανασυνθέσετε στο χάρτη την πορεία των διαφόρων βαρβαρικών φύλων που αναφέρονται στο κείμενο</a:t>
            </a:r>
          </a:p>
          <a:p>
            <a:r>
              <a:rPr lang="el-GR" i="1" dirty="0"/>
              <a:t>(Εσπερία: δυτική Ευρώπη/ Ιλλυρία: νοτιοδυτικά Βαλκάνια/ </a:t>
            </a:r>
            <a:r>
              <a:rPr lang="el-GR" i="1" dirty="0" err="1"/>
              <a:t>Πανονία</a:t>
            </a:r>
            <a:r>
              <a:rPr lang="el-GR" i="1" dirty="0"/>
              <a:t>: σημερινή Ουγγαρία)</a:t>
            </a:r>
          </a:p>
        </p:txBody>
      </p:sp>
    </p:spTree>
    <p:extLst>
      <p:ext uri="{BB962C8B-B14F-4D97-AF65-F5344CB8AC3E}">
        <p14:creationId xmlns:p14="http://schemas.microsoft.com/office/powerpoint/2010/main" val="298092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Χάρτης Ευρώπης γεωφυσικός - Εκτυπώσεις Τυπογραφείο">
            <a:extLst>
              <a:ext uri="{FF2B5EF4-FFF2-40B4-BE49-F238E27FC236}">
                <a16:creationId xmlns:a16="http://schemas.microsoft.com/office/drawing/2014/main" id="{C37BBE78-31E2-5CB1-4067-4EB74D2AD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0"/>
            <a:ext cx="97234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182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40A6E-071C-DBE9-CF64-59E8E0D72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Πηγή 3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B5C4A65-8245-2C5E-DC94-F2E213A91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 err="1"/>
              <a:t>Συλβιανός</a:t>
            </a:r>
            <a:r>
              <a:rPr lang="el-GR" u="sng" dirty="0"/>
              <a:t>: Έπαινος των βαρβάρων</a:t>
            </a:r>
          </a:p>
          <a:p>
            <a:r>
              <a:rPr lang="el-GR" u="sng" dirty="0"/>
              <a:t>Ερώτημα 1: </a:t>
            </a:r>
            <a:r>
              <a:rPr lang="el-GR" dirty="0"/>
              <a:t>Για ποιους λόγους τα </a:t>
            </a:r>
            <a:r>
              <a:rPr lang="el-GR" u="sng" dirty="0"/>
              <a:t>υπάλληλα στρώματα </a:t>
            </a:r>
            <a:r>
              <a:rPr lang="el-GR" dirty="0"/>
              <a:t>του όψιμου ρωμαϊκού κράτους καταφεύγουν στους βαρβάρους και πώς τους αντιμετωπίζουν;</a:t>
            </a:r>
          </a:p>
          <a:p>
            <a:r>
              <a:rPr lang="el-GR" u="sng" dirty="0"/>
              <a:t>Ερώτημα 2: </a:t>
            </a:r>
            <a:r>
              <a:rPr lang="el-GR" dirty="0"/>
              <a:t>Μπορείτε να αναφέρετε ποια είναι τα </a:t>
            </a:r>
            <a:r>
              <a:rPr lang="el-GR" u="sng" dirty="0"/>
              <a:t>θετικά </a:t>
            </a:r>
            <a:r>
              <a:rPr lang="el-GR" dirty="0"/>
              <a:t>στοιχεία των βαρβαρικών κοινωνιών;</a:t>
            </a:r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1888685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51C470-2AED-31BF-0E51-8A699EB5E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Πηγή 4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C8D48EF-0F78-993A-FD3A-1E735533D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 err="1"/>
              <a:t>Γκίλντας</a:t>
            </a:r>
            <a:r>
              <a:rPr lang="el-GR" u="sng" dirty="0"/>
              <a:t> ο Σοφός: Πολιτική αναρχία στη </a:t>
            </a:r>
            <a:r>
              <a:rPr lang="el-GR" u="sng" dirty="0" err="1"/>
              <a:t>ρωμαιο</a:t>
            </a:r>
            <a:r>
              <a:rPr lang="el-GR" u="sng" dirty="0"/>
              <a:t> – βρετανική Αγγλία και οι πρώτες </a:t>
            </a:r>
            <a:r>
              <a:rPr lang="el-GR" u="sng" dirty="0" err="1"/>
              <a:t>σαξωνικές</a:t>
            </a:r>
            <a:r>
              <a:rPr lang="el-GR" u="sng" dirty="0"/>
              <a:t> επιδρομές</a:t>
            </a:r>
          </a:p>
          <a:p>
            <a:endParaRPr lang="el-GR" u="sng" dirty="0"/>
          </a:p>
          <a:p>
            <a:r>
              <a:rPr lang="el-GR" u="sng" dirty="0"/>
              <a:t>Ερώτημα: </a:t>
            </a:r>
            <a:r>
              <a:rPr lang="el-GR" dirty="0"/>
              <a:t>Πώς περιγράφει ο συγγραφέας του κειμένου τις περιγραφές των βαρβάρων </a:t>
            </a:r>
            <a:r>
              <a:rPr lang="el-GR" dirty="0" err="1"/>
              <a:t>Σαξώνων</a:t>
            </a:r>
            <a:r>
              <a:rPr lang="el-GR" dirty="0"/>
              <a:t>; Πού οφείλεται, κατά τη γνώμη σας, η έντονη απέχθεια που εκφράζει;</a:t>
            </a:r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371572805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570</Words>
  <Application>Microsoft Office PowerPoint</Application>
  <PresentationFormat>Ευρεία οθόνη</PresentationFormat>
  <Paragraphs>39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Θέμα του Office</vt:lpstr>
      <vt:lpstr>Λίγα λόγια για τις πηγές</vt:lpstr>
      <vt:lpstr>Πηγές (συνέχεια)</vt:lpstr>
      <vt:lpstr>Οι πηγές  μπορούν να λένε ψέμματα;</vt:lpstr>
      <vt:lpstr>Οι έμμεσες πηγές για το Μεσαίωνα – Οι χρονογράφοι</vt:lpstr>
      <vt:lpstr>Πηγή 1</vt:lpstr>
      <vt:lpstr>Πηγή 2</vt:lpstr>
      <vt:lpstr>Παρουσίαση του PowerPoint</vt:lpstr>
      <vt:lpstr>Πηγή 3</vt:lpstr>
      <vt:lpstr>Πηγή 4</vt:lpstr>
      <vt:lpstr>Χάρτης Βρετανίας – Νότια Αγγλία και Βόρεια Γαλλία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Λίγα λόγια για τις πηγές</dc:title>
  <dc:creator>Δώρα Μόσχου</dc:creator>
  <cp:lastModifiedBy>Δώρα Μόσχου</cp:lastModifiedBy>
  <cp:revision>28</cp:revision>
  <dcterms:created xsi:type="dcterms:W3CDTF">2023-10-16T08:03:04Z</dcterms:created>
  <dcterms:modified xsi:type="dcterms:W3CDTF">2024-10-20T08:08:41Z</dcterms:modified>
</cp:coreProperties>
</file>