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1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56" r:id="rId26"/>
    <p:sldId id="258" r:id="rId27"/>
    <p:sldId id="259" r:id="rId28"/>
    <p:sldId id="260" r:id="rId29"/>
    <p:sldId id="292" r:id="rId30"/>
    <p:sldId id="261" r:id="rId31"/>
    <p:sldId id="262" r:id="rId32"/>
    <p:sldId id="263" r:id="rId33"/>
    <p:sldId id="257" r:id="rId34"/>
    <p:sldId id="264" r:id="rId35"/>
    <p:sldId id="265" r:id="rId36"/>
    <p:sldId id="266" r:id="rId37"/>
    <p:sldId id="267" r:id="rId3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8T14:26:17.2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233 257 24575,'-2'0'0,"0"0"0,1 0 0,-1 0 0,0 1 0,0-1 0,1 0 0,-1 1 0,0-1 0,0 1 0,1 0 0,-1 0 0,1 0 0,-1-1 0,1 1 0,-1 1 0,-1 0 0,-10 7 0,12-10 0,-1 0 0,1-1 0,0 1 0,0 0 0,0-1 0,0 1 0,0-1 0,0 1 0,1-1 0,-1 1 0,0-1 0,1 0 0,-1 1 0,1-1 0,0 0 0,0 1 0,-1-1 0,1 0 0,0-2 0,-2-6 0,-4-6 0,0 0 0,-2 1 0,-9-17 0,14 27 0,0 0 0,0 1 0,-1-1 0,1 0 0,-1 1 0,0 0 0,0 0 0,-1 0 0,1 1 0,-1-1 0,1 1 0,-10-5 0,12 8 0,1 0 0,0-1 0,-1 1 0,1 0 0,0 0 0,-1 0 0,1 0 0,-1 0 0,1 0 0,0 0 0,-1 0 0,1 1 0,0-1 0,-1 0 0,1 1 0,0-1 0,0 1 0,-1 0 0,1-1 0,0 1 0,0 0 0,0 0 0,0 0 0,-2 1 0,0 1 0,1 0 0,-1 1 0,1 0 0,-1-1 0,1 1 0,0 0 0,-2 8 0,-1 5 0,0-1 0,2 1 0,-2 17 0,3-23 0,1 0 0,0 0 0,1 0 0,1 0 0,-1 1 0,4 14 0,-3-23 0,0-1 0,-1 0 0,1 0 0,0 1 0,0-1 0,1 0 0,-1 0 0,0 0 0,1 0 0,-1 0 0,1-1 0,-1 1 0,1 0 0,0-1 0,0 1 0,0-1 0,0 0 0,0 1 0,0-1 0,0 0 0,0 0 0,0 0 0,1-1 0,-1 1 0,0-1 0,1 1 0,-1-1 0,0 0 0,1 1 0,-1-1 0,1 0 0,-1-1 0,0 1 0,1 0 0,-1-1 0,3 0 0,10-3 0,0 0 0,0-1 0,0-1 0,-1 0 0,0-1 0,0-1 0,-1 0 0,25-19 0,-35 24 0,-1 0 0,1 0 0,-1 0 0,1 0 0,-1 0 0,0 0 0,0-1 0,-1 1 0,1-1 0,-1 1 0,1-1 0,-1 0 0,0 1 0,-1-1 0,2-7 0,-2 3 0,0 1 0,-1-1 0,1 1 0,-2-1 0,1 1 0,-1 0 0,-5-14 0,2 9 0,0 0 0,-1 1 0,0 0 0,-1 0 0,0 0 0,-1 1 0,0 0 0,-1 1 0,-14-13 0,18 18 0,0 0 0,-1 1 0,1 0 0,-1 0 0,0 0 0,0 1 0,0 0 0,0 0 0,0 0 0,0 1 0,-7-1 0,10 2 0,1 0 0,0 0 0,-1 0 0,1 0 0,0 0 0,-1 1 0,1-1 0,0 1 0,0 0 0,0-1 0,-1 1 0,1 0 0,0 0 0,0 0 0,0 1 0,0-1 0,0 0 0,1 1 0,-1-1 0,0 1 0,1 0 0,-1 0 0,1-1 0,-1 1 0,1 0 0,0 0 0,0 0 0,0 0 0,0 0 0,0 1 0,0-1 0,0 4 0,-3 23 0,2-1 0,0 1 0,2 0 0,2-1 0,6 39 0,-8-64 0,8 23 0,-1-20 0,-3-16 0,-4-5 0,-5 13 0,4 3 0,0 1 0,0-1 0,0 0 0,0 0 0,0 0 0,0 1 0,1-1 0,-1 1 0,0-1 0,1 0 0,-1 1 0,1-1 0,0 1 0,-1-1 0,1 4 0,-4 30 0,2 69 0,2-93 0,1 0 0,0 0 0,1-1 0,0 1 0,0-1 0,2 1 0,-1-1 0,1 0 0,0 0 0,11 16 0,-13-22 0,0-1 0,1 0 0,0 0 0,0-1 0,-1 1 0,2-1 0,-1 1 0,0-1 0,0 0 0,1 0 0,-1 0 0,1 0 0,0-1 0,-1 0 0,1 1 0,0-1 0,0-1 0,0 1 0,0-1 0,-1 1 0,1-1 0,0 0 0,0 0 0,0-1 0,0 1 0,0-1 0,0 0 0,0 0 0,-1 0 0,1-1 0,0 1 0,-1-1 0,1 0 0,5-3 0,-2 0 0,0 0 0,0 0 0,0 0 0,0-1 0,-1 0 0,0-1 0,0 1 0,0-1 0,-1 0 0,0 0 0,-1-1 0,0 0 0,0 0 0,5-15 0,-3-11 0,-3-1 0,0 0 0,-2 0 0,-2 1 0,-7-48 0,7 67 0,1 12 0,-1-1 0,1 1 0,-1 0 0,0-1 0,0 1 0,0-1 0,0 1 0,0 0 0,-1 0 0,1 0 0,-1 0 0,0 0 0,0 0 0,0 0 0,0 1 0,-1-1 0,1 1 0,-1-1 0,0 1 0,1 0 0,-1 0 0,0 0 0,0 0 0,0 1 0,-1-1 0,1 1 0,0 0 0,0 0 0,-1 0 0,1 0 0,-1 1 0,1-1 0,-1 1 0,1 0 0,0 0 0,-1 0 0,1 0 0,-1 1 0,1 0 0,-4 0 0,0 0 0,0 1 0,0-1 0,1 1 0,-1 1 0,0-1 0,1 1 0,0 0 0,0 1 0,0-1 0,0 1 0,0 0 0,1 1 0,-1-1 0,1 1 0,0 0 0,1 0 0,-1 1 0,1 0 0,-5 9 0,6-6 0,0 1 0,0 0 0,1-1 0,1 1 0,0 0 0,0 0 0,1 0 0,0-1 0,2 13 0,3 13 0,11 41 0,-13-65 0,-1-5 0,0-1 0,0 1 0,0-1 0,1 0 0,0 0 0,0 0 0,0 0 0,1 0 0,5 5 0,-9-9 0,1-1 0,0 1 0,0 0 0,0 0 0,0-1 0,-1 1 0,1 0 0,0-1 0,0 1 0,0-1 0,0 0 0,0 1 0,1-1 0,-1 0 0,0 1 0,0-1 0,0 0 0,0 0 0,0 0 0,0 0 0,2 0 0,-2-1 0,1 0 0,-1 0 0,0 0 0,0 0 0,1 0 0,-1 0 0,0 0 0,0 0 0,0 0 0,0 0 0,0-1 0,0 1 0,0 0 0,-1-1 0,1 1 0,-1-1 0,1 1 0,0-1 0,-1 1 0,1-3 0,10-78 0,-11 82 0,0-1 0,0 1 0,0 0 0,0 0 0,0-1 0,0 1 0,0 0 0,0 0 0,0-1 0,0 1 0,0 0 0,0 0 0,0-1 0,0 1 0,1 0 0,-1 0 0,0-1 0,0 1 0,0 0 0,0 0 0,0 0 0,1-1 0,-1 1 0,0 0 0,0 0 0,0 0 0,1-1 0,-1 1 0,0 0 0,0 0 0,1 0 0,-1 0 0,0 0 0,0 0 0,1 0 0,-1 0 0,0 0 0,0-1 0,1 1 0,-1 0 0,0 0 0,0 0 0,1 1 0,9 9 0,6 19 0,-16-27 0,1-1 0,-1 1 0,1 0 0,-1 0 0,1-1 0,-1 1 0,1-1 0,0 1 0,0-1 0,0 1 0,0-1 0,0 1 0,0-1 0,0 0 0,1 0 0,2 3 0,-4-5 0,1 1 0,0 0 0,-1-1 0,1 1 0,0-1 0,-1 1 0,1-1 0,-1 1 0,1-1 0,-1 1 0,1-1 0,-1 0 0,1 1 0,-1-1 0,0 1 0,1-1 0,-1 0 0,0 0 0,0 1 0,1-1 0,-1 0 0,0 0 0,0 1 0,0-1 0,0-1 0,9-70 0,-9 68 0,5-64 0,-5-96 0,0 163 0,0 0 0,0-1 0,0 1 0,0 0 0,0 0 0,0 0 0,0 0 0,0 0 0,0 0 0,-1-1 0,1 1 0,0 0 0,-1 0 0,1 0 0,-1 0 0,1 0 0,-1 0 0,1 0 0,-1 0 0,0 0 0,0 1 0,1-1 0,-2-1 0,1 3 0,0-1 0,0 1 0,0 0 0,0 0 0,0-1 0,0 1 0,0 0 0,1 0 0,-1 0 0,0 0 0,1 0 0,-1 0 0,1 0 0,-1 0 0,1 0 0,-1 3 0,-22 62 0,22-63 0,-52 236 0,45-201-11,7-29-183,-1 0 1,0 0 0,0-1-1,-1 1 1,0 0-1,-6 11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8T14:32: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8T14:26:21.8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8T14:26:27.2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8T14:26:33.0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8T14:30:19.5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289 400 24575,'-1'11'0,"2"0"0,-1 0 0,1 0 0,1 0 0,0-1 0,1 1 0,0 0 0,0-1 0,1 0 0,9 16 0,-11-23 0,1 1 0,0-1 0,-1 1 0,1-1 0,1 0 0,-1 0 0,0-1 0,1 1 0,0-1 0,-1 1 0,1-1 0,0 0 0,0 0 0,0-1 0,0 0 0,1 1 0,-1-1 0,0 0 0,1-1 0,-1 1 0,0-1 0,1 0 0,-1 0 0,1 0 0,-1-1 0,0 0 0,1 0 0,-1 0 0,6-2 0,-6 2 0,0 0 0,0 0 0,-1 0 0,1 0 0,0-1 0,-1 1 0,1-1 0,-1 0 0,1 0 0,-1 0 0,0-1 0,0 1 0,0-1 0,0 0 0,-1 0 0,1 0 0,-1 0 0,1 0 0,-1 0 0,0-1 0,0 1 0,-1-1 0,1 0 0,-1 1 0,0-1 0,0 0 0,0 0 0,0 0 0,-1 0 0,1-7 0,-2 3 0,0 1 0,0-1 0,-1 1 0,0-1 0,0 1 0,-1 0 0,1 0 0,-2 0 0,1 0 0,-1 0 0,0 1 0,0 0 0,-1 0 0,0 0 0,-8-7 0,-3-3 0,-1 1 0,0 1 0,-1 1 0,-1 1 0,0 0 0,-34-15 0,49 25 0,0 1 0,0 0 0,-1 0 0,1 0 0,0 0 0,0 0 0,-1 1 0,1 0 0,-1 0 0,1 0 0,0 0 0,-1 1 0,1 0 0,0 0 0,0 0 0,0 0 0,-1 1 0,-5 2 0,6 0 0,-1-1 0,0 1 0,1 0 0,0 0 0,0 0 0,0 1 0,0-1 0,1 1 0,-1 0 0,1 0 0,1 0 0,-4 7 0,-1 6 0,1 1 0,1 1 0,0-1 0,2 1 0,0-1 0,0 40 0,2-24 0,1 52 0,0-82 0,1 0 0,-1 0 0,1 1 0,0-1 0,1 0 0,-1 0 0,1 0 0,0-1 0,0 1 0,1 0 0,-1-1 0,6 8 0,-4-9 0,-1-1 0,1 1 0,-1-1 0,1 0 0,0 0 0,0 0 0,0 0 0,1-1 0,-1 1 0,0-1 0,0 0 0,1-1 0,-1 1 0,7-1 0,72-2 0,-49 0 0,-24 1 0,-1 1 0,1-2 0,-1 1 0,1-1 0,-1 0 0,0-1 0,0 0 0,0-1 0,0 0 0,-1 0 0,0-1 0,1 0 0,8-8 0,-12 9 0,-1 0 0,0 0 0,0 0 0,0-1 0,-1 0 0,0 1 0,0-1 0,0-1 0,0 1 0,-1 0 0,0-1 0,0 1 0,0-1 0,-1 1 0,0-1 0,0 0 0,0 0 0,-1 0 0,0 1 0,0-1 0,0 0 0,-3-11 0,2 8 0,-1-1 0,-1 1 0,0 0 0,0 0 0,-1 1 0,0-1 0,0 1 0,-1 0 0,0 0 0,0 0 0,-1 0 0,0 1 0,0 0 0,-1 1 0,0-1 0,0 1 0,0 0 0,-1 1 0,0 0 0,0 0 0,-1 1 0,1 0 0,-1 0 0,0 1 0,0 0 0,0 1 0,0 0 0,0 0 0,-16 0 0,15 0 0,0 2 0,0-1 0,-1 1 0,1 1 0,0 0 0,-13 2 0,20-2 0,0 0 0,1 0 0,-1 1 0,1-1 0,-1 0 0,1 1 0,0 0 0,-1-1 0,1 1 0,0 0 0,0 0 0,0 0 0,0 0 0,1 1 0,-1-1 0,1 0 0,-1 1 0,1-1 0,0 1 0,0 0 0,0-1 0,0 1 0,0 0 0,1 0 0,-1-1 0,1 6 0,-4 22 0,3-1 0,0 1 0,2 0 0,1 0 0,2-1 0,0 1 0,2-1 0,2 0 0,14 37 0,-22-66 0,0 1 0,0 0 0,0 0 0,0-1 0,0 1 0,1 0 0,-1-1 0,0 1 0,1 0 0,-1-1 0,1 1 0,-1 0 0,0-1 0,1 1 0,-1-1 0,1 1 0,0-1 0,-1 1 0,1-1 0,-1 1 0,1-1 0,0 0 0,-1 1 0,1-1 0,0 0 0,-1 0 0,1 1 0,0-1 0,-1 0 0,1 0 0,0 0 0,0 0 0,-1 0 0,1 0 0,0 0 0,0 0 0,1 0 0,0-2 0,1 1 0,-1-1 0,0 1 0,0-1 0,1 0 0,-1 0 0,0 0 0,-1 0 0,1 0 0,2-4 0,3-5 0,0 1 0,-1-1 0,-1 0 0,5-15 0,-7 16 0,0 0 0,1 0 0,0 0 0,5-9 0,-8 18 0,-1 0 0,1-1 0,0 1 0,-1 1 0,1-1 0,0 0 0,0 0 0,-1 0 0,1 0 0,0 0 0,0 1 0,0-1 0,0 0 0,0 1 0,0-1 0,1 1 0,-1-1 0,0 1 0,1-1 0,0 2 0,-1-1 0,0 0 0,0 1 0,1-1 0,-1 1 0,0-1 0,0 1 0,0-1 0,0 1 0,1 0 0,-1 0 0,0-1 0,0 1 0,-1 0 0,1 0 0,0 0 0,0 0 0,0 0 0,-1 0 0,1 1 0,0-1 0,0 2 0,15 37 0,-14-33 0,1 1 0,0 0 0,0-1 0,0 1 0,1-1 0,6 9 0,-8-15 0,-1 1 0,1-1 0,-1 0 0,0 1 0,1-1 0,0 0 0,-1 0 0,1 0 0,0-1 0,0 1 0,-1 0 0,1-1 0,0 1 0,0-1 0,0 1 0,0-1 0,0 0 0,-1 0 0,1 0 0,0 0 0,0 0 0,0 0 0,0 0 0,0-1 0,0 1 0,0-1 0,-1 1 0,1-1 0,0 0 0,0 0 0,-1 0 0,3-1 0,3-4 0,1 1 0,-1-2 0,0 1 0,0-1 0,-1 0 0,0 0 0,0-1 0,-1 0 0,0 0 0,0 0 0,-1 0 0,0-1 0,0 0 0,-1 0 0,0 0 0,-1 0 0,2-10 0,-5 17 0,1 0 0,0 0 0,-1 0 0,0 0 0,1 0 0,-1 1 0,0-1 0,0 0 0,0 0 0,0 1 0,-1-1 0,1 0 0,0 1 0,-1-1 0,1 1 0,-1 0 0,1-1 0,-1 1 0,0 0 0,1 0 0,-1 0 0,0 0 0,0 0 0,0 1 0,-4-2 0,-57-12 0,49 12 0,-22-7 0,-24-4 0,56 13 0,0-1 0,0 1 0,0 0 0,0 0 0,0 0 0,0 1 0,1-1 0,-1 1 0,0 0 0,0 0 0,-5 2 0,7-2 0,0 0 0,0 1 0,0-1 0,0 0 0,0 1 0,1-1 0,-1 1 0,1-1 0,-1 1 0,1 0 0,-1-1 0,1 1 0,0 0 0,0 0 0,0 0 0,0 0 0,0 0 0,1 0 0,-1 1 0,0-1 0,1 0 0,0 0 0,-1 0 0,1 5 0,1-3 0,-1-1 0,1 1 0,0 0 0,0 0 0,0-1 0,0 1 0,0 0 0,1-1 0,0 1 0,0-1 0,0 0 0,0 0 0,4 5 0,-5-6 0,1 0 0,0-1 0,0 1 0,0 0 0,0 0 0,0-1 0,0 1 0,0-1 0,0 0 0,1 0 0,-1 1 0,0-1 0,1-1 0,-1 1 0,1 0 0,-1-1 0,1 1 0,3-1 0,-4 0 0,0-1 0,0 1 0,1-1 0,-1 0 0,0 0 0,-1 0 0,1 0 0,0 0 0,0 0 0,0 0 0,-1-1 0,1 1 0,0 0 0,-1-1 0,0 0 0,1 1 0,-1-1 0,0 0 0,0 0 0,0 0 0,0 0 0,0 1 0,0-2 0,0 1 0,-1 0 0,1-3 0,2-5 0,0-1 0,-1 0 0,0 1 0,-1-1 0,-1 0 0,0 0 0,0 0 0,-1 0 0,-3-17 0,4 25 0,-1 0 0,1 0 0,-1 0 0,0 1 0,0-1 0,0 0 0,0 1 0,0-1 0,-1 1 0,1-1 0,-1 1 0,0-1 0,1 1 0,-1 0 0,0 0 0,0 0 0,-1 0 0,1 0 0,0 1 0,-1-1 0,1 1 0,-1-1 0,1 1 0,-1 0 0,0 0 0,1 0 0,-1 0 0,0 0 0,0 1 0,0-1 0,1 1 0,-1 0 0,0 0 0,0 0 0,0 0 0,0 1 0,0-1 0,1 1 0,-1-1 0,-3 2 0,3-1 0,0 1 0,0-1 0,1 1 0,-1 0 0,1 0 0,-1-1 0,1 2 0,0-1 0,-1 0 0,1 0 0,0 1 0,0-1 0,1 1 0,-1 0 0,1-1 0,-1 1 0,1 0 0,0 0 0,0 0 0,0 0 0,0 0 0,0 0 0,1 0 0,0 0 0,-1 5 0,0 13 0,0 0 0,4 36 0,-1-30 0,-2 1 0,-1-18 0,1-1 0,1 0 0,-1 0 0,1 0 0,1 0 0,2 10 0,-3-17 0,0 1 0,1-1 0,-1 1 0,0-1 0,1 0 0,0 0 0,-1 0 0,1 1 0,0-2 0,0 1 0,0 0 0,0 0 0,0-1 0,1 1 0,-1-1 0,1 1 0,-1-1 0,0 0 0,1 0 0,0 0 0,-1-1 0,1 1 0,0-1 0,5 1 0,31 3 0,1-3 0,0-1 0,0-1 0,52-10 0,-84 10 0,0-1 0,1 0 0,-1 0 0,0 0 0,0-1 0,0 0 0,-1-1 0,1 0 0,12-8 0,-17 9 0,1-1 0,-1 1 0,0-1 0,0 1 0,0-1 0,-1 0 0,1 0 0,-1-1 0,0 1 0,0 0 0,-1-1 0,1 1 0,-1-1 0,0 1 0,0-1 0,-1 0 0,1 1 0,-1-10 0,-1-5 0,0 0 0,-2 1 0,0 0 0,-1-1 0,0 1 0,-2 1 0,0-1 0,-1 1 0,-1 0 0,0 1 0,-1-1 0,-1 2 0,-1-1 0,0 1 0,-1 1 0,0 0 0,-20-16 0,-29-24 0,-1 2 0,-3 4 0,-124-71 0,186 117 0,0 0 0,0 0 0,0 0 0,0 1 0,-1 0 0,1-1 0,-1 1 0,1 0 0,-1 1 0,1-1 0,-1 1 0,1-1 0,-1 1 0,1 0 0,-1 0 0,0 1 0,1-1 0,-1 1 0,-3 1 0,4 0 0,-1 0 0,1 0 0,0 1 0,0-1 0,0 1 0,0 0 0,1 0 0,-1 0 0,1 0 0,-1 1 0,1-1 0,0 1 0,0-1 0,1 1 0,-1 0 0,-1 6 0,-12 33 0,1 0 0,3 0 0,-7 51 0,15-78 0,2 1 0,0-1 0,1 1 0,1 0 0,0-1 0,1 1 0,1-1 0,0 0 0,1 1 0,1-2 0,12 28 0,-12-35-136,0 0-1,0-1 1,1 0-1,0 0 1,0-1-1,0 1 1,1-1-1,0-1 0,12 8 1,1 0-6690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8T14:30:30.5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546 536 24575,'-31'8'0,"-1"0"0,31-8 0,0-1 0,0 1 0,-1 0 0,1 0 0,0 0 0,0-1 0,0 1 0,0-1 0,0 1 0,0-1 0,0 1 0,0-1 0,0 1 0,0-1 0,0 0 0,0 0 0,0 1 0,1-1 0,-1 0 0,0 0 0,1 0 0,-1 0 0,0 0 0,1 0 0,-1-1 0,-2-5 0,1 0 0,0 0 0,0 0 0,0 0 0,1 0 0,1 0 0,-1-1 0,1 1 0,0 0 0,2-13 0,19-81 0,-7 38 0,-11 46 0,0 6 0,-1 0 0,-1-1 0,1 0 0,-2 1 0,-1-20 0,1 29 0,0 0 0,-1 0 0,1 0 0,-1 0 0,0 0 0,0 0 0,1 0 0,-1 0 0,0 0 0,-1 0 0,1 1 0,0-1 0,0 0 0,-1 1 0,1-1 0,-1 1 0,1-1 0,-1 1 0,0 0 0,0 0 0,1-1 0,-1 1 0,0 1 0,0-1 0,0 0 0,0 0 0,0 1 0,0-1 0,0 1 0,-1 0 0,1-1 0,0 1 0,0 0 0,0 0 0,0 0 0,0 1 0,-4 0 0,-38 6 0,0 2 0,-75 26 0,52-14 0,49-16 0,0 1 0,1 0 0,0 2 0,-29 16 0,43-23 0,0 1 0,0 0 0,1-1 0,-1 1 0,1 0 0,-1 1 0,1-1 0,0 0 0,0 1 0,0-1 0,0 1 0,0-1 0,1 1 0,-1 0 0,1 0 0,0 0 0,0 0 0,0 0 0,0 0 0,0 0 0,1 0 0,-1 0 0,1 0 0,0 1 0,0-1 0,0 0 0,0 0 0,1 0 0,-1 0 0,1 1 0,0-1 0,0 0 0,0 0 0,0 0 0,0-1 0,2 4 0,3 4 0,1 0 0,-1-1 0,1 0 0,1-1 0,0 1 0,0-2 0,0 1 0,1-1 0,0 0 0,1-1 0,-1 0 0,1 0 0,0-1 0,1 0 0,-1-1 0,1 0 0,0-1 0,0 0 0,0-1 0,1 0 0,-1-1 0,0 0 0,13-1 0,-20 0 0,17 0 0,1 0 0,-1-2 0,40-7 0,-55 7 0,0 1 0,0-2 0,0 1 0,0-1 0,0 0 0,0 0 0,-1-1 0,1 0 0,-1 0 0,0 0 0,0 0 0,0-1 0,-1 0 0,0 0 0,0 0 0,6-11 0,4-7 0,-6 10 0,0 1 0,-1-2 0,-1 1 0,0-1 0,0 0 0,5-27 0,-6 11 0,1-57 0,-6 77 0,0-1 0,-1 0 0,0 1 0,-1-1 0,0 1 0,-1 0 0,0-1 0,-8-18 0,10 27 0,1 1 0,-1-1 0,0 0 0,0 1 0,1-1 0,-1 0 0,0 1 0,0 0 0,-1-1 0,1 1 0,0-1 0,0 1 0,-1 0 0,1 0 0,-1 0 0,1 0 0,-1 0 0,1 0 0,-1 0 0,0 1 0,1-1 0,-1 0 0,0 1 0,1-1 0,-1 1 0,0 0 0,0 0 0,0-1 0,1 1 0,-1 0 0,0 1 0,0-1 0,-2 1 0,1 0 0,1 1 0,0-1 0,0 1 0,-1 0 0,1 0 0,0 0 0,1 0 0,-1 0 0,0 0 0,0 1 0,1-1 0,0 1 0,-1-1 0,1 1 0,0-1 0,0 1 0,0 0 0,1-1 0,-1 1 0,0 5 0,-3 19 0,2 0 0,0 0 0,4 41 0,-2-57 0,2 0 0,-1 0 0,2 0 0,-1 0 0,2 0 0,-1-1 0,1 1 0,1-1 0,0 0 0,0 0 0,9 11 0,-12-19-76,-1-1 1,0 1-1,0 0 0,0-1 0,0 1 0,0 0 0,0 0 0,0 0 1,0 0-1,-1-1 0,1 1 0,-1 0 0,1 0 0,-1 0 1,0 0-1,0 0 0,0 4 0,-4 14-6750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8T14:31:52.8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8T14:32:00.2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371 264 24575,'-14'-14'0,"20"20"0,-6-5 0,1-1 0,0 1 0,0-1 0,0 1 0,0 0 0,0-1 0,0 0 0,0 1 0,0-1 0,0 0 0,0 1 0,0-1 0,0 0 0,0 0 0,0 0 0,0 0 0,1 0 0,-1 0 0,0 0 0,0 0 0,0-1 0,0 1 0,0 0 0,0-1 0,0 1 0,0 0 0,0-1 0,0 1 0,0-1 0,0 0 0,-1 1 0,1-1 0,0 0 0,0 1 0,0-1 0,-1 0 0,1 0 0,0 0 0,-1 0 0,1 0 0,-1 0 0,1-1 0,23-43 0,-23 40 0,1 1 0,0-1 0,-1 0 0,0 1 0,0-1 0,0 0 0,-1 0 0,1 0 0,-1 0 0,0 1 0,-1-1 0,1 0 0,-1 0 0,0 0 0,-2-5 0,2 7 0,-1 0 0,0 1 0,0-1 0,-1 0 0,1 1 0,0-1 0,-1 1 0,1 0 0,-1 0 0,0 0 0,0 0 0,0 1 0,0-1 0,0 1 0,0-1 0,0 1 0,0 0 0,0 0 0,-1 1 0,1-1 0,0 1 0,-7-1 0,-4 0 0,0 1 0,0 0 0,0 1 0,0 0 0,1 1 0,-1 1 0,0 0 0,-15 6 0,25-7 0,0 0 0,-1 0 0,1 0 0,0 0 0,0 1 0,0 0 0,1 0 0,-1 0 0,1 0 0,-1 0 0,1 1 0,-3 4 0,4-5 0,1 0 0,-1 0 0,1 0 0,0 1 0,0-1 0,0 0 0,1 0 0,-1 1 0,1-1 0,-1 0 0,1 1 0,0-1 0,1 0 0,-1 1 0,1-1 0,-1 0 0,1 1 0,0-1 0,2 4 0,-1-3 0,0 0 0,1 0 0,-1 0 0,1 0 0,0-1 0,0 1 0,1-1 0,-1 0 0,1 0 0,0 0 0,-1 0 0,1-1 0,1 1 0,7 3 0,-9-5 0,0 1 0,0-1 0,-1 0 0,1 0 0,0 0 0,0 0 0,1-1 0,-1 1 0,0-1 0,0 1 0,0-1 0,0 0 0,0-1 0,0 1 0,1 0 0,-1-1 0,0 0 0,0 1 0,0-1 0,0-1 0,0 1 0,-1 0 0,4-2 0,-5 1 0,0 0 0,-1 0 0,1 0 0,-1 0 0,0 0 0,1 0 0,-1-1 0,0 1 0,0 0 0,0 0 0,0 0 0,-1 0 0,1 0 0,-1-3 0,-1-6 0,1-27 0,1 21 0,0-1 0,-1 1 0,-1-1 0,-1 1 0,0 0 0,-1 0 0,-10-25 0,14 41 0,0 1 0,0-1 0,0 1 0,0-1 0,0 1 0,0 0 0,-1-1 0,1 1 0,0-1 0,0 1 0,0-1 0,-1 1 0,1-1 0,0 1 0,0 0 0,-1-1 0,1 1 0,0 0 0,-1-1 0,1 1 0,-1 0 0,1-1 0,0 1 0,-1 0 0,1 0 0,-1-1 0,1 1 0,-1 0 0,1 0 0,-1 0 0,1 0 0,-1 0 0,1-1 0,-1 1 0,1 0 0,-1 0 0,1 0 0,-1 1 0,0-1 0,-7 21 0,3 34 0,18 6 0,-11-54 0,1 0 0,-1 0 0,0 0 0,-1 1 0,0-1 0,0 0 0,-1 1 0,1-1 0,-2 1 0,1-1 0,-1 0 0,0 1 0,-3 8 0,2-10 0,-2 3 0,0 0 0,1 1 0,0-1 0,-3 20 0,6-28 0,0 0 0,0 1 0,-1-1 0,1 1 0,0-1 0,0 0 0,1 1 0,-1-1 0,0 1 0,0-1 0,1 0 0,-1 1 0,1-1 0,-1 0 0,1 0 0,0 1 0,-1-1 0,1 0 0,0 0 0,0 0 0,0 0 0,0 0 0,0 0 0,0 0 0,0 0 0,0 0 0,0 0 0,0 0 0,1-1 0,-1 1 0,0-1 0,0 1 0,1-1 0,-1 1 0,0-1 0,1 0 0,-1 1 0,1-1 0,-1 0 0,0 0 0,1 0 0,-1 0 0,1 0 0,1-1 0,-2 1 0,0 0 0,0 0 0,0 0 0,0 0 0,0 0 0,0 0 0,0 0 0,0 0 0,0-1 0,0 1 0,0 0 0,0-1 0,0 1 0,0-1 0,0 1 0,0-1 0,-1 1 0,1-1 0,0 0 0,0 1 0,0-1 0,-1 0 0,1 0 0,0 1 0,-1-1 0,1 0 0,-1 0 0,1-1 0,0 0 0,-1 0 0,0 0 0,0 0 0,0-1 0,0 1 0,0 0 0,-1 0 0,1 0 0,-1 0 0,1 0 0,-1 0 0,0 0 0,-1-2 0,-5-10 0,0 0 0,-2 1 0,-9-12 0,12 18 0,-1-4 0,-1 1 0,0 0 0,-1 0 0,0 1 0,0 0 0,-20-14 0,22 19 0,-1 0 0,1 1 0,-1-1 0,0 1 0,0 1 0,0 0 0,0 0 0,0 1 0,0-1 0,0 2 0,-15 0 0,19 0 0,0 0 0,0 0 0,1 1 0,-1-1 0,0 1 0,1 0 0,-1 0 0,1 0 0,-1 1 0,1-1 0,0 1 0,-1 0 0,1 0 0,-3 3 0,5-5 0,1 1 0,-1-1 0,1 1 0,-1 0 0,1-1 0,-1 1 0,1 0 0,0-1 0,-1 1 0,1 0 0,0 0 0,0-1 0,-1 1 0,1 0 0,0 0 0,0-1 0,0 1 0,0 0 0,0 0 0,0-1 0,0 1 0,0 0 0,0 0 0,0-1 0,1 3 0,0-1 0,1 0 0,-1-1 0,0 1 0,1 0 0,-1 0 0,1-1 0,0 1 0,0-1 0,-1 1 0,1-1 0,0 0 0,0 1 0,3 0 0,10 3-35,-1 0 1,1-1-1,0 0 0,1-2 0,-1 0 0,0 0 1,1-1-1,-1-1 0,29-4 0,-8 3-982,-14 0-5809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8T14:32:39.1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C30F21-E07A-578A-EFC5-8614AC1AD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8143F99-B546-D292-54B6-160A7FDC6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DF9644-F490-7A6D-CFE2-7F20289F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B0E0-02E3-40DD-A698-119C8B5C8E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9E8275-9CE3-A1EF-E6CB-7B3271B86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AD6411-62D0-752C-4D43-5BF313AF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8F60-9B08-4A5B-ADFF-4220F93C8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5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B534D0-A852-F0AD-BA09-61B28828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B3AF42E-A1F1-9C9E-76B4-158C258ED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4FE65C-60FA-08B6-DE67-9452FB31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B0E0-02E3-40DD-A698-119C8B5C8E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F946BD4-C0AB-797B-C3C5-5FEC7DFF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DA8F32-81EB-844A-B956-488640E6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8F60-9B08-4A5B-ADFF-4220F93C8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552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5FE8924-1C3B-C6EE-8780-30A7D8AE0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EA03F2F-326B-ED5D-DE07-635965070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6463590-E207-E10C-01BB-059A3CF6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B0E0-02E3-40DD-A698-119C8B5C8E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CBB5FD-71A1-6874-87E4-5A209816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BEA202B-87AF-B0BA-F5E0-45F28E9B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8F60-9B08-4A5B-ADFF-4220F93C8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334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2C1C60-FD40-B11D-8016-842136C7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BAB316-4B9D-6B4A-6591-9635BE2D5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C63DE73-4158-F596-CD15-01DBF6C0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B0E0-02E3-40DD-A698-119C8B5C8E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7899DB4-5323-02B2-BC89-01B2DDA2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B586DA-3A33-CA89-8825-A9A1CA61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8F60-9B08-4A5B-ADFF-4220F93C8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15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68F99A-2CF5-DA4D-B5C5-181AE52D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EE7694B-A599-11F1-AD16-F1FB9D0D8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BE39E7-0811-C00B-5B8D-CB052685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B0E0-02E3-40DD-A698-119C8B5C8E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EE9689D-C928-85C5-8E58-0A655AE6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71D58F4-F80E-6881-A1A6-4920BACD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8F60-9B08-4A5B-ADFF-4220F93C8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899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2B5387-C0C1-8563-F57C-01C0C41B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082407-4A10-0B18-BE69-F5FF508FE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20AA2DC-6A18-27FC-AB56-12FE87BFF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AF67A12-563D-5778-A471-B88FE83E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B0E0-02E3-40DD-A698-119C8B5C8E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D445411-591D-04D6-ADD9-7A9CA2D2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8A69D3A-1915-49EE-0E50-CA428482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8F60-9B08-4A5B-ADFF-4220F93C8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045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0AF6C-4443-33AD-B7AB-96D0BB8A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2AEDE80-88A3-1BE7-CB53-75D7518AA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4C572D2-49A2-2369-DF39-E297394AE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66F32BA-BE77-D877-12C7-7F22C4E87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9F153C1-3242-8406-8FBF-81C38872D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F7951C1-0C5C-A710-6690-CE1D519A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B0E0-02E3-40DD-A698-119C8B5C8E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27D046-03F0-6EF0-E010-ED45F821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829AEB6-9250-662F-F7C0-4954C56D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8F60-9B08-4A5B-ADFF-4220F93C8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5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F66D73-1454-89DA-8EF8-3F2FEE3F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E8670DB-AE34-D967-3B65-6DDB4D63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B0E0-02E3-40DD-A698-119C8B5C8E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350A4B7-3198-E0CF-54DC-AE3D52B7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C2E353-6AE1-D1B1-843B-F8BDEADF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8F60-9B08-4A5B-ADFF-4220F93C8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485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70F33E2-1738-5081-D4FF-640170F1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B0E0-02E3-40DD-A698-119C8B5C8E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7873260-B0C9-34CD-47BA-50033696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7E23C56-CD33-77E4-BA5F-D6B8DE99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8F60-9B08-4A5B-ADFF-4220F93C8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38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C63BCA-9C34-5046-3CAC-F8FFDD41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B938A6-B3DD-8EFA-053D-5A6453B0F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439E12F-FBB5-ABC8-0D76-9CE80CEAC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CDB0547-4301-EF62-E0EC-77A6C6E7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B0E0-02E3-40DD-A698-119C8B5C8E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AF86A57-D169-D8C6-6CC8-F99989FA1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DB275C1-6294-075D-6E17-A8712478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8F60-9B08-4A5B-ADFF-4220F93C8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77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555F2F-12A5-83FD-8557-78529ECA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BA0E1BC-5B13-C0B3-5FEF-EA6BD68D7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907A6A9-24CE-CD84-F120-D0F9875E1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118C0C5-D572-5DE8-74AD-E8069966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B0E0-02E3-40DD-A698-119C8B5C8E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8C6B112-BDA5-6381-54B9-0D5F3F04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F33E528-1C8A-5E16-3CA3-3DD4E0F0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8F60-9B08-4A5B-ADFF-4220F93C8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63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60C2969-C7AD-985D-C4AF-3034AA89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69ADF56-ADFE-BFC3-C960-BB8A15C5C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36A51A-D2F4-6047-4089-ACA0CAF93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2B0E0-02E3-40DD-A698-119C8B5C8E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5AE519D-C349-163F-62ED-92B1B2EA3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854FFF6-4CF0-EA63-50CC-A819D8ABF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E8F60-9B08-4A5B-ADFF-4220F93C8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701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C76FB8-ACEB-D22D-4B4A-70BAF487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βαρβαρικά βασίλεια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D444A2-D407-1682-FE0B-28F6437C1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/>
              <a:t>Α) Ιταλία</a:t>
            </a:r>
          </a:p>
          <a:p>
            <a:r>
              <a:rPr lang="el-GR" b="1" u="sng" dirty="0"/>
              <a:t>1) </a:t>
            </a:r>
            <a:r>
              <a:rPr lang="el-GR" b="1" u="sng" dirty="0" err="1"/>
              <a:t>Οστρογότθοι</a:t>
            </a:r>
            <a:endParaRPr lang="el-GR" b="1" u="sng" dirty="0"/>
          </a:p>
          <a:p>
            <a:r>
              <a:rPr lang="el-GR" dirty="0"/>
              <a:t>493: ο </a:t>
            </a:r>
            <a:r>
              <a:rPr lang="el-GR" dirty="0" err="1"/>
              <a:t>Οστρογότθος</a:t>
            </a:r>
            <a:r>
              <a:rPr lang="el-GR" dirty="0"/>
              <a:t> </a:t>
            </a:r>
            <a:r>
              <a:rPr lang="el-GR" dirty="0" err="1"/>
              <a:t>Θεοδώριχος</a:t>
            </a:r>
            <a:r>
              <a:rPr lang="el-GR" dirty="0"/>
              <a:t> εκτοπίζει από το θρόνο και εξοντώνει τον </a:t>
            </a:r>
            <a:r>
              <a:rPr lang="el-GR" dirty="0" err="1"/>
              <a:t>Οδόακρο</a:t>
            </a:r>
            <a:r>
              <a:rPr lang="el-GR" dirty="0"/>
              <a:t> (έχει κληθεί από τον αυτοκράτορα Ζήνωνα να αποκαταστήσει την αυτοκρατορική εξουσία)</a:t>
            </a:r>
          </a:p>
          <a:p>
            <a:r>
              <a:rPr lang="el-GR" dirty="0"/>
              <a:t>493 – 527: «βασιλέας των εθνών»/ πρωτεύουσα: Ραβέννα</a:t>
            </a:r>
          </a:p>
          <a:p>
            <a:r>
              <a:rPr lang="el-GR" dirty="0"/>
              <a:t>Η διοίκηση αποκτά γερμανικό χαρακτήρα</a:t>
            </a:r>
          </a:p>
          <a:p>
            <a:r>
              <a:rPr lang="el-GR" dirty="0"/>
              <a:t>Επιγαμίες με άλλες βαρβαρικές βασιλικές οικογένειες</a:t>
            </a:r>
          </a:p>
        </p:txBody>
      </p:sp>
    </p:spTree>
    <p:extLst>
      <p:ext uri="{BB962C8B-B14F-4D97-AF65-F5344CB8AC3E}">
        <p14:creationId xmlns:p14="http://schemas.microsoft.com/office/powerpoint/2010/main" val="45421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71A81B-AE48-45BE-04AA-A7B0EE7FA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πόλεις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C8B17E-3CFE-D574-D12E-ED6B1E574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Βασιλική μέριμνα για τις πόλεις/ νέα κτίσματα: άγιος Απολλινάριος ο νέος (Ραβέννα), </a:t>
            </a:r>
            <a:r>
              <a:rPr lang="el-GR" dirty="0" err="1"/>
              <a:t>βαπτιστήριο</a:t>
            </a:r>
            <a:r>
              <a:rPr lang="el-GR" dirty="0"/>
              <a:t> της Αρλ, παλάτια Βερόνας και Παβίας</a:t>
            </a:r>
          </a:p>
          <a:p>
            <a:r>
              <a:rPr lang="el-GR" u="sng" dirty="0"/>
              <a:t>Ρώμη: </a:t>
            </a:r>
            <a:r>
              <a:rPr lang="el-GR" dirty="0"/>
              <a:t>σημαντικό θρησκευτικό κέντρο/ χάνει την οικονομική της δύναμη/ διατηρεί τη διοίκησή της</a:t>
            </a:r>
          </a:p>
          <a:p>
            <a:r>
              <a:rPr lang="el-GR" dirty="0"/>
              <a:t>Ανοικοδομούνται το λιμάνι της </a:t>
            </a:r>
            <a:r>
              <a:rPr lang="el-GR" dirty="0" err="1"/>
              <a:t>Όστιας</a:t>
            </a:r>
            <a:r>
              <a:rPr lang="el-GR" dirty="0"/>
              <a:t> και τα τείχη της πόλης</a:t>
            </a:r>
          </a:p>
          <a:p>
            <a:r>
              <a:rPr lang="el-GR" dirty="0"/>
              <a:t>Ενισχύονται τα θεάματα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142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023244-6B78-FCB4-CE64-E799F138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Αρλ (η αρχαία </a:t>
            </a:r>
            <a:r>
              <a:rPr lang="el-GR" b="1" u="sng" dirty="0" err="1"/>
              <a:t>Αρελάτη</a:t>
            </a:r>
            <a:r>
              <a:rPr lang="el-GR" b="1" u="sng" dirty="0"/>
              <a:t>)</a:t>
            </a:r>
          </a:p>
        </p:txBody>
      </p:sp>
      <p:pic>
        <p:nvPicPr>
          <p:cNvPr id="1026" name="Picture 2" descr="Τοποθεσία στο χάρτη">
            <a:extLst>
              <a:ext uri="{FF2B5EF4-FFF2-40B4-BE49-F238E27FC236}">
                <a16:creationId xmlns:a16="http://schemas.microsoft.com/office/drawing/2014/main" id="{7FF663DC-09AB-0DF9-14BB-A1FC06663C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88" y="1825625"/>
            <a:ext cx="45236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D9484D34-BAA6-8B9E-682D-8D7B3EAAFD4A}"/>
                  </a:ext>
                </a:extLst>
              </p14:cNvPr>
              <p14:cNvContentPartPr/>
              <p14:nvPr/>
            </p14:nvContentPartPr>
            <p14:xfrm>
              <a:off x="6695604" y="5043033"/>
              <a:ext cx="105840" cy="215280"/>
            </p14:xfrm>
          </p:contentPart>
        </mc:Choice>
        <mc:Fallback xmlns=""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D9484D34-BAA6-8B9E-682D-8D7B3EAAFD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9484" y="5036913"/>
                <a:ext cx="1180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8F0F5733-6D42-735C-CDE1-1B0BBB194061}"/>
                  </a:ext>
                </a:extLst>
              </p14:cNvPr>
              <p14:cNvContentPartPr/>
              <p14:nvPr/>
            </p14:nvContentPartPr>
            <p14:xfrm>
              <a:off x="1902564" y="1052793"/>
              <a:ext cx="360" cy="360"/>
            </p14:xfrm>
          </p:contentPart>
        </mc:Choice>
        <mc:Fallback xmlns=""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8F0F5733-6D42-735C-CDE1-1B0BBB1940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6444" y="104667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Γραφή 5">
                <a:extLst>
                  <a:ext uri="{FF2B5EF4-FFF2-40B4-BE49-F238E27FC236}">
                    <a16:creationId xmlns:a16="http://schemas.microsoft.com/office/drawing/2014/main" id="{5C7CB10A-0FC8-B27A-39AC-531C0AFF2E99}"/>
                  </a:ext>
                </a:extLst>
              </p14:cNvPr>
              <p14:cNvContentPartPr/>
              <p14:nvPr/>
            </p14:nvContentPartPr>
            <p14:xfrm>
              <a:off x="1505124" y="997353"/>
              <a:ext cx="360" cy="360"/>
            </p14:xfrm>
          </p:contentPart>
        </mc:Choice>
        <mc:Fallback xmlns="">
          <p:pic>
            <p:nvPicPr>
              <p:cNvPr id="6" name="Γραφή 5">
                <a:extLst>
                  <a:ext uri="{FF2B5EF4-FFF2-40B4-BE49-F238E27FC236}">
                    <a16:creationId xmlns:a16="http://schemas.microsoft.com/office/drawing/2014/main" id="{5C7CB10A-0FC8-B27A-39AC-531C0AFF2E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9004" y="99123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Γραφή 6">
                <a:extLst>
                  <a:ext uri="{FF2B5EF4-FFF2-40B4-BE49-F238E27FC236}">
                    <a16:creationId xmlns:a16="http://schemas.microsoft.com/office/drawing/2014/main" id="{DA9F075A-70A7-E1FA-55C6-73CEB8784214}"/>
                  </a:ext>
                </a:extLst>
              </p14:cNvPr>
              <p14:cNvContentPartPr/>
              <p14:nvPr/>
            </p14:nvContentPartPr>
            <p14:xfrm>
              <a:off x="1643724" y="1117233"/>
              <a:ext cx="360" cy="360"/>
            </p14:xfrm>
          </p:contentPart>
        </mc:Choice>
        <mc:Fallback xmlns="">
          <p:pic>
            <p:nvPicPr>
              <p:cNvPr id="7" name="Γραφή 6">
                <a:extLst>
                  <a:ext uri="{FF2B5EF4-FFF2-40B4-BE49-F238E27FC236}">
                    <a16:creationId xmlns:a16="http://schemas.microsoft.com/office/drawing/2014/main" id="{DA9F075A-70A7-E1FA-55C6-73CEB87842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7604" y="1111113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121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35ECC1-F332-A7A0-B176-471F14CA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Βερόνα</a:t>
            </a:r>
          </a:p>
        </p:txBody>
      </p:sp>
      <p:pic>
        <p:nvPicPr>
          <p:cNvPr id="1026" name="Picture 2" descr="Τοποθεσία στο χάρτη">
            <a:extLst>
              <a:ext uri="{FF2B5EF4-FFF2-40B4-BE49-F238E27FC236}">
                <a16:creationId xmlns:a16="http://schemas.microsoft.com/office/drawing/2014/main" id="{88449FDC-9F45-378B-A553-67835C79B7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24" y="1825625"/>
            <a:ext cx="34637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E570C498-F79E-755D-1433-0A24163DB3F9}"/>
                  </a:ext>
                </a:extLst>
              </p14:cNvPr>
              <p14:cNvContentPartPr/>
              <p14:nvPr/>
            </p14:nvContentPartPr>
            <p14:xfrm>
              <a:off x="5493204" y="2276073"/>
              <a:ext cx="253800" cy="272520"/>
            </p14:xfrm>
          </p:contentPart>
        </mc:Choice>
        <mc:Fallback xmlns=""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E570C498-F79E-755D-1433-0A24163DB3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7084" y="2269953"/>
                <a:ext cx="26604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0F1F0FBD-644E-E3E5-7516-AF3CE10F9FCE}"/>
                  </a:ext>
                </a:extLst>
              </p14:cNvPr>
              <p14:cNvContentPartPr/>
              <p14:nvPr/>
            </p14:nvContentPartPr>
            <p14:xfrm>
              <a:off x="5493204" y="2355993"/>
              <a:ext cx="198000" cy="198720"/>
            </p14:xfrm>
          </p:contentPart>
        </mc:Choice>
        <mc:Fallback xmlns=""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0F1F0FBD-644E-E3E5-7516-AF3CE10F9F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87084" y="2349873"/>
                <a:ext cx="210240" cy="21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563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E6BF60-4ECA-FB33-8F9F-AE2A3DA3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Παβία</a:t>
            </a:r>
          </a:p>
        </p:txBody>
      </p:sp>
      <p:pic>
        <p:nvPicPr>
          <p:cNvPr id="1026" name="Picture 2" descr="Τοποθεσία στο χάρτη">
            <a:extLst>
              <a:ext uri="{FF2B5EF4-FFF2-40B4-BE49-F238E27FC236}">
                <a16:creationId xmlns:a16="http://schemas.microsoft.com/office/drawing/2014/main" id="{C0CA43C4-05D7-70B5-07A9-1DB4993492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24" y="1825625"/>
            <a:ext cx="34637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89F776C1-CF83-F48A-BAA5-F8692E682CC8}"/>
                  </a:ext>
                </a:extLst>
              </p14:cNvPr>
              <p14:cNvContentPartPr/>
              <p14:nvPr/>
            </p14:nvContentPartPr>
            <p14:xfrm>
              <a:off x="5144364" y="2604393"/>
              <a:ext cx="360" cy="360"/>
            </p14:xfrm>
          </p:contentPart>
        </mc:Choice>
        <mc:Fallback xmlns=""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89F776C1-CF83-F48A-BAA5-F8692E682C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8244" y="259827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9D1656D1-22BF-FF1C-3BEF-C6FC771BFD28}"/>
                  </a:ext>
                </a:extLst>
              </p14:cNvPr>
              <p14:cNvContentPartPr/>
              <p14:nvPr/>
            </p14:nvContentPartPr>
            <p14:xfrm>
              <a:off x="5011164" y="2509713"/>
              <a:ext cx="156960" cy="129600"/>
            </p14:xfrm>
          </p:contentPart>
        </mc:Choice>
        <mc:Fallback xmlns=""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9D1656D1-22BF-FF1C-3BEF-C6FC771BFD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5044" y="2503593"/>
                <a:ext cx="169200" cy="14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903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B5FCDB-D9E3-4851-747A-5C5D4034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πόλεις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76E11-00F0-88BC-552F-01FF5F645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Η Ρώμη αλλάζει: οι λόφοι εγκαταλείπονται/ καταστρέφονται υδραγωγεία/ ο πληθυσμός κατεβαίνει στις όχθες του Τίβερη</a:t>
            </a:r>
          </a:p>
          <a:p>
            <a:r>
              <a:rPr lang="el-GR" dirty="0" err="1"/>
              <a:t>Παλατίνος</a:t>
            </a:r>
            <a:r>
              <a:rPr lang="el-GR" dirty="0"/>
              <a:t> λόφος: έδρα βασιλικού αντιπροσώπου</a:t>
            </a:r>
          </a:p>
          <a:p>
            <a:r>
              <a:rPr lang="el-GR" dirty="0"/>
              <a:t>Αβεντίνος λόφος: αριστοκρατική συνοικία</a:t>
            </a:r>
          </a:p>
          <a:p>
            <a:r>
              <a:rPr lang="el-GR" dirty="0" err="1"/>
              <a:t>Καίλιος</a:t>
            </a:r>
            <a:r>
              <a:rPr lang="el-GR" dirty="0"/>
              <a:t> λόφος: άγιος Ιωάννης του </a:t>
            </a:r>
            <a:r>
              <a:rPr lang="el-GR" dirty="0" err="1"/>
              <a:t>Λατερανού</a:t>
            </a:r>
            <a:r>
              <a:rPr lang="el-GR" dirty="0"/>
              <a:t>, κατοικία του Πάπα</a:t>
            </a:r>
          </a:p>
          <a:p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C1BE85EC-6DA0-9CF4-A784-418CD33DBC1D}"/>
                  </a:ext>
                </a:extLst>
              </p14:cNvPr>
              <p14:cNvContentPartPr/>
              <p14:nvPr/>
            </p14:nvContentPartPr>
            <p14:xfrm>
              <a:off x="1561225" y="1103991"/>
              <a:ext cx="360" cy="360"/>
            </p14:xfrm>
          </p:contentPart>
        </mc:Choice>
        <mc:Fallback xmlns=""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C1BE85EC-6DA0-9CF4-A784-418CD33DBC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105" y="109787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D00FD3E8-AE9B-683F-9AA7-7DC6E0854BBE}"/>
                  </a:ext>
                </a:extLst>
              </p14:cNvPr>
              <p14:cNvContentPartPr/>
              <p14:nvPr/>
            </p14:nvContentPartPr>
            <p14:xfrm>
              <a:off x="1707745" y="1121271"/>
              <a:ext cx="360" cy="360"/>
            </p14:xfrm>
          </p:contentPart>
        </mc:Choice>
        <mc:Fallback xmlns=""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D00FD3E8-AE9B-683F-9AA7-7DC6E0854B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1625" y="1115151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30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AF7635-2537-9393-86DF-5899F660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επαρχιακές πόλεις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5BCFE0-541F-5157-F8BC-87E8C213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Διατηρούν τη διοίκησή τους</a:t>
            </a:r>
          </a:p>
          <a:p>
            <a:r>
              <a:rPr lang="el-GR" dirty="0"/>
              <a:t>Γενικευμένη τάση φυγής προς την ύπαιθρο</a:t>
            </a:r>
          </a:p>
          <a:p>
            <a:r>
              <a:rPr lang="el-GR" dirty="0"/>
              <a:t>Λεβαντίνοι και εβραίοι έμποροι: παίζουν σημαντικό ρόλο</a:t>
            </a:r>
          </a:p>
          <a:p>
            <a:r>
              <a:rPr lang="el-GR" dirty="0"/>
              <a:t>Οι έμποροι προστατεύονται νομικά από την εχθρική συμπεριφορά των πληθυσμών</a:t>
            </a:r>
          </a:p>
          <a:p>
            <a:r>
              <a:rPr lang="el-GR" dirty="0"/>
              <a:t>Προστατεύονται οι μικροκαλλιεργητές από την απληστία των μεγάλων γαιοκτημόνων</a:t>
            </a:r>
          </a:p>
          <a:p>
            <a:r>
              <a:rPr lang="el-GR" dirty="0"/>
              <a:t>Βυζαντινή επέλαση: τάση να αποδοθούν κτήματα σε ακτήμονες και δούλους</a:t>
            </a:r>
          </a:p>
        </p:txBody>
      </p:sp>
    </p:spTree>
    <p:extLst>
      <p:ext uri="{BB962C8B-B14F-4D97-AF65-F5344CB8AC3E}">
        <p14:creationId xmlns:p14="http://schemas.microsoft.com/office/powerpoint/2010/main" val="415087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28C60F-0177-3321-E4F0-CF8A7F914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Εκκλησιαστικά ζητήματα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F406D3-536F-1D63-CB14-6D3AEB8C5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Σύγκρουση μεταξύ Κωνσταντινούπολης και Ρώμης: αυτοκράτορας Ζήνων και πατριάρχης Ακάκιος προσεγγίζουν τους μονοφυσίτες</a:t>
            </a:r>
          </a:p>
          <a:p>
            <a:r>
              <a:rPr lang="el-GR" dirty="0"/>
              <a:t>Εσωτερικό ρωμαϊκό σχίσμα μεταξύ Λαυρέντιου και </a:t>
            </a:r>
            <a:r>
              <a:rPr lang="el-GR" dirty="0" err="1"/>
              <a:t>Συμμάχιου</a:t>
            </a:r>
            <a:r>
              <a:rPr lang="el-GR" dirty="0"/>
              <a:t>/ επικρατεί ο δεύτερος («Παπική βίβλος»: συντάσσεται μέχρι το 14</a:t>
            </a:r>
            <a:r>
              <a:rPr lang="el-GR" baseline="30000" dirty="0"/>
              <a:t>ο</a:t>
            </a:r>
            <a:r>
              <a:rPr lang="el-GR" dirty="0"/>
              <a:t> αι. – περιλαμβάνει τα βιογραφικά των Παπών)</a:t>
            </a:r>
          </a:p>
          <a:p>
            <a:r>
              <a:rPr lang="el-GR" dirty="0"/>
              <a:t>Αρειανισμός: μετάφραση της Αγίας Γραφής από τον Ουλφίλα/ συμπερίληψη νυχτερινών τελετών, συμβατών με τις γερμανικές συνήθειες (Άγιος Απολλινάριος ο Νέος, </a:t>
            </a:r>
            <a:r>
              <a:rPr lang="el-GR" dirty="0" err="1"/>
              <a:t>βαπτιστήριο</a:t>
            </a:r>
            <a:r>
              <a:rPr lang="el-GR" dirty="0"/>
              <a:t> της Ραβέννας) </a:t>
            </a:r>
          </a:p>
        </p:txBody>
      </p:sp>
    </p:spTree>
    <p:extLst>
      <p:ext uri="{BB962C8B-B14F-4D97-AF65-F5344CB8AC3E}">
        <p14:creationId xmlns:p14="http://schemas.microsoft.com/office/powerpoint/2010/main" val="3574412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7848D0-F763-CA1A-6BAD-B3DC0267A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Αρειανισμός και Ορθοδοξία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F66705-64CC-4B5D-0DEF-495DD56A4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err="1"/>
              <a:t>Θεοδώριχος</a:t>
            </a:r>
            <a:r>
              <a:rPr lang="el-GR" dirty="0"/>
              <a:t> δεν προσπαθεί να επιβάλλει τον αρειανισμό προσεταιρίζεται σημαντικές εκκλησιαστικές προσωπικότητες</a:t>
            </a:r>
          </a:p>
          <a:p>
            <a:r>
              <a:rPr lang="el-GR" dirty="0"/>
              <a:t>519: η Κωνσταντινούπολη επιδιώκει τη συμφιλίωση με τη Ρώμη</a:t>
            </a:r>
          </a:p>
          <a:p>
            <a:r>
              <a:rPr lang="el-GR" dirty="0"/>
              <a:t>Ο αρειανισμός χάνει τα στηρίγματά του – πολλοί Γερμανοί πρίγκιπες γίνονται ορθόδοξοι</a:t>
            </a:r>
          </a:p>
          <a:p>
            <a:r>
              <a:rPr lang="el-GR" dirty="0"/>
              <a:t>Εθνικιστικά στοιχεία πιέζουν για σκληρότερη εκκλησιαστική πολιτική</a:t>
            </a:r>
          </a:p>
          <a:p>
            <a:r>
              <a:rPr lang="el-GR" dirty="0"/>
              <a:t>Συλλαμβάνονται και εκτελούνται συγκλητικοί, ύποπτοι για συνεργασία με την Κωνσταντινούπολη</a:t>
            </a:r>
          </a:p>
          <a:p>
            <a:r>
              <a:rPr lang="el-GR" dirty="0"/>
              <a:t>Άνθιση του μοναχισμού – ίδρυση πολλών μοναστηριών στην Ιταλία</a:t>
            </a:r>
          </a:p>
        </p:txBody>
      </p:sp>
    </p:spTree>
    <p:extLst>
      <p:ext uri="{BB962C8B-B14F-4D97-AF65-F5344CB8AC3E}">
        <p14:creationId xmlns:p14="http://schemas.microsoft.com/office/powerpoint/2010/main" val="783318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ABF95A-BE1E-D9DB-673E-FA91F703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γράμματα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14ACB0-5F5D-82F1-10E7-CD06643C7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Σχολές κλασικών γραμμάτων: Ρώμη, Ραβέννα, Μιλάνο (αριστοκρατικές οικογένειες)</a:t>
            </a:r>
          </a:p>
          <a:p>
            <a:r>
              <a:rPr lang="el-GR" dirty="0"/>
              <a:t>Υποχωρούν τα ελληνικά/ εξακολουθούν να διδάσκονται γραμματική, ρητορική, διαλεκτική</a:t>
            </a:r>
          </a:p>
          <a:p>
            <a:r>
              <a:rPr lang="el-GR" dirty="0"/>
              <a:t>Γότθοι: ενδιαφέρονται κυρίως για τις πρακτικές γνώσεις: αγρονομία, ιατρική, δίκαιο</a:t>
            </a:r>
          </a:p>
          <a:p>
            <a:r>
              <a:rPr lang="el-GR" dirty="0"/>
              <a:t>Χριστιανική παιδεία: προετοιμασία κληρικών για να επικοινωνούν με το ποίμνιό τους</a:t>
            </a:r>
          </a:p>
          <a:p>
            <a:r>
              <a:rPr lang="el-GR" dirty="0" err="1"/>
              <a:t>Κασσιόδωρος</a:t>
            </a:r>
            <a:r>
              <a:rPr lang="el-GR" dirty="0"/>
              <a:t>: τα διδάγματα της κλασικής παιδείας να αφομοιωθούν από το Χριστιανισμό/ εκπαιδευτικό πρόγραμμα στηριγμένο στον Ιερό Αυγουστίνο</a:t>
            </a:r>
          </a:p>
        </p:txBody>
      </p:sp>
    </p:spTree>
    <p:extLst>
      <p:ext uri="{BB962C8B-B14F-4D97-AF65-F5344CB8AC3E}">
        <p14:creationId xmlns:p14="http://schemas.microsoft.com/office/powerpoint/2010/main" val="2768517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4034B0-52B0-02E9-15F7-AADC5F9A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</a:t>
            </a:r>
            <a:r>
              <a:rPr lang="el-GR" b="1" u="sng" dirty="0" err="1"/>
              <a:t>Βουργούνδιοι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92D9C3-BC9B-7570-1A6A-ED3F7CA0F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Ο πατρίκιος </a:t>
            </a:r>
            <a:r>
              <a:rPr lang="el-GR" sz="2400" dirty="0" err="1"/>
              <a:t>Αέτιος</a:t>
            </a:r>
            <a:r>
              <a:rPr lang="el-GR" sz="2400" dirty="0"/>
              <a:t> τους εγκαθιστά στη </a:t>
            </a:r>
            <a:r>
              <a:rPr lang="el-GR" sz="2400" dirty="0" err="1"/>
              <a:t>Σαβοϊα</a:t>
            </a:r>
            <a:r>
              <a:rPr lang="el-GR" sz="2400" dirty="0"/>
              <a:t> (</a:t>
            </a:r>
            <a:r>
              <a:rPr lang="it-IT" sz="2400" dirty="0"/>
              <a:t>Sapaudia</a:t>
            </a:r>
            <a:r>
              <a:rPr lang="el-GR" sz="2400" dirty="0"/>
              <a:t>) στο </a:t>
            </a:r>
            <a:r>
              <a:rPr lang="el-GR" sz="2400" dirty="0" err="1"/>
              <a:t>γαλλοελβετικό</a:t>
            </a:r>
            <a:r>
              <a:rPr lang="el-GR" sz="2400" dirty="0"/>
              <a:t> ορεινό όγκο του </a:t>
            </a:r>
            <a:r>
              <a:rPr lang="el-GR" sz="2400" dirty="0" err="1"/>
              <a:t>Ιούρα</a:t>
            </a:r>
            <a:endParaRPr lang="el-GR" sz="2400" dirty="0"/>
          </a:p>
          <a:p>
            <a:r>
              <a:rPr lang="el-GR" sz="2400" dirty="0"/>
              <a:t>Επεκτείνονται στις βόρειες Άλπεις, στη Βουργουνδία, στις πόλεις </a:t>
            </a:r>
            <a:r>
              <a:rPr lang="el-GR" sz="2400" dirty="0" err="1"/>
              <a:t>Ωτέν</a:t>
            </a:r>
            <a:r>
              <a:rPr lang="el-GR" sz="2400" dirty="0"/>
              <a:t> και Λυών</a:t>
            </a:r>
          </a:p>
          <a:p>
            <a:r>
              <a:rPr lang="el-GR" sz="2400" dirty="0"/>
              <a:t>Αρχηγός </a:t>
            </a:r>
            <a:r>
              <a:rPr lang="el-GR" sz="2400" dirty="0" err="1"/>
              <a:t>Γκούντιοκ</a:t>
            </a:r>
            <a:r>
              <a:rPr lang="el-GR" sz="2400" dirty="0"/>
              <a:t>: αποκτά το ρωμαϊκό τίτλο </a:t>
            </a:r>
            <a:r>
              <a:rPr lang="en-US" sz="2400" dirty="0"/>
              <a:t>magister </a:t>
            </a:r>
            <a:r>
              <a:rPr lang="en-US" sz="2400" dirty="0" err="1"/>
              <a:t>militum</a:t>
            </a:r>
            <a:endParaRPr lang="en-US" sz="2400" dirty="0"/>
          </a:p>
          <a:p>
            <a:r>
              <a:rPr lang="el-GR" sz="2400" dirty="0"/>
              <a:t>500: ο </a:t>
            </a:r>
            <a:r>
              <a:rPr lang="el-GR" sz="2400" dirty="0" err="1"/>
              <a:t>Γκοντεμπάλντος</a:t>
            </a:r>
            <a:r>
              <a:rPr lang="el-GR" sz="2400" dirty="0"/>
              <a:t> ενοποιεί το βασίλειο – περιορίζει τη φραγκική επέλαση</a:t>
            </a:r>
          </a:p>
          <a:p>
            <a:r>
              <a:rPr lang="el-GR" sz="2400" dirty="0"/>
              <a:t>Σημαντικότερες πόλεις: Γενεύη, Λυών</a:t>
            </a:r>
          </a:p>
          <a:p>
            <a:r>
              <a:rPr lang="el-GR" sz="2400" dirty="0"/>
              <a:t>Αρειανοί/ έχουν καλές σχέσεις με τους Ορθόδοξους</a:t>
            </a:r>
          </a:p>
          <a:p>
            <a:r>
              <a:rPr lang="el-GR" sz="2400" dirty="0" err="1"/>
              <a:t>Σιγισμόνδος</a:t>
            </a:r>
            <a:r>
              <a:rPr lang="el-GR" sz="2400" dirty="0"/>
              <a:t>: προσηλυτίζεται στην Ορθοδοξία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326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420402-019E-A7EE-D293-5AB12E8C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ιταλική χερσόνησος – Ραβέννα </a:t>
            </a:r>
            <a:r>
              <a:rPr lang="el-GR" b="1" u="sng"/>
              <a:t>και Ρώμη</a:t>
            </a:r>
          </a:p>
        </p:txBody>
      </p:sp>
      <p:pic>
        <p:nvPicPr>
          <p:cNvPr id="5" name="Θέση περιεχομένου 4" descr="Εικόνα που περιέχει κείμενο, χάρτης, Άτλας, Γη&#10;&#10;Περιγραφή που δημιουργήθηκε αυτόματα">
            <a:extLst>
              <a:ext uri="{FF2B5EF4-FFF2-40B4-BE49-F238E27FC236}">
                <a16:creationId xmlns:a16="http://schemas.microsoft.com/office/drawing/2014/main" id="{E851FB8B-5C51-2868-2FDF-ABA015E10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64" y="1253331"/>
            <a:ext cx="8925821" cy="4351338"/>
          </a:xfrm>
        </p:spPr>
      </p:pic>
    </p:spTree>
    <p:extLst>
      <p:ext uri="{BB962C8B-B14F-4D97-AF65-F5344CB8AC3E}">
        <p14:creationId xmlns:p14="http://schemas.microsoft.com/office/powerpoint/2010/main" val="3193203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031D22-F458-C3EE-923A-F9F99522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</a:t>
            </a:r>
            <a:r>
              <a:rPr lang="el-GR" b="1" u="sng" dirty="0" err="1"/>
              <a:t>Βουργούνδιοι</a:t>
            </a:r>
            <a:r>
              <a:rPr lang="el-GR" b="1" u="sng" dirty="0"/>
              <a:t> – κοινωνία, διοίκηση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B83AF8-47F3-1EFE-D877-C37B166B0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Πληθυσμός 80.000/ συγχωνεύονται γρήγορα με τους ντόπιους</a:t>
            </a:r>
          </a:p>
          <a:p>
            <a:r>
              <a:rPr lang="el-GR" dirty="0"/>
              <a:t>Νομικές κωδικοποιήσεις:</a:t>
            </a:r>
          </a:p>
          <a:p>
            <a:r>
              <a:rPr lang="el-GR" dirty="0"/>
              <a:t>Α) «Νόμος </a:t>
            </a:r>
            <a:r>
              <a:rPr lang="el-GR" dirty="0" err="1"/>
              <a:t>Γκομπέττα</a:t>
            </a:r>
            <a:r>
              <a:rPr lang="el-GR" dirty="0"/>
              <a:t>» (500)</a:t>
            </a:r>
          </a:p>
          <a:p>
            <a:r>
              <a:rPr lang="el-GR" dirty="0"/>
              <a:t>Β) «Ρωμαϊκός </a:t>
            </a:r>
            <a:r>
              <a:rPr lang="el-GR" dirty="0" err="1"/>
              <a:t>βουργουνδικός</a:t>
            </a:r>
            <a:r>
              <a:rPr lang="el-GR" dirty="0"/>
              <a:t> νόμος»</a:t>
            </a:r>
          </a:p>
          <a:p>
            <a:r>
              <a:rPr lang="el-GR" dirty="0"/>
              <a:t>Ρωμαίοι και </a:t>
            </a:r>
            <a:r>
              <a:rPr lang="el-GR" dirty="0" err="1"/>
              <a:t>Βουργούνδιοι</a:t>
            </a:r>
            <a:r>
              <a:rPr lang="el-GR" dirty="0"/>
              <a:t> υπάγονται στην ίδια νομοθεσία/ </a:t>
            </a:r>
            <a:r>
              <a:rPr lang="el-GR" dirty="0" err="1"/>
              <a:t>ίδίες</a:t>
            </a:r>
            <a:r>
              <a:rPr lang="el-GR" dirty="0"/>
              <a:t> ποινές</a:t>
            </a:r>
          </a:p>
          <a:p>
            <a:r>
              <a:rPr lang="el-GR" dirty="0"/>
              <a:t>Επιτρέπονται οι μεικτοί γάμοι</a:t>
            </a:r>
          </a:p>
          <a:p>
            <a:r>
              <a:rPr lang="el-GR" dirty="0"/>
              <a:t>Κοινωνικές τάξεις: προστατεύονται ανάλογα με τη θέση τους στην κοινωνική ιεραρχία</a:t>
            </a:r>
          </a:p>
        </p:txBody>
      </p:sp>
    </p:spTree>
    <p:extLst>
      <p:ext uri="{BB962C8B-B14F-4D97-AF65-F5344CB8AC3E}">
        <p14:creationId xmlns:p14="http://schemas.microsoft.com/office/powerpoint/2010/main" val="3959655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BE37F1-5575-71ED-C180-AA9C202F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Κοινωνία – διοίκηση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8794F0-4AAF-57EF-0C8D-589855D6F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Τεχνίτης δούλος: μεγαλύτερη αξία από ανειδίκευτο/ η απελευθέρωσή του κοστίζει περισσότερο</a:t>
            </a:r>
          </a:p>
          <a:p>
            <a:r>
              <a:rPr lang="el-GR" dirty="0"/>
              <a:t>Τα 2/3 της γης και το 1/3 των δούλων περνούν στους βαρβάρους</a:t>
            </a:r>
          </a:p>
          <a:p>
            <a:r>
              <a:rPr lang="el-GR" dirty="0"/>
              <a:t>Οι βασιλείς ασκούν την εξουσία ως αντιπρόσωποι του Ρωμαίου αυτοκράτορα</a:t>
            </a:r>
          </a:p>
          <a:p>
            <a:r>
              <a:rPr lang="el-GR" dirty="0"/>
              <a:t>Περιστοιχίζονται από Ρωμαίους συγκλητικούς και εκκλησιαστικούς άρχοντες</a:t>
            </a:r>
          </a:p>
          <a:p>
            <a:r>
              <a:rPr lang="el-GR" dirty="0"/>
              <a:t>Πολλοί </a:t>
            </a:r>
            <a:r>
              <a:rPr lang="el-GR" dirty="0" err="1"/>
              <a:t>Βουργούνδιοι</a:t>
            </a:r>
            <a:r>
              <a:rPr lang="el-GR" dirty="0"/>
              <a:t> άρχοντες επηρεάζονται από την Ορθοδοξία</a:t>
            </a:r>
          </a:p>
          <a:p>
            <a:r>
              <a:rPr lang="el-GR" dirty="0"/>
              <a:t>Ίδρυση πολλών μοναστηριών</a:t>
            </a:r>
          </a:p>
        </p:txBody>
      </p:sp>
    </p:spTree>
    <p:extLst>
      <p:ext uri="{BB962C8B-B14F-4D97-AF65-F5344CB8AC3E}">
        <p14:creationId xmlns:p14="http://schemas.microsoft.com/office/powerpoint/2010/main" val="346763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D633F0B-DD34-42BD-843B-4614BED5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</a:t>
            </a:r>
            <a:r>
              <a:rPr lang="en-US" sz="3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οροσειρά</a:t>
            </a:r>
            <a:r>
              <a:rPr lang="en-US" sz="3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του</a:t>
            </a:r>
            <a:r>
              <a:rPr lang="en-US" sz="3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Ιούρ</a:t>
            </a:r>
            <a:r>
              <a:rPr lang="en-US" sz="3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DF8CF36-D8F4-31A4-75EE-BC137D4F73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673176"/>
            <a:ext cx="6780700" cy="55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52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C599DE1-2B98-EA65-7E6E-0C991EC8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Χάρτης Γαλλίας</a:t>
            </a:r>
          </a:p>
        </p:txBody>
      </p:sp>
      <p:pic>
        <p:nvPicPr>
          <p:cNvPr id="2050" name="Picture 2" descr="χάρτης της Γαλλίας διανυσματική απεικόνιση. εικονογραφία από arroyos ...">
            <a:extLst>
              <a:ext uri="{FF2B5EF4-FFF2-40B4-BE49-F238E27FC236}">
                <a16:creationId xmlns:a16="http://schemas.microsoft.com/office/drawing/2014/main" id="{AD4BF647-0C2E-44F9-2B29-DB51BA1C2B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397" y="467208"/>
            <a:ext cx="6769810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87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1EE8610-79E6-82DF-9928-5B9A865A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Χάρτης Ελβετίας</a:t>
            </a:r>
          </a:p>
        </p:txBody>
      </p:sp>
      <p:pic>
        <p:nvPicPr>
          <p:cNvPr id="3074" name="Picture 2" descr="Χάρτης της Ελβετίας - διανυσματική απεικόνιση Απεικόνιση αποθεμάτων ...">
            <a:extLst>
              <a:ext uri="{FF2B5EF4-FFF2-40B4-BE49-F238E27FC236}">
                <a16:creationId xmlns:a16="http://schemas.microsoft.com/office/drawing/2014/main" id="{472EC089-A5BD-A0E6-1734-11F11F8569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692248"/>
            <a:ext cx="7225748" cy="547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97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7B9AFF9-A2F3-31A5-B6C5-86EF2831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472"/>
            <a:ext cx="10515600" cy="1325563"/>
          </a:xfrm>
        </p:spPr>
        <p:txBody>
          <a:bodyPr/>
          <a:lstStyle/>
          <a:p>
            <a:r>
              <a:rPr lang="el-GR" b="1" u="sng" dirty="0"/>
              <a:t>Κοινωνική οργάνωση των βαρβαρικών βασιλείων 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8D8D7E1-5FA7-3744-2E55-E8300BE4A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</a:rPr>
              <a:t>«</a:t>
            </a:r>
            <a:r>
              <a:rPr lang="el-GR" dirty="0" err="1">
                <a:solidFill>
                  <a:srgbClr val="C00000"/>
                </a:solidFill>
              </a:rPr>
              <a:t>Ρωμαιοποίηση</a:t>
            </a:r>
            <a:r>
              <a:rPr lang="el-GR" dirty="0">
                <a:solidFill>
                  <a:srgbClr val="C00000"/>
                </a:solidFill>
              </a:rPr>
              <a:t>»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των Γερμανών και όχι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u="sng" dirty="0">
                <a:solidFill>
                  <a:srgbClr val="C00000"/>
                </a:solidFill>
              </a:rPr>
              <a:t>«</a:t>
            </a:r>
            <a:r>
              <a:rPr lang="el-GR" u="sng" dirty="0" err="1">
                <a:solidFill>
                  <a:srgbClr val="C00000"/>
                </a:solidFill>
              </a:rPr>
              <a:t>γερμανοποίηση</a:t>
            </a:r>
            <a:r>
              <a:rPr lang="el-GR" u="sng" dirty="0">
                <a:solidFill>
                  <a:srgbClr val="C00000"/>
                </a:solidFill>
              </a:rPr>
              <a:t>»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των </a:t>
            </a:r>
            <a:r>
              <a:rPr lang="el-G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ρωμαίων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Φράγκοι: παγανιστές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Γότθοι, Βάνδαλοι, </a:t>
            </a:r>
            <a:r>
              <a:rPr lang="el-G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Βουργουνδοί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αρειανοί</a:t>
            </a:r>
          </a:p>
          <a:p>
            <a:r>
              <a:rPr lang="el-G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Οι </a:t>
            </a:r>
            <a:r>
              <a:rPr lang="el-GR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ρωμαϊκοι</a:t>
            </a:r>
            <a:r>
              <a:rPr lang="el-G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πληθυσμοί τους αντιμετωπίζουν επιφυλακτικά</a:t>
            </a:r>
          </a:p>
          <a:p>
            <a:pPr marL="0" indent="0">
              <a:buNone/>
            </a:pPr>
            <a:endParaRPr lang="el-G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06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E819A32-FC12-483F-FA13-B23EAC1A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b="1" u="sng" dirty="0"/>
            </a:br>
            <a:r>
              <a:rPr lang="el-GR" b="1" u="sng" dirty="0"/>
              <a:t>Οικονομική βάση: Κύρια πηγή πλούτου: η γη</a:t>
            </a:r>
            <a:br>
              <a:rPr lang="el-GR" u="sng" dirty="0"/>
            </a:br>
            <a:endParaRPr lang="el-GR" b="1" u="sng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9AB03AD9-4A29-C9D5-C15C-D8DAFD16B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u="sng" dirty="0"/>
              <a:t>Villae</a:t>
            </a:r>
            <a:r>
              <a:rPr lang="el-GR" u="sng" dirty="0"/>
              <a:t>: </a:t>
            </a:r>
            <a:r>
              <a:rPr lang="el-GR" dirty="0"/>
              <a:t>μεγάλες, συγκεντρωμένες γαιοκτησίες, πολλών χιλιάδων εκταρίων</a:t>
            </a:r>
          </a:p>
          <a:p>
            <a:r>
              <a:rPr lang="it-IT" u="sng" dirty="0"/>
              <a:t>Ager </a:t>
            </a:r>
            <a:r>
              <a:rPr lang="el-GR" dirty="0"/>
              <a:t>(αγρός): καλλιεργημένες επιφάνειες (χωράφια, βοσκότοποι, αμπέλια)</a:t>
            </a:r>
          </a:p>
          <a:p>
            <a:r>
              <a:rPr lang="en-US" u="sng" dirty="0"/>
              <a:t>Saltus</a:t>
            </a:r>
            <a:r>
              <a:rPr lang="el-GR" u="sng" dirty="0"/>
              <a:t>:</a:t>
            </a:r>
            <a:r>
              <a:rPr lang="el-GR" dirty="0"/>
              <a:t> ακαλλιέργητοι χώροι (δάση, ποτάμια, λιμνοθάλασσες)</a:t>
            </a:r>
          </a:p>
          <a:p>
            <a:r>
              <a:rPr lang="el-GR" dirty="0"/>
              <a:t>Μείωση του αριθμού των δούλων</a:t>
            </a:r>
          </a:p>
          <a:p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89656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38483D-3F9C-9FA9-63C7-D435303D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γη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7E439B-28D1-8AB5-B90E-993DA8A45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Οι ελεύθεροι χωρικοί υποχρεώνονται από τους αριστοκράτες να καλλιεργούν τη γη μέσω της </a:t>
            </a:r>
            <a:r>
              <a:rPr lang="el-GR" sz="2800" u="sng" dirty="0">
                <a:solidFill>
                  <a:srgbClr val="C00000"/>
                </a:solidFill>
              </a:rPr>
              <a:t>αγγαρείας</a:t>
            </a:r>
          </a:p>
          <a:p>
            <a:r>
              <a:rPr lang="el-GR" sz="2800" dirty="0"/>
              <a:t>Μικροί ιδιοκτήτες: κλήροι  5 – 20 εκταρίων γύρω από τον τόπο της κατοικίας τους</a:t>
            </a:r>
          </a:p>
          <a:p>
            <a:r>
              <a:rPr lang="el-GR" sz="2800" dirty="0"/>
              <a:t>Στοιχειώδη εργαλεία, όχι πάντα από μέταλλο/ εργαστήρια στο εσωτερικό των μεγάλων γαιοκτησιών</a:t>
            </a:r>
          </a:p>
          <a:p>
            <a:r>
              <a:rPr lang="el-GR" dirty="0"/>
              <a:t>Μέτριες αποδόσεις των καλλιεργειών</a:t>
            </a:r>
            <a:endParaRPr lang="el-GR" sz="2800" dirty="0"/>
          </a:p>
          <a:p>
            <a:endParaRPr 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5347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4DA707-E129-EFE1-BBC7-A1E8E82C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εμπόριο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4DC6A4-5145-8C77-1CF1-6867C4DBF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Υποχώρηση του εμπορίου στη Δύση λόγω του πολιτικού κατακερματισμού και της ανασφάλειας</a:t>
            </a:r>
          </a:p>
          <a:p>
            <a:r>
              <a:rPr lang="el-GR" dirty="0"/>
              <a:t>Μεσόγειος: Μασσαλία, Βαρκελώνη, Ραβέννα συνδέονται εμπορικά με την Κωνσταντινούπολη (8</a:t>
            </a:r>
            <a:r>
              <a:rPr lang="el-GR" baseline="30000" dirty="0"/>
              <a:t>ος</a:t>
            </a:r>
            <a:r>
              <a:rPr lang="el-GR" dirty="0"/>
              <a:t> αιώνας)</a:t>
            </a:r>
          </a:p>
          <a:p>
            <a:r>
              <a:rPr lang="el-GR" dirty="0"/>
              <a:t>Βορράς: ποταμός Ρήνος, ορισμένα ποτάμια του Βορρά</a:t>
            </a:r>
          </a:p>
        </p:txBody>
      </p:sp>
    </p:spTree>
    <p:extLst>
      <p:ext uri="{BB962C8B-B14F-4D97-AF65-F5344CB8AC3E}">
        <p14:creationId xmlns:p14="http://schemas.microsoft.com/office/powerpoint/2010/main" val="949173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 1030">
            <a:extLst>
              <a:ext uri="{FF2B5EF4-FFF2-40B4-BE49-F238E27FC236}">
                <a16:creationId xmlns:a16="http://schemas.microsoft.com/office/drawing/2014/main" id="{710FEF04-9FA2-4DD8-EC29-60D92C72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844" y="-4329"/>
            <a:ext cx="7020159" cy="6869586"/>
            <a:chOff x="5171844" y="-11586"/>
            <a:chExt cx="7020159" cy="6869586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1B4A5D8B-34EC-D352-BE87-4809E4CE4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2">
              <a:extLst>
                <a:ext uri="{FF2B5EF4-FFF2-40B4-BE49-F238E27FC236}">
                  <a16:creationId xmlns:a16="http://schemas.microsoft.com/office/drawing/2014/main" id="{5411AD96-CCBD-9812-0D19-0E7C7A79E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5AF89D92-20DD-C8E9-DF7A-988B09642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77F78F10-63E0-611E-AC78-66E24EA30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C550E2D3-0E14-2C42-8931-D57042DC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028" y="1536179"/>
            <a:ext cx="4987793" cy="21351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u="sng">
                <a:solidFill>
                  <a:srgbClr val="FFFFFF"/>
                </a:solidFill>
              </a:rPr>
              <a:t>Ο ποταμός Ρήνος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EF5EB7-D9B3-5390-9927-BB047B0421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" r="1" b="1"/>
          <a:stretch/>
        </p:blipFill>
        <p:spPr bwMode="auto">
          <a:xfrm>
            <a:off x="20" y="-7622"/>
            <a:ext cx="5171828" cy="68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5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454268-4E81-DA6F-BF3A-197951F5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μετακινήσεις των γερμανικών φύλων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996C29-E779-7862-1306-F23FFD0911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205831"/>
            <a:ext cx="512445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13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7744F2-B8C3-2740-4866-D731C852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Χάρτης Μεσογείου</a:t>
            </a:r>
          </a:p>
        </p:txBody>
      </p:sp>
      <p:pic>
        <p:nvPicPr>
          <p:cNvPr id="1026" name="Picture 2" descr="Χάρτης Μεσογείου - Χάρτες τοίχου:">
            <a:extLst>
              <a:ext uri="{FF2B5EF4-FFF2-40B4-BE49-F238E27FC236}">
                <a16:creationId xmlns:a16="http://schemas.microsoft.com/office/drawing/2014/main" id="{AF7BF1F7-84A8-B2D4-663C-B1D8E35307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59" y="2303145"/>
            <a:ext cx="877120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72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0C67E3-3FD7-A4BD-2B72-391A69A9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νόμισμα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2E5B5D-6AA0-04EC-D0CC-193627C7F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Υποχωρούν οι χρηματικές συναλλαγές προς όφελος της ανταλλαγής προϊόντων</a:t>
            </a:r>
          </a:p>
          <a:p>
            <a:r>
              <a:rPr lang="el-GR" sz="2400" dirty="0"/>
              <a:t>7</a:t>
            </a:r>
            <a:r>
              <a:rPr lang="el-GR" sz="2400" baseline="30000" dirty="0"/>
              <a:t>ος</a:t>
            </a:r>
            <a:r>
              <a:rPr lang="el-GR" sz="2400" dirty="0"/>
              <a:t> αι: βασικό νόμισμα ο </a:t>
            </a:r>
            <a:r>
              <a:rPr lang="el-GR" sz="2400" u="sng" dirty="0"/>
              <a:t>χρυσός βυζαντινός </a:t>
            </a:r>
            <a:r>
              <a:rPr lang="el-GR" sz="2400" u="sng" dirty="0" err="1"/>
              <a:t>σόλιδος</a:t>
            </a:r>
            <a:r>
              <a:rPr lang="el-GR" sz="2400" u="sng" dirty="0"/>
              <a:t> </a:t>
            </a:r>
            <a:r>
              <a:rPr lang="el-GR" sz="2400" dirty="0"/>
              <a:t>(απεικονίζεται ο αυτοκράτορας)</a:t>
            </a:r>
          </a:p>
          <a:p>
            <a:r>
              <a:rPr lang="el-GR" sz="2400" dirty="0"/>
              <a:t>Μεσογειακά λιμάνια: κέρματα από χαλκό και ασήμι</a:t>
            </a:r>
          </a:p>
          <a:p>
            <a:r>
              <a:rPr lang="el-GR" sz="2400" dirty="0"/>
              <a:t>Τέλη 6</a:t>
            </a:r>
            <a:r>
              <a:rPr lang="el-GR" sz="2400" baseline="30000" dirty="0"/>
              <a:t>ου</a:t>
            </a:r>
            <a:r>
              <a:rPr lang="el-GR" sz="2400" dirty="0"/>
              <a:t> αιώνα: τοπικά νομίσματα, τοπικά νομισματοκοπεία</a:t>
            </a:r>
          </a:p>
          <a:p>
            <a:r>
              <a:rPr lang="el-GR" sz="2400" dirty="0"/>
              <a:t>Υποχώρηση σχέσεων με το Βυζάντιο – υποχώρηση χρυσού</a:t>
            </a:r>
          </a:p>
          <a:p>
            <a:r>
              <a:rPr lang="el-GR" sz="2400" dirty="0"/>
              <a:t>Μέσα 7</a:t>
            </a:r>
            <a:r>
              <a:rPr lang="el-GR" sz="2400" baseline="30000" dirty="0"/>
              <a:t>ου</a:t>
            </a:r>
            <a:r>
              <a:rPr lang="el-GR" sz="2400" dirty="0"/>
              <a:t> αιώνα: ασημένια νομίσματα (</a:t>
            </a:r>
            <a:r>
              <a:rPr lang="el-GR" sz="2400" dirty="0" err="1"/>
              <a:t>αγγλοσαξωνικές</a:t>
            </a:r>
            <a:r>
              <a:rPr lang="el-GR" sz="2400" dirty="0"/>
              <a:t> χώρες: </a:t>
            </a:r>
            <a:r>
              <a:rPr lang="en-US" sz="2400" dirty="0" err="1"/>
              <a:t>seattas</a:t>
            </a:r>
            <a:r>
              <a:rPr lang="en-US" sz="2400" dirty="0"/>
              <a:t>/ </a:t>
            </a:r>
            <a:r>
              <a:rPr lang="el-GR" sz="2400" dirty="0"/>
              <a:t>φραγκικές: δηνάρια  </a:t>
            </a:r>
          </a:p>
        </p:txBody>
      </p:sp>
    </p:spTree>
    <p:extLst>
      <p:ext uri="{BB962C8B-B14F-4D97-AF65-F5344CB8AC3E}">
        <p14:creationId xmlns:p14="http://schemas.microsoft.com/office/powerpoint/2010/main" val="3287569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A050F5-E419-1FEB-8002-FA8D0EF30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πόλεις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1C3C22-A9C6-7172-8EDE-54DAD1BD7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Παρακμή των πόλεων</a:t>
            </a:r>
          </a:p>
          <a:p>
            <a:r>
              <a:rPr lang="el-GR" dirty="0"/>
              <a:t>Μείωση πληθυσμού</a:t>
            </a:r>
          </a:p>
          <a:p>
            <a:r>
              <a:rPr lang="el-GR" dirty="0"/>
              <a:t>Μείωση έκτασης (από εκατοντάδες σε δεκάδες εκτάρια)</a:t>
            </a:r>
          </a:p>
          <a:p>
            <a:r>
              <a:rPr lang="el-GR" dirty="0"/>
              <a:t>Περιτειχίζονται</a:t>
            </a:r>
          </a:p>
          <a:p>
            <a:r>
              <a:rPr lang="el-GR" dirty="0"/>
              <a:t>Χρησιμεύουν ως καταφύγιο για τον πληθυσμό της υπαίθρου σε περιπτώσεις επιδρομών ή επιδημιών (6</a:t>
            </a:r>
            <a:r>
              <a:rPr lang="el-GR" baseline="30000" dirty="0"/>
              <a:t>ος</a:t>
            </a:r>
            <a:r>
              <a:rPr lang="el-GR" dirty="0"/>
              <a:t> αι΄.: πανώλη)</a:t>
            </a:r>
          </a:p>
        </p:txBody>
      </p:sp>
    </p:spTree>
    <p:extLst>
      <p:ext uri="{BB962C8B-B14F-4D97-AF65-F5344CB8AC3E}">
        <p14:creationId xmlns:p14="http://schemas.microsoft.com/office/powerpoint/2010/main" val="184513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C5D010-4F39-2B1A-C59F-225C9E29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Κοινωνική διαστρωμάτωση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EEB832-9924-C827-19DC-77F4D10A5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1) Αριστοκρατία: </a:t>
            </a:r>
            <a:r>
              <a:rPr lang="el-GR" u="sng" dirty="0" err="1"/>
              <a:t>ρωμαίοι</a:t>
            </a:r>
            <a:r>
              <a:rPr lang="el-GR" u="sng" dirty="0"/>
              <a:t> συγκλητικοί – </a:t>
            </a:r>
            <a:r>
              <a:rPr lang="el-GR" u="sng" dirty="0" err="1"/>
              <a:t>γερμανοί</a:t>
            </a:r>
            <a:r>
              <a:rPr lang="el-GR" u="sng" dirty="0"/>
              <a:t> πολεμιστές (συγχωνεύονται)</a:t>
            </a:r>
          </a:p>
          <a:p>
            <a:r>
              <a:rPr lang="el-GR" dirty="0"/>
              <a:t>Πηγή πλούτου: η γη (</a:t>
            </a:r>
            <a:r>
              <a:rPr lang="it-IT" dirty="0"/>
              <a:t>villae</a:t>
            </a:r>
            <a:r>
              <a:rPr lang="el-GR" dirty="0"/>
              <a:t>)</a:t>
            </a:r>
          </a:p>
          <a:p>
            <a:r>
              <a:rPr lang="el-GR" dirty="0"/>
              <a:t>Μονοπωλούν τις δημόσιες λειτουργίες (</a:t>
            </a:r>
            <a:r>
              <a:rPr lang="el-GR" dirty="0" err="1"/>
              <a:t>κόμητες</a:t>
            </a:r>
            <a:r>
              <a:rPr lang="el-GR" dirty="0"/>
              <a:t>, επίσκοποι)</a:t>
            </a:r>
          </a:p>
          <a:p>
            <a:r>
              <a:rPr lang="el-GR" dirty="0"/>
              <a:t>2) </a:t>
            </a:r>
            <a:r>
              <a:rPr lang="el-GR" u="sng" dirty="0"/>
              <a:t>Ελεύθεροι χωρικοί (αγρολήπτες κτημάτων ή ιδιοκτήτες μικρών περιουσιών</a:t>
            </a:r>
          </a:p>
          <a:p>
            <a:r>
              <a:rPr lang="el-GR" dirty="0"/>
              <a:t>Οι πρώτοι </a:t>
            </a:r>
            <a:r>
              <a:rPr lang="el-GR" u="sng" dirty="0"/>
              <a:t>νοικιάζουν </a:t>
            </a:r>
            <a:r>
              <a:rPr lang="el-GR" dirty="0"/>
              <a:t>τα κτήματα που καλλιεργούν/ οι δεύτεροι έχουν την πλήρη κυριότητα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7720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0CC97E-66BF-AACD-53AD-C2D34785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πόλεις 2 – Οι εξουσίες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964DE1-F686-2D7F-92B5-DF4797F8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Εκκλησιαστική: Έδρα επισκόπων και πολλών μοναστηριών</a:t>
            </a:r>
          </a:p>
          <a:p>
            <a:r>
              <a:rPr lang="el-GR" dirty="0"/>
              <a:t>Πολιτική: κατοικία του κόμη (ανώτατος διοικητικός)</a:t>
            </a:r>
          </a:p>
          <a:p>
            <a:r>
              <a:rPr lang="el-GR" dirty="0"/>
              <a:t>Οικονομική: κέντρα κατανάλωσης</a:t>
            </a:r>
          </a:p>
          <a:p>
            <a:r>
              <a:rPr lang="el-GR" dirty="0"/>
              <a:t>Στρατιωτική: έδρα φρουράς και φυλαγμένος χώρος</a:t>
            </a:r>
          </a:p>
          <a:p>
            <a:r>
              <a:rPr lang="el-GR" dirty="0"/>
              <a:t>Πολιτιστική: έδρα επισκοπικών σχολών	</a:t>
            </a:r>
          </a:p>
        </p:txBody>
      </p:sp>
    </p:spTree>
    <p:extLst>
      <p:ext uri="{BB962C8B-B14F-4D97-AF65-F5344CB8AC3E}">
        <p14:creationId xmlns:p14="http://schemas.microsoft.com/office/powerpoint/2010/main" val="2760007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D3F7BD-B368-0BA8-95AD-99620A04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Κοινωνική διαστρωμάτωση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7B7240-6247-3CBF-CA51-2238C4E26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u="sng" dirty="0"/>
              <a:t>Οι μικροί καλλιεργητές ΔΕΝ είναι ακόμα δουλοπάροικοι</a:t>
            </a:r>
          </a:p>
          <a:p>
            <a:endParaRPr lang="el-GR" u="sng" dirty="0"/>
          </a:p>
          <a:p>
            <a:r>
              <a:rPr lang="el-GR" u="sng" dirty="0"/>
              <a:t>3) Δούλοι</a:t>
            </a:r>
          </a:p>
          <a:p>
            <a:r>
              <a:rPr lang="el-GR" dirty="0"/>
              <a:t>Ο αριθμός τους μειώνεται (μείωση κατακτητικών πολέμων – επιρροή εκκλησίας)</a:t>
            </a:r>
          </a:p>
          <a:p>
            <a:r>
              <a:rPr lang="el-GR" dirty="0"/>
              <a:t>Οι υλικοί όροι ζωής τους βελτιώνονται/ Ορισμένοι εγκαθίστανται σε αγροτικούς κλήρους (</a:t>
            </a:r>
            <a:r>
              <a:rPr lang="it-IT" dirty="0"/>
              <a:t>casati)</a:t>
            </a:r>
            <a:r>
              <a:rPr lang="el-GR" dirty="0"/>
              <a:t> και, από οικονομική άποψη, είναι κοντά στους μικροϊδιοκτήτες</a:t>
            </a:r>
          </a:p>
          <a:p>
            <a:r>
              <a:rPr lang="el-GR" dirty="0">
                <a:solidFill>
                  <a:srgbClr val="C00000"/>
                </a:solidFill>
              </a:rPr>
              <a:t>Βαθαίνει η το καθεστώς της ατομικής ιδιοκτησίας στους βαρβάρους/ Αποσυντίθεται το δουλοκτητικό σύστημα και συγκροτείται </a:t>
            </a:r>
            <a:r>
              <a:rPr lang="el-GR">
                <a:solidFill>
                  <a:srgbClr val="C00000"/>
                </a:solidFill>
              </a:rPr>
              <a:t>το φεουδαρχικό</a:t>
            </a:r>
            <a:endParaRPr lang="el-GR" dirty="0">
              <a:solidFill>
                <a:srgbClr val="C00000"/>
              </a:solidFill>
            </a:endParaRPr>
          </a:p>
          <a:p>
            <a:endParaRPr lang="el-GR" u="sng" dirty="0"/>
          </a:p>
          <a:p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2120481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61C226-8BD2-5E00-C3DF-B99DD352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Υποτέλεια (</a:t>
            </a:r>
            <a:r>
              <a:rPr lang="it-IT" b="1" u="sng" dirty="0"/>
              <a:t>vassalitas)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4237FE-358D-CE41-0DDA-F6C4779B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Ένας ελεύθερος άνθρωπος θέτει τον εαυτό του υπό την προστασία (</a:t>
            </a:r>
            <a:r>
              <a:rPr lang="en-US" dirty="0" err="1"/>
              <a:t>mainbour</a:t>
            </a:r>
            <a:r>
              <a:rPr lang="el-GR" dirty="0"/>
              <a:t>) ενός ισχυρού</a:t>
            </a:r>
          </a:p>
          <a:p>
            <a:r>
              <a:rPr lang="el-GR" dirty="0"/>
              <a:t>Τελετή: </a:t>
            </a:r>
            <a:r>
              <a:rPr lang="el-GR" u="sng" dirty="0"/>
              <a:t>σύσταση (</a:t>
            </a:r>
            <a:r>
              <a:rPr lang="it-IT" u="sng" dirty="0"/>
              <a:t>recommandatio</a:t>
            </a:r>
            <a:r>
              <a:rPr lang="el-GR" u="sng" dirty="0"/>
              <a:t>)</a:t>
            </a:r>
          </a:p>
          <a:p>
            <a:r>
              <a:rPr lang="el-GR" dirty="0"/>
              <a:t>Υποτελής: </a:t>
            </a:r>
            <a:r>
              <a:rPr lang="el-GR" dirty="0" err="1"/>
              <a:t>βασάλος</a:t>
            </a:r>
            <a:r>
              <a:rPr lang="el-GR" dirty="0"/>
              <a:t> (γερμανική λέξη </a:t>
            </a:r>
            <a:r>
              <a:rPr lang="it-IT" dirty="0"/>
              <a:t>vassus</a:t>
            </a:r>
            <a:r>
              <a:rPr lang="el-GR" dirty="0"/>
              <a:t>: αγόρι)</a:t>
            </a:r>
          </a:p>
          <a:p>
            <a:r>
              <a:rPr lang="el-GR" dirty="0"/>
              <a:t>Προστάτης: κύριος (από το λατινικό </a:t>
            </a:r>
            <a:r>
              <a:rPr lang="it-IT" dirty="0"/>
              <a:t>senior</a:t>
            </a:r>
            <a:r>
              <a:rPr lang="el-GR" dirty="0"/>
              <a:t>: γέροντας)</a:t>
            </a:r>
          </a:p>
          <a:p>
            <a:r>
              <a:rPr lang="el-GR" dirty="0"/>
              <a:t>Η σχέση τους ισοδυναμεί με σχέση συγγένειας</a:t>
            </a:r>
          </a:p>
          <a:p>
            <a:r>
              <a:rPr lang="el-GR" u="sng" dirty="0"/>
              <a:t>Αιτίες: </a:t>
            </a:r>
            <a:r>
              <a:rPr lang="el-GR" dirty="0"/>
              <a:t>Η γενικευμένη ανασφάλεια και η αποδιάρθρωση των δουλοκτητικών </a:t>
            </a:r>
            <a:r>
              <a:rPr lang="el-GR"/>
              <a:t>σχέσεων παραγωγής </a:t>
            </a:r>
            <a:endParaRPr lang="el-GR" u="sng" dirty="0"/>
          </a:p>
          <a:p>
            <a:pPr marL="0" indent="0">
              <a:buNone/>
            </a:pPr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2302392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A5A99C-2D4A-5F5F-810B-C196F6E8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Υποτέλεια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7EFCC7-EAF1-0E74-D7EE-6D829DF43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Προέλευση:</a:t>
            </a:r>
            <a:r>
              <a:rPr lang="el-GR" dirty="0"/>
              <a:t> τα πελατειακά συστήματα στην αρχαία Ρώμη</a:t>
            </a:r>
          </a:p>
          <a:p>
            <a:r>
              <a:rPr lang="el-GR" dirty="0"/>
              <a:t>Οι βάρβαροι βασιλείς προστάτευαν και συντηρούσαν τους πολεμιστές τους</a:t>
            </a:r>
          </a:p>
          <a:p>
            <a:r>
              <a:rPr lang="el-GR" u="sng" dirty="0"/>
              <a:t>Αποτελέσματα:</a:t>
            </a:r>
            <a:r>
              <a:rPr lang="el-GR" dirty="0"/>
              <a:t> οι βασιλείς εξασφαλίζουν την πίστη των υποτελών τους </a:t>
            </a:r>
          </a:p>
          <a:p>
            <a:r>
              <a:rPr lang="el-GR" dirty="0"/>
              <a:t>Οι </a:t>
            </a:r>
            <a:r>
              <a:rPr lang="el-GR" u="sng" dirty="0"/>
              <a:t>υποτελείς</a:t>
            </a:r>
            <a:r>
              <a:rPr lang="el-GR" dirty="0"/>
              <a:t> βρίσκουν προστασία</a:t>
            </a:r>
          </a:p>
          <a:p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72061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61DCBB-FADF-5805-B334-EE28477B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</a:t>
            </a:r>
            <a:r>
              <a:rPr lang="el-GR" b="1" u="sng" dirty="0" err="1"/>
              <a:t>Θεοδώριχος</a:t>
            </a:r>
            <a:r>
              <a:rPr lang="el-GR" b="1" u="sng" dirty="0"/>
              <a:t> και η πολιτική του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A9953A-A366-6C47-A4D6-771A1B0DC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Επεμβαίνει σε μακρινές περιοχές (Δούναβης, Γαλατία)</a:t>
            </a:r>
          </a:p>
          <a:p>
            <a:r>
              <a:rPr lang="el-GR" sz="2400" dirty="0"/>
              <a:t>Αρειανός – συνεργάζεται με την εκκλησία της Ρώμης</a:t>
            </a:r>
          </a:p>
          <a:p>
            <a:r>
              <a:rPr lang="el-GR" sz="2400" dirty="0"/>
              <a:t>Παραλίγο σχίσμα ανάμεσα σε ανατολική και δυτική εκκλησία (ο αυτοκράτορας Ζήνων επιδιώκει σύγκλιση με το μονοφυσιτισμό)</a:t>
            </a:r>
          </a:p>
          <a:p>
            <a:r>
              <a:rPr lang="el-GR" sz="2400" dirty="0"/>
              <a:t>Πριν πεθάνει, ο </a:t>
            </a:r>
            <a:r>
              <a:rPr lang="el-GR" sz="2400" dirty="0" err="1"/>
              <a:t>Θεοδώριχος</a:t>
            </a:r>
            <a:r>
              <a:rPr lang="el-GR" sz="2400" dirty="0"/>
              <a:t> ζητά από το διάδοχό του να συνεργαστεί με ρωμαϊκό λαό – σύγκλητο – αυτοκράτορα της Ανατολής</a:t>
            </a:r>
          </a:p>
          <a:p>
            <a:r>
              <a:rPr lang="el-GR" sz="2400" dirty="0"/>
              <a:t>527 – 535: η Ιταλία διχάζεται μεταξύ Γότθων και οπαδών της αυτοκρατορίας</a:t>
            </a:r>
          </a:p>
          <a:p>
            <a:r>
              <a:rPr lang="el-GR" dirty="0"/>
              <a:t>535: αρχίζουν οι πόλεμοι του Ιουστινιανού για την ανάκτηση της Ιταλίας</a:t>
            </a:r>
          </a:p>
        </p:txBody>
      </p:sp>
    </p:spTree>
    <p:extLst>
      <p:ext uri="{BB962C8B-B14F-4D97-AF65-F5344CB8AC3E}">
        <p14:creationId xmlns:p14="http://schemas.microsoft.com/office/powerpoint/2010/main" val="32486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84E55B-E8F6-ADB3-B6E1-A0FF38BC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διοίκηση επί </a:t>
            </a:r>
            <a:r>
              <a:rPr lang="el-GR" b="1" u="sng" dirty="0" err="1"/>
              <a:t>Θεοδώριχου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62D8D5-FB95-F706-E85A-78C5C10C8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Διπλή εξουσία: </a:t>
            </a:r>
            <a:r>
              <a:rPr lang="it-IT" dirty="0"/>
              <a:t>princeps</a:t>
            </a:r>
            <a:r>
              <a:rPr lang="el-GR" dirty="0"/>
              <a:t>/ διάδοχος των αυτοκρατόρων</a:t>
            </a:r>
          </a:p>
          <a:p>
            <a:r>
              <a:rPr lang="el-GR" dirty="0"/>
              <a:t>Απεικονίζεται έφιππος ανάμεσα σε Ρώμη και Ραβέννα</a:t>
            </a:r>
          </a:p>
          <a:p>
            <a:r>
              <a:rPr lang="el-GR" dirty="0"/>
              <a:t>Νομίσματα: μονογραφή (θεωρείται εκπρόσωπος του αυτοκράτορα)</a:t>
            </a:r>
          </a:p>
          <a:p>
            <a:r>
              <a:rPr lang="el-GR" dirty="0"/>
              <a:t>Πανηγυρικοί: αποκατέστησε τις ελευθερίες και κυβέρνησε πολιτισμένα</a:t>
            </a:r>
          </a:p>
          <a:p>
            <a:r>
              <a:rPr lang="el-GR" dirty="0"/>
              <a:t>Εξουσία: στρατός, στόλος, οχυρωμένες πόλεις</a:t>
            </a:r>
          </a:p>
          <a:p>
            <a:r>
              <a:rPr lang="el-GR" dirty="0"/>
              <a:t>Ειδικοί πράκτορες (</a:t>
            </a:r>
            <a:r>
              <a:rPr lang="it-IT" dirty="0"/>
              <a:t>saiones)</a:t>
            </a:r>
            <a:r>
              <a:rPr lang="el-GR" dirty="0"/>
              <a:t>: ελέγχουν τους υπαλλήλους, πλαισιώνουν τους περιφερειακούς διοικητές (</a:t>
            </a:r>
            <a:r>
              <a:rPr lang="el-GR" dirty="0" err="1"/>
              <a:t>κόμητες</a:t>
            </a:r>
            <a:r>
              <a:rPr lang="el-GR" dirty="0"/>
              <a:t>)</a:t>
            </a:r>
          </a:p>
          <a:p>
            <a:r>
              <a:rPr lang="el-GR" dirty="0"/>
              <a:t>Γότθος κόμης: υπεύθυνος σε κάθε πόλη για να επιλύει τις μεικτές διαφορές </a:t>
            </a:r>
          </a:p>
        </p:txBody>
      </p:sp>
    </p:spTree>
    <p:extLst>
      <p:ext uri="{BB962C8B-B14F-4D97-AF65-F5344CB8AC3E}">
        <p14:creationId xmlns:p14="http://schemas.microsoft.com/office/powerpoint/2010/main" val="308798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6ADF0B1-2E9B-EA3E-ECDF-BF6B3694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Φα</a:t>
            </a:r>
            <a:r>
              <a:rPr lang="en-US" sz="5400" b="1" dirty="0" err="1"/>
              <a:t>ντ</a:t>
            </a:r>
            <a:r>
              <a:rPr lang="en-US" sz="5400" b="1" dirty="0"/>
              <a:t>αστικό πορτρέτο του Θεοδώριχου (1635)</a:t>
            </a:r>
          </a:p>
        </p:txBody>
      </p:sp>
      <p:pic>
        <p:nvPicPr>
          <p:cNvPr id="1026" name="Picture 2" descr="Θεοδώριχος ο Μέγας: Μαθήματα ηγεσίας από έναν Βάρβαρο βασιλιά ">
            <a:extLst>
              <a:ext uri="{FF2B5EF4-FFF2-40B4-BE49-F238E27FC236}">
                <a16:creationId xmlns:a16="http://schemas.microsoft.com/office/drawing/2014/main" id="{7C89E58D-BAB6-B909-389F-DC5C6DD4B5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964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9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7BFB2DD-BBBD-056B-FB87-7944BC77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Νόμισμα της εποχής του Θεοδώριχου</a:t>
            </a:r>
          </a:p>
        </p:txBody>
      </p:sp>
      <p:pic>
        <p:nvPicPr>
          <p:cNvPr id="2050" name="Picture 2" descr="Θεοδώριχος ο Μέγας - Βικιπαίδεια">
            <a:extLst>
              <a:ext uri="{FF2B5EF4-FFF2-40B4-BE49-F238E27FC236}">
                <a16:creationId xmlns:a16="http://schemas.microsoft.com/office/drawing/2014/main" id="{FD3B73D6-E5B6-19EE-0E4D-E01240472C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906213" y="578738"/>
            <a:ext cx="5687725" cy="5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0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0B43B6-DB35-3DA4-4906-247A8D48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διοίκηση επί </a:t>
            </a:r>
            <a:r>
              <a:rPr lang="el-GR" b="1" u="sng" dirty="0" err="1"/>
              <a:t>Θεοδώριχου</a:t>
            </a:r>
            <a:r>
              <a:rPr lang="el-GR" b="1" u="sng" dirty="0"/>
              <a:t>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566F8D-196A-A534-A93D-F145CBCA7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Καταχρήσεις των αξιωματούχων και του κύκλου του σκιάζουν την εικόνα της «</a:t>
            </a:r>
            <a:r>
              <a:rPr lang="el-GR" dirty="0" err="1"/>
              <a:t>οστρογοτθικής</a:t>
            </a:r>
            <a:r>
              <a:rPr lang="el-GR" dirty="0"/>
              <a:t> ειρήνης»</a:t>
            </a:r>
          </a:p>
          <a:p>
            <a:r>
              <a:rPr lang="el-GR" dirty="0"/>
              <a:t>Γερμανικό δίκαιο: ισχύει για τις προσωπικές υποθέσεις</a:t>
            </a:r>
          </a:p>
          <a:p>
            <a:r>
              <a:rPr lang="el-GR" dirty="0"/>
              <a:t>Ρωμαϊκό δίκαιο: ισχύει για τις δημόσιες υποθέσεις</a:t>
            </a:r>
          </a:p>
          <a:p>
            <a:r>
              <a:rPr lang="el-GR" dirty="0"/>
              <a:t>Το 1/3 των γαιών και (σύμφωνα με άλλους ιστορικούς) το 1/3 των φορολογικών εισοδημάτων δίνεται στους Γότθους με την υποχρέωση της άμυνας και της ασφάλειας</a:t>
            </a:r>
          </a:p>
          <a:p>
            <a:r>
              <a:rPr lang="el-GR" dirty="0"/>
              <a:t>Πολλές ρωμαϊκές ιδιοκτησίες απαλλοτριώνονται προς όφελος των Γότθων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049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A4D39E-A93C-86CB-23EE-409C21FF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ρωμαϊκή αριστοκρατία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E2C0CB-767E-7800-7B58-1A56C8047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Ρωμαϊκή αριστοκρατία: διατηρεί τον πλούτο της – συμμαχεί με τους Γότθους</a:t>
            </a:r>
          </a:p>
          <a:p>
            <a:r>
              <a:rPr lang="el-GR" dirty="0"/>
              <a:t>Τα μέλη της γίνονται ύπατοι, έπαρχοι, μέλη του στενού συμβουλίου του βασιλιά, επικεφαλής της συγκλήτου</a:t>
            </a:r>
          </a:p>
          <a:p>
            <a:r>
              <a:rPr lang="el-GR" dirty="0"/>
              <a:t>Εξακολουθούν να καλλιεργούν τα ελληνικά και λατινικά γράμματα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62332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1462</Words>
  <Application>Microsoft Office PowerPoint</Application>
  <PresentationFormat>Ευρεία οθόνη</PresentationFormat>
  <Paragraphs>167</Paragraphs>
  <Slides>37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Θέμα του Office</vt:lpstr>
      <vt:lpstr>Τα βαρβαρικά βασίλεια</vt:lpstr>
      <vt:lpstr>Η ιταλική χερσόνησος – Ραβέννα και Ρώμη</vt:lpstr>
      <vt:lpstr>Οι μετακινήσεις των γερμανικών φύλων</vt:lpstr>
      <vt:lpstr>Ο Θεοδώριχος και η πολιτική του</vt:lpstr>
      <vt:lpstr>Η διοίκηση επί Θεοδώριχου</vt:lpstr>
      <vt:lpstr>Φανταστικό πορτρέτο του Θεοδώριχου (1635)</vt:lpstr>
      <vt:lpstr>Νόμισμα της εποχής του Θεοδώριχου</vt:lpstr>
      <vt:lpstr>Η διοίκηση επί Θεοδώριχου (2)</vt:lpstr>
      <vt:lpstr>Η ρωμαϊκή αριστοκρατία</vt:lpstr>
      <vt:lpstr>Οι πόλεις</vt:lpstr>
      <vt:lpstr>Αρλ (η αρχαία Αρελάτη)</vt:lpstr>
      <vt:lpstr>Η Βερόνα</vt:lpstr>
      <vt:lpstr>Η Παβία</vt:lpstr>
      <vt:lpstr>Οι πόλεις (2)</vt:lpstr>
      <vt:lpstr>Οι επαρχιακές πόλεις</vt:lpstr>
      <vt:lpstr>Εκκλησιαστικά ζητήματα</vt:lpstr>
      <vt:lpstr>Αρειανισμός και Ορθοδοξία</vt:lpstr>
      <vt:lpstr>Τα γράμματα</vt:lpstr>
      <vt:lpstr>Οι Βουργούνδιοι</vt:lpstr>
      <vt:lpstr>Οι Βουργούνδιοι – κοινωνία, διοίκηση</vt:lpstr>
      <vt:lpstr>Κοινωνία – διοίκηση (2)</vt:lpstr>
      <vt:lpstr>Η οροσειρά του Ιούρα</vt:lpstr>
      <vt:lpstr>Χάρτης Γαλλίας</vt:lpstr>
      <vt:lpstr>Χάρτης Ελβετίας</vt:lpstr>
      <vt:lpstr>Κοινωνική οργάνωση των βαρβαρικών βασιλείων </vt:lpstr>
      <vt:lpstr> Οικονομική βάση: Κύρια πηγή πλούτου: η γη </vt:lpstr>
      <vt:lpstr>Η γη </vt:lpstr>
      <vt:lpstr>Το εμπόριο</vt:lpstr>
      <vt:lpstr>Ο ποταμός Ρήνος</vt:lpstr>
      <vt:lpstr>Χάρτης Μεσογείου</vt:lpstr>
      <vt:lpstr>Το νόμισμα</vt:lpstr>
      <vt:lpstr>Οι πόλεις</vt:lpstr>
      <vt:lpstr>Κοινωνική διαστρωμάτωση</vt:lpstr>
      <vt:lpstr>Οι πόλεις 2 – Οι εξουσίες</vt:lpstr>
      <vt:lpstr>Κοινωνική διαστρωμάτωση 2</vt:lpstr>
      <vt:lpstr>Υποτέλεια (vassalitas)</vt:lpstr>
      <vt:lpstr>Υποτέλεια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Δώρα Μόσχου</dc:creator>
  <cp:lastModifiedBy>Δώρα Μόσχου</cp:lastModifiedBy>
  <cp:revision>89</cp:revision>
  <dcterms:created xsi:type="dcterms:W3CDTF">2023-10-18T09:48:11Z</dcterms:created>
  <dcterms:modified xsi:type="dcterms:W3CDTF">2024-10-28T15:35:09Z</dcterms:modified>
</cp:coreProperties>
</file>