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theme/themeOverride2.xml" ContentType="application/vnd.openxmlformats-officedocument.themeOverride+xml"/>
  <Override PartName="/ppt/notesSlides/notesSlide18.xml" ContentType="application/vnd.openxmlformats-officedocument.presentationml.notesSlide+xml"/>
  <Override PartName="/ppt/theme/themeOverride3.xml" ContentType="application/vnd.openxmlformats-officedocument.themeOverride+xml"/>
  <Override PartName="/ppt/notesSlides/notesSlide19.xml" ContentType="application/vnd.openxmlformats-officedocument.presentationml.notesSlide+xml"/>
  <Override PartName="/ppt/theme/themeOverride4.xml" ContentType="application/vnd.openxmlformats-officedocument.themeOverride+xml"/>
  <Override PartName="/ppt/notesSlides/notesSlide20.xml" ContentType="application/vnd.openxmlformats-officedocument.presentationml.notesSlide+xml"/>
  <Override PartName="/ppt/theme/themeOverride5.xml" ContentType="application/vnd.openxmlformats-officedocument.themeOverr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 id="2147483658" r:id="rId3"/>
    <p:sldMasterId id="2147483670" r:id="rId4"/>
    <p:sldMasterId id="2147483700" r:id="rId5"/>
    <p:sldMasterId id="2147483718" r:id="rId6"/>
    <p:sldMasterId id="2147483730" r:id="rId7"/>
  </p:sldMasterIdLst>
  <p:notesMasterIdLst>
    <p:notesMasterId r:id="rId29"/>
  </p:notesMasterIdLst>
  <p:handoutMasterIdLst>
    <p:handoutMasterId r:id="rId30"/>
  </p:handoutMasterIdLst>
  <p:sldIdLst>
    <p:sldId id="293" r:id="rId8"/>
    <p:sldId id="256" r:id="rId9"/>
    <p:sldId id="297" r:id="rId10"/>
    <p:sldId id="311" r:id="rId11"/>
    <p:sldId id="294" r:id="rId12"/>
    <p:sldId id="299" r:id="rId13"/>
    <p:sldId id="295" r:id="rId14"/>
    <p:sldId id="296" r:id="rId15"/>
    <p:sldId id="298" r:id="rId16"/>
    <p:sldId id="300" r:id="rId17"/>
    <p:sldId id="301" r:id="rId18"/>
    <p:sldId id="302" r:id="rId19"/>
    <p:sldId id="312" r:id="rId20"/>
    <p:sldId id="303" r:id="rId21"/>
    <p:sldId id="304" r:id="rId22"/>
    <p:sldId id="305" r:id="rId23"/>
    <p:sldId id="306" r:id="rId24"/>
    <p:sldId id="307" r:id="rId25"/>
    <p:sldId id="308" r:id="rId26"/>
    <p:sldId id="309" r:id="rId27"/>
    <p:sldId id="31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4" autoAdjust="0"/>
    <p:restoredTop sz="86449" autoAdjust="0"/>
  </p:normalViewPr>
  <p:slideViewPr>
    <p:cSldViewPr>
      <p:cViewPr varScale="1">
        <p:scale>
          <a:sx n="112" d="100"/>
          <a:sy n="112" d="100"/>
        </p:scale>
        <p:origin x="1368" y="102"/>
      </p:cViewPr>
      <p:guideLst>
        <p:guide orient="horz" pos="2160"/>
        <p:guide pos="2880"/>
      </p:guideLst>
    </p:cSldViewPr>
  </p:slideViewPr>
  <p:outlineViewPr>
    <p:cViewPr>
      <p:scale>
        <a:sx n="33" d="100"/>
        <a:sy n="33" d="100"/>
      </p:scale>
      <p:origin x="1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2.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6.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3.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rtlCol="0"/>
          <a:lstStyle>
            <a:lvl1pPr algn="r">
              <a:defRPr sz="1200"/>
            </a:lvl1pPr>
          </a:lstStyle>
          <a:p>
            <a:fld id="{010A63A4-3572-4B27-B383-84D7D9E3D83F}" type="datetimeFigureOut">
              <a:rPr lang="en-US" smtClean="0"/>
              <a:pPr/>
              <a:t>4/27/2022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rtlCol="0" anchor="b"/>
          <a:lstStyle>
            <a:lvl1pPr algn="r">
              <a:defRPr sz="1200"/>
            </a:lvl1pPr>
          </a:lstStyle>
          <a:p>
            <a:fld id="{E10D0F4D-A9BC-4899-8372-3ED277D83E2A}"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FE58EE69-A876-4E74-86C2-628494CDF3AA}" type="datetimeFigureOut">
              <a:rPr lang="en-US" smtClean="0"/>
              <a:pPr/>
              <a:t>4/27/2022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FE16532C-7DFC-4EC2-AFA5-3731AA0E8A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r>
              <a:rPr lang="el-GR">
                <a:latin typeface="Segoe UI" panose="020B0502040204020203" pitchFamily="34" charset="0"/>
                <a:cs typeface="Segoe UI" panose="020B0502040204020203" pitchFamily="34" charset="0"/>
              </a:rPr>
              <a:t>Κατά τη διεξαγωγή έρευνας, είναι εύκολο να μεταβείτε σε μία πηγή: Wikipedia.  Ωστόσο, πρέπει να συμπεριλάβετε ποικιλία πηγών στην έρευνά σας. Λάβετε υπόψη τις παρακάτω πηγές: </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Από ποιον μπορώ να πάρω συνέντευξη για να βρω περισσότερες πληροφορίες σχετικά με το θέμα;</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Είναι το θέμα τρέχων και θα ενδιαφέρει το ακροατήριό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Ποια άρθρα, ιστολόγια και περιοδικά ίσως διαθέτουν περιεχόμενο που σχετίζεται με το θέμα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Υπάρχει βίντεο του YouTube σχετικά με το θέμα; Εάν ναι, σε τι αναφέρεται;</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Τι εικόνες μπορώ να βρω σχετικά με το θέμα;</a:t>
            </a:r>
          </a:p>
        </p:txBody>
      </p:sp>
      <p:sp>
        <p:nvSpPr>
          <p:cNvPr id="4" name="Θέση αριθμού διαφάνειας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757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10</a:t>
            </a:fld>
            <a:endParaRPr lang="en-US"/>
          </a:p>
        </p:txBody>
      </p:sp>
    </p:spTree>
    <p:extLst>
      <p:ext uri="{BB962C8B-B14F-4D97-AF65-F5344CB8AC3E}">
        <p14:creationId xmlns:p14="http://schemas.microsoft.com/office/powerpoint/2010/main" val="2729472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11</a:t>
            </a:fld>
            <a:endParaRPr lang="en-US"/>
          </a:p>
        </p:txBody>
      </p:sp>
    </p:spTree>
    <p:extLst>
      <p:ext uri="{BB962C8B-B14F-4D97-AF65-F5344CB8AC3E}">
        <p14:creationId xmlns:p14="http://schemas.microsoft.com/office/powerpoint/2010/main" val="2921164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12</a:t>
            </a:fld>
            <a:endParaRPr lang="en-US"/>
          </a:p>
        </p:txBody>
      </p:sp>
    </p:spTree>
    <p:extLst>
      <p:ext uri="{BB962C8B-B14F-4D97-AF65-F5344CB8AC3E}">
        <p14:creationId xmlns:p14="http://schemas.microsoft.com/office/powerpoint/2010/main" val="495687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13</a:t>
            </a:fld>
            <a:endParaRPr lang="en-US"/>
          </a:p>
        </p:txBody>
      </p:sp>
    </p:spTree>
    <p:extLst>
      <p:ext uri="{BB962C8B-B14F-4D97-AF65-F5344CB8AC3E}">
        <p14:creationId xmlns:p14="http://schemas.microsoft.com/office/powerpoint/2010/main" val="2038871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14</a:t>
            </a:fld>
            <a:endParaRPr lang="en-US"/>
          </a:p>
        </p:txBody>
      </p:sp>
    </p:spTree>
    <p:extLst>
      <p:ext uri="{BB962C8B-B14F-4D97-AF65-F5344CB8AC3E}">
        <p14:creationId xmlns:p14="http://schemas.microsoft.com/office/powerpoint/2010/main" val="3053004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15</a:t>
            </a:fld>
            <a:endParaRPr lang="en-US"/>
          </a:p>
        </p:txBody>
      </p:sp>
    </p:spTree>
    <p:extLst>
      <p:ext uri="{BB962C8B-B14F-4D97-AF65-F5344CB8AC3E}">
        <p14:creationId xmlns:p14="http://schemas.microsoft.com/office/powerpoint/2010/main" val="1978562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16</a:t>
            </a:fld>
            <a:endParaRPr lang="en-US"/>
          </a:p>
        </p:txBody>
      </p:sp>
    </p:spTree>
    <p:extLst>
      <p:ext uri="{BB962C8B-B14F-4D97-AF65-F5344CB8AC3E}">
        <p14:creationId xmlns:p14="http://schemas.microsoft.com/office/powerpoint/2010/main" val="1005613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17</a:t>
            </a:fld>
            <a:endParaRPr lang="en-US"/>
          </a:p>
        </p:txBody>
      </p:sp>
    </p:spTree>
    <p:extLst>
      <p:ext uri="{BB962C8B-B14F-4D97-AF65-F5344CB8AC3E}">
        <p14:creationId xmlns:p14="http://schemas.microsoft.com/office/powerpoint/2010/main" val="4284799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18</a:t>
            </a:fld>
            <a:endParaRPr lang="en-US"/>
          </a:p>
        </p:txBody>
      </p:sp>
    </p:spTree>
    <p:extLst>
      <p:ext uri="{BB962C8B-B14F-4D97-AF65-F5344CB8AC3E}">
        <p14:creationId xmlns:p14="http://schemas.microsoft.com/office/powerpoint/2010/main" val="1700933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19</a:t>
            </a:fld>
            <a:endParaRPr lang="en-US"/>
          </a:p>
        </p:txBody>
      </p:sp>
    </p:spTree>
    <p:extLst>
      <p:ext uri="{BB962C8B-B14F-4D97-AF65-F5344CB8AC3E}">
        <p14:creationId xmlns:p14="http://schemas.microsoft.com/office/powerpoint/2010/main" val="356564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20</a:t>
            </a:fld>
            <a:endParaRPr lang="en-US"/>
          </a:p>
        </p:txBody>
      </p:sp>
    </p:spTree>
    <p:extLst>
      <p:ext uri="{BB962C8B-B14F-4D97-AF65-F5344CB8AC3E}">
        <p14:creationId xmlns:p14="http://schemas.microsoft.com/office/powerpoint/2010/main" val="2351568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21</a:t>
            </a:fld>
            <a:endParaRPr lang="en-US"/>
          </a:p>
        </p:txBody>
      </p:sp>
    </p:spTree>
    <p:extLst>
      <p:ext uri="{BB962C8B-B14F-4D97-AF65-F5344CB8AC3E}">
        <p14:creationId xmlns:p14="http://schemas.microsoft.com/office/powerpoint/2010/main" val="2820781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3</a:t>
            </a:fld>
            <a:endParaRPr lang="en-US"/>
          </a:p>
        </p:txBody>
      </p:sp>
    </p:spTree>
    <p:extLst>
      <p:ext uri="{BB962C8B-B14F-4D97-AF65-F5344CB8AC3E}">
        <p14:creationId xmlns:p14="http://schemas.microsoft.com/office/powerpoint/2010/main" val="3197028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4</a:t>
            </a:fld>
            <a:endParaRPr lang="en-US"/>
          </a:p>
        </p:txBody>
      </p:sp>
    </p:spTree>
    <p:extLst>
      <p:ext uri="{BB962C8B-B14F-4D97-AF65-F5344CB8AC3E}">
        <p14:creationId xmlns:p14="http://schemas.microsoft.com/office/powerpoint/2010/main" val="4292382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5</a:t>
            </a:fld>
            <a:endParaRPr lang="en-US"/>
          </a:p>
        </p:txBody>
      </p:sp>
    </p:spTree>
    <p:extLst>
      <p:ext uri="{BB962C8B-B14F-4D97-AF65-F5344CB8AC3E}">
        <p14:creationId xmlns:p14="http://schemas.microsoft.com/office/powerpoint/2010/main" val="2859793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6</a:t>
            </a:fld>
            <a:endParaRPr lang="en-US"/>
          </a:p>
        </p:txBody>
      </p:sp>
    </p:spTree>
    <p:extLst>
      <p:ext uri="{BB962C8B-B14F-4D97-AF65-F5344CB8AC3E}">
        <p14:creationId xmlns:p14="http://schemas.microsoft.com/office/powerpoint/2010/main" val="830078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7</a:t>
            </a:fld>
            <a:endParaRPr lang="en-US"/>
          </a:p>
        </p:txBody>
      </p:sp>
    </p:spTree>
    <p:extLst>
      <p:ext uri="{BB962C8B-B14F-4D97-AF65-F5344CB8AC3E}">
        <p14:creationId xmlns:p14="http://schemas.microsoft.com/office/powerpoint/2010/main" val="1040041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8</a:t>
            </a:fld>
            <a:endParaRPr lang="en-US"/>
          </a:p>
        </p:txBody>
      </p:sp>
    </p:spTree>
    <p:extLst>
      <p:ext uri="{BB962C8B-B14F-4D97-AF65-F5344CB8AC3E}">
        <p14:creationId xmlns:p14="http://schemas.microsoft.com/office/powerpoint/2010/main" val="712726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9</a:t>
            </a:fld>
            <a:endParaRPr lang="en-US"/>
          </a:p>
        </p:txBody>
      </p:sp>
    </p:spTree>
    <p:extLst>
      <p:ext uri="{BB962C8B-B14F-4D97-AF65-F5344CB8AC3E}">
        <p14:creationId xmlns:p14="http://schemas.microsoft.com/office/powerpoint/2010/main" val="93599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6.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6.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5.png"/></Relationships>
</file>

<file path=ppt/slideLayouts/_rels/slideLayout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1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16.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16.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15.png"/></Relationships>
</file>

<file path=ppt/slideLayouts/_rels/slideLayout7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6.xml"/><Relationship Id="rId5" Type="http://schemas.microsoft.com/office/2007/relationships/hdphoto" Target="../media/hdphoto1.wdp"/><Relationship Id="rId4" Type="http://schemas.openxmlformats.org/officeDocument/2006/relationships/image" Target="../media/image15.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2" name="Group 11"/>
          <p:cNvGrpSpPr/>
          <p:nvPr/>
        </p:nvGrpSpPr>
        <p:grpSpPr>
          <a:xfrm>
            <a:off x="0" y="0"/>
            <a:ext cx="9144000" cy="6858000"/>
            <a:chOff x="0" y="0"/>
            <a:chExt cx="9144000" cy="6858000"/>
          </a:xfrm>
        </p:grpSpPr>
        <p:grpSp>
          <p:nvGrpSpPr>
            <p:cNvPr id="22" name="Group 10"/>
            <p:cNvGrpSpPr/>
            <p:nvPr/>
          </p:nvGrpSpPr>
          <p:grpSpPr>
            <a:xfrm>
              <a:off x="0" y="0"/>
              <a:ext cx="9144000" cy="6858000"/>
              <a:chOff x="0" y="0"/>
              <a:chExt cx="9144000" cy="6858000"/>
            </a:xfrm>
          </p:grpSpPr>
          <p:pic>
            <p:nvPicPr>
              <p:cNvPr id="13" name="Rectangle 12"/>
              <p:cNvPicPr>
                <a:picLocks noChangeAspect="1"/>
              </p:cNvPicPr>
              <p:nvPr/>
            </p:nvPicPr>
            <p:blipFill>
              <a:blip r:embed="rId2">
                <a:duotone>
                  <a:schemeClr val="accent2"/>
                  <a:srgbClr val="FFFFFF"/>
                </a:duotone>
              </a:blip>
              <a:stretch>
                <a:fillRect/>
              </a:stretch>
            </p:blipFill>
            <p:spPr>
              <a:xfrm>
                <a:off x="0" y="857"/>
                <a:ext cx="8139683" cy="6857143"/>
              </a:xfrm>
              <a:prstGeom prst="rect">
                <a:avLst/>
              </a:prstGeom>
              <a:noFill/>
              <a:ln>
                <a:noFill/>
              </a:ln>
            </p:spPr>
          </p:pic>
          <p:pic>
            <p:nvPicPr>
              <p:cNvPr id="15" name="Rectangle 14"/>
              <p:cNvPicPr>
                <a:picLocks noChangeAspect="1"/>
              </p:cNvPicPr>
              <p:nvPr/>
            </p:nvPicPr>
            <p:blipFill>
              <a:blip r:embed="rId3">
                <a:duotone>
                  <a:schemeClr val="accent3"/>
                  <a:srgbClr val="FFFFFF"/>
                </a:duotone>
              </a:blip>
              <a:stretch>
                <a:fillRect/>
              </a:stretch>
            </p:blipFill>
            <p:spPr>
              <a:xfrm>
                <a:off x="3150349" y="0"/>
                <a:ext cx="5993651" cy="5244445"/>
              </a:xfrm>
              <a:prstGeom prst="rect">
                <a:avLst/>
              </a:prstGeom>
              <a:noFill/>
              <a:ln>
                <a:noFill/>
              </a:ln>
            </p:spPr>
          </p:pic>
          <p:pic>
            <p:nvPicPr>
              <p:cNvPr id="18" name="Rectangle 17"/>
              <p:cNvPicPr>
                <a:picLocks noChangeAspect="1"/>
              </p:cNvPicPr>
              <p:nvPr/>
            </p:nvPicPr>
            <p:blipFill>
              <a:blip r:embed="rId4">
                <a:duotone>
                  <a:schemeClr val="accent1"/>
                  <a:srgbClr val="FFFFFF"/>
                </a:duotone>
              </a:blip>
              <a:stretch>
                <a:fillRect/>
              </a:stretch>
            </p:blipFill>
            <p:spPr>
              <a:xfrm>
                <a:off x="293206" y="1042127"/>
                <a:ext cx="8850794" cy="5815873"/>
              </a:xfrm>
              <a:prstGeom prst="rect">
                <a:avLst/>
              </a:prstGeom>
              <a:noFill/>
              <a:ln>
                <a:noFill/>
              </a:ln>
            </p:spPr>
          </p:pic>
        </p:grpSp>
        <p:sp>
          <p:nvSpPr>
            <p:cNvPr id="8" name="Rectangle 7"/>
            <p:cNvSpPr/>
            <p:nvPr/>
          </p:nvSpPr>
          <p:spPr>
            <a:xfrm>
              <a:off x="685800" y="0"/>
              <a:ext cx="8458200" cy="5715000"/>
            </a:xfrm>
            <a:prstGeom prst="rect">
              <a:avLst/>
            </a:prstGeom>
            <a:gradFill flip="none" rotWithShape="1">
              <a:gsLst>
                <a:gs pos="100000">
                  <a:schemeClr val="bg1">
                    <a:alpha val="40000"/>
                  </a:schemeClr>
                </a:gs>
                <a:gs pos="40000">
                  <a:schemeClr val="bg1">
                    <a:alpha val="40000"/>
                  </a:schemeClr>
                </a:gs>
                <a:gs pos="0">
                  <a:schemeClr val="bg1">
                    <a:alpha val="0"/>
                  </a:schemeClr>
                </a:gs>
              </a:gsLst>
              <a:lin ang="18900000" scaled="1"/>
              <a:tileRect/>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Rectangle 9"/>
            <p:cNvPicPr>
              <a:picLocks noChangeAspect="1"/>
            </p:cNvPicPr>
            <p:nvPr/>
          </p:nvPicPr>
          <p:blipFill>
            <a:blip r:embed="rId2">
              <a:duotone>
                <a:schemeClr val="accent2"/>
                <a:srgbClr val="FFFFFF"/>
              </a:duotone>
            </a:blip>
            <a:stretch>
              <a:fillRect/>
            </a:stretch>
          </p:blipFill>
          <p:spPr>
            <a:xfrm>
              <a:off x="0" y="857"/>
              <a:ext cx="8139683" cy="6857143"/>
            </a:xfrm>
            <a:prstGeom prst="rect">
              <a:avLst/>
            </a:prstGeom>
            <a:noFill/>
            <a:ln>
              <a:noFill/>
            </a:ln>
          </p:spPr>
        </p:pic>
        <p:cxnSp>
          <p:nvCxnSpPr>
            <p:cNvPr id="17" name="Straight Connector 16"/>
            <p:cNvCxnSpPr/>
            <p:nvPr/>
          </p:nvCxnSpPr>
          <p:spPr>
            <a:xfrm>
              <a:off x="685800" y="5713412"/>
              <a:ext cx="8458200" cy="1588"/>
            </a:xfrm>
            <a:prstGeom prst="line">
              <a:avLst/>
            </a:prstGeom>
            <a:ln w="6350" cap="rnd" cmpd="sng" algn="ctr">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04850" y="4648201"/>
            <a:ext cx="8134350" cy="1200152"/>
          </a:xfrm>
        </p:spPr>
        <p:txBody>
          <a:bodyPr anchor="b" anchorCtr="0">
            <a:normAutofit/>
          </a:bodyPr>
          <a:lstStyle>
            <a:lvl1pPr algn="l">
              <a:defRPr sz="7200" cap="all" baseline="0"/>
            </a:lvl1pPr>
          </a:lstStyle>
          <a:p>
            <a:r>
              <a:rPr lang="el-GR"/>
              <a:t>Κάντε κλικ για να επεξεργαστείτε τον τίτλο υποδείγματος</a:t>
            </a:r>
            <a:endParaRPr lang="en-US"/>
          </a:p>
        </p:txBody>
      </p:sp>
      <p:sp>
        <p:nvSpPr>
          <p:cNvPr id="3" name="Subtitle 2"/>
          <p:cNvSpPr>
            <a:spLocks noGrp="1"/>
          </p:cNvSpPr>
          <p:nvPr>
            <p:ph type="subTitle" idx="1"/>
          </p:nvPr>
        </p:nvSpPr>
        <p:spPr>
          <a:xfrm>
            <a:off x="762000" y="5820696"/>
            <a:ext cx="8077200" cy="914400"/>
          </a:xfrm>
        </p:spPr>
        <p:txBody>
          <a:bodyPr>
            <a:noAutofit/>
          </a:bodyPr>
          <a:lstStyle>
            <a:lvl1pPr marL="0" indent="0" algn="l">
              <a:spcAft>
                <a:spcPts val="0"/>
              </a:spcAft>
              <a:buNone/>
              <a:defRPr sz="1600" cap="none" spc="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67730"/>
            <a:ext cx="7182196"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5851" y="1411615"/>
            <a:ext cx="69723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851910" y="1267730"/>
            <a:ext cx="144018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937635" y="1267732"/>
            <a:ext cx="126873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39" cy="2590800"/>
          </a:xfrm>
        </p:spPr>
        <p:txBody>
          <a:bodyPr tIns="45720" bIns="45720" anchor="ctr">
            <a:noAutofit/>
          </a:bodyPr>
          <a:lstStyle>
            <a:lvl1pPr algn="ctr">
              <a:lnSpc>
                <a:spcPct val="83000"/>
              </a:lnSpc>
              <a:defRPr lang="en-US" sz="5400" b="0" kern="1200" cap="all" spc="-75"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71575" y="4682064"/>
            <a:ext cx="6803136" cy="457201"/>
          </a:xfrm>
        </p:spPr>
        <p:txBody>
          <a:bodyPr>
            <a:normAutofit/>
          </a:bodyPr>
          <a:lstStyle>
            <a:lvl1pPr marL="0" indent="0" algn="ctr">
              <a:spcBef>
                <a:spcPts val="0"/>
              </a:spcBef>
              <a:buNone/>
              <a:defRPr sz="1200" spc="60" baseline="0">
                <a:solidFill>
                  <a:schemeClr val="tx1"/>
                </a:solidFill>
              </a:defRPr>
            </a:lvl1pPr>
            <a:lvl2pPr marL="342889" indent="0" algn="ctr">
              <a:buNone/>
              <a:defRPr sz="1200"/>
            </a:lvl2pPr>
            <a:lvl3pPr marL="685777" indent="0" algn="ctr">
              <a:buNone/>
              <a:defRPr sz="1200"/>
            </a:lvl3pPr>
            <a:lvl4pPr marL="1028666" indent="0" algn="ctr">
              <a:buNone/>
              <a:defRPr sz="1200"/>
            </a:lvl4pPr>
            <a:lvl5pPr marL="1371554" indent="0" algn="ctr">
              <a:buNone/>
              <a:defRPr sz="1200"/>
            </a:lvl5pPr>
            <a:lvl6pPr marL="1714443" indent="0" algn="ctr">
              <a:buNone/>
              <a:defRPr sz="1200"/>
            </a:lvl6pPr>
            <a:lvl7pPr marL="2057331" indent="0" algn="ctr">
              <a:buNone/>
              <a:defRPr sz="1200"/>
            </a:lvl7pPr>
            <a:lvl8pPr marL="2400220" indent="0" algn="ctr">
              <a:buNone/>
              <a:defRPr sz="1200"/>
            </a:lvl8pPr>
            <a:lvl9pPr marL="2743109" indent="0" algn="ctr">
              <a:buNone/>
              <a:defRPr sz="12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3989070" y="1341257"/>
            <a:ext cx="1165860" cy="527213"/>
          </a:xfrm>
        </p:spPr>
        <p:txBody>
          <a:bodyPr/>
          <a:lstStyle>
            <a:lvl1pPr algn="ctr">
              <a:defRPr sz="975" spc="0" baseline="0">
                <a:solidFill>
                  <a:schemeClr val="tx1"/>
                </a:solidFill>
                <a:latin typeface="+mn-lt"/>
              </a:defRPr>
            </a:lvl1pPr>
          </a:lstStyle>
          <a:p>
            <a:pPr rtl="0"/>
            <a:fld id="{860A7CF4-93B0-45E2-B2FC-3D0A1F438AFC}" type="datetime1">
              <a:rPr lang="el-GR" noProof="0" smtClean="0"/>
              <a:t>27/4/2022</a:t>
            </a:fld>
            <a:endParaRPr lang="el-GR" noProof="0"/>
          </a:p>
        </p:txBody>
      </p:sp>
      <p:sp>
        <p:nvSpPr>
          <p:cNvPr id="21" name="Footer Placeholder 20"/>
          <p:cNvSpPr>
            <a:spLocks noGrp="1"/>
          </p:cNvSpPr>
          <p:nvPr>
            <p:ph type="ftr" sz="quarter" idx="11"/>
          </p:nvPr>
        </p:nvSpPr>
        <p:spPr>
          <a:xfrm>
            <a:off x="1090422" y="5211060"/>
            <a:ext cx="4429125" cy="228600"/>
          </a:xfrm>
        </p:spPr>
        <p:txBody>
          <a:bodyPr/>
          <a:lstStyle>
            <a:lvl1pPr algn="l">
              <a:defRPr>
                <a:solidFill>
                  <a:schemeClr val="tx1">
                    <a:lumMod val="75000"/>
                    <a:lumOff val="25000"/>
                  </a:schemeClr>
                </a:solidFill>
              </a:defRPr>
            </a:lvl1pPr>
          </a:lstStyle>
          <a:p>
            <a:pPr rtl="0"/>
            <a:endParaRPr lang="el-GR" noProof="0"/>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35734083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2721B52D-F3ED-4E5C-8849-441421E9320E}" type="datetime1">
              <a:rPr lang="el-GR" noProof="0" smtClean="0"/>
              <a:t>27/4/2022</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47409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67730"/>
            <a:ext cx="7182196"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5850" y="1411615"/>
            <a:ext cx="69723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851910" y="1267730"/>
            <a:ext cx="144018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937635" y="1267732"/>
            <a:ext cx="126873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5400" kern="1200" cap="all" spc="-75"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72718" y="4682062"/>
            <a:ext cx="6803136" cy="457200"/>
          </a:xfrm>
        </p:spPr>
        <p:txBody>
          <a:bodyPr anchor="t">
            <a:normAutofit/>
          </a:bodyPr>
          <a:lstStyle>
            <a:lvl1pPr marL="0" indent="0" algn="ctr">
              <a:buNone/>
              <a:defRPr sz="1200">
                <a:solidFill>
                  <a:schemeClr val="tx1"/>
                </a:solidFill>
                <a:effectLst/>
              </a:defRPr>
            </a:lvl1pPr>
            <a:lvl2pPr marL="342889" indent="0">
              <a:buNone/>
              <a:defRPr sz="1200">
                <a:solidFill>
                  <a:schemeClr val="tx1">
                    <a:tint val="75000"/>
                  </a:schemeClr>
                </a:solidFill>
              </a:defRPr>
            </a:lvl2pPr>
            <a:lvl3pPr marL="685777" indent="0">
              <a:buNone/>
              <a:defRPr sz="1200">
                <a:solidFill>
                  <a:schemeClr val="tx1">
                    <a:tint val="75000"/>
                  </a:schemeClr>
                </a:solidFill>
              </a:defRPr>
            </a:lvl3pPr>
            <a:lvl4pPr marL="1028666" indent="0">
              <a:buNone/>
              <a:defRPr sz="1050">
                <a:solidFill>
                  <a:schemeClr val="tx1">
                    <a:tint val="75000"/>
                  </a:schemeClr>
                </a:solidFill>
              </a:defRPr>
            </a:lvl4pPr>
            <a:lvl5pPr marL="1371554" indent="0">
              <a:buNone/>
              <a:defRPr sz="1050">
                <a:solidFill>
                  <a:schemeClr val="tx1">
                    <a:tint val="75000"/>
                  </a:schemeClr>
                </a:solidFill>
              </a:defRPr>
            </a:lvl5pPr>
            <a:lvl6pPr marL="1714443" indent="0">
              <a:buNone/>
              <a:defRPr sz="1050">
                <a:solidFill>
                  <a:schemeClr val="tx1">
                    <a:tint val="75000"/>
                  </a:schemeClr>
                </a:solidFill>
              </a:defRPr>
            </a:lvl6pPr>
            <a:lvl7pPr marL="2057331" indent="0">
              <a:buNone/>
              <a:defRPr sz="1050">
                <a:solidFill>
                  <a:schemeClr val="tx1">
                    <a:tint val="75000"/>
                  </a:schemeClr>
                </a:solidFill>
              </a:defRPr>
            </a:lvl7pPr>
            <a:lvl8pPr marL="2400220" indent="0">
              <a:buNone/>
              <a:defRPr sz="1050">
                <a:solidFill>
                  <a:schemeClr val="tx1">
                    <a:tint val="75000"/>
                  </a:schemeClr>
                </a:solidFill>
              </a:defRPr>
            </a:lvl8pPr>
            <a:lvl9pPr marL="2743109" indent="0">
              <a:buNone/>
              <a:defRPr sz="105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3991356" y="1344502"/>
            <a:ext cx="1165860" cy="530352"/>
          </a:xfrm>
        </p:spPr>
        <p:txBody>
          <a:bodyPr/>
          <a:lstStyle>
            <a:lvl1pPr algn="ctr">
              <a:defRPr lang="en-US" sz="975" kern="1200" spc="0" baseline="0">
                <a:solidFill>
                  <a:schemeClr val="tx1"/>
                </a:solidFill>
                <a:latin typeface="+mn-lt"/>
                <a:ea typeface="+mn-ea"/>
                <a:cs typeface="+mn-cs"/>
              </a:defRPr>
            </a:lvl1pPr>
          </a:lstStyle>
          <a:p>
            <a:pPr rtl="0"/>
            <a:fld id="{438E13D6-8864-4322-8BA5-AC9AD549A48C}" type="datetime1">
              <a:rPr lang="el-GR" noProof="0" smtClean="0"/>
              <a:t>27/4/2022</a:t>
            </a:fld>
            <a:endParaRPr lang="el-GR" noProof="0"/>
          </a:p>
        </p:txBody>
      </p:sp>
      <p:sp>
        <p:nvSpPr>
          <p:cNvPr id="5" name="Footer Placeholder 4"/>
          <p:cNvSpPr>
            <a:spLocks noGrp="1"/>
          </p:cNvSpPr>
          <p:nvPr>
            <p:ph type="ftr" sz="quarter" idx="11"/>
          </p:nvPr>
        </p:nvSpPr>
        <p:spPr>
          <a:xfrm>
            <a:off x="1090165" y="5211060"/>
            <a:ext cx="4430268" cy="228600"/>
          </a:xfrm>
        </p:spPr>
        <p:txBody>
          <a:bodyPr/>
          <a:lstStyle>
            <a:lvl1pPr algn="l">
              <a:defRPr/>
            </a:lvl1pPr>
          </a:lstStyle>
          <a:p>
            <a:pPr rtl="0"/>
            <a:endParaRPr lang="el-GR" noProof="0"/>
          </a:p>
        </p:txBody>
      </p:sp>
      <p:sp>
        <p:nvSpPr>
          <p:cNvPr id="6" name="Slide Number Placeholder 5"/>
          <p:cNvSpPr>
            <a:spLocks noGrp="1"/>
          </p:cNvSpPr>
          <p:nvPr>
            <p:ph type="sldNum" sz="quarter" idx="12"/>
          </p:nvPr>
        </p:nvSpPr>
        <p:spPr>
          <a:xfrm>
            <a:off x="6453378" y="5211060"/>
            <a:ext cx="1584198" cy="228600"/>
          </a:xfrm>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11822578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00100" y="2103120"/>
            <a:ext cx="3566160" cy="374904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777740" y="2103120"/>
            <a:ext cx="3566160" cy="374904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rtl="0"/>
            <a:fld id="{B673DE1B-67A4-4D1A-93A8-DDA9751B69FC}" type="datetime1">
              <a:rPr lang="el-GR" noProof="0" smtClean="0"/>
              <a:t>27/4/2022</a:t>
            </a:fld>
            <a:endParaRPr lang="el-GR" noProof="0"/>
          </a:p>
        </p:txBody>
      </p:sp>
      <p:sp>
        <p:nvSpPr>
          <p:cNvPr id="6" name="Footer Placeholder 5"/>
          <p:cNvSpPr>
            <a:spLocks noGrp="1"/>
          </p:cNvSpPr>
          <p:nvPr>
            <p:ph type="ftr" sz="quarter" idx="11"/>
          </p:nvPr>
        </p:nvSpPr>
        <p:spPr/>
        <p:txBody>
          <a:bodyPr/>
          <a:lstStyle/>
          <a:p>
            <a:pPr rtl="0"/>
            <a:endParaRPr lang="el-GR" noProof="0"/>
          </a:p>
        </p:txBody>
      </p:sp>
      <p:sp>
        <p:nvSpPr>
          <p:cNvPr id="7" name="Slide Number Placeholder 6"/>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084056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02386" y="2074334"/>
            <a:ext cx="3566160" cy="640080"/>
          </a:xfrm>
        </p:spPr>
        <p:txBody>
          <a:bodyPr anchor="ctr">
            <a:normAutofit/>
          </a:bodyPr>
          <a:lstStyle>
            <a:lvl1pPr marL="0" indent="0" algn="ctr">
              <a:spcBef>
                <a:spcPts val="0"/>
              </a:spcBef>
              <a:buNone/>
              <a:defRPr sz="1425" b="0">
                <a:solidFill>
                  <a:schemeClr val="tx2"/>
                </a:solidFill>
                <a:latin typeface="+mn-lt"/>
              </a:defRPr>
            </a:lvl1pPr>
            <a:lvl2pPr marL="342889" indent="0">
              <a:buNone/>
              <a:defRPr sz="1425" b="1"/>
            </a:lvl2pPr>
            <a:lvl3pPr marL="685777" indent="0">
              <a:buNone/>
              <a:defRPr sz="1350" b="1"/>
            </a:lvl3pPr>
            <a:lvl4pPr marL="1028666" indent="0">
              <a:buNone/>
              <a:defRPr sz="1200" b="1"/>
            </a:lvl4pPr>
            <a:lvl5pPr marL="1371554" indent="0">
              <a:buNone/>
              <a:defRPr sz="1200" b="1"/>
            </a:lvl5pPr>
            <a:lvl6pPr marL="1714443" indent="0">
              <a:buNone/>
              <a:defRPr sz="1200" b="1"/>
            </a:lvl6pPr>
            <a:lvl7pPr marL="2057331" indent="0">
              <a:buNone/>
              <a:defRPr sz="1200" b="1"/>
            </a:lvl7pPr>
            <a:lvl8pPr marL="2400220" indent="0">
              <a:buNone/>
              <a:defRPr sz="1200" b="1"/>
            </a:lvl8pPr>
            <a:lvl9pPr marL="2743109" indent="0">
              <a:buNone/>
              <a:defRPr sz="1200" b="1"/>
            </a:lvl9pPr>
          </a:lstStyle>
          <a:p>
            <a:pPr lvl="0"/>
            <a:r>
              <a:rPr lang="el-GR"/>
              <a:t>Στυλ κειμένου υποδείγματος</a:t>
            </a:r>
          </a:p>
        </p:txBody>
      </p:sp>
      <p:sp>
        <p:nvSpPr>
          <p:cNvPr id="4" name="Content Placeholder 3"/>
          <p:cNvSpPr>
            <a:spLocks noGrp="1"/>
          </p:cNvSpPr>
          <p:nvPr>
            <p:ph sz="half" idx="2"/>
          </p:nvPr>
        </p:nvSpPr>
        <p:spPr>
          <a:xfrm>
            <a:off x="802386" y="2755898"/>
            <a:ext cx="3566160" cy="32004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780026" y="2074334"/>
            <a:ext cx="3566160" cy="640080"/>
          </a:xfrm>
        </p:spPr>
        <p:txBody>
          <a:bodyPr anchor="ctr">
            <a:normAutofit/>
          </a:bodyPr>
          <a:lstStyle>
            <a:lvl1pPr marL="0" indent="0" algn="ctr">
              <a:spcBef>
                <a:spcPts val="0"/>
              </a:spcBef>
              <a:buNone/>
              <a:defRPr sz="1425" b="0">
                <a:solidFill>
                  <a:schemeClr val="tx2"/>
                </a:solidFill>
              </a:defRPr>
            </a:lvl1pPr>
            <a:lvl2pPr marL="342889" indent="0">
              <a:buNone/>
              <a:defRPr sz="1425" b="1"/>
            </a:lvl2pPr>
            <a:lvl3pPr marL="685777" indent="0">
              <a:buNone/>
              <a:defRPr sz="1350" b="1"/>
            </a:lvl3pPr>
            <a:lvl4pPr marL="1028666" indent="0">
              <a:buNone/>
              <a:defRPr sz="1200" b="1"/>
            </a:lvl4pPr>
            <a:lvl5pPr marL="1371554" indent="0">
              <a:buNone/>
              <a:defRPr sz="1200" b="1"/>
            </a:lvl5pPr>
            <a:lvl6pPr marL="1714443" indent="0">
              <a:buNone/>
              <a:defRPr sz="1200" b="1"/>
            </a:lvl6pPr>
            <a:lvl7pPr marL="2057331" indent="0">
              <a:buNone/>
              <a:defRPr sz="1200" b="1"/>
            </a:lvl7pPr>
            <a:lvl8pPr marL="2400220" indent="0">
              <a:buNone/>
              <a:defRPr sz="1200" b="1"/>
            </a:lvl8pPr>
            <a:lvl9pPr marL="2743109" indent="0">
              <a:buNone/>
              <a:defRPr sz="1200" b="1"/>
            </a:lvl9pPr>
          </a:lstStyle>
          <a:p>
            <a:pPr lvl="0"/>
            <a:r>
              <a:rPr lang="el-GR"/>
              <a:t>Στυλ κειμένου υποδείγματος</a:t>
            </a:r>
          </a:p>
        </p:txBody>
      </p:sp>
      <p:sp>
        <p:nvSpPr>
          <p:cNvPr id="6" name="Content Placeholder 5"/>
          <p:cNvSpPr>
            <a:spLocks noGrp="1"/>
          </p:cNvSpPr>
          <p:nvPr>
            <p:ph sz="quarter" idx="4"/>
          </p:nvPr>
        </p:nvSpPr>
        <p:spPr>
          <a:xfrm>
            <a:off x="4780026" y="2756581"/>
            <a:ext cx="3566160" cy="32004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6A6F7A84-1916-4246-8703-8D97463C8FF5}" type="datetime1">
              <a:rPr lang="el-GR" noProof="0" smtClean="0"/>
              <a:t>27/4/2022</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970728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rtl="0"/>
            <a:fld id="{5B26B5A3-6363-4E85-BF4F-56F4ED300C1F}" type="datetime1">
              <a:rPr lang="el-GR" noProof="0" smtClean="0"/>
              <a:t>27/4/2022</a:t>
            </a:fld>
            <a:endParaRPr lang="el-GR" noProof="0"/>
          </a:p>
        </p:txBody>
      </p:sp>
      <p:sp>
        <p:nvSpPr>
          <p:cNvPr id="4" name="Footer Placeholder 3"/>
          <p:cNvSpPr>
            <a:spLocks noGrp="1"/>
          </p:cNvSpPr>
          <p:nvPr>
            <p:ph type="ftr" sz="quarter" idx="11"/>
          </p:nvPr>
        </p:nvSpPr>
        <p:spPr/>
        <p:txBody>
          <a:bodyPr/>
          <a:lstStyle/>
          <a:p>
            <a:pPr rtl="0"/>
            <a:endParaRPr lang="el-GR" noProof="0"/>
          </a:p>
        </p:txBody>
      </p:sp>
      <p:sp>
        <p:nvSpPr>
          <p:cNvPr id="5" name="Slide Number Placeholder 4"/>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4282113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54BBD7DD-0A44-4F4D-A40A-C7F22FF5E50C}" type="datetime1">
              <a:rPr lang="el-GR" noProof="0" smtClean="0"/>
              <a:t>27/4/2022</a:t>
            </a:fld>
            <a:endParaRPr lang="el-GR" noProof="0"/>
          </a:p>
        </p:txBody>
      </p:sp>
      <p:sp>
        <p:nvSpPr>
          <p:cNvPr id="3" name="Footer Placeholder 2"/>
          <p:cNvSpPr>
            <a:spLocks noGrp="1"/>
          </p:cNvSpPr>
          <p:nvPr>
            <p:ph type="ftr" sz="quarter" idx="11"/>
          </p:nvPr>
        </p:nvSpPr>
        <p:spPr/>
        <p:txBody>
          <a:bodyPr/>
          <a:lstStyle/>
          <a:p>
            <a:pPr rtl="0"/>
            <a:endParaRPr lang="el-GR" noProof="0"/>
          </a:p>
        </p:txBody>
      </p:sp>
      <p:sp>
        <p:nvSpPr>
          <p:cNvPr id="4" name="Slide Number Placeholder 3"/>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537309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6" name="Rectangle 15"/>
          <p:cNvSpPr/>
          <p:nvPr/>
        </p:nvSpPr>
        <p:spPr>
          <a:xfrm>
            <a:off x="184147" y="237744"/>
            <a:ext cx="6398514"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237744"/>
            <a:ext cx="219456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4350" y="609600"/>
            <a:ext cx="5829300" cy="53340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600"/>
              </a:spcBef>
              <a:buNone/>
              <a:defRPr sz="1050">
                <a:solidFill>
                  <a:srgbClr val="FFFFFF"/>
                </a:solidFill>
              </a:defRPr>
            </a:lvl1pPr>
            <a:lvl2pPr marL="342889" indent="0">
              <a:buNone/>
              <a:defRPr sz="900"/>
            </a:lvl2pPr>
            <a:lvl3pPr marL="685777" indent="0">
              <a:buNone/>
              <a:defRPr sz="750"/>
            </a:lvl3pPr>
            <a:lvl4pPr marL="1028666" indent="0">
              <a:buNone/>
              <a:defRPr sz="675"/>
            </a:lvl4pPr>
            <a:lvl5pPr marL="1371554" indent="0">
              <a:buNone/>
              <a:defRPr sz="675"/>
            </a:lvl5pPr>
            <a:lvl6pPr marL="1714443" indent="0">
              <a:buNone/>
              <a:defRPr sz="675"/>
            </a:lvl6pPr>
            <a:lvl7pPr marL="2057331" indent="0">
              <a:buNone/>
              <a:defRPr sz="675"/>
            </a:lvl7pPr>
            <a:lvl8pPr marL="2400220" indent="0">
              <a:buNone/>
              <a:defRPr sz="675"/>
            </a:lvl8pPr>
            <a:lvl9pPr marL="2743109" indent="0">
              <a:buNone/>
              <a:defRPr sz="675"/>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pPr rtl="0"/>
            <a:fld id="{4760D41A-FB15-4DC5-BC7A-B828252D387D}" type="datetime1">
              <a:rPr lang="el-GR" noProof="0" smtClean="0"/>
              <a:t>27/4/2022</a:t>
            </a:fld>
            <a:endParaRPr lang="el-GR" noProof="0"/>
          </a:p>
        </p:txBody>
      </p:sp>
      <p:sp>
        <p:nvSpPr>
          <p:cNvPr id="9" name="Footer Placeholder 8"/>
          <p:cNvSpPr>
            <a:spLocks noGrp="1"/>
          </p:cNvSpPr>
          <p:nvPr>
            <p:ph type="ftr" sz="quarter" idx="11"/>
          </p:nvPr>
        </p:nvSpPr>
        <p:spPr/>
        <p:txBody>
          <a:bodyPr/>
          <a:lstStyle>
            <a:lvl1pPr algn="r">
              <a:defRPr/>
            </a:lvl1pPr>
          </a:lstStyle>
          <a:p>
            <a:pPr rtl="0"/>
            <a:endParaRPr lang="el-GR" noProof="0"/>
          </a:p>
        </p:txBody>
      </p:sp>
      <p:sp>
        <p:nvSpPr>
          <p:cNvPr id="11" name="Slide Number Placeholder 10"/>
          <p:cNvSpPr>
            <a:spLocks noGrp="1"/>
          </p:cNvSpPr>
          <p:nvPr>
            <p:ph type="sldNum" sz="quarter" idx="12"/>
          </p:nvPr>
        </p:nvSpPr>
        <p:spPr>
          <a:xfrm>
            <a:off x="7795258" y="6223002"/>
            <a:ext cx="109728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2" name="Rectangle 11"/>
          <p:cNvSpPr/>
          <p:nvPr/>
        </p:nvSpPr>
        <p:spPr>
          <a:xfrm>
            <a:off x="6868160" y="374904"/>
            <a:ext cx="198882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95165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6765290" y="237744"/>
            <a:ext cx="219456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100"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71450" y="237744"/>
            <a:ext cx="6398514" cy="6382512"/>
          </a:xfrm>
          <a:solidFill>
            <a:schemeClr val="accent1">
              <a:lumMod val="60000"/>
              <a:lumOff val="40000"/>
            </a:schemeClr>
          </a:solidFill>
          <a:ln>
            <a:noFill/>
          </a:ln>
        </p:spPr>
        <p:txBody>
          <a:bodyPr anchor="t"/>
          <a:lstStyle>
            <a:lvl1pPr marL="0" indent="0">
              <a:buNone/>
              <a:defRPr sz="2400"/>
            </a:lvl1pPr>
            <a:lvl2pPr marL="342889" indent="0">
              <a:buNone/>
              <a:defRPr sz="2100"/>
            </a:lvl2pPr>
            <a:lvl3pPr marL="685777" indent="0">
              <a:buNone/>
              <a:defRPr sz="1800"/>
            </a:lvl3pPr>
            <a:lvl4pPr marL="1028666" indent="0">
              <a:buNone/>
              <a:defRPr sz="1500"/>
            </a:lvl4pPr>
            <a:lvl5pPr marL="1371554" indent="0">
              <a:buNone/>
              <a:defRPr sz="1500"/>
            </a:lvl5pPr>
            <a:lvl6pPr marL="1714443" indent="0">
              <a:buNone/>
              <a:defRPr sz="1500"/>
            </a:lvl6pPr>
            <a:lvl7pPr marL="2057331" indent="0">
              <a:buNone/>
              <a:defRPr sz="1500"/>
            </a:lvl7pPr>
            <a:lvl8pPr marL="2400220" indent="0">
              <a:buNone/>
              <a:defRPr sz="1500"/>
            </a:lvl8pPr>
            <a:lvl9pPr marL="2743109" indent="0">
              <a:buNone/>
              <a:defRPr sz="15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600"/>
              </a:spcBef>
              <a:buNone/>
              <a:defRPr sz="1050">
                <a:solidFill>
                  <a:srgbClr val="FFFFFF"/>
                </a:solidFill>
              </a:defRPr>
            </a:lvl1pPr>
            <a:lvl2pPr marL="342889" indent="0">
              <a:buNone/>
              <a:defRPr sz="900"/>
            </a:lvl2pPr>
            <a:lvl3pPr marL="685777" indent="0">
              <a:buNone/>
              <a:defRPr sz="750"/>
            </a:lvl3pPr>
            <a:lvl4pPr marL="1028666" indent="0">
              <a:buNone/>
              <a:defRPr sz="675"/>
            </a:lvl4pPr>
            <a:lvl5pPr marL="1371554" indent="0">
              <a:buNone/>
              <a:defRPr sz="675"/>
            </a:lvl5pPr>
            <a:lvl6pPr marL="1714443" indent="0">
              <a:buNone/>
              <a:defRPr sz="675"/>
            </a:lvl6pPr>
            <a:lvl7pPr marL="2057331" indent="0">
              <a:buNone/>
              <a:defRPr sz="675"/>
            </a:lvl7pPr>
            <a:lvl8pPr marL="2400220" indent="0">
              <a:buNone/>
              <a:defRPr sz="675"/>
            </a:lvl8pPr>
            <a:lvl9pPr marL="2743109" indent="0">
              <a:buNone/>
              <a:defRPr sz="675"/>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rtl="0"/>
            <a:fld id="{B1DCC89E-C514-491E-955C-8B8A76E2E3F2}" type="datetime1">
              <a:rPr lang="el-GR" noProof="0" smtClean="0"/>
              <a:t>27/4/2022</a:t>
            </a:fld>
            <a:endParaRPr lang="el-GR" noProof="0"/>
          </a:p>
        </p:txBody>
      </p:sp>
      <p:sp>
        <p:nvSpPr>
          <p:cNvPr id="6" name="Footer Placeholder 5"/>
          <p:cNvSpPr>
            <a:spLocks noGrp="1"/>
          </p:cNvSpPr>
          <p:nvPr>
            <p:ph type="ftr" sz="quarter" idx="11"/>
          </p:nvPr>
        </p:nvSpPr>
        <p:spPr/>
        <p:txBody>
          <a:bodyPr/>
          <a:lstStyle>
            <a:lvl1pPr marL="0" algn="r" defTabSz="685777" rtl="0" eaLnBrk="1" latinLnBrk="0" hangingPunct="1">
              <a:defRPr lang="en-US" sz="75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rtl="0"/>
            <a:endParaRPr lang="el-GR" noProof="0"/>
          </a:p>
        </p:txBody>
      </p:sp>
      <p:sp>
        <p:nvSpPr>
          <p:cNvPr id="7" name="Slide Number Placeholder 6"/>
          <p:cNvSpPr>
            <a:spLocks noGrp="1"/>
          </p:cNvSpPr>
          <p:nvPr>
            <p:ph type="sldNum" sz="quarter" idx="12"/>
          </p:nvPr>
        </p:nvSpPr>
        <p:spPr>
          <a:xfrm>
            <a:off x="7797547" y="6227064"/>
            <a:ext cx="109728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0" name="Rectangle 9"/>
          <p:cNvSpPr/>
          <p:nvPr/>
        </p:nvSpPr>
        <p:spPr>
          <a:xfrm>
            <a:off x="6868160" y="374904"/>
            <a:ext cx="198882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73247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27/4/2022</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83288875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Content Placeholder 2"/>
          <p:cNvSpPr>
            <a:spLocks noGrp="1"/>
          </p:cNvSpPr>
          <p:nvPr>
            <p:ph idx="1"/>
          </p:nvPr>
        </p:nvSpPr>
        <p:spPr>
          <a:noFill/>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Date Placeholder 3"/>
          <p:cNvSpPr>
            <a:spLocks noGrp="1"/>
          </p:cNvSpPr>
          <p:nvPr>
            <p:ph type="dt" sz="half" idx="10"/>
          </p:nvPr>
        </p:nvSpPr>
        <p:spPr/>
        <p:txBody>
          <a:body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EAAFC-84C7-4BE1-BC5E-CE208EE20C2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28651" y="762000"/>
            <a:ext cx="60579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27/4/2022</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485855101"/>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extLst>
      <p:ext uri="{BB962C8B-B14F-4D97-AF65-F5344CB8AC3E}">
        <p14:creationId xmlns:p14="http://schemas.microsoft.com/office/powerpoint/2010/main" val="1084172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2334998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448007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10507093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0C22852-A508-4967-A48D-48354254F1AE}" type="datetimeFigureOut">
              <a:rPr lang="en-US" smtClean="0"/>
              <a:pPr/>
              <a:t>4/27/2022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40492998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0C22852-A508-4967-A48D-48354254F1AE}" type="datetimeFigureOut">
              <a:rPr lang="en-US" smtClean="0"/>
              <a:pPr/>
              <a:t>4/27/2022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16690399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dirty="0"/>
              <a:pPr/>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dirty="0"/>
              <a:pPr/>
              <a:t>‹#›</a:t>
            </a:fld>
            <a:endParaRPr lang="en-US" dirty="0"/>
          </a:p>
        </p:txBody>
      </p:sp>
    </p:spTree>
    <p:extLst>
      <p:ext uri="{BB962C8B-B14F-4D97-AF65-F5344CB8AC3E}">
        <p14:creationId xmlns:p14="http://schemas.microsoft.com/office/powerpoint/2010/main" val="40696199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27389377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26161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9144000" cy="6858000"/>
          </a:xfrm>
        </p:grpSpPr>
        <p:pic>
          <p:nvPicPr>
            <p:cNvPr id="8" name="Rectangle 7"/>
            <p:cNvPicPr>
              <a:picLocks noChangeAspect="1"/>
            </p:cNvPicPr>
            <p:nvPr/>
          </p:nvPicPr>
          <p:blipFill>
            <a:blip r:embed="rId2">
              <a:duotone>
                <a:schemeClr val="accent2"/>
                <a:srgbClr val="FFFFFF"/>
              </a:duotone>
            </a:blip>
            <a:stretch>
              <a:fillRect/>
            </a:stretch>
          </p:blipFill>
          <p:spPr>
            <a:xfrm>
              <a:off x="0" y="857"/>
              <a:ext cx="8139683" cy="6857143"/>
            </a:xfrm>
            <a:prstGeom prst="rect">
              <a:avLst/>
            </a:prstGeom>
            <a:noFill/>
            <a:ln>
              <a:noFill/>
            </a:ln>
          </p:spPr>
        </p:pic>
        <p:pic>
          <p:nvPicPr>
            <p:cNvPr id="9" name="Rectangle 8"/>
            <p:cNvPicPr>
              <a:picLocks noChangeAspect="1"/>
            </p:cNvPicPr>
            <p:nvPr/>
          </p:nvPicPr>
          <p:blipFill>
            <a:blip r:embed="rId3">
              <a:duotone>
                <a:schemeClr val="accent3"/>
                <a:srgbClr val="FFFFFF"/>
              </a:duotone>
            </a:blip>
            <a:stretch>
              <a:fillRect/>
            </a:stretch>
          </p:blipFill>
          <p:spPr>
            <a:xfrm>
              <a:off x="3150349" y="0"/>
              <a:ext cx="5993651" cy="5244445"/>
            </a:xfrm>
            <a:prstGeom prst="rect">
              <a:avLst/>
            </a:prstGeom>
            <a:noFill/>
            <a:ln>
              <a:noFill/>
            </a:ln>
          </p:spPr>
        </p:pic>
        <p:pic>
          <p:nvPicPr>
            <p:cNvPr id="10" name="Rectangle 9"/>
            <p:cNvPicPr>
              <a:picLocks noChangeAspect="1"/>
            </p:cNvPicPr>
            <p:nvPr/>
          </p:nvPicPr>
          <p:blipFill>
            <a:blip r:embed="rId4">
              <a:duotone>
                <a:schemeClr val="accent1"/>
                <a:srgbClr val="FFFFFF"/>
              </a:duotone>
            </a:blip>
            <a:stretch>
              <a:fillRect/>
            </a:stretch>
          </p:blipFill>
          <p:spPr>
            <a:xfrm>
              <a:off x="293206" y="1042127"/>
              <a:ext cx="8850794" cy="5815873"/>
            </a:xfrm>
            <a:prstGeom prst="rect">
              <a:avLst/>
            </a:prstGeom>
            <a:noFill/>
            <a:ln>
              <a:noFill/>
            </a:ln>
          </p:spPr>
        </p:pic>
      </p:grpSp>
      <p:sp>
        <p:nvSpPr>
          <p:cNvPr id="2" name="Title 1"/>
          <p:cNvSpPr>
            <a:spLocks noGrp="1"/>
          </p:cNvSpPr>
          <p:nvPr>
            <p:ph type="title"/>
          </p:nvPr>
        </p:nvSpPr>
        <p:spPr>
          <a:xfrm>
            <a:off x="722313" y="762000"/>
            <a:ext cx="7772400" cy="1362075"/>
          </a:xfrm>
        </p:spPr>
        <p:txBody>
          <a:bodyPr anchor="b" anchorCtr="0"/>
          <a:lstStyle>
            <a:lvl1pPr algn="l">
              <a:defRPr sz="4000" b="1" cap="all"/>
            </a:lvl1pPr>
          </a:lstStyle>
          <a:p>
            <a:r>
              <a:rPr lang="el-GR"/>
              <a:t>Κάντε κλικ για να επεξεργαστείτε τον τίτλο υποδείγματος</a:t>
            </a:r>
            <a:endParaRPr lang="en-US"/>
          </a:p>
        </p:txBody>
      </p:sp>
      <p:sp>
        <p:nvSpPr>
          <p:cNvPr id="3" name="Text Placeholder 2"/>
          <p:cNvSpPr>
            <a:spLocks noGrp="1"/>
          </p:cNvSpPr>
          <p:nvPr>
            <p:ph type="body" idx="1"/>
          </p:nvPr>
        </p:nvSpPr>
        <p:spPr>
          <a:xfrm>
            <a:off x="722313" y="2209800"/>
            <a:ext cx="7772400" cy="1500187"/>
          </a:xfrm>
        </p:spPr>
        <p:txBody>
          <a:bodyPr anchor="t" anchorCtr="0"/>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EAAFC-84C7-4BE1-BC5E-CE208EE20C26}"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3271886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32777916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583773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7041262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4" name="Footer Placeholder 3"/>
          <p:cNvSpPr>
            <a:spLocks noGrp="1"/>
          </p:cNvSpPr>
          <p:nvPr>
            <p:ph type="ftr" sz="quarter" idx="11"/>
          </p:nvPr>
        </p:nvSpPr>
        <p:spPr/>
        <p:txBody>
          <a:bodyPr/>
          <a:lstStyle/>
          <a:p>
            <a:endParaRPr lang="en-US">
              <a:solidFill>
                <a:schemeClr val="tx1"/>
              </a:solidFill>
            </a:endParaRPr>
          </a:p>
        </p:txBody>
      </p:sp>
      <p:sp>
        <p:nvSpPr>
          <p:cNvPr id="5" name="Slide Number Placeholder 4"/>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504233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4" name="Footer Placeholder 3"/>
          <p:cNvSpPr>
            <a:spLocks noGrp="1"/>
          </p:cNvSpPr>
          <p:nvPr>
            <p:ph type="ftr" sz="quarter" idx="11"/>
          </p:nvPr>
        </p:nvSpPr>
        <p:spPr/>
        <p:txBody>
          <a:bodyPr/>
          <a:lstStyle/>
          <a:p>
            <a:endParaRPr lang="en-US">
              <a:solidFill>
                <a:schemeClr val="tx1"/>
              </a:solidFill>
            </a:endParaRPr>
          </a:p>
        </p:txBody>
      </p:sp>
      <p:sp>
        <p:nvSpPr>
          <p:cNvPr id="5" name="Slide Number Placeholder 4"/>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0925060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11"/>
          </p:nvPr>
        </p:nvSpPr>
        <p:spPr/>
        <p:txBody>
          <a:bodyPr/>
          <a:lstStyle/>
          <a:p>
            <a:endParaRPr lang="en-US">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8403868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11"/>
          </p:nvPr>
        </p:nvSpPr>
        <p:spPr/>
        <p:txBody>
          <a:bodyPr/>
          <a:lstStyle/>
          <a:p>
            <a:endParaRPr lang="en-US">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5461492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B6BDC0E-75B9-40E3-AE62-D536E907B1E2}" type="datetimeFigureOut">
              <a:rPr lang="el-GR" smtClean="0"/>
              <a:t>27/4/2022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D3501CA-64CD-4BC8-B1CF-F194207F4C3B}" type="slidenum">
              <a:rPr lang="el-GR" smtClean="0"/>
              <a:t>‹#›</a:t>
            </a:fld>
            <a:endParaRPr lang="el-GR"/>
          </a:p>
        </p:txBody>
      </p:sp>
    </p:spTree>
    <p:extLst>
      <p:ext uri="{BB962C8B-B14F-4D97-AF65-F5344CB8AC3E}">
        <p14:creationId xmlns:p14="http://schemas.microsoft.com/office/powerpoint/2010/main" val="1398600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11"/>
          </p:nvPr>
        </p:nvSpPr>
        <p:spPr/>
        <p:txBody>
          <a:bodyPr/>
          <a:lstStyle/>
          <a:p>
            <a:endParaRPr lang="en-US">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805700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Content Placeholder 2"/>
          <p:cNvSpPr>
            <a:spLocks noGrp="1"/>
          </p:cNvSpPr>
          <p:nvPr>
            <p:ph sz="half" idx="1"/>
          </p:nvPr>
        </p:nvSpPr>
        <p:spPr>
          <a:xfrm>
            <a:off x="685800" y="1295401"/>
            <a:ext cx="3886200" cy="483076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Content Placeholder 3"/>
          <p:cNvSpPr>
            <a:spLocks noGrp="1"/>
          </p:cNvSpPr>
          <p:nvPr>
            <p:ph sz="half" idx="2"/>
          </p:nvPr>
        </p:nvSpPr>
        <p:spPr>
          <a:xfrm>
            <a:off x="4800600" y="1295401"/>
            <a:ext cx="3886200" cy="48307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15478599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5034930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Content Placeholder 3"/>
          <p:cNvSpPr>
            <a:spLocks noGrp="1"/>
          </p:cNvSpPr>
          <p:nvPr>
            <p:ph sz="quarter" idx="13"/>
          </p:nvPr>
        </p:nvSpPr>
        <p:spPr>
          <a:xfrm>
            <a:off x="685331" y="3051013"/>
            <a:ext cx="3829520"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3" name="Content Placeholder 5"/>
          <p:cNvSpPr>
            <a:spLocks noGrp="1"/>
          </p:cNvSpPr>
          <p:nvPr>
            <p:ph sz="quarter" idx="14"/>
          </p:nvPr>
        </p:nvSpPr>
        <p:spPr>
          <a:xfrm>
            <a:off x="4629150" y="3051013"/>
            <a:ext cx="3829051"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8" name="Footer Placeholder 7"/>
          <p:cNvSpPr>
            <a:spLocks noGrp="1"/>
          </p:cNvSpPr>
          <p:nvPr>
            <p:ph type="ftr" sz="quarter" idx="11"/>
          </p:nvPr>
        </p:nvSpPr>
        <p:spPr/>
        <p:txBody>
          <a:bodyPr/>
          <a:lstStyle/>
          <a:p>
            <a:endParaRPr lang="en-US">
              <a:solidFill>
                <a:schemeClr val="tx1"/>
              </a:solidFill>
            </a:endParaRPr>
          </a:p>
        </p:txBody>
      </p:sp>
      <p:sp>
        <p:nvSpPr>
          <p:cNvPr id="9" name="Slide Number Placeholder 8"/>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2402428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0C22852-A508-4967-A48D-48354254F1AE}" type="datetimeFigureOut">
              <a:rPr lang="en-US" smtClean="0"/>
              <a:pPr/>
              <a:t>4/27/2022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28312730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3B6BDC0E-75B9-40E3-AE62-D536E907B1E2}" type="datetimeFigureOut">
              <a:rPr lang="el-GR" smtClean="0"/>
              <a:t>27/4/2022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D3501CA-64CD-4BC8-B1CF-F194207F4C3B}" type="slidenum">
              <a:rPr lang="el-GR" smtClean="0"/>
              <a:t>‹#›</a:t>
            </a:fld>
            <a:endParaRPr lang="el-GR"/>
          </a:p>
        </p:txBody>
      </p:sp>
    </p:spTree>
    <p:extLst>
      <p:ext uri="{BB962C8B-B14F-4D97-AF65-F5344CB8AC3E}">
        <p14:creationId xmlns:p14="http://schemas.microsoft.com/office/powerpoint/2010/main" val="36627269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1233125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1726412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9300327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1574153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30284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a:p>
        </p:txBody>
      </p:sp>
      <p:sp>
        <p:nvSpPr>
          <p:cNvPr id="3" name="Text Placeholder 2"/>
          <p:cNvSpPr>
            <a:spLocks noGrp="1"/>
          </p:cNvSpPr>
          <p:nvPr>
            <p:ph type="body" idx="1"/>
          </p:nvPr>
        </p:nvSpPr>
        <p:spPr>
          <a:xfrm>
            <a:off x="685800" y="1295400"/>
            <a:ext cx="3887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5800" y="1981201"/>
            <a:ext cx="3886200"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Text Placeholder 4"/>
          <p:cNvSpPr>
            <a:spLocks noGrp="1"/>
          </p:cNvSpPr>
          <p:nvPr>
            <p:ph type="body" sz="quarter" idx="3"/>
          </p:nvPr>
        </p:nvSpPr>
        <p:spPr>
          <a:xfrm>
            <a:off x="4800600" y="1295400"/>
            <a:ext cx="3886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800600" y="1981201"/>
            <a:ext cx="3886200"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7" name="Date Placeholder 6"/>
          <p:cNvSpPr>
            <a:spLocks noGrp="1"/>
          </p:cNvSpPr>
          <p:nvPr>
            <p:ph type="dt" sz="half" idx="10"/>
          </p:nvPr>
        </p:nvSpPr>
        <p:spPr/>
        <p:txBody>
          <a:bodyPr/>
          <a:lstStyle/>
          <a:p>
            <a:fld id="{F0C22852-A508-4967-A48D-48354254F1AE}" type="datetimeFigureOut">
              <a:rPr lang="en-US" smtClean="0"/>
              <a:pPr/>
              <a:t>4/27/2022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EAAFC-84C7-4BE1-BC5E-CE208EE20C26}"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6" name="Footer Placeholder 5"/>
          <p:cNvSpPr>
            <a:spLocks noGrp="1"/>
          </p:cNvSpPr>
          <p:nvPr>
            <p:ph type="ftr" sz="quarter" idx="11"/>
          </p:nvPr>
        </p:nvSpPr>
        <p:spPr/>
        <p:txBody>
          <a:bodyPr/>
          <a:lstStyle/>
          <a:p>
            <a:endParaRPr lang="en-US">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6116905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4" name="Footer Placeholder 3"/>
          <p:cNvSpPr>
            <a:spLocks noGrp="1"/>
          </p:cNvSpPr>
          <p:nvPr>
            <p:ph type="ftr" sz="quarter" idx="11"/>
          </p:nvPr>
        </p:nvSpPr>
        <p:spPr/>
        <p:txBody>
          <a:bodyPr/>
          <a:lstStyle/>
          <a:p>
            <a:endParaRPr lang="en-US">
              <a:solidFill>
                <a:schemeClr val="tx1"/>
              </a:solidFill>
            </a:endParaRPr>
          </a:p>
        </p:txBody>
      </p:sp>
      <p:sp>
        <p:nvSpPr>
          <p:cNvPr id="5" name="Slide Number Placeholder 4"/>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3029205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4" name="Footer Placeholder 3"/>
          <p:cNvSpPr>
            <a:spLocks noGrp="1"/>
          </p:cNvSpPr>
          <p:nvPr>
            <p:ph type="ftr" sz="quarter" idx="11"/>
          </p:nvPr>
        </p:nvSpPr>
        <p:spPr/>
        <p:txBody>
          <a:bodyPr/>
          <a:lstStyle/>
          <a:p>
            <a:endParaRPr lang="en-US">
              <a:solidFill>
                <a:schemeClr val="tx1"/>
              </a:solidFill>
            </a:endParaRPr>
          </a:p>
        </p:txBody>
      </p:sp>
      <p:sp>
        <p:nvSpPr>
          <p:cNvPr id="5" name="Slide Number Placeholder 4"/>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499478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11"/>
          </p:nvPr>
        </p:nvSpPr>
        <p:spPr/>
        <p:txBody>
          <a:bodyPr/>
          <a:lstStyle/>
          <a:p>
            <a:endParaRPr lang="en-US">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31259591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11"/>
          </p:nvPr>
        </p:nvSpPr>
        <p:spPr/>
        <p:txBody>
          <a:bodyPr/>
          <a:lstStyle/>
          <a:p>
            <a:endParaRPr lang="en-US">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36616512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4/27/2022</a:t>
            </a:fld>
            <a:endParaRPr lang="en-US" dirty="0"/>
          </a:p>
        </p:txBody>
      </p:sp>
      <p:sp>
        <p:nvSpPr>
          <p:cNvPr id="5" name="Footer Placeholder 4"/>
          <p:cNvSpPr>
            <a:spLocks noGrp="1"/>
          </p:cNvSpPr>
          <p:nvPr>
            <p:ph type="ftr" sz="quarter" idx="11"/>
          </p:nvPr>
        </p:nvSpPr>
        <p:spPr>
          <a:xfrm>
            <a:off x="812805" y="6272785"/>
            <a:ext cx="4745736" cy="365125"/>
          </a:xfrm>
        </p:spPr>
        <p:txBody>
          <a:bodyPr/>
          <a:lstStyle/>
          <a:p>
            <a:endParaRPr lang="en-US" dirty="0"/>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7542777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0C22852-A508-4967-A48D-48354254F1AE}" type="datetimeFigureOut">
              <a:rPr lang="en-US" smtClean="0"/>
              <a:pPr/>
              <a:t>4/27/2022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11579304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4B6EAAFC-84C7-4BE1-BC5E-CE208EE20C26}" type="slidenum">
              <a:rPr lang="en-US" smtClean="0"/>
              <a:pPr/>
              <a:t>‹#›</a:t>
            </a:fld>
            <a:endParaRPr lang="en-US"/>
          </a:p>
        </p:txBody>
      </p:sp>
    </p:spTree>
    <p:extLst>
      <p:ext uri="{BB962C8B-B14F-4D97-AF65-F5344CB8AC3E}">
        <p14:creationId xmlns:p14="http://schemas.microsoft.com/office/powerpoint/2010/main" val="7358016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9975322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0C22852-A508-4967-A48D-48354254F1AE}" type="datetimeFigureOut">
              <a:rPr lang="en-US" smtClean="0"/>
              <a:pPr/>
              <a:t>4/27/2022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3350604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Date Placeholder 2"/>
          <p:cNvSpPr>
            <a:spLocks noGrp="1"/>
          </p:cNvSpPr>
          <p:nvPr>
            <p:ph type="dt" sz="half" idx="10"/>
          </p:nvPr>
        </p:nvSpPr>
        <p:spPr/>
        <p:txBody>
          <a:bodyPr/>
          <a:lstStyle/>
          <a:p>
            <a:fld id="{F0C22852-A508-4967-A48D-48354254F1AE}" type="datetimeFigureOut">
              <a:rPr lang="en-US" smtClean="0"/>
              <a:pPr/>
              <a:t>4/27/2022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EAAFC-84C7-4BE1-BC5E-CE208EE20C26}"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F0C22852-A508-4967-A48D-48354254F1AE}" type="datetimeFigureOut">
              <a:rPr lang="en-US" smtClean="0"/>
              <a:pPr/>
              <a:t>4/27/2022</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16165479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5720185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F0C22852-A508-4967-A48D-48354254F1AE}" type="datetimeFigureOut">
              <a:rPr lang="en-US" smtClean="0"/>
              <a:pPr/>
              <a:t>4/27/2022</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8358031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F0C22852-A508-4967-A48D-48354254F1AE}" type="datetimeFigureOut">
              <a:rPr lang="en-US" smtClean="0"/>
              <a:pPr/>
              <a:t>4/27/2022</a:t>
            </a:fld>
            <a:endParaRPr lang="en-US"/>
          </a:p>
        </p:txBody>
      </p:sp>
      <p:sp>
        <p:nvSpPr>
          <p:cNvPr id="10" name="Slide Number Placeholder 9"/>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9852765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8" name="Footer Placeholder 7"/>
          <p:cNvSpPr>
            <a:spLocks noGrp="1"/>
          </p:cNvSpPr>
          <p:nvPr>
            <p:ph type="ftr" sz="quarter" idx="11"/>
          </p:nvPr>
        </p:nvSpPr>
        <p:spPr/>
        <p:txBody>
          <a:bodyPr/>
          <a:lstStyle/>
          <a:p>
            <a:endParaRPr lang="en-US">
              <a:solidFill>
                <a:schemeClr val="tx1"/>
              </a:solidFill>
            </a:endParaRPr>
          </a:p>
        </p:txBody>
      </p:sp>
      <p:sp>
        <p:nvSpPr>
          <p:cNvPr id="9" name="Slide Number Placeholder 8"/>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5924520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8" name="Footer Placeholder 7"/>
          <p:cNvSpPr>
            <a:spLocks noGrp="1"/>
          </p:cNvSpPr>
          <p:nvPr>
            <p:ph type="ftr" sz="quarter" idx="11"/>
          </p:nvPr>
        </p:nvSpPr>
        <p:spPr/>
        <p:txBody>
          <a:bodyPr/>
          <a:lstStyle/>
          <a:p>
            <a:endParaRPr lang="en-US">
              <a:solidFill>
                <a:schemeClr val="tx1"/>
              </a:solidFill>
            </a:endParaRPr>
          </a:p>
        </p:txBody>
      </p:sp>
      <p:sp>
        <p:nvSpPr>
          <p:cNvPr id="9" name="Slide Number Placeholder 8"/>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1626948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690626" y="1346947"/>
            <a:ext cx="7667244"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0626" y="4282763"/>
            <a:ext cx="7667244"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90626" y="1484779"/>
            <a:ext cx="7667244"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475220" cy="3035808"/>
          </a:xfrm>
        </p:spPr>
        <p:txBody>
          <a:bodyPr anchor="ctr">
            <a:noAutofit/>
          </a:bodyPr>
          <a:lstStyle>
            <a:lvl1pPr algn="l">
              <a:lnSpc>
                <a:spcPct val="85000"/>
              </a:lnSpc>
              <a:defRPr sz="6600" b="1" cap="none" baseline="0">
                <a:blipFill dpi="0" rotWithShape="1">
                  <a:blip r:embed="rId4"/>
                  <a:srcRect/>
                  <a:tile tx="6350" ty="-127000" sx="65000" sy="64000" flip="none" algn="tl"/>
                </a:blip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1">
                <a:solidFill>
                  <a:schemeClr val="accent2">
                    <a:lumMod val="7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2847270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8272360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5000"/>
              </a:lnSpc>
              <a:defRPr sz="6600" b="1"/>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6445251" y="6272785"/>
            <a:ext cx="1983232" cy="365125"/>
          </a:xfrm>
        </p:spPr>
        <p:txBody>
          <a:bodyPr/>
          <a:lstStyle/>
          <a:p>
            <a:fld id="{F0C22852-A508-4967-A48D-48354254F1AE}" type="datetimeFigureOut">
              <a:rPr lang="en-US" smtClean="0"/>
              <a:pPr/>
              <a:t>4/27/2022</a:t>
            </a:fld>
            <a:endParaRPr lang="en-US"/>
          </a:p>
        </p:txBody>
      </p:sp>
      <p:sp>
        <p:nvSpPr>
          <p:cNvPr id="5" name="Footer Placeholder 4"/>
          <p:cNvSpPr>
            <a:spLocks noGrp="1"/>
          </p:cNvSpPr>
          <p:nvPr>
            <p:ph type="ftr" sz="quarter" idx="11"/>
          </p:nvPr>
        </p:nvSpPr>
        <p:spPr>
          <a:xfrm>
            <a:off x="1637031" y="6272785"/>
            <a:ext cx="4745736" cy="365125"/>
          </a:xfrm>
        </p:spPr>
        <p:txBody>
          <a:body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4B6EAAFC-84C7-4BE1-BC5E-CE208EE20C26}" type="slidenum">
              <a:rPr lang="en-US" smtClean="0"/>
              <a:pPr/>
              <a:t>‹#›</a:t>
            </a:fld>
            <a:endParaRPr lang="en-US"/>
          </a:p>
        </p:txBody>
      </p:sp>
    </p:spTree>
    <p:extLst>
      <p:ext uri="{BB962C8B-B14F-4D97-AF65-F5344CB8AC3E}">
        <p14:creationId xmlns:p14="http://schemas.microsoft.com/office/powerpoint/2010/main" val="37116620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2929888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0C22852-A508-4967-A48D-48354254F1AE}" type="datetimeFigureOut">
              <a:rPr lang="en-US" smtClean="0"/>
              <a:pPr/>
              <a:t>4/27/2022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5355731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0C22852-A508-4967-A48D-48354254F1AE}" type="datetimeFigureOut">
              <a:rPr lang="en-US" smtClean="0"/>
              <a:pPr/>
              <a:t>4/27/2022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13084995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18988738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32317248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chemeClr val="accent2">
                    <a:lumMod val="50000"/>
                  </a:schemeClr>
                </a:solidFill>
              </a:defRPr>
            </a:lvl1pPr>
          </a:lstStyle>
          <a:p>
            <a:fld id="{F0C22852-A508-4967-A48D-48354254F1AE}" type="datetimeFigureOut">
              <a:rPr lang="en-US" smtClean="0"/>
              <a:pPr/>
              <a:t>4/27/2022</a:t>
            </a:fld>
            <a:endParaRPr lang="en-US"/>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extLst>
      <p:ext uri="{BB962C8B-B14F-4D97-AF65-F5344CB8AC3E}">
        <p14:creationId xmlns:p14="http://schemas.microsoft.com/office/powerpoint/2010/main" val="39380544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11"/>
          </p:nvPr>
        </p:nvSpPr>
        <p:spPr/>
        <p:txBody>
          <a:bodyPr/>
          <a:lstStyle/>
          <a:p>
            <a:endParaRPr lang="en-US">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1487380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11"/>
          </p:nvPr>
        </p:nvSpPr>
        <p:spPr/>
        <p:txBody>
          <a:bodyPr/>
          <a:lstStyle/>
          <a:p>
            <a:endParaRPr lang="en-US">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500801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9144000" cy="6858000"/>
          </a:xfrm>
        </p:grpSpPr>
        <p:pic>
          <p:nvPicPr>
            <p:cNvPr id="9" name="Rectangle 8"/>
            <p:cNvPicPr>
              <a:picLocks noChangeAspect="1"/>
            </p:cNvPicPr>
            <p:nvPr/>
          </p:nvPicPr>
          <p:blipFill>
            <a:blip r:embed="rId2">
              <a:duotone>
                <a:schemeClr val="accent2"/>
                <a:srgbClr val="FFFFFF"/>
              </a:duotone>
            </a:blip>
            <a:stretch>
              <a:fillRect/>
            </a:stretch>
          </p:blipFill>
          <p:spPr>
            <a:xfrm>
              <a:off x="0" y="857"/>
              <a:ext cx="8139683" cy="6857143"/>
            </a:xfrm>
            <a:prstGeom prst="rect">
              <a:avLst/>
            </a:prstGeom>
            <a:noFill/>
            <a:ln>
              <a:noFill/>
            </a:ln>
          </p:spPr>
        </p:pic>
        <p:pic>
          <p:nvPicPr>
            <p:cNvPr id="10" name="Rectangle 9"/>
            <p:cNvPicPr>
              <a:picLocks noChangeAspect="1"/>
            </p:cNvPicPr>
            <p:nvPr/>
          </p:nvPicPr>
          <p:blipFill>
            <a:blip r:embed="rId3">
              <a:duotone>
                <a:schemeClr val="accent3"/>
                <a:srgbClr val="FFFFFF"/>
              </a:duotone>
            </a:blip>
            <a:stretch>
              <a:fillRect/>
            </a:stretch>
          </p:blipFill>
          <p:spPr>
            <a:xfrm>
              <a:off x="3150349" y="0"/>
              <a:ext cx="5993651" cy="5244445"/>
            </a:xfrm>
            <a:prstGeom prst="rect">
              <a:avLst/>
            </a:prstGeom>
            <a:noFill/>
            <a:ln>
              <a:noFill/>
            </a:ln>
          </p:spPr>
        </p:pic>
        <p:pic>
          <p:nvPicPr>
            <p:cNvPr id="11" name="Rectangle 10"/>
            <p:cNvPicPr>
              <a:picLocks noChangeAspect="1"/>
            </p:cNvPicPr>
            <p:nvPr/>
          </p:nvPicPr>
          <p:blipFill>
            <a:blip r:embed="rId4">
              <a:duotone>
                <a:schemeClr val="accent1"/>
                <a:srgbClr val="FFFFFF"/>
              </a:duotone>
            </a:blip>
            <a:stretch>
              <a:fillRect/>
            </a:stretch>
          </p:blipFill>
          <p:spPr>
            <a:xfrm>
              <a:off x="293206" y="1042127"/>
              <a:ext cx="8850794" cy="5815873"/>
            </a:xfrm>
            <a:prstGeom prst="rect">
              <a:avLst/>
            </a:prstGeom>
            <a:noFill/>
            <a:ln>
              <a:noFill/>
            </a:ln>
          </p:spPr>
        </p:pic>
      </p:grpSp>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a:t>Κάντε κλικ για να επεξεργαστείτε τον τίτλο υποδείγματος</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9144000" cy="6858000"/>
          </a:xfrm>
        </p:grpSpPr>
        <p:pic>
          <p:nvPicPr>
            <p:cNvPr id="9" name="Rectangle 8"/>
            <p:cNvPicPr>
              <a:picLocks noChangeAspect="1"/>
            </p:cNvPicPr>
            <p:nvPr/>
          </p:nvPicPr>
          <p:blipFill>
            <a:blip r:embed="rId2">
              <a:duotone>
                <a:schemeClr val="accent2"/>
                <a:srgbClr val="FFFFFF"/>
              </a:duotone>
            </a:blip>
            <a:stretch>
              <a:fillRect/>
            </a:stretch>
          </p:blipFill>
          <p:spPr>
            <a:xfrm>
              <a:off x="0" y="857"/>
              <a:ext cx="8139683" cy="6857143"/>
            </a:xfrm>
            <a:prstGeom prst="rect">
              <a:avLst/>
            </a:prstGeom>
            <a:noFill/>
            <a:ln>
              <a:noFill/>
            </a:ln>
          </p:spPr>
        </p:pic>
        <p:pic>
          <p:nvPicPr>
            <p:cNvPr id="10" name="Rectangle 9"/>
            <p:cNvPicPr>
              <a:picLocks noChangeAspect="1"/>
            </p:cNvPicPr>
            <p:nvPr/>
          </p:nvPicPr>
          <p:blipFill>
            <a:blip r:embed="rId3">
              <a:duotone>
                <a:schemeClr val="accent3"/>
                <a:srgbClr val="FFFFFF"/>
              </a:duotone>
            </a:blip>
            <a:stretch>
              <a:fillRect/>
            </a:stretch>
          </p:blipFill>
          <p:spPr>
            <a:xfrm>
              <a:off x="3150349" y="0"/>
              <a:ext cx="5993651" cy="5244445"/>
            </a:xfrm>
            <a:prstGeom prst="rect">
              <a:avLst/>
            </a:prstGeom>
            <a:noFill/>
            <a:ln>
              <a:noFill/>
            </a:ln>
          </p:spPr>
        </p:pic>
        <p:pic>
          <p:nvPicPr>
            <p:cNvPr id="11" name="Rectangle 10"/>
            <p:cNvPicPr>
              <a:picLocks noChangeAspect="1"/>
            </p:cNvPicPr>
            <p:nvPr/>
          </p:nvPicPr>
          <p:blipFill>
            <a:blip r:embed="rId4">
              <a:duotone>
                <a:schemeClr val="accent1"/>
                <a:srgbClr val="FFFFFF"/>
              </a:duotone>
            </a:blip>
            <a:stretch>
              <a:fillRect/>
            </a:stretch>
          </p:blipFill>
          <p:spPr>
            <a:xfrm>
              <a:off x="293206" y="1042127"/>
              <a:ext cx="8850794" cy="5815873"/>
            </a:xfrm>
            <a:prstGeom prst="rect">
              <a:avLst/>
            </a:prstGeom>
            <a:noFill/>
            <a:ln>
              <a:noFill/>
            </a:ln>
          </p:spPr>
        </p:pic>
      </p:gr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a:t>Κάντε κλικ για να επεξεργαστείτε τον τίτλο υποδείγματος</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0C22852-A508-4967-A48D-48354254F1AE}" type="datetimeFigureOut">
              <a:rPr lang="en-US" smtClean="0"/>
              <a:pPr/>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EAAFC-84C7-4BE1-BC5E-CE208EE20C2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image" Target="../media/image11.pn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5.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image" Target="../media/image16.png"/><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microsoft.com/office/2007/relationships/hdphoto" Target="../media/hdphoto1.wdp"/></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image" Target="../media/image15.pn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image" Target="../media/image16.png"/><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p:cNvGrpSpPr/>
          <p:nvPr/>
        </p:nvGrpSpPr>
        <p:grpSpPr>
          <a:xfrm>
            <a:off x="0" y="0"/>
            <a:ext cx="9144000" cy="6867525"/>
            <a:chOff x="0" y="0"/>
            <a:chExt cx="9144000" cy="6867525"/>
          </a:xfrm>
        </p:grpSpPr>
        <p:grpSp>
          <p:nvGrpSpPr>
            <p:cNvPr id="10" name="Group 10"/>
            <p:cNvGrpSpPr/>
            <p:nvPr/>
          </p:nvGrpSpPr>
          <p:grpSpPr>
            <a:xfrm>
              <a:off x="0" y="0"/>
              <a:ext cx="9144000" cy="6858000"/>
              <a:chOff x="0" y="0"/>
              <a:chExt cx="9144000" cy="6858000"/>
            </a:xfrm>
          </p:grpSpPr>
          <p:pic>
            <p:nvPicPr>
              <p:cNvPr id="7" name="Rectangle 6"/>
              <p:cNvPicPr>
                <a:picLocks noChangeAspect="1"/>
              </p:cNvPicPr>
              <p:nvPr/>
            </p:nvPicPr>
            <p:blipFill>
              <a:blip r:embed="rId11">
                <a:duotone>
                  <a:schemeClr val="accent2"/>
                  <a:srgbClr val="FFFFFF"/>
                </a:duotone>
              </a:blip>
              <a:stretch>
                <a:fillRect/>
              </a:stretch>
            </p:blipFill>
            <p:spPr>
              <a:xfrm>
                <a:off x="0" y="857"/>
                <a:ext cx="8139683" cy="6857143"/>
              </a:xfrm>
              <a:prstGeom prst="rect">
                <a:avLst/>
              </a:prstGeom>
              <a:noFill/>
              <a:ln>
                <a:noFill/>
              </a:ln>
            </p:spPr>
          </p:pic>
          <p:pic>
            <p:nvPicPr>
              <p:cNvPr id="8" name="Rectangle 7"/>
              <p:cNvPicPr>
                <a:picLocks noChangeAspect="1"/>
              </p:cNvPicPr>
              <p:nvPr/>
            </p:nvPicPr>
            <p:blipFill>
              <a:blip r:embed="rId12">
                <a:duotone>
                  <a:schemeClr val="accent3"/>
                  <a:srgbClr val="FFFFFF"/>
                </a:duotone>
              </a:blip>
              <a:stretch>
                <a:fillRect/>
              </a:stretch>
            </p:blipFill>
            <p:spPr>
              <a:xfrm>
                <a:off x="3150349" y="0"/>
                <a:ext cx="5993651" cy="5244445"/>
              </a:xfrm>
              <a:prstGeom prst="rect">
                <a:avLst/>
              </a:prstGeom>
              <a:noFill/>
              <a:ln>
                <a:noFill/>
              </a:ln>
            </p:spPr>
          </p:pic>
          <p:pic>
            <p:nvPicPr>
              <p:cNvPr id="9" name="Rectangle 8"/>
              <p:cNvPicPr>
                <a:picLocks noChangeAspect="1"/>
              </p:cNvPicPr>
              <p:nvPr/>
            </p:nvPicPr>
            <p:blipFill>
              <a:blip r:embed="rId13">
                <a:duotone>
                  <a:schemeClr val="accent1"/>
                  <a:srgbClr val="FFFFFF"/>
                </a:duotone>
              </a:blip>
              <a:stretch>
                <a:fillRect/>
              </a:stretch>
            </p:blipFill>
            <p:spPr>
              <a:xfrm>
                <a:off x="293206" y="1042127"/>
                <a:ext cx="8850794" cy="5815873"/>
              </a:xfrm>
              <a:prstGeom prst="rect">
                <a:avLst/>
              </a:prstGeom>
              <a:noFill/>
              <a:ln>
                <a:noFill/>
              </a:ln>
            </p:spPr>
          </p:pic>
        </p:grpSp>
        <p:sp>
          <p:nvSpPr>
            <p:cNvPr id="12" name="Rectangle 11"/>
            <p:cNvSpPr/>
            <p:nvPr/>
          </p:nvSpPr>
          <p:spPr>
            <a:xfrm flipV="1">
              <a:off x="685800" y="1152525"/>
              <a:ext cx="8458200" cy="5715000"/>
            </a:xfrm>
            <a:prstGeom prst="rect">
              <a:avLst/>
            </a:prstGeom>
            <a:gradFill flip="none" rotWithShape="1">
              <a:gsLst>
                <a:gs pos="100000">
                  <a:schemeClr val="bg1">
                    <a:alpha val="35000"/>
                  </a:schemeClr>
                </a:gs>
                <a:gs pos="40000">
                  <a:schemeClr val="bg1">
                    <a:alpha val="35000"/>
                  </a:schemeClr>
                </a:gs>
                <a:gs pos="21000">
                  <a:schemeClr val="bg1">
                    <a:alpha val="0"/>
                  </a:schemeClr>
                </a:gs>
              </a:gsLst>
              <a:lin ang="0" scaled="1"/>
              <a:tileRect/>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685800" y="1152525"/>
              <a:ext cx="8458200" cy="1588"/>
            </a:xfrm>
            <a:prstGeom prst="line">
              <a:avLst/>
            </a:prstGeom>
            <a:ln w="6350" cap="rnd" cmpd="sng" algn="ctr">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p:ph type="title"/>
          </p:nvPr>
        </p:nvSpPr>
        <p:spPr>
          <a:xfrm>
            <a:off x="685800" y="142875"/>
            <a:ext cx="8001000" cy="1112838"/>
          </a:xfrm>
          <a:prstGeom prst="rect">
            <a:avLst/>
          </a:prstGeom>
        </p:spPr>
        <p:txBody>
          <a:bodyPr vert="horz" rtlCol="0" anchor="b" anchorCtr="0">
            <a:normAutofit/>
          </a:bodyPr>
          <a:lstStyle/>
          <a:p>
            <a:r>
              <a:rPr lang="el-GR"/>
              <a:t>Κάντε κλικ για να επεξεργαστείτε τον τίτλο υποδείγματος</a:t>
            </a:r>
            <a:endParaRPr lang="en-US"/>
          </a:p>
        </p:txBody>
      </p:sp>
      <p:sp>
        <p:nvSpPr>
          <p:cNvPr id="3" name="Text Placeholder 2"/>
          <p:cNvSpPr>
            <a:spLocks noGrp="1"/>
          </p:cNvSpPr>
          <p:nvPr>
            <p:ph type="body" idx="1"/>
          </p:nvPr>
        </p:nvSpPr>
        <p:spPr>
          <a:xfrm>
            <a:off x="685800" y="1295401"/>
            <a:ext cx="8001000" cy="4830763"/>
          </a:xfrm>
          <a:prstGeom prst="rect">
            <a:avLst/>
          </a:prstGeom>
        </p:spPr>
        <p:txBody>
          <a:bodyPr vert="horz"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Date Placeholder 3"/>
          <p:cNvSpPr>
            <a:spLocks noGrp="1"/>
          </p:cNvSpPr>
          <p:nvPr>
            <p:ph type="dt" sz="half" idx="2"/>
          </p:nvPr>
        </p:nvSpPr>
        <p:spPr>
          <a:xfrm>
            <a:off x="685800" y="6356350"/>
            <a:ext cx="2133600" cy="365125"/>
          </a:xfrm>
          <a:prstGeom prst="rect">
            <a:avLst/>
          </a:prstGeom>
        </p:spPr>
        <p:txBody>
          <a:bodyPr vert="horz" rtlCol="0" anchor="ctr"/>
          <a:lstStyle>
            <a:lvl1pPr algn="l">
              <a:defRPr sz="1200">
                <a:solidFill>
                  <a:schemeClr val="tx1"/>
                </a:solidFill>
              </a:defRPr>
            </a:lvl1p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3"/>
          </p:nvPr>
        </p:nvSpPr>
        <p:spPr>
          <a:xfrm>
            <a:off x="3238500" y="6356350"/>
            <a:ext cx="2895600" cy="365125"/>
          </a:xfrm>
          <a:prstGeom prst="rect">
            <a:avLst/>
          </a:prstGeom>
        </p:spPr>
        <p:txBody>
          <a:bodyPr vert="horz" rtlCol="0" anchor="ctr"/>
          <a:lstStyle>
            <a:lvl1pPr algn="ctr">
              <a:defRPr sz="1200">
                <a:solidFill>
                  <a:schemeClr val="tx1"/>
                </a:solidFill>
              </a:defRPr>
            </a:lvl1pPr>
          </a:lstStyle>
          <a:p>
            <a:endParaRPr lang="en-US">
              <a:solidFill>
                <a:schemeClr val="tx1"/>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rtlCol="0" anchor="ctr"/>
          <a:lstStyle>
            <a:lvl1pPr algn="r">
              <a:defRPr sz="1200">
                <a:solidFill>
                  <a:schemeClr val="tx1"/>
                </a:solidFill>
              </a:defRPr>
            </a:lvl1pPr>
          </a:lstStyle>
          <a:p>
            <a:fld id="{4B6EAAFC-84C7-4BE1-BC5E-CE208EE20C26}" type="slidenum">
              <a:rPr lang="en-US" smtClean="0">
                <a:solidFill>
                  <a:schemeClr val="tx1"/>
                </a:solidFill>
              </a:rPr>
              <a:pPr/>
              <a:t>‹#›</a:t>
            </a:fld>
            <a:endParaRPr lang="en-US">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fade/>
  </p:transition>
  <p:txStyles>
    <p:titleStyle>
      <a:lvl1pPr algn="l" rtl="0" eaLnBrk="1" latinLnBrk="0" hangingPunct="1">
        <a:spcBef>
          <a:spcPct val="0"/>
        </a:spcBef>
        <a:buNone/>
        <a:defRPr sz="4000" kern="1200" cap="all" baseline="0">
          <a:solidFill>
            <a:schemeClr val="tx1"/>
          </a:solidFill>
          <a:latin typeface="+mj-lt"/>
          <a:ea typeface="+mj-ea"/>
          <a:cs typeface="+mj-cs"/>
        </a:defRPr>
      </a:lvl1pPr>
    </p:titleStyle>
    <p:bodyStyle>
      <a:lvl1pPr marL="342900" indent="-342900" algn="l" rtl="0" eaLnBrk="1" latinLnBrk="0" hangingPunct="1">
        <a:spcBef>
          <a:spcPts val="600"/>
        </a:spcBef>
        <a:spcAft>
          <a:spcPts val="600"/>
        </a:spcAft>
        <a:buFont typeface="Arial"/>
        <a:buChar char="•"/>
        <a:defRPr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sz="20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237744"/>
            <a:ext cx="8791956"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800100" y="642594"/>
            <a:ext cx="75438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00100" y="2103120"/>
            <a:ext cx="75438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05740" y="6307672"/>
            <a:ext cx="2057400" cy="274320"/>
          </a:xfrm>
          <a:prstGeom prst="rect">
            <a:avLst/>
          </a:prstGeom>
        </p:spPr>
        <p:txBody>
          <a:bodyPr vert="horz" lIns="91440" tIns="45720" rIns="91440" bIns="45720" rtlCol="0" anchor="b"/>
          <a:lstStyle>
            <a:lvl1pPr algn="l">
              <a:defRPr sz="750">
                <a:solidFill>
                  <a:schemeClr val="tx1">
                    <a:lumMod val="75000"/>
                    <a:lumOff val="25000"/>
                  </a:schemeClr>
                </a:solidFill>
              </a:defRPr>
            </a:lvl1pPr>
          </a:lstStyle>
          <a:p>
            <a:pPr rtl="0"/>
            <a:fld id="{3B67B838-77EF-40C9-87FB-20C22202D488}" type="datetime1">
              <a:rPr lang="el-GR" smtClean="0"/>
              <a:t>27/4/2022</a:t>
            </a:fld>
            <a:endParaRPr lang="el-GR" dirty="0"/>
          </a:p>
        </p:txBody>
      </p:sp>
      <p:sp>
        <p:nvSpPr>
          <p:cNvPr id="5" name="Footer Placeholder 4"/>
          <p:cNvSpPr>
            <a:spLocks noGrp="1"/>
          </p:cNvSpPr>
          <p:nvPr>
            <p:ph type="ftr" sz="quarter" idx="3"/>
          </p:nvPr>
        </p:nvSpPr>
        <p:spPr>
          <a:xfrm>
            <a:off x="2617470" y="6307672"/>
            <a:ext cx="3909060" cy="274320"/>
          </a:xfrm>
          <a:prstGeom prst="rect">
            <a:avLst/>
          </a:prstGeom>
        </p:spPr>
        <p:txBody>
          <a:bodyPr vert="horz" lIns="91440" tIns="45720" rIns="91440" bIns="45720" rtlCol="0" anchor="b"/>
          <a:lstStyle>
            <a:lvl1pPr algn="ctr">
              <a:defRPr sz="750">
                <a:solidFill>
                  <a:schemeClr val="tx1">
                    <a:lumMod val="75000"/>
                    <a:lumOff val="25000"/>
                  </a:schemeClr>
                </a:solidFill>
              </a:defRPr>
            </a:lvl1pPr>
          </a:lstStyle>
          <a:p>
            <a:pPr rtl="0"/>
            <a:r>
              <a:rPr lang="el-GR"/>
              <a:t>Προσθήκη υποσέλιδου</a:t>
            </a:r>
            <a:endParaRPr lang="el-GR" dirty="0"/>
          </a:p>
        </p:txBody>
      </p:sp>
      <p:sp>
        <p:nvSpPr>
          <p:cNvPr id="6" name="Slide Number Placeholder 5"/>
          <p:cNvSpPr>
            <a:spLocks noGrp="1"/>
          </p:cNvSpPr>
          <p:nvPr>
            <p:ph type="sldNum" sz="quarter" idx="4"/>
          </p:nvPr>
        </p:nvSpPr>
        <p:spPr>
          <a:xfrm>
            <a:off x="7852410" y="6307672"/>
            <a:ext cx="1097280" cy="274320"/>
          </a:xfrm>
          <a:prstGeom prst="rect">
            <a:avLst/>
          </a:prstGeom>
        </p:spPr>
        <p:txBody>
          <a:bodyPr vert="horz" lIns="91440" tIns="45720" rIns="91440" bIns="45720" rtlCol="0" anchor="b"/>
          <a:lstStyle>
            <a:lvl1pPr algn="r">
              <a:defRPr sz="750">
                <a:solidFill>
                  <a:schemeClr val="tx1">
                    <a:lumMod val="75000"/>
                    <a:lumOff val="25000"/>
                  </a:schemeClr>
                </a:solidFill>
              </a:defRPr>
            </a:lvl1pPr>
          </a:lstStyle>
          <a:p>
            <a:pPr rtl="0"/>
            <a:fld id="{7DC1BBB0-96F0-4077-A278-0F3FB5C104D3}" type="slidenum">
              <a:rPr lang="el-GR" smtClean="0"/>
              <a:pPr/>
              <a:t>‹#›</a:t>
            </a:fld>
            <a:endParaRPr lang="el-GR" dirty="0"/>
          </a:p>
        </p:txBody>
      </p:sp>
    </p:spTree>
    <p:extLst>
      <p:ext uri="{BB962C8B-B14F-4D97-AF65-F5344CB8AC3E}">
        <p14:creationId xmlns:p14="http://schemas.microsoft.com/office/powerpoint/2010/main" val="185820733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685777" rtl="0" eaLnBrk="1" latinLnBrk="0" hangingPunct="1">
        <a:lnSpc>
          <a:spcPct val="90000"/>
        </a:lnSpc>
        <a:spcBef>
          <a:spcPct val="0"/>
        </a:spcBef>
        <a:buNone/>
        <a:defRPr lang="en-US" sz="3600" kern="1200" cap="none" spc="0" baseline="0" dirty="0">
          <a:solidFill>
            <a:schemeClr val="tx1">
              <a:lumMod val="85000"/>
              <a:lumOff val="15000"/>
            </a:schemeClr>
          </a:solidFill>
          <a:effectLst/>
          <a:latin typeface="+mj-lt"/>
          <a:ea typeface="+mn-ea"/>
          <a:cs typeface="+mn-cs"/>
        </a:defRPr>
      </a:lvl1pPr>
    </p:titleStyle>
    <p:body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p:bodyStyle>
    <p:otherStyle>
      <a:defPPr>
        <a:defRPr lang="en-US"/>
      </a:defPPr>
      <a:lvl1pPr marL="0" algn="l" defTabSz="685777" rtl="0" eaLnBrk="1" latinLnBrk="0" hangingPunct="1">
        <a:defRPr sz="1350" kern="1200">
          <a:solidFill>
            <a:schemeClr val="tx1"/>
          </a:solidFill>
          <a:latin typeface="+mn-lt"/>
          <a:ea typeface="+mn-ea"/>
          <a:cs typeface="+mn-cs"/>
        </a:defRPr>
      </a:lvl1pPr>
      <a:lvl2pPr marL="342889" algn="l" defTabSz="685777" rtl="0" eaLnBrk="1" latinLnBrk="0" hangingPunct="1">
        <a:defRPr sz="1350" kern="1200">
          <a:solidFill>
            <a:schemeClr val="tx1"/>
          </a:solidFill>
          <a:latin typeface="+mn-lt"/>
          <a:ea typeface="+mn-ea"/>
          <a:cs typeface="+mn-cs"/>
        </a:defRPr>
      </a:lvl2pPr>
      <a:lvl3pPr marL="685777" algn="l" defTabSz="685777" rtl="0" eaLnBrk="1" latinLnBrk="0" hangingPunct="1">
        <a:defRPr sz="1350" kern="1200">
          <a:solidFill>
            <a:schemeClr val="tx1"/>
          </a:solidFill>
          <a:latin typeface="+mn-lt"/>
          <a:ea typeface="+mn-ea"/>
          <a:cs typeface="+mn-cs"/>
        </a:defRPr>
      </a:lvl3pPr>
      <a:lvl4pPr marL="1028666" algn="l" defTabSz="685777" rtl="0" eaLnBrk="1" latinLnBrk="0" hangingPunct="1">
        <a:defRPr sz="1350" kern="1200">
          <a:solidFill>
            <a:schemeClr val="tx1"/>
          </a:solidFill>
          <a:latin typeface="+mn-lt"/>
          <a:ea typeface="+mn-ea"/>
          <a:cs typeface="+mn-cs"/>
        </a:defRPr>
      </a:lvl4pPr>
      <a:lvl5pPr marL="1371554" algn="l" defTabSz="685777" rtl="0" eaLnBrk="1" latinLnBrk="0" hangingPunct="1">
        <a:defRPr sz="1350" kern="1200">
          <a:solidFill>
            <a:schemeClr val="tx1"/>
          </a:solidFill>
          <a:latin typeface="+mn-lt"/>
          <a:ea typeface="+mn-ea"/>
          <a:cs typeface="+mn-cs"/>
        </a:defRPr>
      </a:lvl5pPr>
      <a:lvl6pPr marL="1714443" algn="l" defTabSz="685777" rtl="0" eaLnBrk="1" latinLnBrk="0" hangingPunct="1">
        <a:defRPr sz="1350" kern="1200">
          <a:solidFill>
            <a:schemeClr val="tx1"/>
          </a:solidFill>
          <a:latin typeface="+mn-lt"/>
          <a:ea typeface="+mn-ea"/>
          <a:cs typeface="+mn-cs"/>
        </a:defRPr>
      </a:lvl6pPr>
      <a:lvl7pPr marL="2057331" algn="l" defTabSz="685777" rtl="0" eaLnBrk="1" latinLnBrk="0" hangingPunct="1">
        <a:defRPr sz="1350" kern="1200">
          <a:solidFill>
            <a:schemeClr val="tx1"/>
          </a:solidFill>
          <a:latin typeface="+mn-lt"/>
          <a:ea typeface="+mn-ea"/>
          <a:cs typeface="+mn-cs"/>
        </a:defRPr>
      </a:lvl7pPr>
      <a:lvl8pPr marL="2400220" algn="l" defTabSz="685777" rtl="0" eaLnBrk="1" latinLnBrk="0" hangingPunct="1">
        <a:defRPr sz="1350" kern="1200">
          <a:solidFill>
            <a:schemeClr val="tx1"/>
          </a:solidFill>
          <a:latin typeface="+mn-lt"/>
          <a:ea typeface="+mn-ea"/>
          <a:cs typeface="+mn-cs"/>
        </a:defRPr>
      </a:lvl8pPr>
      <a:lvl9pPr marL="2743109" algn="l" defTabSz="685777"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solidFill>
                <a:schemeClr val="tx1"/>
              </a:solidFill>
            </a:endParaRPr>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889717295"/>
      </p:ext>
    </p:extLst>
  </p:cSld>
  <p:clrMap bg1="dk1" tx1="lt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Lst>
  <p:transition>
    <p:fade/>
  </p:transition>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schemeClr val="tx1"/>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54609250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Lst>
  <p:transition>
    <p:fade/>
  </p:transition>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solidFill>
                <a:schemeClr val="tx1"/>
              </a:solidFill>
            </a:endParaRPr>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46396802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ransition>
    <p:fade/>
  </p:transition>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2">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2">
                    <a:lumMod val="50000"/>
                  </a:schemeClr>
                </a:solidFill>
              </a:defRPr>
            </a:lvl1pPr>
          </a:lstStyle>
          <a:p>
            <a:fld id="{F0C22852-A508-4967-A48D-48354254F1AE}" type="datetimeFigureOut">
              <a:rPr lang="en-US" smtClean="0">
                <a:solidFill>
                  <a:schemeClr val="tx1"/>
                </a:solidFill>
              </a:rPr>
              <a:pPr/>
              <a:t>4/27/2022</a:t>
            </a:fld>
            <a:endParaRPr lang="en-US">
              <a:solidFill>
                <a:schemeClr val="tx1"/>
              </a:solidFill>
            </a:endParaRPr>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2">
                    <a:lumMod val="50000"/>
                  </a:schemeClr>
                </a:solidFill>
              </a:defRPr>
            </a:lvl1pPr>
          </a:lstStyle>
          <a:p>
            <a:endParaRPr lang="en-US">
              <a:solidFill>
                <a:schemeClr val="tx1"/>
              </a:solidFill>
            </a:endParaRPr>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j-lt"/>
              </a:defRPr>
            </a:lvl1pPr>
          </a:lstStyle>
          <a:p>
            <a:fld id="{4B6EAAFC-84C7-4BE1-BC5E-CE208EE20C26}"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95646020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ransition>
    <p:fade/>
  </p:transition>
  <p:txStyles>
    <p:titleStyle>
      <a:lvl1pPr algn="l" defTabSz="914400" rtl="0" eaLnBrk="1" latinLnBrk="0" hangingPunct="1">
        <a:lnSpc>
          <a:spcPct val="90000"/>
        </a:lnSpc>
        <a:spcBef>
          <a:spcPct val="0"/>
        </a:spcBef>
        <a:buNone/>
        <a:defRPr sz="42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9.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6.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6.xml"/><Relationship Id="rId1" Type="http://schemas.openxmlformats.org/officeDocument/2006/relationships/themeOverride" Target="../theme/themeOverride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6.xml"/><Relationship Id="rId1" Type="http://schemas.openxmlformats.org/officeDocument/2006/relationships/themeOverride" Target="../theme/themeOverr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6.xml"/><Relationship Id="rId1" Type="http://schemas.openxmlformats.org/officeDocument/2006/relationships/themeOverride" Target="../theme/themeOverride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6.xml"/><Relationship Id="rId1" Type="http://schemas.openxmlformats.org/officeDocument/2006/relationships/themeOverride" Target="../theme/themeOverride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1072FAC-EEE9-4F26-A784-BC07EACCBE9F}"/>
              </a:ext>
            </a:extLst>
          </p:cNvPr>
          <p:cNvSpPr>
            <a:spLocks noGrp="1"/>
          </p:cNvSpPr>
          <p:nvPr>
            <p:ph idx="1"/>
          </p:nvPr>
        </p:nvSpPr>
        <p:spPr>
          <a:xfrm>
            <a:off x="1692912" y="2078499"/>
            <a:ext cx="7092654" cy="3309999"/>
          </a:xfrm>
        </p:spPr>
        <p:txBody>
          <a:bodyPr vert="horz" lIns="68580" tIns="34290" rIns="68580" bIns="34290" rtlCol="0" anchor="t">
            <a:normAutofit/>
          </a:bodyPr>
          <a:lstStyle/>
          <a:p>
            <a:pPr marL="0" indent="0" algn="ctr">
              <a:buNone/>
            </a:pPr>
            <a:r>
              <a:rPr lang="el-GR" sz="2251" b="1" dirty="0">
                <a:latin typeface="SkGaramondLightPolUni_W" panose="02040502050505030304" pitchFamily="18" charset="0"/>
                <a:cs typeface="Segoe UI" panose="020B0502040204020203" pitchFamily="34" charset="0"/>
              </a:rPr>
              <a:t>ΘΕΜΑ ΕΝΟΤΗΤΑΣ</a:t>
            </a:r>
          </a:p>
          <a:p>
            <a:pPr marL="0" indent="0" algn="ctr">
              <a:buNone/>
            </a:pPr>
            <a:endParaRPr lang="el-GR" sz="2251" b="1" dirty="0">
              <a:latin typeface="SkGaramondLightPolUni_W" panose="02040502050505030304" pitchFamily="18" charset="0"/>
              <a:cs typeface="Segoe UI" panose="020B0502040204020203" pitchFamily="34" charset="0"/>
            </a:endParaRPr>
          </a:p>
          <a:p>
            <a:pPr marL="0" indent="0" algn="ctr">
              <a:buNone/>
            </a:pPr>
            <a:r>
              <a:rPr lang="el-GR" sz="2251" b="1" dirty="0">
                <a:latin typeface="SkGaramondLightPolUni_W" panose="02040502050505030304" pitchFamily="18" charset="0"/>
                <a:cs typeface="Segoe UI" panose="020B0502040204020203" pitchFamily="34" charset="0"/>
              </a:rPr>
              <a:t>Διδασκαλία της Ιστορίας και Νέες Τεχνολογίες. </a:t>
            </a:r>
            <a:endParaRPr lang="el-GR" sz="2101" dirty="0">
              <a:latin typeface="SkGaramondLightPolUni_W" panose="02040502050505030304" pitchFamily="18" charset="0"/>
              <a:cs typeface="Segoe UI" panose="020B0502040204020203" pitchFamily="34" charset="0"/>
            </a:endParaRPr>
          </a:p>
          <a:p>
            <a:pPr marL="0" indent="0">
              <a:buNone/>
            </a:pPr>
            <a:endParaRPr lang="el-GR" sz="2101" dirty="0">
              <a:latin typeface="SkGaramondLightPolUni_W" panose="02040502050505030304" pitchFamily="18" charset="0"/>
              <a:cs typeface="Segoe UI" panose="020B0502040204020203" pitchFamily="34" charset="0"/>
            </a:endParaRPr>
          </a:p>
          <a:p>
            <a:pPr marL="0" indent="0">
              <a:buNone/>
            </a:pPr>
            <a:endParaRPr lang="el-GR" sz="1500" b="1" dirty="0">
              <a:latin typeface="SkGaramondLightPolUni_W" panose="02040502050505030304" pitchFamily="18" charset="0"/>
              <a:cs typeface="Segoe UI" panose="020B0502040204020203" pitchFamily="34" charset="0"/>
            </a:endParaRPr>
          </a:p>
        </p:txBody>
      </p:sp>
      <p:pic>
        <p:nvPicPr>
          <p:cNvPr id="5" name="Γραφικό 4" descr="Άνοιγμα βιβλίου">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8650" y="3017520"/>
            <a:ext cx="822960" cy="822960"/>
          </a:xfrm>
          <a:prstGeom prst="rect">
            <a:avLst/>
          </a:prstGeom>
        </p:spPr>
      </p:pic>
      <p:sp>
        <p:nvSpPr>
          <p:cNvPr id="8" name="1 - Τίτλος">
            <a:extLst>
              <a:ext uri="{FF2B5EF4-FFF2-40B4-BE49-F238E27FC236}">
                <a16:creationId xmlns:a16="http://schemas.microsoft.com/office/drawing/2014/main" id="{3B8E16B8-78AE-4AA7-A3E9-2EE5D7779B24}"/>
              </a:ext>
            </a:extLst>
          </p:cNvPr>
          <p:cNvSpPr txBox="1">
            <a:spLocks/>
          </p:cNvSpPr>
          <p:nvPr/>
        </p:nvSpPr>
        <p:spPr>
          <a:xfrm>
            <a:off x="204238" y="993921"/>
            <a:ext cx="8581327" cy="822960"/>
          </a:xfrm>
          <a:prstGeom prst="rect">
            <a:avLst/>
          </a:prstGeom>
        </p:spPr>
        <p:txBody>
          <a:bodyPr vert="horz" lIns="68598" tIns="34299" rIns="68598" bIns="34299" rtlCol="0" anchor="ctr">
            <a:normAutofit fontScale="97500" lnSpcReduction="10000"/>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pPr marL="0" marR="0" lvl="0" indent="0" algn="l" defTabSz="685777" rtl="0" eaLnBrk="1" fontAlgn="auto" latinLnBrk="0" hangingPunct="1">
              <a:lnSpc>
                <a:spcPct val="90000"/>
              </a:lnSpc>
              <a:spcBef>
                <a:spcPct val="0"/>
              </a:spcBef>
              <a:spcAft>
                <a:spcPts val="0"/>
              </a:spcAft>
              <a:buClrTx/>
              <a:buSzTx/>
              <a:buFontTx/>
              <a:buNone/>
              <a:tabLst/>
              <a:defRPr/>
            </a:pPr>
            <a: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t>ΙΕΑ 101</a:t>
            </a:r>
            <a:b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br>
            <a: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t>ΔΙΔΑΚΤΙΚΗ – ΘΕΩΡΙΑ ΚΑΙ ΠΡΑΞΗ ΤΗΣ ΔΙΔΑΣΚΑΛΙΑΣ</a:t>
            </a:r>
            <a:b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br>
            <a: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t>Κ. ΑΓΓΕΛΑΚΟΣ – Χ. ΚΟΥΡΓΙΑΝΤΑΚΗΣ</a:t>
            </a:r>
            <a:b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br>
            <a: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t>ΥΠΟΧΡΕΩΤΙΚΟ, Η΄ ΕΞΑΜΗΝΟ</a:t>
            </a:r>
            <a:b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br>
            <a:r>
              <a:rPr kumimoji="0" lang="el-GR" sz="900" b="0" i="0" u="none" strike="noStrike" kern="1200" cap="none" spc="0" normalizeH="0" baseline="0" noProof="0" dirty="0">
                <a:ln>
                  <a:noFill/>
                </a:ln>
                <a:solidFill>
                  <a:prstClr val="black">
                    <a:lumMod val="85000"/>
                    <a:lumOff val="15000"/>
                  </a:prstClr>
                </a:solidFill>
                <a:effectLst/>
                <a:uLnTx/>
                <a:uFillTx/>
                <a:latin typeface="Book Antiqua" panose="02040602050305030304" pitchFamily="18" charset="0"/>
                <a:ea typeface="+mj-ea"/>
                <a:cs typeface="+mj-cs"/>
              </a:rPr>
              <a:t>5 ECTS</a:t>
            </a:r>
            <a:br>
              <a:rPr kumimoji="0" lang="el-GR" sz="1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j-ea"/>
                <a:cs typeface="+mj-cs"/>
              </a:rPr>
            </a:br>
            <a:endParaRPr kumimoji="0" lang="el-GR" sz="1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j-ea"/>
              <a:cs typeface="+mj-cs"/>
            </a:endParaRPr>
          </a:p>
        </p:txBody>
      </p:sp>
    </p:spTree>
    <p:extLst>
      <p:ext uri="{BB962C8B-B14F-4D97-AF65-F5344CB8AC3E}">
        <p14:creationId xmlns:p14="http://schemas.microsoft.com/office/powerpoint/2010/main" val="12503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683568" y="1772816"/>
            <a:ext cx="8134350" cy="3960440"/>
          </a:xfrm>
        </p:spPr>
        <p:txBody>
          <a:bodyPr>
            <a:noAutofit/>
          </a:bodyPr>
          <a:lstStyle/>
          <a:p>
            <a:pPr lvl="0" algn="ctr" fontAlgn="base">
              <a:spcBef>
                <a:spcPts val="575"/>
              </a:spcBef>
              <a:spcAft>
                <a:spcPct val="0"/>
              </a:spcAft>
            </a:pPr>
            <a:r>
              <a:rPr lang="el-GR" altLang="el-GR" sz="2200" cap="none" dirty="0">
                <a:latin typeface="SKCarbonitePolUni" panose="02040502050505030304" pitchFamily="18" charset="0"/>
                <a:ea typeface="+mn-ea"/>
                <a:cs typeface="+mn-cs"/>
              </a:rPr>
              <a:t>	</a:t>
            </a:r>
            <a:r>
              <a:rPr lang="el-GR" altLang="el-GR" sz="2200" b="1" cap="none" dirty="0">
                <a:effectLst>
                  <a:outerShdw blurRad="38100" dist="38100" dir="2700000" algn="tl">
                    <a:srgbClr val="000000">
                      <a:alpha val="43137"/>
                    </a:srgbClr>
                  </a:outerShdw>
                </a:effectLst>
                <a:latin typeface="SKCarbonitePolUni" panose="02040502050505030304" pitchFamily="18" charset="0"/>
                <a:ea typeface="+mn-ea"/>
                <a:cs typeface="+mn-cs"/>
              </a:rPr>
              <a:t>Τι μπορεί να προσφέρει η αξιοποίηση των ΤΠΕ στη διδασκαλία της Ιστορίας</a:t>
            </a:r>
            <a:br>
              <a:rPr lang="el-GR" altLang="el-GR" sz="2200" b="1" cap="none" dirty="0">
                <a:effectLst>
                  <a:outerShdw blurRad="38100" dist="38100" dir="2700000" algn="tl">
                    <a:srgbClr val="000000">
                      <a:alpha val="43137"/>
                    </a:srgbClr>
                  </a:outerShdw>
                </a:effectLst>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Μέσω της χρήσης των ΤΠΕ στη διδασκαλία, ο μαθητής έχει τη δυνατότητα:</a:t>
            </a: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 να μελετήσει με άμεσο και εμπειρικό τρόπο έναν πλασματικό κόσμο (λ.χ. εικονική ξενάγηση σε ένα μουσείο ή σε άλλο χώρο ιστορικού ενδιαφέροντος),</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endParaRPr lang="el-GR" altLang="el-GR" sz="22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233395298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683568" y="1772816"/>
            <a:ext cx="8134350" cy="3960440"/>
          </a:xfrm>
        </p:spPr>
        <p:txBody>
          <a:bodyPr>
            <a:noAutofit/>
          </a:bodyPr>
          <a:lstStyle/>
          <a:p>
            <a:pPr lvl="0" algn="ctr" fontAlgn="base">
              <a:spcBef>
                <a:spcPts val="575"/>
              </a:spcBef>
              <a:spcAft>
                <a:spcPct val="0"/>
              </a:spcAft>
            </a:pP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 να αποκτήσει εμπειρίες που δε θα μπορούσε έχει με φυσικό τρόπο (λ.χ. ένας χώρος ραδιενεργός ή διάσπαρτος με νάρκες, ένας χώρος απρόσιτος λόγω απουσίας κατάλληλων συνθηκών επιβίωσης -υποβρύχια βάθη, ατμόσφαιρες στο διάστημα-, ένας χώρος που έχει υπάρξει με άλλη μορφή στο παρελθόν -περιήγηση στην αρχαία Μίλητο),</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 να κατασκευάσει και να «χρησιμοποιήσει» αντικείμενα που δεν υπάρχουν στον φυσικό κόσμο (</a:t>
            </a:r>
            <a:r>
              <a:rPr lang="el-GR" altLang="el-GR" sz="2200" cap="none" dirty="0" err="1">
                <a:latin typeface="SKCarbonitePolUni" panose="02040502050505030304" pitchFamily="18" charset="0"/>
                <a:ea typeface="+mn-ea"/>
                <a:cs typeface="+mn-cs"/>
              </a:rPr>
              <a:t>μοντελοποίηση</a:t>
            </a:r>
            <a:r>
              <a:rPr lang="el-GR" altLang="el-GR" sz="2200" cap="none" dirty="0">
                <a:latin typeface="SKCarbonitePolUni" panose="02040502050505030304" pitchFamily="18" charset="0"/>
                <a:ea typeface="+mn-ea"/>
                <a:cs typeface="+mn-cs"/>
              </a:rPr>
              <a:t>) και να διαπιστώσει (εμπειρικά) το βαθμό λειτουργικότητάς τους.</a:t>
            </a:r>
            <a:br>
              <a:rPr lang="el-GR" altLang="el-GR" sz="2200" cap="none" dirty="0">
                <a:latin typeface="SKCarbonitePolUni" panose="02040502050505030304" pitchFamily="18" charset="0"/>
                <a:ea typeface="+mn-ea"/>
                <a:cs typeface="+mn-cs"/>
              </a:rPr>
            </a:br>
            <a:endParaRPr lang="el-GR" altLang="el-GR" sz="22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270906956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323528" y="1556792"/>
            <a:ext cx="8134350" cy="3960440"/>
          </a:xfrm>
        </p:spPr>
        <p:txBody>
          <a:bodyPr>
            <a:noAutofit/>
          </a:bodyPr>
          <a:lstStyle/>
          <a:p>
            <a:pPr lvl="0" fontAlgn="base">
              <a:spcBef>
                <a:spcPts val="575"/>
              </a:spcBef>
              <a:spcAft>
                <a:spcPct val="0"/>
              </a:spcAft>
            </a:pPr>
            <a:r>
              <a:rPr lang="el-GR" altLang="el-GR" sz="2200" cap="none" dirty="0">
                <a:latin typeface="SKCarbonitePolUni" panose="02040502050505030304" pitchFamily="18" charset="0"/>
                <a:ea typeface="+mn-ea"/>
                <a:cs typeface="+mn-cs"/>
              </a:rPr>
              <a:t>Με την αξιοποίηση των ΤΠΕ στη διδακτική διαδικασία οι μαθητές (δυνητικά)</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a:t>
            </a:r>
            <a:r>
              <a:rPr lang="el-GR" altLang="el-GR" sz="2200" cap="none" dirty="0">
                <a:latin typeface="SKCarbonitePolUni" panose="02040502050505030304" pitchFamily="18" charset="0"/>
                <a:ea typeface="+mn-ea"/>
                <a:cs typeface="+mn-cs"/>
                <a:sym typeface="Wingdings" panose="05000000000000000000" pitchFamily="2" charset="2"/>
              </a:rPr>
              <a:t></a:t>
            </a:r>
            <a:r>
              <a:rPr lang="el-GR" altLang="el-GR" sz="2200" cap="none" dirty="0">
                <a:latin typeface="SKCarbonitePolUni" panose="02040502050505030304" pitchFamily="18" charset="0"/>
                <a:ea typeface="+mn-ea"/>
                <a:cs typeface="+mn-cs"/>
              </a:rPr>
              <a:t> μετατρέπονται από παθητικοί δέκτες σε πρωταγωνιστές,</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a:t>
            </a:r>
            <a:r>
              <a:rPr lang="el-GR" altLang="el-GR" sz="2200" cap="none" dirty="0">
                <a:latin typeface="SKCarbonitePolUni" panose="02040502050505030304" pitchFamily="18" charset="0"/>
                <a:ea typeface="+mn-ea"/>
                <a:cs typeface="+mn-cs"/>
                <a:sym typeface="Wingdings" panose="05000000000000000000" pitchFamily="2" charset="2"/>
              </a:rPr>
              <a:t> </a:t>
            </a:r>
            <a:r>
              <a:rPr lang="el-GR" altLang="el-GR" sz="2200" cap="none" dirty="0">
                <a:latin typeface="SKCarbonitePolUni" panose="02040502050505030304" pitchFamily="18" charset="0"/>
                <a:ea typeface="+mn-ea"/>
                <a:cs typeface="+mn-cs"/>
              </a:rPr>
              <a:t> λαμβάνουν ενεργό μέρος στη διαδικασία διδακτικής του μαθήματος, στην έρευνα και στην επεξεργασία του υλικού,</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a:t>
            </a: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38878488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312391" y="2276872"/>
            <a:ext cx="8134350" cy="2304256"/>
          </a:xfrm>
        </p:spPr>
        <p:txBody>
          <a:bodyPr>
            <a:noAutofit/>
          </a:bodyPr>
          <a:lstStyle/>
          <a:p>
            <a:pPr lvl="0" fontAlgn="base">
              <a:spcBef>
                <a:spcPts val="575"/>
              </a:spcBef>
              <a:spcAft>
                <a:spcPct val="0"/>
              </a:spcAft>
            </a:pPr>
            <a:r>
              <a:rPr lang="el-GR" altLang="el-GR" sz="2200" cap="none" dirty="0">
                <a:latin typeface="SKCarbonitePolUni" panose="02040502050505030304" pitchFamily="18" charset="0"/>
                <a:ea typeface="+mn-ea"/>
                <a:cs typeface="+mn-cs"/>
              </a:rPr>
              <a:t>	</a:t>
            </a:r>
            <a:r>
              <a:rPr lang="el-GR" altLang="el-GR" sz="2200" cap="none" dirty="0">
                <a:latin typeface="SKCarbonitePolUni" panose="02040502050505030304" pitchFamily="18" charset="0"/>
                <a:ea typeface="+mn-ea"/>
                <a:cs typeface="+mn-cs"/>
                <a:sym typeface="Wingdings" panose="05000000000000000000" pitchFamily="2" charset="2"/>
              </a:rPr>
              <a:t> </a:t>
            </a:r>
            <a:r>
              <a:rPr lang="el-GR" altLang="el-GR" sz="2200" cap="none" dirty="0">
                <a:latin typeface="SKCarbonitePolUni" panose="02040502050505030304" pitchFamily="18" charset="0"/>
                <a:ea typeface="+mn-ea"/>
                <a:cs typeface="+mn-cs"/>
              </a:rPr>
              <a:t> προσπερνούν την «ιερότητα» του διδακτικού εγχειριδίου και απαγκιστρώνονται από την παραδοσιακή (δασκαλοκεντρική ή </a:t>
            </a:r>
            <a:r>
              <a:rPr lang="el-GR" altLang="el-GR" sz="2200" cap="none" dirty="0" err="1">
                <a:latin typeface="SKCarbonitePolUni" panose="02040502050505030304" pitchFamily="18" charset="0"/>
                <a:ea typeface="+mn-ea"/>
                <a:cs typeface="+mn-cs"/>
              </a:rPr>
              <a:t>μαθητοκεντρική</a:t>
            </a:r>
            <a:r>
              <a:rPr lang="el-GR" altLang="el-GR" sz="2200" cap="none" dirty="0">
                <a:latin typeface="SKCarbonitePolUni" panose="02040502050505030304" pitchFamily="18" charset="0"/>
                <a:ea typeface="+mn-ea"/>
                <a:cs typeface="+mn-cs"/>
              </a:rPr>
              <a:t>) διδασκαλία-αφήγηση,</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a:t>
            </a:r>
            <a:r>
              <a:rPr lang="el-GR" altLang="el-GR" sz="2200" cap="none" dirty="0">
                <a:latin typeface="SKCarbonitePolUni" panose="02040502050505030304" pitchFamily="18" charset="0"/>
                <a:ea typeface="+mn-ea"/>
                <a:cs typeface="+mn-cs"/>
                <a:sym typeface="Wingdings" panose="05000000000000000000" pitchFamily="2" charset="2"/>
              </a:rPr>
              <a:t> </a:t>
            </a:r>
            <a:r>
              <a:rPr lang="el-GR" altLang="el-GR" sz="2200" cap="none" dirty="0">
                <a:latin typeface="SKCarbonitePolUni" panose="02040502050505030304" pitchFamily="18" charset="0"/>
                <a:ea typeface="+mn-ea"/>
                <a:cs typeface="+mn-cs"/>
              </a:rPr>
              <a:t> ικανοποιούν τις αισθήσεις τους, ενώ παράλληλα εξάπτεται η περιέργεια, η φαντασία και η ενεργητικότητά τους.</a:t>
            </a:r>
            <a:br>
              <a:rPr lang="el-GR" altLang="el-GR" sz="2200" cap="none" dirty="0">
                <a:latin typeface="SKCarbonitePolUni" panose="02040502050505030304" pitchFamily="18" charset="0"/>
                <a:ea typeface="+mn-ea"/>
                <a:cs typeface="+mn-cs"/>
              </a:rPr>
            </a:br>
            <a:endParaRPr lang="el-GR" altLang="el-GR" sz="22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14611045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323528" y="1916832"/>
            <a:ext cx="8134350" cy="3960440"/>
          </a:xfrm>
        </p:spPr>
        <p:txBody>
          <a:bodyPr>
            <a:noAutofit/>
          </a:bodyPr>
          <a:lstStyle/>
          <a:p>
            <a:pPr marL="723900" lvl="0" indent="-723900" fontAlgn="base">
              <a:spcBef>
                <a:spcPts val="575"/>
              </a:spcBef>
              <a:spcAft>
                <a:spcPct val="0"/>
              </a:spcAft>
            </a:pPr>
            <a:r>
              <a:rPr lang="el-GR" altLang="el-GR" sz="2200" cap="none" dirty="0">
                <a:latin typeface="SKCarbonitePolUni" panose="02040502050505030304" pitchFamily="18" charset="0"/>
                <a:ea typeface="+mn-ea"/>
                <a:cs typeface="+mn-cs"/>
              </a:rPr>
              <a:t>Η αξιοποίηση των ΤΠΕ στη διδασκαλία της Ιστορίας παρέχει δυνητικά τη δυνατότητα για</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sym typeface="Wingdings" panose="05000000000000000000" pitchFamily="2" charset="2"/>
              </a:rPr>
              <a:t> </a:t>
            </a:r>
            <a:r>
              <a:rPr lang="el-GR" altLang="el-GR" sz="2200" cap="none" dirty="0">
                <a:latin typeface="SKCarbonitePolUni" panose="02040502050505030304" pitchFamily="18" charset="0"/>
                <a:ea typeface="+mn-ea"/>
                <a:cs typeface="+mn-cs"/>
              </a:rPr>
              <a:t>καλλιέργεια της ενσυναίσθησης,</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sym typeface="Wingdings" panose="05000000000000000000" pitchFamily="2" charset="2"/>
              </a:rPr>
              <a:t> </a:t>
            </a:r>
            <a:r>
              <a:rPr lang="el-GR" altLang="el-GR" sz="2200" cap="none" dirty="0">
                <a:latin typeface="SKCarbonitePolUni" panose="02040502050505030304" pitchFamily="18" charset="0"/>
                <a:ea typeface="+mn-ea"/>
                <a:cs typeface="+mn-cs"/>
              </a:rPr>
              <a:t>κατανόηση της αναγκαιότητας της χρήσης των πηγών στην Ιστορία,</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sym typeface="Wingdings" panose="05000000000000000000" pitchFamily="2" charset="2"/>
              </a:rPr>
              <a:t> </a:t>
            </a:r>
            <a:r>
              <a:rPr lang="el-GR" altLang="el-GR" sz="2200" cap="none" dirty="0">
                <a:latin typeface="SKCarbonitePolUni" panose="02040502050505030304" pitchFamily="18" charset="0"/>
                <a:ea typeface="+mn-ea"/>
                <a:cs typeface="+mn-cs"/>
              </a:rPr>
              <a:t>εξοικείωση με την ιστορική μεθοδολογία,</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sym typeface="Wingdings" panose="05000000000000000000" pitchFamily="2" charset="2"/>
              </a:rPr>
              <a:t> </a:t>
            </a:r>
            <a:r>
              <a:rPr lang="el-GR" altLang="el-GR" sz="2200" cap="none" dirty="0">
                <a:latin typeface="SKCarbonitePolUni" panose="02040502050505030304" pitchFamily="18" charset="0"/>
                <a:ea typeface="+mn-ea"/>
                <a:cs typeface="+mn-cs"/>
              </a:rPr>
              <a:t>δημιουργία κατάλληλων συνθηκών για την απόκτηση κριτικής σκέψης και ιστορικής συνείδησης.</a:t>
            </a: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308003134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21850" y="980728"/>
            <a:ext cx="8482282" cy="3888432"/>
          </a:xfrm>
        </p:spPr>
        <p:txBody>
          <a:bodyPr>
            <a:noAutofit/>
          </a:bodyPr>
          <a:lstStyle/>
          <a:p>
            <a:pPr marL="723900" lvl="0" indent="-723900" algn="ctr" fontAlgn="base">
              <a:spcBef>
                <a:spcPts val="575"/>
              </a:spcBef>
              <a:spcAft>
                <a:spcPct val="0"/>
              </a:spcAft>
            </a:pPr>
            <a:r>
              <a:rPr lang="el-GR" altLang="el-GR" sz="2000" b="1" u="sng" cap="none" dirty="0">
                <a:effectLst>
                  <a:outerShdw blurRad="38100" dist="38100" dir="2700000" algn="tl">
                    <a:srgbClr val="000000">
                      <a:alpha val="43137"/>
                    </a:srgbClr>
                  </a:outerShdw>
                </a:effectLst>
                <a:latin typeface="SKCarbonitePolUni" panose="02040502050505030304" pitchFamily="18" charset="0"/>
                <a:ea typeface="+mn-ea"/>
                <a:cs typeface="+mn-cs"/>
              </a:rPr>
              <a:t>ΠΡΟΒΛΗΜΑΤΑ στη χρήση των ΤΠΕ στη διδασκαλία</a:t>
            </a:r>
            <a:br>
              <a:rPr lang="el-GR" altLang="el-GR" sz="2000" cap="none" dirty="0">
                <a:latin typeface="SKCarbonitePolUni" panose="02040502050505030304" pitchFamily="18" charset="0"/>
                <a:ea typeface="+mn-ea"/>
                <a:cs typeface="+mn-cs"/>
              </a:rPr>
            </a:br>
            <a:br>
              <a:rPr lang="el-GR" altLang="el-GR" sz="2000" cap="none" dirty="0">
                <a:latin typeface="SKCarbonitePolUni" panose="02040502050505030304" pitchFamily="18" charset="0"/>
                <a:ea typeface="+mn-ea"/>
                <a:cs typeface="+mn-cs"/>
              </a:rPr>
            </a:br>
            <a:r>
              <a:rPr lang="el-GR" altLang="el-GR" sz="8000" cap="none" dirty="0">
                <a:latin typeface="SKCarbonitePolUni" panose="02040502050505030304" pitchFamily="18" charset="0"/>
                <a:ea typeface="+mn-ea"/>
                <a:cs typeface="+mn-cs"/>
                <a:sym typeface="Wingdings" panose="05000000000000000000" pitchFamily="2" charset="2"/>
              </a:rPr>
              <a:t></a:t>
            </a:r>
            <a:br>
              <a:rPr lang="el-GR" altLang="el-GR" sz="8000" cap="none" dirty="0">
                <a:latin typeface="SKCarbonitePolUni" panose="02040502050505030304" pitchFamily="18" charset="0"/>
                <a:ea typeface="+mn-ea"/>
                <a:cs typeface="+mn-cs"/>
                <a:sym typeface="Wingdings" panose="05000000000000000000" pitchFamily="2" charset="2"/>
              </a:rPr>
            </a:br>
            <a:r>
              <a:rPr lang="el-GR" altLang="el-GR" sz="18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Η </a:t>
            </a:r>
            <a:r>
              <a:rPr lang="el-GR" altLang="el-GR" sz="18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γνωση</a:t>
            </a:r>
            <a:r>
              <a:rPr lang="el-GR" altLang="el-GR" sz="18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κινδυνεύει να </a:t>
            </a:r>
            <a:r>
              <a:rPr lang="el-GR" altLang="el-GR" sz="18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χαθει</a:t>
            </a:r>
            <a:r>
              <a:rPr lang="el-GR" altLang="el-GR" sz="18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μέσα στην πληροφορία</a:t>
            </a:r>
            <a:r>
              <a:rPr lang="el-GR" altLang="el-GR" sz="1800" cap="none" dirty="0">
                <a:latin typeface="SKCarbonitePolUni" panose="02040502050505030304" pitchFamily="18" charset="0"/>
                <a:ea typeface="+mn-ea"/>
                <a:cs typeface="+mn-cs"/>
                <a:sym typeface="Wingdings" panose="05000000000000000000" pitchFamily="2" charset="2"/>
              </a:rPr>
              <a:t>.</a:t>
            </a:r>
            <a:br>
              <a:rPr lang="el-GR" altLang="el-GR" sz="1800" cap="none" dirty="0">
                <a:latin typeface="SKCarbonitePolUni" panose="02040502050505030304" pitchFamily="18" charset="0"/>
                <a:ea typeface="+mn-ea"/>
                <a:cs typeface="+mn-cs"/>
                <a:sym typeface="Wingdings" panose="05000000000000000000" pitchFamily="2" charset="2"/>
              </a:rPr>
            </a:br>
            <a:br>
              <a:rPr lang="el-GR" altLang="el-GR" sz="1800" cap="none" dirty="0">
                <a:latin typeface="SKCarbonitePolUni" panose="02040502050505030304" pitchFamily="18" charset="0"/>
                <a:ea typeface="+mn-ea"/>
                <a:cs typeface="+mn-cs"/>
                <a:sym typeface="Wingdings" panose="05000000000000000000" pitchFamily="2" charset="2"/>
              </a:rPr>
            </a:br>
            <a:r>
              <a:rPr lang="el-GR" altLang="el-GR" sz="1800" cap="none" dirty="0">
                <a:latin typeface="SKCarbonitePolUni" panose="02040502050505030304" pitchFamily="18" charset="0"/>
                <a:ea typeface="+mn-ea"/>
                <a:cs typeface="+mn-cs"/>
                <a:sym typeface="Wingdings" panose="05000000000000000000" pitchFamily="2" charset="2"/>
              </a:rPr>
              <a:t>Η πρόσβαση σε ένα απέραντο πλήθος πληροφοριών μέσω του διαδικτύου μπορεί να οδηγήσει τους μαθητές σε άκριτη και αποσπασματική πρόσληψη της πραγματικότητας και όχι σε πραγματική γνώση.</a:t>
            </a:r>
            <a:br>
              <a:rPr lang="el-GR" altLang="el-GR" sz="1800" cap="none" dirty="0">
                <a:latin typeface="SKCarbonitePolUni" panose="02040502050505030304" pitchFamily="18" charset="0"/>
                <a:ea typeface="+mn-ea"/>
                <a:cs typeface="+mn-cs"/>
                <a:sym typeface="Wingdings" panose="05000000000000000000" pitchFamily="2" charset="2"/>
              </a:rPr>
            </a:br>
            <a:br>
              <a:rPr lang="el-GR" altLang="el-GR" sz="1800" cap="none" dirty="0">
                <a:latin typeface="SKCarbonitePolUni" panose="02040502050505030304" pitchFamily="18" charset="0"/>
                <a:ea typeface="+mn-ea"/>
                <a:cs typeface="+mn-cs"/>
                <a:sym typeface="Wingdings" panose="05000000000000000000" pitchFamily="2" charset="2"/>
              </a:rPr>
            </a:br>
            <a:r>
              <a:rPr lang="el-GR" altLang="el-GR" sz="1800" cap="none" dirty="0">
                <a:latin typeface="SKCarbonitePolUni" panose="02040502050505030304" pitchFamily="18" charset="0"/>
                <a:ea typeface="+mn-ea"/>
                <a:cs typeface="+mn-cs"/>
                <a:sym typeface="Wingdings" panose="05000000000000000000" pitchFamily="2" charset="2"/>
              </a:rPr>
              <a:t>«Γνώση» και «πληροφορία» είναι δύο διακριτές έννοιες: η γνώση είναι πληροφορία που έχει ήδη μετασχηματιστεί, αναλυθεί και ερμηνευτεί και έχει ενσωματωθεί σε </a:t>
            </a:r>
            <a:r>
              <a:rPr lang="el-GR" altLang="el-GR" sz="1800" cap="none" dirty="0" err="1">
                <a:latin typeface="SKCarbonitePolUni" panose="02040502050505030304" pitchFamily="18" charset="0"/>
                <a:ea typeface="+mn-ea"/>
                <a:cs typeface="+mn-cs"/>
                <a:sym typeface="Wingdings" panose="05000000000000000000" pitchFamily="2" charset="2"/>
              </a:rPr>
              <a:t>προϋπάρχοντα</a:t>
            </a:r>
            <a:r>
              <a:rPr lang="el-GR" altLang="el-GR" sz="1800" cap="none" dirty="0">
                <a:latin typeface="SKCarbonitePolUni" panose="02040502050505030304" pitchFamily="18" charset="0"/>
                <a:ea typeface="+mn-ea"/>
                <a:cs typeface="+mn-cs"/>
                <a:sym typeface="Wingdings" panose="05000000000000000000" pitchFamily="2" charset="2"/>
              </a:rPr>
              <a:t> νοητικά σχήματα, αφού προηγουμένως αξιολογήθηκε.</a:t>
            </a:r>
            <a:br>
              <a:rPr lang="el-GR" altLang="el-GR" sz="2000" cap="none" dirty="0">
                <a:latin typeface="SKCarbonitePolUni" panose="02040502050505030304" pitchFamily="18" charset="0"/>
                <a:ea typeface="+mn-ea"/>
                <a:cs typeface="+mn-cs"/>
                <a:sym typeface="Wingdings" panose="05000000000000000000" pitchFamily="2" charset="2"/>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98072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200" dirty="0">
                <a:solidFill>
                  <a:schemeClr val="tx1">
                    <a:lumMod val="95000"/>
                    <a:lumOff val="5000"/>
                  </a:schemeClr>
                </a:solidFill>
              </a:rPr>
              <a:t>ΙΕΑ 101</a:t>
            </a:r>
            <a:br>
              <a:rPr lang="el-GR" sz="1200" dirty="0">
                <a:solidFill>
                  <a:schemeClr val="tx1">
                    <a:lumMod val="95000"/>
                    <a:lumOff val="5000"/>
                  </a:schemeClr>
                </a:solidFill>
              </a:rPr>
            </a:br>
            <a:r>
              <a:rPr lang="el-GR" sz="1200" b="1" dirty="0">
                <a:solidFill>
                  <a:schemeClr val="tx1">
                    <a:lumMod val="95000"/>
                    <a:lumOff val="5000"/>
                  </a:schemeClr>
                </a:solidFill>
              </a:rPr>
              <a:t>ΔΙΔΑΚΤΙΚΗ – ΘΕΩΡΙΑ ΚΑΙ ΠΡΑΞΗ ΤΗΣ ΔΙΔΑΣΚΑΛΙΑΣ</a:t>
            </a:r>
            <a:br>
              <a:rPr lang="el-GR" sz="1200" dirty="0">
                <a:solidFill>
                  <a:schemeClr val="tx1">
                    <a:lumMod val="95000"/>
                    <a:lumOff val="5000"/>
                  </a:schemeClr>
                </a:solidFill>
              </a:rPr>
            </a:br>
            <a:r>
              <a:rPr lang="el-GR" sz="1200" dirty="0">
                <a:solidFill>
                  <a:schemeClr val="tx1">
                    <a:lumMod val="95000"/>
                    <a:lumOff val="5000"/>
                  </a:schemeClr>
                </a:solidFill>
              </a:rPr>
              <a:t>Κ. ΑΓΓΕΛΑΚΟΣ – Χ. ΚΟΥΡΓΙΑΝΤΑΚΗΣ</a:t>
            </a:r>
            <a:br>
              <a:rPr lang="el-GR" sz="1200" dirty="0">
                <a:solidFill>
                  <a:schemeClr val="tx1">
                    <a:lumMod val="95000"/>
                    <a:lumOff val="5000"/>
                  </a:schemeClr>
                </a:solidFill>
              </a:rPr>
            </a:br>
            <a:r>
              <a:rPr lang="el-GR" sz="1200" dirty="0">
                <a:solidFill>
                  <a:schemeClr val="tx1">
                    <a:lumMod val="95000"/>
                    <a:lumOff val="5000"/>
                  </a:schemeClr>
                </a:solidFill>
              </a:rPr>
              <a:t>ΥΠΟΧΡΕΩΤΙΚΟ, Η΄ ΕΞΑΜΗΝΟ</a:t>
            </a:r>
            <a:br>
              <a:rPr lang="el-GR" sz="1200" dirty="0">
                <a:solidFill>
                  <a:schemeClr val="tx1">
                    <a:lumMod val="95000"/>
                    <a:lumOff val="5000"/>
                  </a:schemeClr>
                </a:solidFill>
              </a:rPr>
            </a:br>
            <a:r>
              <a:rPr lang="el-GR" sz="1200" dirty="0">
                <a:solidFill>
                  <a:schemeClr val="tx1">
                    <a:lumMod val="95000"/>
                    <a:lumOff val="5000"/>
                  </a:schemeClr>
                </a:solidFill>
              </a:rPr>
              <a:t>5 ECTS</a:t>
            </a:r>
            <a:endParaRPr lang="el-GR" sz="1200" cap="small" dirty="0">
              <a:solidFill>
                <a:schemeClr val="tx1">
                  <a:lumMod val="95000"/>
                  <a:lumOff val="5000"/>
                </a:schemeClr>
              </a:solidFill>
            </a:endParaRPr>
          </a:p>
        </p:txBody>
      </p:sp>
    </p:spTree>
    <p:extLst>
      <p:ext uri="{BB962C8B-B14F-4D97-AF65-F5344CB8AC3E}">
        <p14:creationId xmlns:p14="http://schemas.microsoft.com/office/powerpoint/2010/main" val="376275005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216545" y="1196752"/>
            <a:ext cx="8099871" cy="3384376"/>
          </a:xfrm>
        </p:spPr>
        <p:txBody>
          <a:bodyPr>
            <a:noAutofit/>
          </a:bodyPr>
          <a:lstStyle/>
          <a:p>
            <a:pPr marL="723900" lvl="0" indent="-723900" algn="ctr" fontAlgn="base">
              <a:spcBef>
                <a:spcPts val="575"/>
              </a:spcBef>
              <a:spcAft>
                <a:spcPct val="0"/>
              </a:spcAft>
            </a:pPr>
            <a:r>
              <a:rPr lang="el-GR" altLang="el-GR" sz="8000" cap="none" dirty="0">
                <a:latin typeface="SKCarbonitePolUni" panose="02040502050505030304" pitchFamily="18" charset="0"/>
                <a:ea typeface="+mn-ea"/>
                <a:cs typeface="+mn-cs"/>
                <a:sym typeface="Wingdings" panose="05000000000000000000" pitchFamily="2" charset="2"/>
              </a:rPr>
              <a:t></a:t>
            </a:r>
            <a:br>
              <a:rPr lang="el-GR" altLang="el-GR" sz="8000" cap="none" dirty="0">
                <a:latin typeface="SKCarbonitePolUni" panose="02040502050505030304" pitchFamily="18" charset="0"/>
                <a:ea typeface="+mn-ea"/>
                <a:cs typeface="+mn-cs"/>
                <a:sym typeface="Wingdings" panose="05000000000000000000" pitchFamily="2" charset="2"/>
              </a:rPr>
            </a:br>
            <a:r>
              <a:rPr lang="el-GR" altLang="el-GR" sz="20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Η προσομοιωμένη </a:t>
            </a:r>
            <a:r>
              <a:rPr lang="el-GR" altLang="el-GR" sz="20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πραγματικοτητα</a:t>
            </a:r>
            <a:r>
              <a:rPr lang="el-GR" altLang="el-GR" sz="20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δεν είναι η </a:t>
            </a:r>
            <a:r>
              <a:rPr lang="el-GR" altLang="el-GR" sz="20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ιδια</a:t>
            </a:r>
            <a:r>
              <a:rPr lang="el-GR" altLang="el-GR" sz="20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η </a:t>
            </a:r>
            <a:r>
              <a:rPr lang="el-GR" altLang="el-GR" sz="20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πραγματικοτητα</a:t>
            </a:r>
            <a:r>
              <a:rPr lang="el-GR" altLang="el-GR" sz="2000" b="1" cap="none"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a:t>
            </a:r>
            <a:br>
              <a:rPr lang="el-GR" altLang="el-GR" sz="2000" b="1" cap="none"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2000" b="1" cap="none"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2000" b="0" cap="none" dirty="0">
                <a:latin typeface="SKCarbonitePolUni" panose="02040502050505030304" pitchFamily="18" charset="0"/>
                <a:ea typeface="+mn-ea"/>
                <a:cs typeface="+mn-cs"/>
                <a:sym typeface="Wingdings" panose="05000000000000000000" pitchFamily="2" charset="2"/>
              </a:rPr>
              <a:t>Η </a:t>
            </a:r>
            <a:r>
              <a:rPr lang="el-GR" altLang="el-GR" sz="2000" b="0" cap="none" dirty="0" err="1">
                <a:latin typeface="SKCarbonitePolUni" panose="02040502050505030304" pitchFamily="18" charset="0"/>
                <a:ea typeface="+mn-ea"/>
                <a:cs typeface="+mn-cs"/>
                <a:sym typeface="Wingdings" panose="05000000000000000000" pitchFamily="2" charset="2"/>
              </a:rPr>
              <a:t>οπτικοποίηση</a:t>
            </a:r>
            <a:r>
              <a:rPr lang="el-GR" altLang="el-GR" sz="2000" b="0" cap="none" dirty="0">
                <a:latin typeface="SKCarbonitePolUni" panose="02040502050505030304" pitchFamily="18" charset="0"/>
                <a:ea typeface="+mn-ea"/>
                <a:cs typeface="+mn-cs"/>
                <a:sym typeface="Wingdings" panose="05000000000000000000" pitchFamily="2" charset="2"/>
              </a:rPr>
              <a:t> του παρελθόντος δημιουργεί την εντύπωση ρεαλιστικότερης αναπαράστασής του, με αποτέλεσμα ο μαθητής να μη μπορεί να αντιληφθεί ότι πρόκειται για μια διαμεσολαβημένη απεικόνιση και να οδηγείται σε μια μορφή παθητικής ιστορικής ενσυναίσθησης, σε άκριτη δηλαδή αποδοχή των εικονικών αναπαραστάσεων της ιστορικής πραγματικότητας.</a:t>
            </a:r>
            <a:br>
              <a:rPr lang="el-GR" altLang="el-GR" sz="2000" b="0" cap="none" dirty="0">
                <a:latin typeface="SKCarbonitePolUni" panose="02040502050505030304" pitchFamily="18" charset="0"/>
                <a:ea typeface="+mn-ea"/>
                <a:cs typeface="+mn-cs"/>
                <a:sym typeface="Wingdings" panose="05000000000000000000" pitchFamily="2" charset="2"/>
              </a:rPr>
            </a:br>
            <a:br>
              <a:rPr lang="el-GR" altLang="el-GR" sz="2000" cap="none" dirty="0">
                <a:latin typeface="SKCarbonitePolUni" panose="02040502050505030304" pitchFamily="18" charset="0"/>
                <a:ea typeface="+mn-ea"/>
                <a:cs typeface="+mn-cs"/>
                <a:sym typeface="Wingdings" panose="05000000000000000000" pitchFamily="2" charset="2"/>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98072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200" dirty="0">
                <a:solidFill>
                  <a:schemeClr val="tx1">
                    <a:lumMod val="95000"/>
                    <a:lumOff val="5000"/>
                  </a:schemeClr>
                </a:solidFill>
              </a:rPr>
              <a:t>ΙΕΑ 101</a:t>
            </a:r>
            <a:br>
              <a:rPr lang="el-GR" sz="1200" dirty="0">
                <a:solidFill>
                  <a:schemeClr val="tx1">
                    <a:lumMod val="95000"/>
                    <a:lumOff val="5000"/>
                  </a:schemeClr>
                </a:solidFill>
              </a:rPr>
            </a:br>
            <a:r>
              <a:rPr lang="el-GR" sz="1200" b="1" dirty="0">
                <a:solidFill>
                  <a:schemeClr val="tx1">
                    <a:lumMod val="95000"/>
                    <a:lumOff val="5000"/>
                  </a:schemeClr>
                </a:solidFill>
              </a:rPr>
              <a:t>ΔΙΔΑΚΤΙΚΗ – ΘΕΩΡΙΑ ΚΑΙ ΠΡΑΞΗ ΤΗΣ ΔΙΔΑΣΚΑΛΙΑΣ</a:t>
            </a:r>
            <a:br>
              <a:rPr lang="el-GR" sz="1200" dirty="0">
                <a:solidFill>
                  <a:schemeClr val="tx1">
                    <a:lumMod val="95000"/>
                    <a:lumOff val="5000"/>
                  </a:schemeClr>
                </a:solidFill>
              </a:rPr>
            </a:br>
            <a:r>
              <a:rPr lang="el-GR" sz="1200" dirty="0">
                <a:solidFill>
                  <a:schemeClr val="tx1">
                    <a:lumMod val="95000"/>
                    <a:lumOff val="5000"/>
                  </a:schemeClr>
                </a:solidFill>
              </a:rPr>
              <a:t>Κ. ΑΓΓΕΛΑΚΟΣ – Χ. ΚΟΥΡΓΙΑΝΤΑΚΗΣ</a:t>
            </a:r>
            <a:br>
              <a:rPr lang="el-GR" sz="1200" dirty="0">
                <a:solidFill>
                  <a:schemeClr val="tx1">
                    <a:lumMod val="95000"/>
                    <a:lumOff val="5000"/>
                  </a:schemeClr>
                </a:solidFill>
              </a:rPr>
            </a:br>
            <a:r>
              <a:rPr lang="el-GR" sz="1200" dirty="0">
                <a:solidFill>
                  <a:schemeClr val="tx1">
                    <a:lumMod val="95000"/>
                    <a:lumOff val="5000"/>
                  </a:schemeClr>
                </a:solidFill>
              </a:rPr>
              <a:t>ΥΠΟΧΡΕΩΤΙΚΟ, Η΄ ΕΞΑΜΗΝΟ</a:t>
            </a:r>
            <a:br>
              <a:rPr lang="el-GR" sz="1200" dirty="0">
                <a:solidFill>
                  <a:schemeClr val="tx1">
                    <a:lumMod val="95000"/>
                    <a:lumOff val="5000"/>
                  </a:schemeClr>
                </a:solidFill>
              </a:rPr>
            </a:br>
            <a:r>
              <a:rPr lang="el-GR" sz="1200" dirty="0">
                <a:solidFill>
                  <a:schemeClr val="tx1">
                    <a:lumMod val="95000"/>
                    <a:lumOff val="5000"/>
                  </a:schemeClr>
                </a:solidFill>
              </a:rPr>
              <a:t>5 ECTS</a:t>
            </a:r>
            <a:endParaRPr lang="el-GR" sz="1200" cap="small" dirty="0">
              <a:solidFill>
                <a:schemeClr val="tx1">
                  <a:lumMod val="95000"/>
                  <a:lumOff val="5000"/>
                </a:schemeClr>
              </a:solidFill>
            </a:endParaRPr>
          </a:p>
        </p:txBody>
      </p:sp>
    </p:spTree>
    <p:extLst>
      <p:ext uri="{BB962C8B-B14F-4D97-AF65-F5344CB8AC3E}">
        <p14:creationId xmlns:p14="http://schemas.microsoft.com/office/powerpoint/2010/main" val="231847709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216545" y="1196752"/>
            <a:ext cx="8027863" cy="3528392"/>
          </a:xfrm>
        </p:spPr>
        <p:txBody>
          <a:bodyPr>
            <a:noAutofit/>
          </a:bodyPr>
          <a:lstStyle/>
          <a:p>
            <a:pPr marL="723900" lvl="0" indent="-723900" algn="ctr" fontAlgn="base">
              <a:spcBef>
                <a:spcPts val="575"/>
              </a:spcBef>
              <a:spcAft>
                <a:spcPct val="0"/>
              </a:spcAft>
            </a:pPr>
            <a:r>
              <a:rPr lang="el-GR" altLang="el-GR" sz="8000" cap="none" dirty="0">
                <a:latin typeface="SKCarbonitePolUni" panose="02040502050505030304" pitchFamily="18" charset="0"/>
                <a:ea typeface="+mn-ea"/>
                <a:cs typeface="+mn-cs"/>
                <a:sym typeface="Wingdings" panose="05000000000000000000" pitchFamily="2" charset="2"/>
              </a:rPr>
              <a:t></a:t>
            </a:r>
            <a:br>
              <a:rPr lang="el-GR" altLang="el-GR" sz="8000" cap="none" dirty="0">
                <a:latin typeface="SKCarbonitePolUni" panose="02040502050505030304" pitchFamily="18" charset="0"/>
                <a:ea typeface="+mn-ea"/>
                <a:cs typeface="+mn-cs"/>
                <a:sym typeface="Wingdings" panose="05000000000000000000" pitchFamily="2" charset="2"/>
              </a:rPr>
            </a:br>
            <a:br>
              <a:rPr lang="el-GR" altLang="el-GR" sz="2000" b="1" cap="none"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Ο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πλουτος</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των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μορφων</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του μηνύματος μπορεί να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επισκιαζει</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το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περιεχομενο</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a:t>
            </a: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2000" b="0" cap="none" dirty="0">
                <a:latin typeface="SKCarbonitePolUni" panose="02040502050505030304" pitchFamily="18" charset="0"/>
                <a:ea typeface="+mn-ea"/>
                <a:cs typeface="+mn-cs"/>
                <a:sym typeface="Wingdings" panose="05000000000000000000" pitchFamily="2" charset="2"/>
              </a:rPr>
              <a:t>Οι ελκυστικές εφαρμογές πολυμέσων εντυπωσιάζουν με τη συνδυαστική χρήση ήχου και κινούμενης εικόνας, γεγονός που μπορεί να αποπροσανατολίσει τους μαθητές από τη νοητική επεξεργασία των ιστορικών στοιχείων, η οποία αποτελεί και την ουσία του ιστορικού μαθήματος.</a:t>
            </a:r>
            <a:br>
              <a:rPr lang="el-GR" altLang="el-GR" sz="2000" b="0" cap="none" dirty="0">
                <a:latin typeface="SKCarbonitePolUni" panose="02040502050505030304" pitchFamily="18" charset="0"/>
                <a:ea typeface="+mn-ea"/>
                <a:cs typeface="+mn-cs"/>
                <a:sym typeface="Wingdings" panose="05000000000000000000" pitchFamily="2" charset="2"/>
              </a:rPr>
            </a:br>
            <a:br>
              <a:rPr lang="el-GR" altLang="el-GR" sz="2000" b="0" cap="none" dirty="0">
                <a:latin typeface="SKCarbonitePolUni" panose="02040502050505030304" pitchFamily="18" charset="0"/>
                <a:ea typeface="+mn-ea"/>
                <a:cs typeface="+mn-cs"/>
                <a:sym typeface="Wingdings" panose="05000000000000000000" pitchFamily="2" charset="2"/>
              </a:rPr>
            </a:br>
            <a:br>
              <a:rPr lang="el-GR" altLang="el-GR" sz="2000" cap="none" dirty="0">
                <a:latin typeface="SKCarbonitePolUni" panose="02040502050505030304" pitchFamily="18" charset="0"/>
                <a:ea typeface="+mn-ea"/>
                <a:cs typeface="+mn-cs"/>
                <a:sym typeface="Wingdings" panose="05000000000000000000" pitchFamily="2" charset="2"/>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98072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200" dirty="0">
                <a:solidFill>
                  <a:schemeClr val="tx1">
                    <a:lumMod val="95000"/>
                    <a:lumOff val="5000"/>
                  </a:schemeClr>
                </a:solidFill>
              </a:rPr>
              <a:t>ΙΕΑ 101</a:t>
            </a:r>
            <a:br>
              <a:rPr lang="el-GR" sz="1200" dirty="0">
                <a:solidFill>
                  <a:schemeClr val="tx1">
                    <a:lumMod val="95000"/>
                    <a:lumOff val="5000"/>
                  </a:schemeClr>
                </a:solidFill>
              </a:rPr>
            </a:br>
            <a:r>
              <a:rPr lang="el-GR" sz="1200" b="1" dirty="0">
                <a:solidFill>
                  <a:schemeClr val="tx1">
                    <a:lumMod val="95000"/>
                    <a:lumOff val="5000"/>
                  </a:schemeClr>
                </a:solidFill>
              </a:rPr>
              <a:t>ΔΙΔΑΚΤΙΚΗ – ΘΕΩΡΙΑ ΚΑΙ ΠΡΑΞΗ ΤΗΣ ΔΙΔΑΣΚΑΛΙΑΣ</a:t>
            </a:r>
            <a:br>
              <a:rPr lang="el-GR" sz="1200" dirty="0">
                <a:solidFill>
                  <a:schemeClr val="tx1">
                    <a:lumMod val="95000"/>
                    <a:lumOff val="5000"/>
                  </a:schemeClr>
                </a:solidFill>
              </a:rPr>
            </a:br>
            <a:r>
              <a:rPr lang="el-GR" sz="1200" dirty="0">
                <a:solidFill>
                  <a:schemeClr val="tx1">
                    <a:lumMod val="95000"/>
                    <a:lumOff val="5000"/>
                  </a:schemeClr>
                </a:solidFill>
              </a:rPr>
              <a:t>Κ. ΑΓΓΕΛΑΚΟΣ – Χ. ΚΟΥΡΓΙΑΝΤΑΚΗΣ</a:t>
            </a:r>
            <a:br>
              <a:rPr lang="el-GR" sz="1200" dirty="0">
                <a:solidFill>
                  <a:schemeClr val="tx1">
                    <a:lumMod val="95000"/>
                    <a:lumOff val="5000"/>
                  </a:schemeClr>
                </a:solidFill>
              </a:rPr>
            </a:br>
            <a:r>
              <a:rPr lang="el-GR" sz="1200" dirty="0">
                <a:solidFill>
                  <a:schemeClr val="tx1">
                    <a:lumMod val="95000"/>
                    <a:lumOff val="5000"/>
                  </a:schemeClr>
                </a:solidFill>
              </a:rPr>
              <a:t>ΥΠΟΧΡΕΩΤΙΚΟ, Η΄ ΕΞΑΜΗΝΟ</a:t>
            </a:r>
            <a:br>
              <a:rPr lang="el-GR" sz="1200" dirty="0">
                <a:solidFill>
                  <a:schemeClr val="tx1">
                    <a:lumMod val="95000"/>
                    <a:lumOff val="5000"/>
                  </a:schemeClr>
                </a:solidFill>
              </a:rPr>
            </a:br>
            <a:r>
              <a:rPr lang="el-GR" sz="1200" dirty="0">
                <a:solidFill>
                  <a:schemeClr val="tx1">
                    <a:lumMod val="95000"/>
                    <a:lumOff val="5000"/>
                  </a:schemeClr>
                </a:solidFill>
              </a:rPr>
              <a:t>5 ECTS</a:t>
            </a:r>
            <a:endParaRPr lang="el-GR" sz="1200" cap="small" dirty="0">
              <a:solidFill>
                <a:schemeClr val="tx1">
                  <a:lumMod val="95000"/>
                  <a:lumOff val="5000"/>
                </a:schemeClr>
              </a:solidFill>
            </a:endParaRPr>
          </a:p>
        </p:txBody>
      </p:sp>
    </p:spTree>
    <p:extLst>
      <p:ext uri="{BB962C8B-B14F-4D97-AF65-F5344CB8AC3E}">
        <p14:creationId xmlns:p14="http://schemas.microsoft.com/office/powerpoint/2010/main" val="18990029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468313" y="1484784"/>
            <a:ext cx="7848872" cy="3024336"/>
          </a:xfrm>
        </p:spPr>
        <p:txBody>
          <a:bodyPr>
            <a:noAutofit/>
          </a:bodyPr>
          <a:lstStyle/>
          <a:p>
            <a:pPr marL="723900" lvl="0" indent="-723900" algn="ctr" fontAlgn="base">
              <a:spcBef>
                <a:spcPts val="575"/>
              </a:spcBef>
              <a:spcAft>
                <a:spcPct val="0"/>
              </a:spcAft>
            </a:pPr>
            <a:r>
              <a:rPr lang="el-GR" altLang="el-GR" sz="8000" cap="none" dirty="0">
                <a:latin typeface="SKCarbonitePolUni" panose="02040502050505030304" pitchFamily="18" charset="0"/>
                <a:ea typeface="+mn-ea"/>
                <a:cs typeface="+mn-cs"/>
                <a:sym typeface="Wingdings" panose="05000000000000000000" pitchFamily="2" charset="2"/>
              </a:rPr>
              <a:t></a:t>
            </a:r>
            <a:br>
              <a:rPr lang="el-GR" altLang="el-GR" sz="2000" b="1" cap="none"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Ο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μηχανισμος</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πλοηγησης</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στο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ψηφιακο</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υλικο</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μπορει</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να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υποκαταστησει</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τη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μεθοδολογια</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ερευνητικης</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προσεγγισης</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του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ιστορικου</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υλικου</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a:t>
            </a: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1900" b="0"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Η </a:t>
            </a:r>
            <a:r>
              <a:rPr lang="el-GR" altLang="el-GR" sz="1900" b="0" cap="none" dirty="0">
                <a:latin typeface="SKCarbonitePolUni" panose="02040502050505030304" pitchFamily="18" charset="0"/>
                <a:ea typeface="+mn-ea"/>
                <a:cs typeface="+mn-cs"/>
                <a:sym typeface="Wingdings" panose="05000000000000000000" pitchFamily="2" charset="2"/>
              </a:rPr>
              <a:t>πλοήγηση σε μια ηλεκτρονική εφαρμογή ή στο διαδίκτυο δε διασφαλίζει την αντιστοιχία γνωστικού περιεχομένου και μεθοδολογικής προσέγγισης που έχει αναπτύξει η διδακτική της Ιστορίας, η παιδαγωγική επιστήμη και η γνωστική ψυχολογία.</a:t>
            </a:r>
            <a:br>
              <a:rPr lang="el-GR" altLang="el-GR" sz="1900" b="0" cap="none" dirty="0">
                <a:latin typeface="SKCarbonitePolUni" panose="02040502050505030304" pitchFamily="18" charset="0"/>
                <a:ea typeface="+mn-ea"/>
                <a:cs typeface="+mn-cs"/>
                <a:sym typeface="Wingdings" panose="05000000000000000000" pitchFamily="2" charset="2"/>
              </a:rPr>
            </a:br>
            <a:r>
              <a:rPr lang="el-GR" altLang="el-GR" sz="1900" b="0" cap="none" dirty="0">
                <a:latin typeface="SKCarbonitePolUni" panose="02040502050505030304" pitchFamily="18" charset="0"/>
                <a:ea typeface="+mn-ea"/>
                <a:cs typeface="+mn-cs"/>
                <a:sym typeface="Wingdings" panose="05000000000000000000" pitchFamily="2" charset="2"/>
              </a:rPr>
              <a:t>Συχνά, η αναζήτηση πληροφοριών μέσα από μεγάλες βάσεις δεδομένων αποκτά εγκυκλοπαιδικό χαρακτήρα, ενώ δημιουργεί στους μαθητές την εντύπωση ότι ανακαλύπτουν αδιαμφισβήτητο </a:t>
            </a:r>
            <a:r>
              <a:rPr lang="el-GR" altLang="el-GR" sz="1900" b="0" cap="none" dirty="0" err="1">
                <a:latin typeface="SKCarbonitePolUni" panose="02040502050505030304" pitchFamily="18" charset="0"/>
                <a:ea typeface="+mn-ea"/>
                <a:cs typeface="+mn-cs"/>
                <a:sym typeface="Wingdings" panose="05000000000000000000" pitchFamily="2" charset="2"/>
              </a:rPr>
              <a:t>τεκμηριωτικό</a:t>
            </a:r>
            <a:r>
              <a:rPr lang="el-GR" altLang="el-GR" sz="1900" b="0" cap="none" dirty="0">
                <a:latin typeface="SKCarbonitePolUni" panose="02040502050505030304" pitchFamily="18" charset="0"/>
                <a:ea typeface="+mn-ea"/>
                <a:cs typeface="+mn-cs"/>
                <a:sym typeface="Wingdings" panose="05000000000000000000" pitchFamily="2" charset="2"/>
              </a:rPr>
              <a:t> υλικό.</a:t>
            </a:r>
            <a:br>
              <a:rPr lang="el-GR" altLang="el-GR" sz="1900" b="0" cap="none" dirty="0">
                <a:latin typeface="SKCarbonitePolUni" panose="02040502050505030304" pitchFamily="18" charset="0"/>
                <a:ea typeface="+mn-ea"/>
                <a:cs typeface="+mn-cs"/>
                <a:sym typeface="Wingdings" panose="05000000000000000000" pitchFamily="2" charset="2"/>
              </a:rPr>
            </a:br>
            <a:br>
              <a:rPr lang="el-GR" altLang="el-GR" sz="2000" b="0" cap="none" dirty="0">
                <a:latin typeface="SKCarbonitePolUni" panose="02040502050505030304" pitchFamily="18" charset="0"/>
                <a:ea typeface="+mn-ea"/>
                <a:cs typeface="+mn-cs"/>
                <a:sym typeface="Wingdings" panose="05000000000000000000" pitchFamily="2" charset="2"/>
              </a:rPr>
            </a:br>
            <a:br>
              <a:rPr lang="el-GR" altLang="el-GR" sz="2000" cap="none" dirty="0">
                <a:latin typeface="SKCarbonitePolUni" panose="02040502050505030304" pitchFamily="18" charset="0"/>
                <a:ea typeface="+mn-ea"/>
                <a:cs typeface="+mn-cs"/>
                <a:sym typeface="Wingdings" panose="05000000000000000000" pitchFamily="2" charset="2"/>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98072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200" dirty="0">
                <a:solidFill>
                  <a:schemeClr val="tx1">
                    <a:lumMod val="95000"/>
                    <a:lumOff val="5000"/>
                  </a:schemeClr>
                </a:solidFill>
              </a:rPr>
              <a:t>ΙΕΑ 101</a:t>
            </a:r>
            <a:br>
              <a:rPr lang="el-GR" sz="1200" dirty="0">
                <a:solidFill>
                  <a:schemeClr val="tx1">
                    <a:lumMod val="95000"/>
                    <a:lumOff val="5000"/>
                  </a:schemeClr>
                </a:solidFill>
              </a:rPr>
            </a:br>
            <a:r>
              <a:rPr lang="el-GR" sz="1200" b="1" dirty="0">
                <a:solidFill>
                  <a:schemeClr val="tx1">
                    <a:lumMod val="95000"/>
                    <a:lumOff val="5000"/>
                  </a:schemeClr>
                </a:solidFill>
              </a:rPr>
              <a:t>ΔΙΔΑΚΤΙΚΗ – ΘΕΩΡΙΑ ΚΑΙ ΠΡΑΞΗ ΤΗΣ ΔΙΔΑΣΚΑΛΙΑΣ</a:t>
            </a:r>
            <a:br>
              <a:rPr lang="el-GR" sz="1200" dirty="0">
                <a:solidFill>
                  <a:schemeClr val="tx1">
                    <a:lumMod val="95000"/>
                    <a:lumOff val="5000"/>
                  </a:schemeClr>
                </a:solidFill>
              </a:rPr>
            </a:br>
            <a:r>
              <a:rPr lang="el-GR" sz="1200" dirty="0">
                <a:solidFill>
                  <a:schemeClr val="tx1">
                    <a:lumMod val="95000"/>
                    <a:lumOff val="5000"/>
                  </a:schemeClr>
                </a:solidFill>
              </a:rPr>
              <a:t>Κ. ΑΓΓΕΛΑΚΟΣ – Χ. ΚΟΥΡΓΙΑΝΤΑΚΗΣ</a:t>
            </a:r>
            <a:br>
              <a:rPr lang="el-GR" sz="1200" dirty="0">
                <a:solidFill>
                  <a:schemeClr val="tx1">
                    <a:lumMod val="95000"/>
                    <a:lumOff val="5000"/>
                  </a:schemeClr>
                </a:solidFill>
              </a:rPr>
            </a:br>
            <a:r>
              <a:rPr lang="el-GR" sz="1200" dirty="0">
                <a:solidFill>
                  <a:schemeClr val="tx1">
                    <a:lumMod val="95000"/>
                    <a:lumOff val="5000"/>
                  </a:schemeClr>
                </a:solidFill>
              </a:rPr>
              <a:t>ΥΠΟΧΡΕΩΤΙΚΟ, Η΄ ΕΞΑΜΗΝΟ</a:t>
            </a:r>
            <a:br>
              <a:rPr lang="el-GR" sz="1200" dirty="0">
                <a:solidFill>
                  <a:schemeClr val="tx1">
                    <a:lumMod val="95000"/>
                    <a:lumOff val="5000"/>
                  </a:schemeClr>
                </a:solidFill>
              </a:rPr>
            </a:br>
            <a:r>
              <a:rPr lang="el-GR" sz="1200" dirty="0">
                <a:solidFill>
                  <a:schemeClr val="tx1">
                    <a:lumMod val="95000"/>
                    <a:lumOff val="5000"/>
                  </a:schemeClr>
                </a:solidFill>
              </a:rPr>
              <a:t>5 ECTS</a:t>
            </a:r>
            <a:endParaRPr lang="el-GR" sz="1200" cap="small" dirty="0">
              <a:solidFill>
                <a:schemeClr val="tx1">
                  <a:lumMod val="95000"/>
                  <a:lumOff val="5000"/>
                </a:schemeClr>
              </a:solidFill>
            </a:endParaRPr>
          </a:p>
        </p:txBody>
      </p:sp>
    </p:spTree>
    <p:extLst>
      <p:ext uri="{BB962C8B-B14F-4D97-AF65-F5344CB8AC3E}">
        <p14:creationId xmlns:p14="http://schemas.microsoft.com/office/powerpoint/2010/main" val="84465874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539552" y="1232756"/>
            <a:ext cx="7848872" cy="3348372"/>
          </a:xfrm>
        </p:spPr>
        <p:txBody>
          <a:bodyPr>
            <a:noAutofit/>
          </a:bodyPr>
          <a:lstStyle/>
          <a:p>
            <a:pPr marL="723900" lvl="0" indent="-723900" algn="ctr" fontAlgn="base">
              <a:spcBef>
                <a:spcPts val="575"/>
              </a:spcBef>
              <a:spcAft>
                <a:spcPct val="0"/>
              </a:spcAft>
            </a:pPr>
            <a:r>
              <a:rPr lang="el-GR" altLang="el-GR" sz="8000" cap="none" dirty="0">
                <a:latin typeface="SKCarbonitePolUni" panose="02040502050505030304" pitchFamily="18" charset="0"/>
                <a:ea typeface="+mn-ea"/>
                <a:cs typeface="+mn-cs"/>
                <a:sym typeface="Wingdings" panose="05000000000000000000" pitchFamily="2" charset="2"/>
              </a:rPr>
              <a:t></a:t>
            </a:r>
            <a:br>
              <a:rPr lang="el-GR" altLang="el-GR" sz="2000" b="1" cap="none"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Δεν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υπαρχουν</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αξιολογικα</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ουδετερα</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προϊόντα των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νεων</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τεχνολογιων</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a:t>
            </a: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1900" b="0" dirty="0">
                <a:latin typeface="SKCarbonitePolUni" panose="02040502050505030304" pitchFamily="18" charset="0"/>
                <a:ea typeface="+mn-ea"/>
                <a:cs typeface="+mn-cs"/>
                <a:sym typeface="Wingdings" panose="05000000000000000000" pitchFamily="2" charset="2"/>
              </a:rPr>
              <a:t>Είτε αναφερόμαστε στους δημιουργούς εκπαιδευτικών λογισμικών είτε σε οποιοδήποτε δημοσίευμα στο διαδίκτυο, γνωρίζουμε ότι δεν υπάρχουν «καθαρά» δεδομένα.</a:t>
            </a:r>
            <a:br>
              <a:rPr lang="el-GR" altLang="el-GR" sz="1900" b="0" dirty="0">
                <a:latin typeface="SKCarbonitePolUni" panose="02040502050505030304" pitchFamily="18" charset="0"/>
                <a:ea typeface="+mn-ea"/>
                <a:cs typeface="+mn-cs"/>
                <a:sym typeface="Wingdings" panose="05000000000000000000" pitchFamily="2" charset="2"/>
              </a:rPr>
            </a:br>
            <a:r>
              <a:rPr lang="el-GR" altLang="el-GR" sz="1900" b="0" dirty="0">
                <a:latin typeface="SKCarbonitePolUni" panose="02040502050505030304" pitchFamily="18" charset="0"/>
                <a:ea typeface="+mn-ea"/>
                <a:cs typeface="+mn-cs"/>
                <a:sym typeface="Wingdings" panose="05000000000000000000" pitchFamily="2" charset="2"/>
              </a:rPr>
              <a:t>Το νόημα των δεδομένων είναι άρρηκτα συνδεδεμένο με τον τρόπο με τον οποίο αυτά αναπαρίσταται, καθώς έτσι αποτυπώνεται και ο τρόπος με τον οποίο έχουν ερμηνευτεί.</a:t>
            </a:r>
            <a:br>
              <a:rPr lang="el-GR" altLang="el-GR" sz="1900" b="0"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1900" b="0"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2000" b="0" cap="none" dirty="0">
                <a:latin typeface="SKCarbonitePolUni" panose="02040502050505030304" pitchFamily="18" charset="0"/>
                <a:ea typeface="+mn-ea"/>
                <a:cs typeface="+mn-cs"/>
                <a:sym typeface="Wingdings" panose="05000000000000000000" pitchFamily="2" charset="2"/>
              </a:rPr>
            </a:br>
            <a:br>
              <a:rPr lang="el-GR" altLang="el-GR" sz="2000" cap="none" dirty="0">
                <a:latin typeface="SKCarbonitePolUni" panose="02040502050505030304" pitchFamily="18" charset="0"/>
                <a:ea typeface="+mn-ea"/>
                <a:cs typeface="+mn-cs"/>
                <a:sym typeface="Wingdings" panose="05000000000000000000" pitchFamily="2" charset="2"/>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98072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200" dirty="0">
                <a:solidFill>
                  <a:schemeClr val="tx1">
                    <a:lumMod val="95000"/>
                    <a:lumOff val="5000"/>
                  </a:schemeClr>
                </a:solidFill>
              </a:rPr>
              <a:t>ΙΕΑ 101</a:t>
            </a:r>
            <a:br>
              <a:rPr lang="el-GR" sz="1200" dirty="0">
                <a:solidFill>
                  <a:schemeClr val="tx1">
                    <a:lumMod val="95000"/>
                    <a:lumOff val="5000"/>
                  </a:schemeClr>
                </a:solidFill>
              </a:rPr>
            </a:br>
            <a:r>
              <a:rPr lang="el-GR" sz="1200" b="1" dirty="0">
                <a:solidFill>
                  <a:schemeClr val="tx1">
                    <a:lumMod val="95000"/>
                    <a:lumOff val="5000"/>
                  </a:schemeClr>
                </a:solidFill>
              </a:rPr>
              <a:t>ΔΙΔΑΚΤΙΚΗ – ΘΕΩΡΙΑ ΚΑΙ ΠΡΑΞΗ ΤΗΣ ΔΙΔΑΣΚΑΛΙΑΣ</a:t>
            </a:r>
            <a:br>
              <a:rPr lang="el-GR" sz="1200" dirty="0">
                <a:solidFill>
                  <a:schemeClr val="tx1">
                    <a:lumMod val="95000"/>
                    <a:lumOff val="5000"/>
                  </a:schemeClr>
                </a:solidFill>
              </a:rPr>
            </a:br>
            <a:r>
              <a:rPr lang="el-GR" sz="1200" dirty="0">
                <a:solidFill>
                  <a:schemeClr val="tx1">
                    <a:lumMod val="95000"/>
                    <a:lumOff val="5000"/>
                  </a:schemeClr>
                </a:solidFill>
              </a:rPr>
              <a:t>Κ. ΑΓΓΕΛΑΚΟΣ – Χ. ΚΟΥΡΓΙΑΝΤΑΚΗΣ</a:t>
            </a:r>
            <a:br>
              <a:rPr lang="el-GR" sz="1200" dirty="0">
                <a:solidFill>
                  <a:schemeClr val="tx1">
                    <a:lumMod val="95000"/>
                    <a:lumOff val="5000"/>
                  </a:schemeClr>
                </a:solidFill>
              </a:rPr>
            </a:br>
            <a:r>
              <a:rPr lang="el-GR" sz="1200" dirty="0">
                <a:solidFill>
                  <a:schemeClr val="tx1">
                    <a:lumMod val="95000"/>
                    <a:lumOff val="5000"/>
                  </a:schemeClr>
                </a:solidFill>
              </a:rPr>
              <a:t>ΥΠΟΧΡΕΩΤΙΚΟ, Η΄ ΕΞΑΜΗΝΟ</a:t>
            </a:r>
            <a:br>
              <a:rPr lang="el-GR" sz="1200" dirty="0">
                <a:solidFill>
                  <a:schemeClr val="tx1">
                    <a:lumMod val="95000"/>
                    <a:lumOff val="5000"/>
                  </a:schemeClr>
                </a:solidFill>
              </a:rPr>
            </a:br>
            <a:r>
              <a:rPr lang="el-GR" sz="1200" dirty="0">
                <a:solidFill>
                  <a:schemeClr val="tx1">
                    <a:lumMod val="95000"/>
                    <a:lumOff val="5000"/>
                  </a:schemeClr>
                </a:solidFill>
              </a:rPr>
              <a:t>5 ECTS</a:t>
            </a:r>
            <a:endParaRPr lang="el-GR" sz="1200" cap="small" dirty="0">
              <a:solidFill>
                <a:schemeClr val="tx1">
                  <a:lumMod val="95000"/>
                  <a:lumOff val="5000"/>
                </a:schemeClr>
              </a:solidFill>
            </a:endParaRPr>
          </a:p>
        </p:txBody>
      </p:sp>
    </p:spTree>
    <p:extLst>
      <p:ext uri="{BB962C8B-B14F-4D97-AF65-F5344CB8AC3E}">
        <p14:creationId xmlns:p14="http://schemas.microsoft.com/office/powerpoint/2010/main" val="185708210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683568" y="1772816"/>
            <a:ext cx="8134350" cy="3960440"/>
          </a:xfrm>
        </p:spPr>
        <p:txBody>
          <a:bodyPr>
            <a:normAutofit/>
          </a:bodyPr>
          <a:lstStyle/>
          <a:p>
            <a:pPr lvl="0" indent="360363" algn="ctr" fontAlgn="base">
              <a:spcBef>
                <a:spcPts val="575"/>
              </a:spcBef>
              <a:spcAft>
                <a:spcPct val="0"/>
              </a:spcAft>
            </a:pPr>
            <a:r>
              <a:rPr lang="el-GR" altLang="el-GR" sz="2200" cap="none" dirty="0">
                <a:latin typeface="SKCarbonitePolUni" panose="02040502050505030304" pitchFamily="18" charset="0"/>
                <a:ea typeface="+mn-ea"/>
                <a:cs typeface="+mn-cs"/>
              </a:rPr>
              <a:t>Η πρώτη συνάντηση των ιστορικών σπουδών με τις νέες τεχνολογίες τοποθετείται περίπου στη </a:t>
            </a:r>
            <a:r>
              <a:rPr lang="el-GR" altLang="el-GR" sz="2200" b="1" cap="none" dirty="0">
                <a:latin typeface="SKCarbonitePolUni" panose="02040502050505030304" pitchFamily="18" charset="0"/>
                <a:ea typeface="+mn-ea"/>
                <a:cs typeface="+mn-cs"/>
              </a:rPr>
              <a:t>δεκαετία του 1970</a:t>
            </a:r>
            <a:r>
              <a:rPr lang="el-GR" altLang="el-GR" sz="2200" cap="none" dirty="0">
                <a:latin typeface="SKCarbonitePolUni" panose="02040502050505030304" pitchFamily="18" charset="0"/>
                <a:ea typeface="+mn-ea"/>
                <a:cs typeface="+mn-cs"/>
              </a:rPr>
              <a:t>, όταν ο ηλεκτρονικός υπολογιστής αρχίζει να γίνεται βασικό υπολογιστικό εργαλείο στα χέρια ιστορικών που ασχολούνται με την ποσοτική Ιστορία.</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Η δυνατότητα του υπολογιστή να αποθηκεύει και να επεξεργάζεται μεγάλες βάσεις δεδομένων, που προσφέρονταν για στατιστικές αναλύσεις, έδωσε μια νέα ώθηση στην οικονομική, κοινωνική και πολιτική Ιστορία, αλλά και στη διδασκαλία.</a:t>
            </a:r>
            <a:endParaRPr lang="el-GR" sz="2200" dirty="0"/>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539552" y="1268760"/>
            <a:ext cx="7920880" cy="3600400"/>
          </a:xfrm>
        </p:spPr>
        <p:txBody>
          <a:bodyPr>
            <a:noAutofit/>
          </a:bodyPr>
          <a:lstStyle/>
          <a:p>
            <a:pPr marL="723900" lvl="0" indent="-723900" algn="ctr" fontAlgn="base">
              <a:spcBef>
                <a:spcPts val="575"/>
              </a:spcBef>
              <a:spcAft>
                <a:spcPct val="0"/>
              </a:spcAft>
            </a:pPr>
            <a:r>
              <a:rPr lang="el-GR" altLang="el-GR" sz="8000" cap="none" dirty="0">
                <a:latin typeface="SKCarbonitePolUni" panose="02040502050505030304" pitchFamily="18" charset="0"/>
                <a:ea typeface="+mn-ea"/>
                <a:cs typeface="+mn-cs"/>
                <a:sym typeface="Wingdings" panose="05000000000000000000" pitchFamily="2" charset="2"/>
              </a:rPr>
              <a:t></a:t>
            </a:r>
            <a:br>
              <a:rPr lang="el-GR" altLang="el-GR" sz="2000" b="1" cap="none"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20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Το</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συγχρονο</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καταναλωτικο</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πνευμα</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στη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διδασκαλια</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μεσω</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2000"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τπε</a:t>
            </a:r>
            <a: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a:t>
            </a: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20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1900" b="0" dirty="0">
                <a:latin typeface="SKCarbonitePolUni" panose="02040502050505030304" pitchFamily="18" charset="0"/>
                <a:ea typeface="+mn-ea"/>
                <a:cs typeface="+mn-cs"/>
                <a:sym typeface="Wingdings" panose="05000000000000000000" pitchFamily="2" charset="2"/>
              </a:rPr>
              <a:t>Η Ιστορία (και η διδασκαλία της) φαίνεται ότι είναι ένα ακόμη πανούργο τέχνασμα ενός αέναου καταναλωτισμού, όταν αυτή αντιμετωπίζεται ως ακόμη μία δεξιότητα, τεχνολογία, άλλοθι ή </a:t>
            </a:r>
            <a:r>
              <a:rPr lang="el-GR" altLang="el-GR" sz="1900" b="0" dirty="0" err="1">
                <a:latin typeface="SKCarbonitePolUni" panose="02040502050505030304" pitchFamily="18" charset="0"/>
                <a:ea typeface="+mn-ea"/>
                <a:cs typeface="+mn-cs"/>
                <a:sym typeface="Wingdings" panose="05000000000000000000" pitchFamily="2" charset="2"/>
              </a:rPr>
              <a:t>gadget</a:t>
            </a:r>
            <a:r>
              <a:rPr lang="el-GR" altLang="el-GR" sz="1900" b="0" dirty="0">
                <a:latin typeface="SKCarbonitePolUni" panose="02040502050505030304" pitchFamily="18" charset="0"/>
                <a:ea typeface="+mn-ea"/>
                <a:cs typeface="+mn-cs"/>
                <a:sym typeface="Wingdings" panose="05000000000000000000" pitchFamily="2" charset="2"/>
              </a:rPr>
              <a:t>, επειδή τα θεμελιώδη χαρακτηριστικά της </a:t>
            </a:r>
            <a:r>
              <a:rPr lang="el-GR" altLang="el-GR" sz="1900" b="0" dirty="0" err="1">
                <a:latin typeface="SKCarbonitePolUni" panose="02040502050505030304" pitchFamily="18" charset="0"/>
                <a:ea typeface="+mn-ea"/>
                <a:cs typeface="+mn-cs"/>
                <a:sym typeface="Wingdings" panose="05000000000000000000" pitchFamily="2" charset="2"/>
              </a:rPr>
              <a:t>καταναλωτικότητας</a:t>
            </a:r>
            <a:r>
              <a:rPr lang="el-GR" altLang="el-GR" sz="1900" b="0" dirty="0">
                <a:latin typeface="SKCarbonitePolUni" panose="02040502050505030304" pitchFamily="18" charset="0"/>
                <a:ea typeface="+mn-ea"/>
                <a:cs typeface="+mn-cs"/>
                <a:sym typeface="Wingdings" panose="05000000000000000000" pitchFamily="2" charset="2"/>
              </a:rPr>
              <a:t> είναι το επείγον της ευχαρίστησης, ο εθισμός στα δώρα, το όνειρο της παντοδυναμίας και η αδημονία για διασκέδαση.</a:t>
            </a:r>
            <a:br>
              <a:rPr lang="el-GR" altLang="el-GR" sz="1900" b="0" dirty="0">
                <a:latin typeface="SKCarbonitePolUni" panose="02040502050505030304" pitchFamily="18" charset="0"/>
                <a:ea typeface="+mn-ea"/>
                <a:cs typeface="+mn-cs"/>
                <a:sym typeface="Wingdings" panose="05000000000000000000" pitchFamily="2" charset="2"/>
              </a:rPr>
            </a:br>
            <a:br>
              <a:rPr lang="el-GR" altLang="el-GR" sz="1900" b="0" dirty="0">
                <a:latin typeface="SKCarbonitePolUni" panose="02040502050505030304" pitchFamily="18" charset="0"/>
                <a:ea typeface="+mn-ea"/>
                <a:cs typeface="+mn-cs"/>
                <a:sym typeface="Wingdings" panose="05000000000000000000" pitchFamily="2" charset="2"/>
              </a:rPr>
            </a:br>
            <a:br>
              <a:rPr lang="el-GR" altLang="el-GR" sz="1900" b="0" dirty="0">
                <a:latin typeface="SKCarbonitePolUni" panose="02040502050505030304" pitchFamily="18" charset="0"/>
                <a:ea typeface="+mn-ea"/>
                <a:cs typeface="+mn-cs"/>
                <a:sym typeface="Wingdings" panose="05000000000000000000" pitchFamily="2" charset="2"/>
              </a:rPr>
            </a:br>
            <a:br>
              <a:rPr lang="el-GR" altLang="el-GR" sz="1900" b="0" dirty="0">
                <a:latin typeface="SKCarbonitePolUni" panose="02040502050505030304" pitchFamily="18" charset="0"/>
                <a:ea typeface="+mn-ea"/>
                <a:cs typeface="+mn-cs"/>
                <a:sym typeface="Wingdings" panose="05000000000000000000" pitchFamily="2" charset="2"/>
              </a:rPr>
            </a:br>
            <a:br>
              <a:rPr lang="el-GR" altLang="el-GR" sz="2000" b="0" cap="none" dirty="0">
                <a:latin typeface="SKCarbonitePolUni" panose="02040502050505030304" pitchFamily="18" charset="0"/>
                <a:ea typeface="+mn-ea"/>
                <a:cs typeface="+mn-cs"/>
                <a:sym typeface="Wingdings" panose="05000000000000000000" pitchFamily="2" charset="2"/>
              </a:rPr>
            </a:br>
            <a:br>
              <a:rPr lang="el-GR" altLang="el-GR" sz="2000" cap="none" dirty="0">
                <a:latin typeface="SKCarbonitePolUni" panose="02040502050505030304" pitchFamily="18" charset="0"/>
                <a:ea typeface="+mn-ea"/>
                <a:cs typeface="+mn-cs"/>
                <a:sym typeface="Wingdings" panose="05000000000000000000" pitchFamily="2" charset="2"/>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98072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200" dirty="0">
                <a:solidFill>
                  <a:schemeClr val="tx1">
                    <a:lumMod val="95000"/>
                    <a:lumOff val="5000"/>
                  </a:schemeClr>
                </a:solidFill>
              </a:rPr>
              <a:t>ΙΕΑ 101</a:t>
            </a:r>
            <a:br>
              <a:rPr lang="el-GR" sz="1200" dirty="0">
                <a:solidFill>
                  <a:schemeClr val="tx1">
                    <a:lumMod val="95000"/>
                    <a:lumOff val="5000"/>
                  </a:schemeClr>
                </a:solidFill>
              </a:rPr>
            </a:br>
            <a:r>
              <a:rPr lang="el-GR" sz="1200" b="1" dirty="0">
                <a:solidFill>
                  <a:schemeClr val="tx1">
                    <a:lumMod val="95000"/>
                    <a:lumOff val="5000"/>
                  </a:schemeClr>
                </a:solidFill>
              </a:rPr>
              <a:t>ΔΙΔΑΚΤΙΚΗ – ΘΕΩΡΙΑ ΚΑΙ ΠΡΑΞΗ ΤΗΣ ΔΙΔΑΣΚΑΛΙΑΣ</a:t>
            </a:r>
            <a:br>
              <a:rPr lang="el-GR" sz="1200" dirty="0">
                <a:solidFill>
                  <a:schemeClr val="tx1">
                    <a:lumMod val="95000"/>
                    <a:lumOff val="5000"/>
                  </a:schemeClr>
                </a:solidFill>
              </a:rPr>
            </a:br>
            <a:r>
              <a:rPr lang="el-GR" sz="1200" dirty="0">
                <a:solidFill>
                  <a:schemeClr val="tx1">
                    <a:lumMod val="95000"/>
                    <a:lumOff val="5000"/>
                  </a:schemeClr>
                </a:solidFill>
              </a:rPr>
              <a:t>Κ. ΑΓΓΕΛΑΚΟΣ – Χ. ΚΟΥΡΓΙΑΝΤΑΚΗΣ</a:t>
            </a:r>
            <a:br>
              <a:rPr lang="el-GR" sz="1200" dirty="0">
                <a:solidFill>
                  <a:schemeClr val="tx1">
                    <a:lumMod val="95000"/>
                    <a:lumOff val="5000"/>
                  </a:schemeClr>
                </a:solidFill>
              </a:rPr>
            </a:br>
            <a:r>
              <a:rPr lang="el-GR" sz="1200" dirty="0">
                <a:solidFill>
                  <a:schemeClr val="tx1">
                    <a:lumMod val="95000"/>
                    <a:lumOff val="5000"/>
                  </a:schemeClr>
                </a:solidFill>
              </a:rPr>
              <a:t>ΥΠΟΧΡΕΩΤΙΚΟ, Η΄ ΕΞΑΜΗΝΟ</a:t>
            </a:r>
            <a:br>
              <a:rPr lang="el-GR" sz="1200" dirty="0">
                <a:solidFill>
                  <a:schemeClr val="tx1">
                    <a:lumMod val="95000"/>
                    <a:lumOff val="5000"/>
                  </a:schemeClr>
                </a:solidFill>
              </a:rPr>
            </a:br>
            <a:r>
              <a:rPr lang="el-GR" sz="1200" dirty="0">
                <a:solidFill>
                  <a:schemeClr val="tx1">
                    <a:lumMod val="95000"/>
                    <a:lumOff val="5000"/>
                  </a:schemeClr>
                </a:solidFill>
              </a:rPr>
              <a:t>5 ECTS</a:t>
            </a:r>
            <a:endParaRPr lang="el-GR" sz="1200" cap="small" dirty="0">
              <a:solidFill>
                <a:schemeClr val="tx1">
                  <a:lumMod val="95000"/>
                  <a:lumOff val="5000"/>
                </a:schemeClr>
              </a:solidFill>
            </a:endParaRPr>
          </a:p>
        </p:txBody>
      </p:sp>
    </p:spTree>
    <p:extLst>
      <p:ext uri="{BB962C8B-B14F-4D97-AF65-F5344CB8AC3E}">
        <p14:creationId xmlns:p14="http://schemas.microsoft.com/office/powerpoint/2010/main" val="967215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251520" y="1844824"/>
            <a:ext cx="7920880" cy="3168352"/>
          </a:xfrm>
        </p:spPr>
        <p:txBody>
          <a:bodyPr>
            <a:noAutofit/>
          </a:bodyPr>
          <a:lstStyle/>
          <a:p>
            <a:pPr marL="723900" lvl="0" indent="-723900" algn="ctr" fontAlgn="base">
              <a:spcBef>
                <a:spcPts val="575"/>
              </a:spcBef>
              <a:spcAft>
                <a:spcPct val="0"/>
              </a:spcAft>
            </a:pPr>
            <a:r>
              <a:rPr lang="el-GR" altLang="el-GR" sz="8000" cap="none" dirty="0">
                <a:latin typeface="SKCarbonitePolUni" panose="02040502050505030304" pitchFamily="18" charset="0"/>
                <a:ea typeface="+mn-ea"/>
                <a:cs typeface="+mn-cs"/>
                <a:sym typeface="Wingdings" panose="05000000000000000000" pitchFamily="2" charset="2"/>
              </a:rPr>
              <a:t></a:t>
            </a:r>
            <a:br>
              <a:rPr lang="el-GR" altLang="el-GR" sz="8000" cap="none" dirty="0">
                <a:latin typeface="SKCarbonitePolUni" panose="02040502050505030304" pitchFamily="18" charset="0"/>
                <a:ea typeface="+mn-ea"/>
                <a:cs typeface="+mn-cs"/>
                <a:sym typeface="Wingdings" panose="05000000000000000000" pitchFamily="2" charset="2"/>
              </a:rPr>
            </a:b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Η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διδασκαλια</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της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ιστοριασ</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με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χρηση</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τπε</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ωσ</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μεροσ</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της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παιγνιοτητασ</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και της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τουριστικησ</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διαθεσησ</a:t>
            </a:r>
            <a:r>
              <a:rPr lang="el-GR" altLang="el-GR" sz="1900" b="1"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 των </a:t>
            </a:r>
            <a:r>
              <a:rPr lang="el-GR" altLang="el-GR" sz="1900" b="1" cap="small" dirty="0" err="1">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μαθητων</a:t>
            </a:r>
            <a:r>
              <a:rPr lang="el-GR" altLang="el-GR" sz="19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t>.</a:t>
            </a:r>
            <a:br>
              <a:rPr lang="el-GR" altLang="el-GR" sz="19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br>
              <a:rPr lang="el-GR" altLang="el-GR" sz="1900" cap="small" dirty="0">
                <a:effectLst>
                  <a:outerShdw blurRad="38100" dist="38100" dir="2700000" algn="tl">
                    <a:srgbClr val="000000">
                      <a:alpha val="43137"/>
                    </a:srgbClr>
                  </a:outerShdw>
                </a:effectLst>
                <a:latin typeface="SKCarbonitePolUni" panose="02040502050505030304" pitchFamily="18" charset="0"/>
                <a:ea typeface="+mn-ea"/>
                <a:cs typeface="+mn-cs"/>
                <a:sym typeface="Wingdings" panose="05000000000000000000" pitchFamily="2" charset="2"/>
              </a:rPr>
            </a:br>
            <a:r>
              <a:rPr lang="el-GR" altLang="el-GR" sz="1900" b="0" dirty="0">
                <a:latin typeface="SKCarbonitePolUni" panose="02040502050505030304" pitchFamily="18" charset="0"/>
                <a:ea typeface="+mn-ea"/>
                <a:cs typeface="+mn-cs"/>
                <a:sym typeface="Wingdings" panose="05000000000000000000" pitchFamily="2" charset="2"/>
              </a:rPr>
              <a:t>Η διαρκής υπέρβαση της πλήξης μέσω της παιγνιότητας συναντάται σήμερα σε όλους τους χώρους της Ιστορίας και στην ιστορική εκπαίδευση. Ωστόσο, όταν στη διδακτική του μαθήματος εμφανίζεται μια τουριστική αντιμετώπιση του παρελθόντος, τότε αυτή εθίζει τους αποδέκτες ή συμμετέχοντες σε μια καταναλωτική -και μόνο- πρόσληψή του. Έτσι απαξιώνεται και εμποδίζεται κάθε άλλη δυνατότητα προσέγγισης του παρελθόντος. </a:t>
            </a:r>
            <a:br>
              <a:rPr lang="el-GR" altLang="el-GR" sz="1900" b="0" dirty="0">
                <a:latin typeface="SKCarbonitePolUni" panose="02040502050505030304" pitchFamily="18" charset="0"/>
                <a:ea typeface="+mn-ea"/>
                <a:cs typeface="+mn-cs"/>
                <a:sym typeface="Wingdings" panose="05000000000000000000" pitchFamily="2" charset="2"/>
              </a:rPr>
            </a:br>
            <a:br>
              <a:rPr lang="el-GR" altLang="el-GR" sz="1900" b="0" dirty="0">
                <a:latin typeface="SKCarbonitePolUni" panose="02040502050505030304" pitchFamily="18" charset="0"/>
                <a:ea typeface="+mn-ea"/>
                <a:cs typeface="+mn-cs"/>
                <a:sym typeface="Wingdings" panose="05000000000000000000" pitchFamily="2" charset="2"/>
              </a:rPr>
            </a:br>
            <a:br>
              <a:rPr lang="el-GR" altLang="el-GR" sz="1900" b="0" dirty="0">
                <a:latin typeface="SKCarbonitePolUni" panose="02040502050505030304" pitchFamily="18" charset="0"/>
                <a:ea typeface="+mn-ea"/>
                <a:cs typeface="+mn-cs"/>
                <a:sym typeface="Wingdings" panose="05000000000000000000" pitchFamily="2" charset="2"/>
              </a:rPr>
            </a:br>
            <a:br>
              <a:rPr lang="el-GR" altLang="el-GR" sz="1900" b="0" dirty="0">
                <a:latin typeface="SKCarbonitePolUni" panose="02040502050505030304" pitchFamily="18" charset="0"/>
                <a:ea typeface="+mn-ea"/>
                <a:cs typeface="+mn-cs"/>
                <a:sym typeface="Wingdings" panose="05000000000000000000" pitchFamily="2" charset="2"/>
              </a:rPr>
            </a:br>
            <a:br>
              <a:rPr lang="el-GR" altLang="el-GR" sz="2000" b="0" cap="none" dirty="0">
                <a:latin typeface="SKCarbonitePolUni" panose="02040502050505030304" pitchFamily="18" charset="0"/>
                <a:ea typeface="+mn-ea"/>
                <a:cs typeface="+mn-cs"/>
                <a:sym typeface="Wingdings" panose="05000000000000000000" pitchFamily="2" charset="2"/>
              </a:rPr>
            </a:br>
            <a:br>
              <a:rPr lang="el-GR" altLang="el-GR" sz="2000" cap="none" dirty="0">
                <a:latin typeface="SKCarbonitePolUni" panose="02040502050505030304" pitchFamily="18" charset="0"/>
                <a:ea typeface="+mn-ea"/>
                <a:cs typeface="+mn-cs"/>
                <a:sym typeface="Wingdings" panose="05000000000000000000" pitchFamily="2" charset="2"/>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98072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200" dirty="0">
                <a:solidFill>
                  <a:schemeClr val="tx1">
                    <a:lumMod val="95000"/>
                    <a:lumOff val="5000"/>
                  </a:schemeClr>
                </a:solidFill>
              </a:rPr>
              <a:t>ΙΕΑ 101</a:t>
            </a:r>
            <a:br>
              <a:rPr lang="el-GR" sz="1200" dirty="0">
                <a:solidFill>
                  <a:schemeClr val="tx1">
                    <a:lumMod val="95000"/>
                    <a:lumOff val="5000"/>
                  </a:schemeClr>
                </a:solidFill>
              </a:rPr>
            </a:br>
            <a:r>
              <a:rPr lang="el-GR" sz="1200" b="1" dirty="0">
                <a:solidFill>
                  <a:schemeClr val="tx1">
                    <a:lumMod val="95000"/>
                    <a:lumOff val="5000"/>
                  </a:schemeClr>
                </a:solidFill>
              </a:rPr>
              <a:t>ΔΙΔΑΚΤΙΚΗ – ΘΕΩΡΙΑ ΚΑΙ ΠΡΑΞΗ ΤΗΣ ΔΙΔΑΣΚΑΛΙΑΣ</a:t>
            </a:r>
            <a:br>
              <a:rPr lang="el-GR" sz="1200" dirty="0">
                <a:solidFill>
                  <a:schemeClr val="tx1">
                    <a:lumMod val="95000"/>
                    <a:lumOff val="5000"/>
                  </a:schemeClr>
                </a:solidFill>
              </a:rPr>
            </a:br>
            <a:r>
              <a:rPr lang="el-GR" sz="1200" dirty="0">
                <a:solidFill>
                  <a:schemeClr val="tx1">
                    <a:lumMod val="95000"/>
                    <a:lumOff val="5000"/>
                  </a:schemeClr>
                </a:solidFill>
              </a:rPr>
              <a:t>Κ. ΑΓΓΕΛΑΚΟΣ – Χ. ΚΟΥΡΓΙΑΝΤΑΚΗΣ</a:t>
            </a:r>
            <a:br>
              <a:rPr lang="el-GR" sz="1200" dirty="0">
                <a:solidFill>
                  <a:schemeClr val="tx1">
                    <a:lumMod val="95000"/>
                    <a:lumOff val="5000"/>
                  </a:schemeClr>
                </a:solidFill>
              </a:rPr>
            </a:br>
            <a:r>
              <a:rPr lang="el-GR" sz="1200" dirty="0">
                <a:solidFill>
                  <a:schemeClr val="tx1">
                    <a:lumMod val="95000"/>
                    <a:lumOff val="5000"/>
                  </a:schemeClr>
                </a:solidFill>
              </a:rPr>
              <a:t>ΥΠΟΧΡΕΩΤΙΚΟ, Η΄ ΕΞΑΜΗΝΟ</a:t>
            </a:r>
            <a:br>
              <a:rPr lang="el-GR" sz="1200" dirty="0">
                <a:solidFill>
                  <a:schemeClr val="tx1">
                    <a:lumMod val="95000"/>
                    <a:lumOff val="5000"/>
                  </a:schemeClr>
                </a:solidFill>
              </a:rPr>
            </a:br>
            <a:r>
              <a:rPr lang="el-GR" sz="1200" dirty="0">
                <a:solidFill>
                  <a:schemeClr val="tx1">
                    <a:lumMod val="95000"/>
                    <a:lumOff val="5000"/>
                  </a:schemeClr>
                </a:solidFill>
              </a:rPr>
              <a:t>5 ECTS</a:t>
            </a:r>
            <a:endParaRPr lang="el-GR" sz="1200" cap="small" dirty="0">
              <a:solidFill>
                <a:schemeClr val="tx1">
                  <a:lumMod val="95000"/>
                  <a:lumOff val="5000"/>
                </a:schemeClr>
              </a:solidFill>
            </a:endParaRPr>
          </a:p>
        </p:txBody>
      </p:sp>
    </p:spTree>
    <p:extLst>
      <p:ext uri="{BB962C8B-B14F-4D97-AF65-F5344CB8AC3E}">
        <p14:creationId xmlns:p14="http://schemas.microsoft.com/office/powerpoint/2010/main" val="385999221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683568" y="1772816"/>
            <a:ext cx="8134350" cy="3960440"/>
          </a:xfrm>
        </p:spPr>
        <p:txBody>
          <a:bodyPr>
            <a:noAutofit/>
          </a:bodyPr>
          <a:lstStyle/>
          <a:p>
            <a:pPr lvl="0" algn="ctr" fontAlgn="base">
              <a:spcBef>
                <a:spcPts val="575"/>
              </a:spcBef>
              <a:spcAft>
                <a:spcPct val="0"/>
              </a:spcAft>
            </a:pPr>
            <a:r>
              <a:rPr lang="el-GR" altLang="el-GR" sz="2200" cap="none" dirty="0">
                <a:latin typeface="SKCarbonitePolUni" panose="02040502050505030304" pitchFamily="18" charset="0"/>
                <a:ea typeface="+mn-ea"/>
                <a:cs typeface="+mn-cs"/>
              </a:rPr>
              <a:t>	Στην Εκπαίδευση, οι πρώτες προσπάθειες μάθησης μέσω των ΤΠΕ στόχευαν στην απομνημόνευση και στη μετάδοση της πληροφορίας (παρακολούθηση ταινιών, αξιοποίηση </a:t>
            </a:r>
            <a:r>
              <a:rPr lang="el-GR" altLang="el-GR" sz="2200" cap="none" dirty="0" err="1">
                <a:latin typeface="SKCarbonitePolUni" panose="02040502050505030304" pitchFamily="18" charset="0"/>
                <a:ea typeface="+mn-ea"/>
                <a:cs typeface="+mn-cs"/>
              </a:rPr>
              <a:t>φυλλομετρητών</a:t>
            </a:r>
            <a:r>
              <a:rPr lang="el-GR" altLang="el-GR" sz="2200" cap="none" dirty="0">
                <a:latin typeface="SKCarbonitePolUni" panose="02040502050505030304" pitchFamily="18" charset="0"/>
                <a:ea typeface="+mn-ea"/>
                <a:cs typeface="+mn-cs"/>
              </a:rPr>
              <a:t>, δηλαδή εφαρμογή του </a:t>
            </a:r>
            <a:r>
              <a:rPr lang="el-GR" altLang="el-GR" sz="2200" b="1" cap="none" dirty="0">
                <a:effectLst>
                  <a:outerShdw blurRad="38100" dist="38100" dir="2700000" algn="tl">
                    <a:srgbClr val="000000">
                      <a:alpha val="43137"/>
                    </a:srgbClr>
                  </a:outerShdw>
                </a:effectLst>
                <a:latin typeface="SKCarbonitePolUni" panose="02040502050505030304" pitchFamily="18" charset="0"/>
                <a:ea typeface="+mn-ea"/>
                <a:cs typeface="+mn-cs"/>
              </a:rPr>
              <a:t>συμπεριφορισμού</a:t>
            </a:r>
            <a:r>
              <a:rPr lang="el-GR" altLang="el-GR" sz="2200" cap="none" dirty="0">
                <a:latin typeface="SKCarbonitePolUni" panose="02040502050505030304" pitchFamily="18" charset="0"/>
                <a:ea typeface="+mn-ea"/>
                <a:cs typeface="+mn-cs"/>
              </a:rPr>
              <a:t>, με σκοπό την ορατή και μετρήσιμη επίδοση του μαθητή).</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	</a:t>
            </a: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272348547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683568" y="1772816"/>
            <a:ext cx="8134350" cy="3960440"/>
          </a:xfrm>
        </p:spPr>
        <p:txBody>
          <a:bodyPr>
            <a:noAutofit/>
          </a:bodyPr>
          <a:lstStyle/>
          <a:p>
            <a:pPr lvl="0" algn="ctr" fontAlgn="base">
              <a:spcBef>
                <a:spcPts val="575"/>
              </a:spcBef>
              <a:spcAft>
                <a:spcPct val="0"/>
              </a:spcAft>
            </a:pPr>
            <a:r>
              <a:rPr lang="el-GR" altLang="el-GR" sz="2200" cap="none" dirty="0">
                <a:latin typeface="SKCarbonitePolUni" panose="02040502050505030304" pitchFamily="18" charset="0"/>
                <a:ea typeface="+mn-ea"/>
                <a:cs typeface="+mn-cs"/>
              </a:rPr>
              <a:t>Με την εισαγωγή του </a:t>
            </a:r>
            <a:r>
              <a:rPr lang="el-GR" altLang="el-GR" sz="2200" b="1" cap="none" dirty="0">
                <a:effectLst>
                  <a:outerShdw blurRad="38100" dist="38100" dir="2700000" algn="tl">
                    <a:srgbClr val="000000">
                      <a:alpha val="43137"/>
                    </a:srgbClr>
                  </a:outerShdw>
                </a:effectLst>
                <a:latin typeface="SKCarbonitePolUni" panose="02040502050505030304" pitchFamily="18" charset="0"/>
                <a:ea typeface="+mn-ea"/>
                <a:cs typeface="+mn-cs"/>
              </a:rPr>
              <a:t>εποικοδομητισμού</a:t>
            </a:r>
            <a:r>
              <a:rPr lang="el-GR" altLang="el-GR" sz="2200" cap="none" dirty="0">
                <a:latin typeface="SKCarbonitePolUni" panose="02040502050505030304" pitchFamily="18" charset="0"/>
                <a:ea typeface="+mn-ea"/>
                <a:cs typeface="+mn-cs"/>
              </a:rPr>
              <a:t> στην Εκπαίδευση, ο  χρήστης των ΤΠΕ ενεργοποιείται και αξιοποιεί τις προηγούμενες γνώσεις και εμπειρίες του. Ταυτόχρονα ενισχύεται </a:t>
            </a:r>
            <a:r>
              <a:rPr lang="el-GR" altLang="el-GR" sz="2200" b="1" cap="none" dirty="0">
                <a:effectLst>
                  <a:outerShdw blurRad="38100" dist="38100" dir="2700000" algn="tl">
                    <a:srgbClr val="000000">
                      <a:alpha val="43137"/>
                    </a:srgbClr>
                  </a:outerShdw>
                </a:effectLst>
                <a:latin typeface="SKCarbonitePolUni" panose="02040502050505030304" pitchFamily="18" charset="0"/>
                <a:ea typeface="+mn-ea"/>
                <a:cs typeface="+mn-cs"/>
              </a:rPr>
              <a:t>η επικοινωνία με άλλους χρήστες </a:t>
            </a:r>
            <a:r>
              <a:rPr lang="el-GR" altLang="el-GR" sz="2200" cap="none" dirty="0">
                <a:latin typeface="SKCarbonitePolUni" panose="02040502050505030304" pitchFamily="18" charset="0"/>
                <a:ea typeface="+mn-ea"/>
                <a:cs typeface="+mn-cs"/>
              </a:rPr>
              <a:t>και έτσι κάθε χρήστης έχει πιο ενεργό ρόλο στο εκπαιδευτικό λογισμικό, αλλά και αποκτά </a:t>
            </a:r>
            <a:r>
              <a:rPr lang="el-GR" altLang="el-GR" sz="2200" b="1" cap="none" dirty="0">
                <a:effectLst>
                  <a:outerShdw blurRad="38100" dist="38100" dir="2700000" algn="tl">
                    <a:srgbClr val="000000">
                      <a:alpha val="43137"/>
                    </a:srgbClr>
                  </a:outerShdw>
                </a:effectLst>
                <a:latin typeface="SKCarbonitePolUni" panose="02040502050505030304" pitchFamily="18" charset="0"/>
                <a:ea typeface="+mn-ea"/>
                <a:cs typeface="+mn-cs"/>
              </a:rPr>
              <a:t>διαφορετικές οπτικές </a:t>
            </a:r>
            <a:r>
              <a:rPr lang="el-GR" altLang="el-GR" sz="2200" cap="none" dirty="0">
                <a:latin typeface="SKCarbonitePolUni" panose="02040502050505030304" pitchFamily="18" charset="0"/>
                <a:ea typeface="+mn-ea"/>
                <a:cs typeface="+mn-cs"/>
              </a:rPr>
              <a:t>επάνω σε ένα γεγονός.</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endParaRPr lang="el-GR" altLang="el-GR" sz="22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40558192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468313" y="1340768"/>
            <a:ext cx="8349605" cy="4392488"/>
          </a:xfrm>
        </p:spPr>
        <p:txBody>
          <a:bodyPr>
            <a:noAutofit/>
          </a:bodyPr>
          <a:lstStyle/>
          <a:p>
            <a:pPr marL="723900" lvl="0" indent="-723900" fontAlgn="base">
              <a:spcBef>
                <a:spcPts val="575"/>
              </a:spcBef>
              <a:spcAft>
                <a:spcPct val="0"/>
              </a:spcAft>
            </a:pPr>
            <a:r>
              <a:rPr lang="el-GR" altLang="el-GR" sz="2000" cap="none" dirty="0">
                <a:latin typeface="SKCarbonitePolUni" panose="02040502050505030304" pitchFamily="18" charset="0"/>
                <a:ea typeface="+mn-ea"/>
                <a:cs typeface="+mn-cs"/>
              </a:rPr>
              <a:t>Μερικές βασικές διαπιστώσεις σήμερα:</a:t>
            </a:r>
            <a:br>
              <a:rPr lang="el-GR" altLang="el-GR" sz="2000" cap="none" dirty="0">
                <a:latin typeface="SKCarbonitePolUni" panose="02040502050505030304" pitchFamily="18" charset="0"/>
                <a:ea typeface="+mn-ea"/>
                <a:cs typeface="+mn-cs"/>
              </a:rPr>
            </a:br>
            <a:br>
              <a:rPr lang="el-GR" altLang="el-GR" sz="2000" cap="none" dirty="0">
                <a:latin typeface="SKCarbonitePolUni" panose="02040502050505030304" pitchFamily="18" charset="0"/>
                <a:ea typeface="+mn-ea"/>
                <a:cs typeface="+mn-cs"/>
              </a:rPr>
            </a:br>
            <a:r>
              <a:rPr lang="el-GR" altLang="el-GR" sz="2000" cap="none" dirty="0">
                <a:latin typeface="SKCarbonitePolUni" panose="02040502050505030304" pitchFamily="18" charset="0"/>
                <a:ea typeface="+mn-ea"/>
                <a:cs typeface="+mn-cs"/>
              </a:rPr>
              <a:t>1. οι εξελίξεις στο χώρο της τεχνολογίας και του ψηφιακού γραμματισμού είναι τόσο ιλιγγιώδεις, που ενίοτε υπερβαίνουν τις αντίστοιχες στη διδασκαλία της Ιστορίας,</a:t>
            </a:r>
            <a:br>
              <a:rPr lang="el-GR" altLang="el-GR" sz="2000" cap="none" dirty="0">
                <a:latin typeface="SKCarbonitePolUni" panose="02040502050505030304" pitchFamily="18" charset="0"/>
                <a:ea typeface="+mn-ea"/>
                <a:cs typeface="+mn-cs"/>
              </a:rPr>
            </a:br>
            <a:br>
              <a:rPr lang="el-GR" altLang="el-GR" sz="2000" cap="none" dirty="0">
                <a:latin typeface="SKCarbonitePolUni" panose="02040502050505030304" pitchFamily="18" charset="0"/>
                <a:ea typeface="+mn-ea"/>
                <a:cs typeface="+mn-cs"/>
              </a:rPr>
            </a:br>
            <a:r>
              <a:rPr lang="el-GR" altLang="el-GR" sz="2000" cap="none" dirty="0">
                <a:latin typeface="SKCarbonitePolUni" panose="02040502050505030304" pitchFamily="18" charset="0"/>
                <a:ea typeface="+mn-ea"/>
                <a:cs typeface="+mn-cs"/>
              </a:rPr>
              <a:t>2. το υλικό που παράγεται και αναπαράγεται διαδικτυακά ή μέσω εταιριών είναι τεράστιο και απαιτεί αντίστοιχα τεράστιο χρόνο και κόπο για να τιθασευτεί και να αποτελέσει διδακτικό υλικό,</a:t>
            </a: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284509017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468313" y="1340768"/>
            <a:ext cx="8349605" cy="4392488"/>
          </a:xfrm>
        </p:spPr>
        <p:txBody>
          <a:bodyPr>
            <a:noAutofit/>
          </a:bodyPr>
          <a:lstStyle/>
          <a:p>
            <a:pPr marL="723900" lvl="0" indent="-723900" fontAlgn="base">
              <a:spcBef>
                <a:spcPts val="575"/>
              </a:spcBef>
              <a:spcAft>
                <a:spcPct val="0"/>
              </a:spcAft>
            </a:pPr>
            <a:br>
              <a:rPr lang="el-GR" altLang="el-GR" sz="2000" cap="none" dirty="0">
                <a:latin typeface="SKCarbonitePolUni" panose="02040502050505030304" pitchFamily="18" charset="0"/>
                <a:ea typeface="+mn-ea"/>
                <a:cs typeface="+mn-cs"/>
              </a:rPr>
            </a:br>
            <a:r>
              <a:rPr lang="el-GR" altLang="el-GR" sz="2000" cap="none" dirty="0">
                <a:latin typeface="SKCarbonitePolUni" panose="02040502050505030304" pitchFamily="18" charset="0"/>
                <a:ea typeface="+mn-ea"/>
                <a:cs typeface="+mn-cs"/>
              </a:rPr>
              <a:t>3. η έννοια του </a:t>
            </a:r>
            <a:r>
              <a:rPr lang="el-GR" altLang="el-GR" sz="2000" cap="none" dirty="0" err="1">
                <a:latin typeface="SKCarbonitePolUni" panose="02040502050505030304" pitchFamily="18" charset="0"/>
                <a:ea typeface="+mn-ea"/>
                <a:cs typeface="+mn-cs"/>
              </a:rPr>
              <a:t>cd-dvd</a:t>
            </a:r>
            <a:r>
              <a:rPr lang="el-GR" altLang="el-GR" sz="2000" cap="none" dirty="0">
                <a:latin typeface="SKCarbonitePolUni" panose="02040502050505030304" pitchFamily="18" charset="0"/>
                <a:ea typeface="+mn-ea"/>
                <a:cs typeface="+mn-cs"/>
              </a:rPr>
              <a:t> δεν εντάσσεται πλέον στις ΤΠΕ, παρά σε ελάχιστες περιπτώσεις (π.χ. χάρτες, συγκεκριμένο υλικό). Με τέτοιου είδους λογισμικά οι μαθητές επικεντρώνονται σε μια γραμμική αντίληψη της Ιστορίας και η μαθησιακή διαδικασία φαντάζει οριοθετημένη και εγκλωβισμένη στο πλαίσιο εκείνων που εμπνεύστηκαν και δημιούργησαν το λογισμικό.</a:t>
            </a:r>
            <a:br>
              <a:rPr lang="el-GR" altLang="el-GR" sz="2000" cap="none" dirty="0">
                <a:latin typeface="SKCarbonitePolUni" panose="02040502050505030304" pitchFamily="18" charset="0"/>
                <a:ea typeface="+mn-ea"/>
                <a:cs typeface="+mn-cs"/>
              </a:rPr>
            </a:br>
            <a:br>
              <a:rPr lang="el-GR" altLang="el-GR" sz="2000" cap="none" dirty="0">
                <a:latin typeface="SKCarbonitePolUni" panose="02040502050505030304" pitchFamily="18" charset="0"/>
                <a:ea typeface="+mn-ea"/>
                <a:cs typeface="+mn-cs"/>
              </a:rPr>
            </a:br>
            <a:br>
              <a:rPr lang="el-GR" altLang="el-GR" sz="2000" cap="none" dirty="0">
                <a:latin typeface="SKCarbonitePolUni" panose="02040502050505030304" pitchFamily="18" charset="0"/>
                <a:ea typeface="+mn-ea"/>
                <a:cs typeface="+mn-cs"/>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336935086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468313" y="2276872"/>
            <a:ext cx="8349605" cy="3456384"/>
          </a:xfrm>
        </p:spPr>
        <p:txBody>
          <a:bodyPr>
            <a:noAutofit/>
          </a:bodyPr>
          <a:lstStyle/>
          <a:p>
            <a:pPr marL="723900" lvl="0" indent="-723900" fontAlgn="base">
              <a:spcBef>
                <a:spcPts val="575"/>
              </a:spcBef>
              <a:spcAft>
                <a:spcPct val="0"/>
              </a:spcAft>
            </a:pP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4. ιστοσελίδες στο διαδίκτυο (με έγκυρο ή μη περιεχόμενο) «ανεβαίνουν» ή «πέφτουν» ανά πάσα στιγμή και άρα δεν αποτελούν αξιόπιστη πρόταση χρήσης ΤΠΕ στην Εκπαίδευση,</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5. το ψηφιακό-διαδικτυακό παιχνίδι φαίνεται ότι είναι (προς το παρόν) μια αξιόλογη εναλλακτική μορφή διδασκαλίας (υπό προϋποθέσεις),</a:t>
            </a:r>
            <a:br>
              <a:rPr lang="el-GR" altLang="el-GR" sz="2000" cap="none" dirty="0">
                <a:latin typeface="SKCarbonitePolUni" panose="02040502050505030304" pitchFamily="18" charset="0"/>
                <a:ea typeface="+mn-ea"/>
                <a:cs typeface="+mn-cs"/>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131378260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468313" y="2204864"/>
            <a:ext cx="8349605" cy="3528392"/>
          </a:xfrm>
        </p:spPr>
        <p:txBody>
          <a:bodyPr>
            <a:noAutofit/>
          </a:bodyPr>
          <a:lstStyle/>
          <a:p>
            <a:pPr marL="723900" lvl="0" indent="-723900" fontAlgn="base">
              <a:spcBef>
                <a:spcPts val="575"/>
              </a:spcBef>
              <a:spcAft>
                <a:spcPct val="0"/>
              </a:spcAft>
            </a:pP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6. ψηφιακά εργαλεία για την Ιστορία εμφανίζονται με ραγδαίο ρυθμό και απαιτούν άφθονο χρόνο προεργασίας (από τον εκπαιδευτικό) και εργασίας (από το μαθητή),</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7. εκπαιδευτικοί δραστηριοποιούνται έντονα στην αξιοποίηση των ΤΠΕ στη διδασκαλία της Ιστορίας. Ωστόσο, τα (προς το παρόν μη μετρήσιμα) αποτελέσματα αυτής της πρακτικής δεν φαίνεται να είναι συγκλονιστικά,</a:t>
            </a:r>
            <a:br>
              <a:rPr lang="el-GR" altLang="el-GR" sz="2000" cap="none" dirty="0">
                <a:latin typeface="SKCarbonitePolUni" panose="02040502050505030304" pitchFamily="18" charset="0"/>
                <a:ea typeface="+mn-ea"/>
                <a:cs typeface="+mn-cs"/>
              </a:rPr>
            </a:b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15395786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E063ED71-D404-4761-ADBB-4BC2B2BE7C62}"/>
              </a:ext>
            </a:extLst>
          </p:cNvPr>
          <p:cNvSpPr>
            <a:spLocks noGrp="1"/>
          </p:cNvSpPr>
          <p:nvPr>
            <p:ph type="ctrTitle"/>
          </p:nvPr>
        </p:nvSpPr>
        <p:spPr>
          <a:xfrm>
            <a:off x="433710" y="2060848"/>
            <a:ext cx="8349605" cy="3528392"/>
          </a:xfrm>
        </p:spPr>
        <p:txBody>
          <a:bodyPr>
            <a:noAutofit/>
          </a:bodyPr>
          <a:lstStyle/>
          <a:p>
            <a:pPr marL="723900" lvl="0" indent="-723900" fontAlgn="base">
              <a:spcBef>
                <a:spcPts val="575"/>
              </a:spcBef>
              <a:spcAft>
                <a:spcPct val="0"/>
              </a:spcAft>
            </a:pP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8. η ψηφιακή τεχνολογία μπορεί να ενώσει ανόμοια πράγματα (ανθρώπους, αντικείμενα, οργανισμούς, πληροφορίες) ανεξαρτήτως χρόνου ή χώρου,</a:t>
            </a:r>
            <a:br>
              <a:rPr lang="el-GR" altLang="el-GR" sz="2200" cap="none" dirty="0">
                <a:latin typeface="SKCarbonitePolUni" panose="02040502050505030304" pitchFamily="18" charset="0"/>
                <a:ea typeface="+mn-ea"/>
                <a:cs typeface="+mn-cs"/>
              </a:rPr>
            </a:br>
            <a:br>
              <a:rPr lang="el-GR" altLang="el-GR" sz="2200" cap="none" dirty="0">
                <a:latin typeface="SKCarbonitePolUni" panose="02040502050505030304" pitchFamily="18" charset="0"/>
                <a:ea typeface="+mn-ea"/>
                <a:cs typeface="+mn-cs"/>
              </a:rPr>
            </a:br>
            <a:r>
              <a:rPr lang="el-GR" altLang="el-GR" sz="2200" cap="none" dirty="0">
                <a:latin typeface="SKCarbonitePolUni" panose="02040502050505030304" pitchFamily="18" charset="0"/>
                <a:ea typeface="+mn-ea"/>
                <a:cs typeface="+mn-cs"/>
              </a:rPr>
              <a:t>9. η διαδικτυακή τεχνολογία ενέχει τη </a:t>
            </a:r>
            <a:r>
              <a:rPr lang="el-GR" altLang="el-GR" sz="2200" cap="none" dirty="0" err="1">
                <a:latin typeface="SKCarbonitePolUni" panose="02040502050505030304" pitchFamily="18" charset="0"/>
                <a:ea typeface="+mn-ea"/>
                <a:cs typeface="+mn-cs"/>
              </a:rPr>
              <a:t>διαδραστικότητα</a:t>
            </a:r>
            <a:r>
              <a:rPr lang="el-GR" altLang="el-GR" sz="2200" cap="none" dirty="0">
                <a:latin typeface="SKCarbonitePolUni" panose="02040502050505030304" pitchFamily="18" charset="0"/>
                <a:ea typeface="+mn-ea"/>
                <a:cs typeface="+mn-cs"/>
              </a:rPr>
              <a:t> και το συμμετοχικό ήθος, στοιχεία τα οποία συμβάλλουν στην επικοινωνία, στην αλληλεπίδραση, στην κοινωνικοποίηση και στη συνεργασία.</a:t>
            </a:r>
            <a:endParaRPr lang="el-GR" altLang="el-GR" sz="2000" cap="none" dirty="0">
              <a:latin typeface="SKCarbonitePolUni" panose="02040502050505030304" pitchFamily="18" charset="0"/>
              <a:ea typeface="+mn-ea"/>
              <a:cs typeface="+mn-cs"/>
            </a:endParaRPr>
          </a:p>
        </p:txBody>
      </p:sp>
      <p:sp>
        <p:nvSpPr>
          <p:cNvPr id="8" name="1 - Τίτλος">
            <a:extLst>
              <a:ext uri="{FF2B5EF4-FFF2-40B4-BE49-F238E27FC236}">
                <a16:creationId xmlns:a16="http://schemas.microsoft.com/office/drawing/2014/main" id="{1BD40832-E523-47E9-8CE3-4B44FF8C1B59}"/>
              </a:ext>
            </a:extLst>
          </p:cNvPr>
          <p:cNvSpPr txBox="1">
            <a:spLocks/>
          </p:cNvSpPr>
          <p:nvPr/>
        </p:nvSpPr>
        <p:spPr>
          <a:xfrm>
            <a:off x="468313" y="0"/>
            <a:ext cx="8280400" cy="1340768"/>
          </a:xfrm>
          <a:prstGeom prst="rect">
            <a:avLst/>
          </a:prstGeom>
        </p:spPr>
        <p:txBody>
          <a:bodyPr vert="horz" rtlCol="0" anchor="b" anchorCtr="0">
            <a:noAutofit/>
          </a:bodyPr>
          <a:lstStyle>
            <a:lvl1pPr algn="l" rtl="0" eaLnBrk="1" latinLnBrk="0" hangingPunct="1">
              <a:spcBef>
                <a:spcPct val="0"/>
              </a:spcBef>
              <a:buNone/>
              <a:defRPr sz="7200" kern="1200" cap="all" baseline="0">
                <a:solidFill>
                  <a:schemeClr val="tx1"/>
                </a:solidFill>
                <a:latin typeface="+mj-lt"/>
                <a:ea typeface="+mj-ea"/>
                <a:cs typeface="+mj-cs"/>
              </a:defRPr>
            </a:lvl1pPr>
          </a:lstStyle>
          <a:p>
            <a:pPr>
              <a:defRPr/>
            </a:pPr>
            <a:r>
              <a:rPr lang="el-GR" sz="1600" dirty="0">
                <a:solidFill>
                  <a:schemeClr val="tx1">
                    <a:lumMod val="95000"/>
                    <a:lumOff val="5000"/>
                  </a:schemeClr>
                </a:solidFill>
              </a:rPr>
              <a:t>ΙΕΑ 101</a:t>
            </a:r>
            <a:br>
              <a:rPr lang="el-GR" sz="1600" dirty="0">
                <a:solidFill>
                  <a:schemeClr val="tx1">
                    <a:lumMod val="95000"/>
                    <a:lumOff val="5000"/>
                  </a:schemeClr>
                </a:solidFill>
              </a:rPr>
            </a:br>
            <a:r>
              <a:rPr lang="el-GR" sz="1600" b="1" dirty="0">
                <a:solidFill>
                  <a:schemeClr val="tx1">
                    <a:lumMod val="95000"/>
                    <a:lumOff val="5000"/>
                  </a:schemeClr>
                </a:solidFill>
              </a:rPr>
              <a:t>ΔΙΔΑΚΤΙΚΗ – ΘΕΩΡΙΑ ΚΑΙ ΠΡΑΞΗ ΤΗΣ ΔΙΔΑΣΚΑΛΙΑΣ</a:t>
            </a:r>
            <a:br>
              <a:rPr lang="el-GR" sz="1600" dirty="0">
                <a:solidFill>
                  <a:schemeClr val="tx1">
                    <a:lumMod val="95000"/>
                    <a:lumOff val="5000"/>
                  </a:schemeClr>
                </a:solidFill>
              </a:rPr>
            </a:br>
            <a:r>
              <a:rPr lang="el-GR" sz="1600" dirty="0">
                <a:solidFill>
                  <a:schemeClr val="tx1">
                    <a:lumMod val="95000"/>
                    <a:lumOff val="5000"/>
                  </a:schemeClr>
                </a:solidFill>
              </a:rPr>
              <a:t>Κ. ΑΓΓΕΛΑΚΟΣ – Χ. ΚΟΥΡΓΙΑΝΤΑΚΗΣ</a:t>
            </a:r>
            <a:br>
              <a:rPr lang="el-GR" sz="1600" dirty="0">
                <a:solidFill>
                  <a:schemeClr val="tx1">
                    <a:lumMod val="95000"/>
                    <a:lumOff val="5000"/>
                  </a:schemeClr>
                </a:solidFill>
              </a:rPr>
            </a:br>
            <a:r>
              <a:rPr lang="el-GR" sz="1600" dirty="0">
                <a:solidFill>
                  <a:schemeClr val="tx1">
                    <a:lumMod val="95000"/>
                    <a:lumOff val="5000"/>
                  </a:schemeClr>
                </a:solidFill>
              </a:rPr>
              <a:t>ΥΠΟΧΡΕΩΤΙΚΟ, Η΄ ΕΞΑΜΗΝΟ</a:t>
            </a:r>
            <a:br>
              <a:rPr lang="el-GR" sz="1600" dirty="0">
                <a:solidFill>
                  <a:schemeClr val="tx1">
                    <a:lumMod val="95000"/>
                    <a:lumOff val="5000"/>
                  </a:schemeClr>
                </a:solidFill>
              </a:rPr>
            </a:br>
            <a:r>
              <a:rPr lang="el-GR" sz="1600" dirty="0">
                <a:solidFill>
                  <a:schemeClr val="tx1">
                    <a:lumMod val="95000"/>
                    <a:lumOff val="5000"/>
                  </a:schemeClr>
                </a:solidFill>
              </a:rPr>
              <a:t>5 ECTS</a:t>
            </a:r>
            <a:endParaRPr lang="el-GR" sz="1600" cap="small" dirty="0">
              <a:solidFill>
                <a:schemeClr val="tx1">
                  <a:lumMod val="95000"/>
                  <a:lumOff val="5000"/>
                </a:schemeClr>
              </a:solidFill>
            </a:endParaRPr>
          </a:p>
        </p:txBody>
      </p:sp>
    </p:spTree>
    <p:extLst>
      <p:ext uri="{BB962C8B-B14F-4D97-AF65-F5344CB8AC3E}">
        <p14:creationId xmlns:p14="http://schemas.microsoft.com/office/powerpoint/2010/main" val="34418158"/>
      </p:ext>
    </p:extLst>
  </p:cSld>
  <p:clrMapOvr>
    <a:masterClrMapping/>
  </p:clrMapOvr>
  <p:transition/>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_rels/theme5.xml.rels><?xml version="1.0" encoding="UTF-8" standalone="yes"?>
<Relationships xmlns="http://schemas.openxmlformats.org/package/2006/relationships"><Relationship Id="rId1" Type="http://schemas.openxmlformats.org/officeDocument/2006/relationships/image" Target="../media/image14.jpeg"/></Relationships>
</file>

<file path=ppt/theme/_rels/theme6.xml.rels><?xml version="1.0" encoding="UTF-8" standalone="yes"?>
<Relationships xmlns="http://schemas.openxmlformats.org/package/2006/relationships"><Relationship Id="rId1" Type="http://schemas.openxmlformats.org/officeDocument/2006/relationships/image" Target="../media/image14.jpeg"/></Relationships>
</file>

<file path=ppt/theme/theme1.xml><?xml version="1.0" encoding="utf-8"?>
<a:theme xmlns:a="http://schemas.openxmlformats.org/drawingml/2006/main" name="sci_fair_72dpi">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21873A"/>
      </a:hlink>
      <a:folHlink>
        <a:srgbClr val="717E00"/>
      </a:folHlink>
    </a:clrScheme>
    <a:fontScheme name="Science Fair">
      <a:majorFont>
        <a:latin typeface="Tw Cen MT Condensed"/>
        <a:ea typeface=""/>
        <a:cs typeface=""/>
      </a:majorFont>
      <a:minorFont>
        <a:latin typeface="Tw Cen MT Condens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1_Σαπούνι">
  <a:themeElements>
    <a:clrScheme name="Σαπούνι">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Σχιστόλιθος">
  <a:themeElements>
    <a:clrScheme name="Σχιστόλιθος">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Σχιστόλιθος">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χιστόλιθος">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4.xml><?xml version="1.0" encoding="utf-8"?>
<a:theme xmlns:a="http://schemas.openxmlformats.org/drawingml/2006/main" name="Σταγονίδιο">
  <a:themeElements>
    <a:clrScheme name="Σταγονίδιο">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Σταγονίδιο">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ταγονίδιο">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5.xml><?xml version="1.0" encoding="utf-8"?>
<a:theme xmlns:a="http://schemas.openxmlformats.org/drawingml/2006/main" name="Ξυλογραφία">
  <a:themeElements>
    <a:clrScheme name="Κίτρινο">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Ξυλογραφί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Ξυλογραφί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6.xml><?xml version="1.0" encoding="utf-8"?>
<a:theme xmlns:a="http://schemas.openxmlformats.org/drawingml/2006/main" name="1_Ξυλογραφία">
  <a:themeElements>
    <a:clrScheme name="Ξυλογραφία">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Ξυλογραφία">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Ξυλογραφί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Override1.xml><?xml version="1.0" encoding="utf-8"?>
<a:themeOverride xmlns:a="http://schemas.openxmlformats.org/drawingml/2006/main">
  <a:clrScheme name="Πορτοκαλί κόκκινο">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2.xml><?xml version="1.0" encoding="utf-8"?>
<a:themeOverride xmlns:a="http://schemas.openxmlformats.org/drawingml/2006/main">
  <a:clrScheme name="Βιολετί ΙΙ">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themeOverride>
</file>

<file path=ppt/theme/themeOverride3.xml><?xml version="1.0" encoding="utf-8"?>
<a:themeOverride xmlns:a="http://schemas.openxmlformats.org/drawingml/2006/main">
  <a:clrScheme name="Μπλε">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4.xml><?xml version="1.0" encoding="utf-8"?>
<a:themeOverride xmlns:a="http://schemas.openxmlformats.org/drawingml/2006/main">
  <a:clrScheme name="Κυλιόμενο μήνυμα">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ppt/theme/themeOverride5.xml><?xml version="1.0" encoding="utf-8"?>
<a:themeOverride xmlns:a="http://schemas.openxmlformats.org/drawingml/2006/main">
  <a:clrScheme name="Μπλε ΙΙ">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07B351E-0D4F-4BA9-9F3B-B670286614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Παρουσίαση στα πλαίσια επιστημονικής εκδήλωσης</Template>
  <TotalTime>0</TotalTime>
  <Words>2026</Words>
  <Application>Microsoft Office PowerPoint</Application>
  <PresentationFormat>Προβολή στην οθόνη (4:3)</PresentationFormat>
  <Paragraphs>71</Paragraphs>
  <Slides>21</Slides>
  <Notes>21</Notes>
  <HiddenSlides>0</HiddenSlides>
  <MMClips>0</MMClips>
  <ScaleCrop>false</ScaleCrop>
  <HeadingPairs>
    <vt:vector size="6" baseType="variant">
      <vt:variant>
        <vt:lpstr>Γραμματοσειρές που χρησιμοποιούνται</vt:lpstr>
      </vt:variant>
      <vt:variant>
        <vt:i4>17</vt:i4>
      </vt:variant>
      <vt:variant>
        <vt:lpstr>Θέμα</vt:lpstr>
      </vt:variant>
      <vt:variant>
        <vt:i4>6</vt:i4>
      </vt:variant>
      <vt:variant>
        <vt:lpstr>Τίτλοι διαφανειών</vt:lpstr>
      </vt:variant>
      <vt:variant>
        <vt:i4>21</vt:i4>
      </vt:variant>
    </vt:vector>
  </HeadingPairs>
  <TitlesOfParts>
    <vt:vector size="44" baseType="lpstr">
      <vt:lpstr>Arial</vt:lpstr>
      <vt:lpstr>Book Antiqua</vt:lpstr>
      <vt:lpstr>Bookman Old Style</vt:lpstr>
      <vt:lpstr>Calibri</vt:lpstr>
      <vt:lpstr>Calisto MT</vt:lpstr>
      <vt:lpstr>Cambria</vt:lpstr>
      <vt:lpstr>Century Gothic</vt:lpstr>
      <vt:lpstr>Garamond</vt:lpstr>
      <vt:lpstr>Rockwell</vt:lpstr>
      <vt:lpstr>Rockwell Condensed</vt:lpstr>
      <vt:lpstr>Segoe UI</vt:lpstr>
      <vt:lpstr>SKCarbonitePolUni</vt:lpstr>
      <vt:lpstr>SkGaramondLightPolUni_W</vt:lpstr>
      <vt:lpstr>Tw Cen MT</vt:lpstr>
      <vt:lpstr>Tw Cen MT Condensed</vt:lpstr>
      <vt:lpstr>Wingdings</vt:lpstr>
      <vt:lpstr>Wingdings 2</vt:lpstr>
      <vt:lpstr>sci_fair_72dpi</vt:lpstr>
      <vt:lpstr>1_Σαπούνι</vt:lpstr>
      <vt:lpstr>Σχιστόλιθος</vt:lpstr>
      <vt:lpstr>Σταγονίδιο</vt:lpstr>
      <vt:lpstr>Ξυλογραφία</vt:lpstr>
      <vt:lpstr>1_Ξυλογραφία</vt:lpstr>
      <vt:lpstr>Παρουσίαση του PowerPoint</vt:lpstr>
      <vt:lpstr>Η πρώτη συνάντηση των ιστορικών σπουδών με τις νέες τεχνολογίες τοποθετείται περίπου στη δεκαετία του 1970, όταν ο ηλεκτρονικός υπολογιστής αρχίζει να γίνεται βασικό υπολογιστικό εργαλείο στα χέρια ιστορικών που ασχολούνται με την ποσοτική Ιστορία.       Η δυνατότητα του υπολογιστή να αποθηκεύει και να επεξεργάζεται μεγάλες βάσεις δεδομένων, που προσφέρονταν για στατιστικές αναλύσεις, έδωσε μια νέα ώθηση στην οικονομική, κοινωνική και πολιτική Ιστορία, αλλά και στη διδασκαλία.</vt:lpstr>
      <vt:lpstr> Στην Εκπαίδευση, οι πρώτες προσπάθειες μάθησης μέσω των ΤΠΕ στόχευαν στην απομνημόνευση και στη μετάδοση της πληροφορίας (παρακολούθηση ταινιών, αξιοποίηση φυλλομετρητών, δηλαδή εφαρμογή του συμπεριφορισμού, με σκοπό την ορατή και μετρήσιμη επίδοση του μαθητή).     </vt:lpstr>
      <vt:lpstr>Με την εισαγωγή του εποικοδομητισμού στην Εκπαίδευση, ο  χρήστης των ΤΠΕ ενεργοποιείται και αξιοποιεί τις προηγούμενες γνώσεις και εμπειρίες του. Ταυτόχρονα ενισχύεται η επικοινωνία με άλλους χρήστες και έτσι κάθε χρήστης έχει πιο ενεργό ρόλο στο εκπαιδευτικό λογισμικό, αλλά και αποκτά διαφορετικές οπτικές επάνω σε ένα γεγονός.    </vt:lpstr>
      <vt:lpstr>Μερικές βασικές διαπιστώσεις σήμερα:  1. οι εξελίξεις στο χώρο της τεχνολογίας και του ψηφιακού γραμματισμού είναι τόσο ιλιγγιώδεις, που ενίοτε υπερβαίνουν τις αντίστοιχες στη διδασκαλία της Ιστορίας,  2. το υλικό που παράγεται και αναπαράγεται διαδικτυακά ή μέσω εταιριών είναι τεράστιο και απαιτεί αντίστοιχα τεράστιο χρόνο και κόπο για να τιθασευτεί και να αποτελέσει διδακτικό υλικό,</vt:lpstr>
      <vt:lpstr> 3. η έννοια του cd-dvd δεν εντάσσεται πλέον στις ΤΠΕ, παρά σε ελάχιστες περιπτώσεις (π.χ. χάρτες, συγκεκριμένο υλικό). Με τέτοιου είδους λογισμικά οι μαθητές επικεντρώνονται σε μια γραμμική αντίληψη της Ιστορίας και η μαθησιακή διαδικασία φαντάζει οριοθετημένη και εγκλωβισμένη στο πλαίσιο εκείνων που εμπνεύστηκαν και δημιούργησαν το λογισμικό.   </vt:lpstr>
      <vt:lpstr> 4. ιστοσελίδες στο διαδίκτυο (με έγκυρο ή μη περιεχόμενο) «ανεβαίνουν» ή «πέφτουν» ανά πάσα στιγμή και άρα δεν αποτελούν αξιόπιστη πρόταση χρήσης ΤΠΕ στην Εκπαίδευση,  5. το ψηφιακό-διαδικτυακό παιχνίδι φαίνεται ότι είναι (προς το παρόν) μια αξιόλογη εναλλακτική μορφή διδασκαλίας (υπό προϋποθέσεις), </vt:lpstr>
      <vt:lpstr> 6. ψηφιακά εργαλεία για την Ιστορία εμφανίζονται με ραγδαίο ρυθμό και απαιτούν άφθονο χρόνο προεργασίας (από τον εκπαιδευτικό) και εργασίας (από το μαθητή),  7. εκπαιδευτικοί δραστηριοποιούνται έντονα στην αξιοποίηση των ΤΠΕ στη διδασκαλία της Ιστορίας. Ωστόσο, τα (προς το παρόν μη μετρήσιμα) αποτελέσματα αυτής της πρακτικής δεν φαίνεται να είναι συγκλονιστικά, </vt:lpstr>
      <vt:lpstr> 8. η ψηφιακή τεχνολογία μπορεί να ενώσει ανόμοια πράγματα (ανθρώπους, αντικείμενα, οργανισμούς, πληροφορίες) ανεξαρτήτως χρόνου ή χώρου,  9. η διαδικτυακή τεχνολογία ενέχει τη διαδραστικότητα και το συμμετοχικό ήθος, στοιχεία τα οποία συμβάλλουν στην επικοινωνία, στην αλληλεπίδραση, στην κοινωνικοποίηση και στη συνεργασία.</vt:lpstr>
      <vt:lpstr> Τι μπορεί να προσφέρει η αξιοποίηση των ΤΠΕ στη διδασκαλία της Ιστορίας  Μέσω της χρήσης των ΤΠΕ στη διδασκαλία, ο μαθητής έχει τη δυνατότητα:  * να μελετήσει με άμεσο και εμπειρικό τρόπο έναν πλασματικό κόσμο (λ.χ. εικονική ξενάγηση σε ένα μουσείο ή σε άλλο χώρο ιστορικού ενδιαφέροντος),   </vt:lpstr>
      <vt:lpstr>  * να αποκτήσει εμπειρίες που δε θα μπορούσε έχει με φυσικό τρόπο (λ.χ. ένας χώρος ραδιενεργός ή διάσπαρτος με νάρκες, ένας χώρος απρόσιτος λόγω απουσίας κατάλληλων συνθηκών επιβίωσης -υποβρύχια βάθη, ατμόσφαιρες στο διάστημα-, ένας χώρος που έχει υπάρξει με άλλη μορφή στο παρελθόν -περιήγηση στην αρχαία Μίλητο),   * να κατασκευάσει και να «χρησιμοποιήσει» αντικείμενα που δεν υπάρχουν στον φυσικό κόσμο (μοντελοποίηση) και να διαπιστώσει (εμπειρικά) το βαθμό λειτουργικότητάς τους. </vt:lpstr>
      <vt:lpstr>Με την αξιοποίηση των ΤΠΕ στη διδακτική διαδικασία οι μαθητές (δυνητικά)     μετατρέπονται από παθητικοί δέκτες σε πρωταγωνιστές,     λαμβάνουν ενεργό μέρος στη διαδικασία διδακτικής του μαθήματος, στην έρευνα και στην επεξεργασία του υλικού,   </vt:lpstr>
      <vt:lpstr>   προσπερνούν την «ιερότητα» του διδακτικού εγχειριδίου και απαγκιστρώνονται από την παραδοσιακή (δασκαλοκεντρική ή μαθητοκεντρική) διδασκαλία-αφήγηση,     ικανοποιούν τις αισθήσεις τους, ενώ παράλληλα εξάπτεται η περιέργεια, η φαντασία και η ενεργητικότητά τους. </vt:lpstr>
      <vt:lpstr>Η αξιοποίηση των ΤΠΕ στη διδασκαλία της Ιστορίας παρέχει δυνητικά τη δυνατότητα για   καλλιέργεια της ενσυναίσθησης,   κατανόηση της αναγκαιότητας της χρήσης των πηγών στην Ιστορία,   εξοικείωση με την ιστορική μεθοδολογία,   δημιουργία κατάλληλων συνθηκών για την απόκτηση κριτικής σκέψης και ιστορικής συνείδησης.</vt:lpstr>
      <vt:lpstr>ΠΡΟΒΛΗΜΑΤΑ στη χρήση των ΤΠΕ στη διδασκαλία   Η γνωση κινδυνεύει να χαθει μέσα στην πληροφορία.  Η πρόσβαση σε ένα απέραντο πλήθος πληροφοριών μέσω του διαδικτύου μπορεί να οδηγήσει τους μαθητές σε άκριτη και αποσπασματική πρόσληψη της πραγματικότητας και όχι σε πραγματική γνώση.  «Γνώση» και «πληροφορία» είναι δύο διακριτές έννοιες: η γνώση είναι πληροφορία που έχει ήδη μετασχηματιστεί, αναλυθεί και ερμηνευτεί και έχει ενσωματωθεί σε προϋπάρχοντα νοητικά σχήματα, αφού προηγουμένως αξιολογήθηκε. </vt:lpstr>
      <vt:lpstr> Η προσομοιωμένη πραγματικοτητα δεν είναι η ιδια η πραγματικοτητα.  Η οπτικοποίηση του παρελθόντος δημιουργεί την εντύπωση ρεαλιστικότερης αναπαράστασής του, με αποτέλεσμα ο μαθητής να μη μπορεί να αντιληφθεί ότι πρόκειται για μια διαμεσολαβημένη απεικόνιση και να οδηγείται σε μια μορφή παθητικής ιστορικής ενσυναίσθησης, σε άκριτη δηλαδή αποδοχή των εικονικών αναπαραστάσεων της ιστορικής πραγματικότητας.  </vt:lpstr>
      <vt:lpstr>  Ο πλουτος των μορφων του μηνύματος μπορεί να επισκιαζει το περιεχομενο.  Οι ελκυστικές εφαρμογές πολυμέσων εντυπωσιάζουν με τη συνδυαστική χρήση ήχου και κινούμενης εικόνας, γεγονός που μπορεί να αποπροσανατολίσει τους μαθητές από τη νοητική επεξεργασία των ιστορικών στοιχείων, η οποία αποτελεί και την ουσία του ιστορικού μαθήματος.   </vt:lpstr>
      <vt:lpstr> Ο μηχανισμος πλοηγησης στο ψηφιακο υλικο μπορει να υποκαταστησει τη μεθοδολογια ερευνητικης προσεγγισης του ιστορικου υλικου.  Η πλοήγηση σε μια ηλεκτρονική εφαρμογή ή στο διαδίκτυο δε διασφαλίζει την αντιστοιχία γνωστικού περιεχομένου και μεθοδολογικής προσέγγισης που έχει αναπτύξει η διδακτική της Ιστορίας, η παιδαγωγική επιστήμη και η γνωστική ψυχολογία. Συχνά, η αναζήτηση πληροφοριών μέσα από μεγάλες βάσεις δεδομένων αποκτά εγκυκλοπαιδικό χαρακτήρα, ενώ δημιουργεί στους μαθητές την εντύπωση ότι ανακαλύπτουν αδιαμφισβήτητο τεκμηριωτικό υλικό.   </vt:lpstr>
      <vt:lpstr> Δεν υπαρχουν αξιολογικα ουδετερα προϊόντα των νεων τεχνολογιων.  Είτε αναφερόμαστε στους δημιουργούς εκπαιδευτικών λογισμικών είτε σε οποιοδήποτε δημοσίευμα στο διαδίκτυο, γνωρίζουμε ότι δεν υπάρχουν «καθαρά» δεδομένα. Το νόημα των δεδομένων είναι άρρηκτα συνδεδεμένο με τον τρόπο με τον οποίο αυτά αναπαρίσταται, καθώς έτσι αποτυπώνεται και ο τρόπος με τον οποίο έχουν ερμηνευτεί.    </vt:lpstr>
      <vt:lpstr> Το συγχρονο καταναλωτικο πνευμα στη διδασκαλια μεσω τπε.  Η Ιστορία (και η διδασκαλία της) φαίνεται ότι είναι ένα ακόμη πανούργο τέχνασμα ενός αέναου καταναλωτισμού, όταν αυτή αντιμετωπίζεται ως ακόμη μία δεξιότητα, τεχνολογία, άλλοθι ή gadget, επειδή τα θεμελιώδη χαρακτηριστικά της καταναλωτικότητας είναι το επείγον της ευχαρίστησης, ο εθισμός στα δώρα, το όνειρο της παντοδυναμίας και η αδημονία για διασκέδαση.      </vt:lpstr>
      <vt:lpstr> Η διδασκαλια της ιστοριασ με χρηση τπε ωσ μεροσ της παιγνιοτητασ και της «τουριστικησ» διαθεσησ των μαθητων.  Η διαρκής υπέρβαση της πλήξης μέσω της παιγνιότητας συναντάται σήμερα σε όλους τους χώρους της Ιστορίας και στην ιστορική εκπαίδευση. Ωστόσο, όταν στη διδακτική του μαθήματος εμφανίζεται μια τουριστική αντιμετώπιση του παρελθόντος, τότε αυτή εθίζει τους αποδέκτες ή συμμετέχοντες σε μια καταναλωτική -και μόνο- πρόσληψή του. Έτσι απαξιώνεται και εμποδίζεται κάθε άλλη δυνατότητα προσέγγισης του παρελθόντος.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2022-03-15T16:45:06Z</dcterms:created>
  <dcterms:modified xsi:type="dcterms:W3CDTF">2022-04-27T07:49:16Z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TC101659569990</vt:lpwstr>
  </property>
</Properties>
</file>