
<file path=[Content_Types].xml><?xml version="1.0" encoding="utf-8"?>
<Types xmlns="http://schemas.openxmlformats.org/package/2006/content-types">
  <Default Extension="bmp" ContentType="image/bmp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4"/>
    <p:sldMasterId id="2147483780" r:id="rId5"/>
  </p:sldMasterIdLst>
  <p:notesMasterIdLst>
    <p:notesMasterId r:id="rId20"/>
  </p:notesMasterIdLst>
  <p:handoutMasterIdLst>
    <p:handoutMasterId r:id="rId21"/>
  </p:handoutMasterIdLst>
  <p:sldIdLst>
    <p:sldId id="293" r:id="rId6"/>
    <p:sldId id="256" r:id="rId7"/>
    <p:sldId id="297" r:id="rId8"/>
    <p:sldId id="259" r:id="rId9"/>
    <p:sldId id="260" r:id="rId10"/>
    <p:sldId id="261" r:id="rId11"/>
    <p:sldId id="262" r:id="rId12"/>
    <p:sldId id="263" r:id="rId13"/>
    <p:sldId id="294" r:id="rId14"/>
    <p:sldId id="295" r:id="rId15"/>
    <p:sldId id="267" r:id="rId16"/>
    <p:sldId id="268" r:id="rId17"/>
    <p:sldId id="269" r:id="rId18"/>
    <p:sldId id="296" r:id="rId19"/>
  </p:sldIdLst>
  <p:sldSz cx="12192000" cy="6858000"/>
  <p:notesSz cx="6858000" cy="9144000"/>
  <p:defaultTextStyle>
    <a:defPPr rtl="0">
      <a:defRPr lang="el-g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4" autoAdjust="0"/>
    <p:restoredTop sz="94605" autoAdjust="0"/>
  </p:normalViewPr>
  <p:slideViewPr>
    <p:cSldViewPr snapToGrid="0">
      <p:cViewPr varScale="1">
        <p:scale>
          <a:sx n="112" d="100"/>
          <a:sy n="112" d="100"/>
        </p:scale>
        <p:origin x="24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7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>
            <a:extLst>
              <a:ext uri="{FF2B5EF4-FFF2-40B4-BE49-F238E27FC236}">
                <a16:creationId xmlns:a16="http://schemas.microsoft.com/office/drawing/2014/main" id="{5FEDE2A6-A2F3-445C-A2A9-27419E4A18E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5638C17D-EA28-4101-910C-6B4B07F8E8F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ECE552-D673-4793-B038-211A64C452D2}" type="datetimeFigureOut">
              <a:rPr lang="el-GR" smtClean="0"/>
              <a:t>27/4/2022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FA866EDF-DC8D-41CB-B786-DBBC4F0BD78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E2F2DB07-8689-479D-B480-688EA6454EF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A6889C-FBA7-4119-8B01-B6C07B624F1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334629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noProof="0" dirty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A35A24-791B-412E-B0C6-9435567E2F40}" type="datetimeFigureOut">
              <a:rPr lang="el-GR" noProof="0" smtClean="0"/>
              <a:t>27/4/2022</a:t>
            </a:fld>
            <a:endParaRPr lang="el-GR" noProof="0" dirty="0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noProof="0" dirty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rtl="0"/>
            <a:r>
              <a:rPr lang="el-GR" altLang="zh-CN" sz="1200" b="0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Επεξεργασία στυλ κειμένου υποδείγματος</a:t>
            </a:r>
          </a:p>
          <a:p>
            <a:pPr lvl="1"/>
            <a:r>
              <a:rPr lang="el-GR" noProof="0" dirty="0"/>
              <a:t>Δεύτερο επίπεδο</a:t>
            </a:r>
          </a:p>
          <a:p>
            <a:pPr lvl="2"/>
            <a:r>
              <a:rPr lang="el-GR" noProof="0" dirty="0"/>
              <a:t>Τρίτο επίπεδο</a:t>
            </a:r>
          </a:p>
          <a:p>
            <a:pPr lvl="3"/>
            <a:r>
              <a:rPr lang="el-GR" noProof="0" dirty="0"/>
              <a:t>Τέταρτο επίπεδο</a:t>
            </a:r>
          </a:p>
          <a:p>
            <a:pPr lvl="4"/>
            <a:r>
              <a:rPr lang="el-GR" noProof="0" dirty="0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noProof="0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7A1E00-BA25-4DEE-B3D6-73954D455181}" type="slidenum">
              <a:rPr lang="el-GR" noProof="0" smtClean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22684708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lang="el-GR" altLang="zh-CN" sz="1200" b="0" i="0" u="none" strike="noStrike" kern="1200" baseline="0" smtClean="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el-GR">
                <a:latin typeface="Segoe UI" panose="020B0502040204020203" pitchFamily="34" charset="0"/>
                <a:cs typeface="Segoe UI" panose="020B0502040204020203" pitchFamily="34" charset="0"/>
              </a:rPr>
              <a:t>Κατά τη διεξαγωγή έρευνας, είναι εύκολο να μεταβείτε σε μία πηγή: Wikipedia.  Ωστόσο, πρέπει να συμπεριλάβετε ποικιλία πηγών στην έρευνά σας. Λάβετε υπόψη τις παρακάτω πηγές: 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el-GR">
                <a:latin typeface="Segoe UI" panose="020B0502040204020203" pitchFamily="34" charset="0"/>
                <a:cs typeface="Segoe UI" panose="020B0502040204020203" pitchFamily="34" charset="0"/>
              </a:rPr>
              <a:t>Από ποιον μπορώ να πάρω συνέντευξη για να βρω περισσότερες πληροφορίες σχετικά με το θέμα;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el-GR">
                <a:latin typeface="Segoe UI" panose="020B0502040204020203" pitchFamily="34" charset="0"/>
                <a:cs typeface="Segoe UI" panose="020B0502040204020203" pitchFamily="34" charset="0"/>
              </a:rPr>
              <a:t>Είναι το θέμα τρέχων και θα ενδιαφέρει το ακροατήριό μου;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el-GR">
                <a:latin typeface="Segoe UI" panose="020B0502040204020203" pitchFamily="34" charset="0"/>
                <a:cs typeface="Segoe UI" panose="020B0502040204020203" pitchFamily="34" charset="0"/>
              </a:rPr>
              <a:t>Ποια άρθρα, ιστολόγια και περιοδικά ίσως διαθέτουν περιεχόμενο που σχετίζεται με το θέμα μου;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el-GR">
                <a:latin typeface="Segoe UI" panose="020B0502040204020203" pitchFamily="34" charset="0"/>
                <a:cs typeface="Segoe UI" panose="020B0502040204020203" pitchFamily="34" charset="0"/>
              </a:rPr>
              <a:t>Υπάρχει βίντεο του YouTube σχετικά με το θέμα; Εάν ναι, σε τι αναφέρεται;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el-GR">
                <a:latin typeface="Segoe UI" panose="020B0502040204020203" pitchFamily="34" charset="0"/>
                <a:cs typeface="Segoe UI" panose="020B0502040204020203" pitchFamily="34" charset="0"/>
              </a:rPr>
              <a:t>Τι εικόνες μπορώ να βρω σχετικά με το θέμα;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849E9A-41F7-4779-A581-48A7C374A227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57570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A1E00-BA25-4DEE-B3D6-73954D455181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95599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A1E00-BA25-4DEE-B3D6-73954D455181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69416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A1E00-BA25-4DEE-B3D6-73954D455181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004302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A1E00-BA25-4DEE-B3D6-73954D455181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868887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A1E00-BA25-4DEE-B3D6-73954D455181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00044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A1E00-BA25-4DEE-B3D6-73954D455181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711720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A1E00-BA25-4DEE-B3D6-73954D455181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74072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A1E00-BA25-4DEE-B3D6-73954D455181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28364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A1E00-BA25-4DEE-B3D6-73954D455181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625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A1E00-BA25-4DEE-B3D6-73954D455181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65670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A1E00-BA25-4DEE-B3D6-73954D455181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23318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A1E00-BA25-4DEE-B3D6-73954D455181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788715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A1E00-BA25-4DEE-B3D6-73954D455181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5304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Ορθογώνιο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Ορθογώνιο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1" name="Ορθογώνιο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15" name="Ορθογώνιο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Ομάδα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Ευθεία γραμμή σύνδεσης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Ευθεία γραμμή σύνδεσης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Ευθεία γραμμή σύνδεσης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Τίτλος 1"/>
          <p:cNvSpPr>
            <a:spLocks noGrp="1"/>
          </p:cNvSpPr>
          <p:nvPr>
            <p:ph type="ctrTitle" hasCustomPrompt="1"/>
          </p:nvPr>
        </p:nvSpPr>
        <p:spPr>
          <a:xfrm>
            <a:off x="1561708" y="2091263"/>
            <a:ext cx="9068586" cy="2590800"/>
          </a:xfrm>
        </p:spPr>
        <p:txBody>
          <a:bodyPr tIns="45720" bIns="45720" rtlCol="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+mn-ea"/>
                <a:cs typeface="+mn-cs"/>
              </a:defRPr>
            </a:lvl1pPr>
          </a:lstStyle>
          <a:p>
            <a:pPr rtl="0"/>
            <a:r>
              <a:rPr lang="el-GR" noProof="0" dirty="0"/>
              <a:t>Κάντε κλικ για να επεξεργαστείτε το 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 hasCustomPrompt="1"/>
          </p:nvPr>
        </p:nvSpPr>
        <p:spPr>
          <a:xfrm>
            <a:off x="1562100" y="4682062"/>
            <a:ext cx="9070848" cy="457201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l-GR" noProof="0" dirty="0"/>
              <a:t>Κάντε κλικ για να επεξεργαστείτε το Στυλ κύριου υπότιτλου</a:t>
            </a:r>
          </a:p>
        </p:txBody>
      </p:sp>
      <p:sp>
        <p:nvSpPr>
          <p:cNvPr id="20" name="Σύμβολο κράτησης θέσης ημερομηνίας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 rtlCol="0"/>
          <a:lstStyle>
            <a:lvl1pPr algn="ctr">
              <a:defRPr sz="1300" spc="0" baseline="0">
                <a:solidFill>
                  <a:srgbClr val="FFFFFF"/>
                </a:solidFill>
                <a:latin typeface="Tahoma" panose="020B0604030504040204" pitchFamily="34" charset="0"/>
              </a:defRPr>
            </a:lvl1pPr>
          </a:lstStyle>
          <a:p>
            <a:fld id="{185CCB60-566C-4DCB-8CB3-9CF649DC6D32}" type="datetime1">
              <a:rPr lang="el-GR" smtClean="0"/>
              <a:pPr/>
              <a:t>27/4/2022</a:t>
            </a:fld>
            <a:endParaRPr lang="el-GR" dirty="0"/>
          </a:p>
        </p:txBody>
      </p:sp>
      <p:sp>
        <p:nvSpPr>
          <p:cNvPr id="21" name="Σύμβολο κράτησης θέσης υποσέλιδου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l-GR" noProof="0" dirty="0"/>
          </a:p>
        </p:txBody>
      </p:sp>
      <p:sp>
        <p:nvSpPr>
          <p:cNvPr id="22" name="Σύμβολο κράτησης θέσης αριθμού διαφάνειας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el-GR" noProof="0" smtClean="0"/>
              <a:pPr/>
              <a:t>‹#›</a:t>
            </a:fld>
            <a:endParaRPr lang="el-GR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el-GR" noProof="0"/>
              <a:t>Κάντε κλικ για να επεξεργαστείτε το 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el-GR" noProof="0"/>
              <a:t>Επεξεργασία στυλ κειμένου υποδείγματος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FA80B878-5C93-452D-8AE5-A37B62AB4CC3}" type="datetime1">
              <a:rPr lang="el-GR" noProof="0" smtClean="0"/>
              <a:t>27/4/2022</a:t>
            </a:fld>
            <a:endParaRPr lang="el-GR" noProof="0"/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l-GR" noProof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el-GR" noProof="0" smtClean="0"/>
              <a:pPr/>
              <a:t>‹#›</a:t>
            </a:fld>
            <a:endParaRPr lang="el-GR" noProof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 hasCustomPrompt="1"/>
          </p:nvPr>
        </p:nvSpPr>
        <p:spPr>
          <a:xfrm>
            <a:off x="8991600" y="762000"/>
            <a:ext cx="2362200" cy="5257800"/>
          </a:xfrm>
        </p:spPr>
        <p:txBody>
          <a:bodyPr vert="eaVert" rtlCol="0"/>
          <a:lstStyle/>
          <a:p>
            <a:pPr rtl="0"/>
            <a:r>
              <a:rPr lang="el-GR" noProof="0"/>
              <a:t>Κάντε κλικ για να επεξεργαστείτε το 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762000"/>
            <a:ext cx="8077200" cy="5257800"/>
          </a:xfrm>
        </p:spPr>
        <p:txBody>
          <a:bodyPr vert="eaVert" rtlCol="0"/>
          <a:lstStyle/>
          <a:p>
            <a:pPr lvl="0" rtl="0"/>
            <a:r>
              <a:rPr lang="el-GR" noProof="0"/>
              <a:t>Επεξεργασία στυλ κειμένου υποδείγματος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951CFC9D-DFD0-4B0F-9265-8685B6F4F929}" type="datetime1">
              <a:rPr lang="el-GR" noProof="0" smtClean="0"/>
              <a:t>27/4/2022</a:t>
            </a:fld>
            <a:endParaRPr lang="el-GR" noProof="0"/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l-GR" noProof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el-GR" noProof="0" smtClean="0"/>
              <a:pPr/>
              <a:t>‹#›</a:t>
            </a:fld>
            <a:endParaRPr lang="el-GR" noProof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2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1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1" y="1267732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198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4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063" indent="0" algn="ctr">
              <a:buNone/>
              <a:defRPr sz="1600"/>
            </a:lvl2pPr>
            <a:lvl3pPr marL="914126" indent="0" algn="ctr">
              <a:buNone/>
              <a:defRPr sz="1600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1" y="1341257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 rtl="0"/>
            <a:fld id="{860A7CF4-93B0-45E2-B2FC-3D0A1F438AFC}" type="datetime1">
              <a:rPr lang="el-GR" noProof="0" smtClean="0"/>
              <a:t>27/4/2022</a:t>
            </a:fld>
            <a:endParaRPr lang="el-GR" noProof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el-GR" noProof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A6AF1B4E-90EC-4A51-B6E5-B702C054ECB0}" type="slidenum">
              <a:rPr lang="el-GR" noProof="0" smtClean="0"/>
              <a:t>‹#›</a:t>
            </a:fld>
            <a:endParaRPr lang="el-GR" noProof="0"/>
          </a:p>
        </p:txBody>
      </p:sp>
    </p:spTree>
    <p:extLst>
      <p:ext uri="{BB962C8B-B14F-4D97-AF65-F5344CB8AC3E}">
        <p14:creationId xmlns:p14="http://schemas.microsoft.com/office/powerpoint/2010/main" val="18806328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721B52D-F3ED-4E5C-8849-441421E9320E}" type="datetime1">
              <a:rPr lang="el-GR" noProof="0" smtClean="0"/>
              <a:t>27/4/2022</a:t>
            </a:fld>
            <a:endParaRPr lang="el-GR" noProof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l-GR" noProof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6AF1B4E-90EC-4A51-B6E5-B702C054ECB0}" type="slidenum">
              <a:rPr lang="el-GR" noProof="0" smtClean="0"/>
              <a:t>‹#›</a:t>
            </a:fld>
            <a:endParaRPr lang="el-GR" noProof="0"/>
          </a:p>
        </p:txBody>
      </p:sp>
    </p:spTree>
    <p:extLst>
      <p:ext uri="{BB962C8B-B14F-4D97-AF65-F5344CB8AC3E}">
        <p14:creationId xmlns:p14="http://schemas.microsoft.com/office/powerpoint/2010/main" val="38818540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1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1" y="1267732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198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0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rtl="0"/>
            <a:fld id="{438E13D6-8864-4322-8BA5-AC9AD549A48C}" type="datetime1">
              <a:rPr lang="el-GR" noProof="0" smtClean="0"/>
              <a:t>27/4/2022</a:t>
            </a:fld>
            <a:endParaRPr lang="el-GR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pPr rtl="0"/>
            <a:endParaRPr lang="el-GR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pPr rtl="0"/>
            <a:fld id="{A6AF1B4E-90EC-4A51-B6E5-B702C054ECB0}" type="slidenum">
              <a:rPr lang="el-GR" noProof="0" smtClean="0"/>
              <a:t>‹#›</a:t>
            </a:fld>
            <a:endParaRPr lang="el-GR" noProof="0"/>
          </a:p>
        </p:txBody>
      </p:sp>
    </p:spTree>
    <p:extLst>
      <p:ext uri="{BB962C8B-B14F-4D97-AF65-F5344CB8AC3E}">
        <p14:creationId xmlns:p14="http://schemas.microsoft.com/office/powerpoint/2010/main" val="277519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799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799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673DE1B-67A4-4D1A-93A8-DDA9751B69FC}" type="datetime1">
              <a:rPr lang="el-GR" noProof="0" smtClean="0"/>
              <a:t>27/4/2022</a:t>
            </a:fld>
            <a:endParaRPr lang="el-GR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l-GR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6AF1B4E-90EC-4A51-B6E5-B702C054ECB0}" type="slidenum">
              <a:rPr lang="el-GR" noProof="0" smtClean="0"/>
              <a:t>‹#›</a:t>
            </a:fld>
            <a:endParaRPr lang="el-GR" noProof="0"/>
          </a:p>
        </p:txBody>
      </p:sp>
    </p:spTree>
    <p:extLst>
      <p:ext uri="{BB962C8B-B14F-4D97-AF65-F5344CB8AC3E}">
        <p14:creationId xmlns:p14="http://schemas.microsoft.com/office/powerpoint/2010/main" val="33600066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99" b="0">
                <a:solidFill>
                  <a:schemeClr val="tx2"/>
                </a:solidFill>
                <a:latin typeface="+mn-lt"/>
              </a:defRPr>
            </a:lvl1pPr>
            <a:lvl2pPr marL="457063" indent="0">
              <a:buNone/>
              <a:defRPr sz="18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799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99" b="0">
                <a:solidFill>
                  <a:schemeClr val="tx2"/>
                </a:solidFill>
              </a:defRPr>
            </a:lvl1pPr>
            <a:lvl2pPr marL="457063" indent="0">
              <a:buNone/>
              <a:defRPr sz="18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799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A6F7A84-1916-4246-8703-8D97463C8FF5}" type="datetime1">
              <a:rPr lang="el-GR" noProof="0" smtClean="0"/>
              <a:t>27/4/2022</a:t>
            </a:fld>
            <a:endParaRPr lang="el-GR" noProof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l-GR" noProof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6AF1B4E-90EC-4A51-B6E5-B702C054ECB0}" type="slidenum">
              <a:rPr lang="el-GR" noProof="0" smtClean="0"/>
              <a:t>‹#›</a:t>
            </a:fld>
            <a:endParaRPr lang="el-GR" noProof="0"/>
          </a:p>
        </p:txBody>
      </p:sp>
    </p:spTree>
    <p:extLst>
      <p:ext uri="{BB962C8B-B14F-4D97-AF65-F5344CB8AC3E}">
        <p14:creationId xmlns:p14="http://schemas.microsoft.com/office/powerpoint/2010/main" val="29924487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B26B5A3-6363-4E85-BF4F-56F4ED300C1F}" type="datetime1">
              <a:rPr lang="el-GR" noProof="0" smtClean="0"/>
              <a:t>27/4/2022</a:t>
            </a:fld>
            <a:endParaRPr lang="el-GR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l-GR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6AF1B4E-90EC-4A51-B6E5-B702C054ECB0}" type="slidenum">
              <a:rPr lang="el-GR" noProof="0" smtClean="0"/>
              <a:t>‹#›</a:t>
            </a:fld>
            <a:endParaRPr lang="el-GR" noProof="0"/>
          </a:p>
        </p:txBody>
      </p:sp>
    </p:spTree>
    <p:extLst>
      <p:ext uri="{BB962C8B-B14F-4D97-AF65-F5344CB8AC3E}">
        <p14:creationId xmlns:p14="http://schemas.microsoft.com/office/powerpoint/2010/main" val="38005536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4BBD7DD-0A44-4F4D-A40A-C7F22FF5E50C}" type="datetime1">
              <a:rPr lang="el-GR" noProof="0" smtClean="0"/>
              <a:t>27/4/2022</a:t>
            </a:fld>
            <a:endParaRPr lang="el-GR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l-GR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6AF1B4E-90EC-4A51-B6E5-B702C054ECB0}" type="slidenum">
              <a:rPr lang="el-GR" noProof="0" smtClean="0"/>
              <a:t>‹#›</a:t>
            </a:fld>
            <a:endParaRPr lang="el-GR" noProof="0"/>
          </a:p>
        </p:txBody>
      </p:sp>
    </p:spTree>
    <p:extLst>
      <p:ext uri="{BB962C8B-B14F-4D97-AF65-F5344CB8AC3E}">
        <p14:creationId xmlns:p14="http://schemas.microsoft.com/office/powerpoint/2010/main" val="16928664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12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99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799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760D41A-FB15-4DC5-BC7A-B828252D387D}" type="datetime1">
              <a:rPr lang="el-GR" noProof="0" smtClean="0"/>
              <a:t>27/4/2022</a:t>
            </a:fld>
            <a:endParaRPr lang="el-GR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pPr rtl="0"/>
            <a:endParaRPr lang="el-GR" noProof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fld id="{A6AF1B4E-90EC-4A51-B6E5-B702C054ECB0}" type="slidenum">
              <a:rPr lang="el-GR" noProof="0" smtClean="0"/>
              <a:t>‹#›</a:t>
            </a:fld>
            <a:endParaRPr lang="el-GR" noProof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39274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el-GR" noProof="0"/>
              <a:t>Κάντε κλικ για να επεξεργαστείτε το 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 sz="1800"/>
            </a:lvl1pPr>
          </a:lstStyle>
          <a:p>
            <a:pPr lvl="0" rtl="0"/>
            <a:r>
              <a:rPr lang="el-GR" noProof="0"/>
              <a:t>Επεξεργασία στυλ κειμένου υποδείγματος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68160D26-378D-4BCB-90D7-EDC97FD6F6CE}" type="datetime1">
              <a:rPr lang="el-GR" noProof="0" smtClean="0"/>
              <a:t>27/4/2022</a:t>
            </a:fld>
            <a:endParaRPr lang="el-GR" noProof="0"/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l-GR" noProof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el-GR" noProof="0" smtClean="0"/>
              <a:pPr/>
              <a:t>‹#›</a:t>
            </a:fld>
            <a:endParaRPr lang="el-GR" noProof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1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799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1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rtl="0"/>
            <a:fld id="{B1DCC89E-C514-491E-955C-8B8A76E2E3F2}" type="datetime1">
              <a:rPr lang="el-GR" noProof="0" smtClean="0"/>
              <a:t>27/4/2022</a:t>
            </a:fld>
            <a:endParaRPr lang="el-GR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126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rtl="0"/>
            <a:endParaRPr lang="el-GR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9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fld id="{A6AF1B4E-90EC-4A51-B6E5-B702C054ECB0}" type="slidenum">
              <a:rPr lang="el-GR" noProof="0" smtClean="0"/>
              <a:t>‹#›</a:t>
            </a:fld>
            <a:endParaRPr lang="el-GR" noProof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279472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393DF57-9105-4084-8089-4EA8B3A62BD9}" type="datetime1">
              <a:rPr lang="el-GR" noProof="0" smtClean="0"/>
              <a:t>27/4/2022</a:t>
            </a:fld>
            <a:endParaRPr lang="el-GR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l-GR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6AF1B4E-90EC-4A51-B6E5-B702C054ECB0}" type="slidenum">
              <a:rPr lang="el-GR" noProof="0" smtClean="0"/>
              <a:t>‹#›</a:t>
            </a:fld>
            <a:endParaRPr lang="el-GR" noProof="0"/>
          </a:p>
        </p:txBody>
      </p:sp>
    </p:spTree>
    <p:extLst>
      <p:ext uri="{BB962C8B-B14F-4D97-AF65-F5344CB8AC3E}">
        <p14:creationId xmlns:p14="http://schemas.microsoft.com/office/powerpoint/2010/main" val="3166171885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762000"/>
            <a:ext cx="8077200" cy="5257800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393DF57-9105-4084-8089-4EA8B3A62BD9}" type="datetime1">
              <a:rPr lang="el-GR" noProof="0" smtClean="0"/>
              <a:t>27/4/2022</a:t>
            </a:fld>
            <a:endParaRPr lang="el-GR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l-GR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6AF1B4E-90EC-4A51-B6E5-B702C054ECB0}" type="slidenum">
              <a:rPr lang="el-GR" noProof="0" smtClean="0"/>
              <a:t>‹#›</a:t>
            </a:fld>
            <a:endParaRPr lang="el-GR" noProof="0"/>
          </a:p>
        </p:txBody>
      </p:sp>
    </p:spTree>
    <p:extLst>
      <p:ext uri="{BB962C8B-B14F-4D97-AF65-F5344CB8AC3E}">
        <p14:creationId xmlns:p14="http://schemas.microsoft.com/office/powerpoint/2010/main" val="41605308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Ορθογώνιο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Ορθογώνιο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4" name="Ορθογώνιο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30" name="Ορθογώνιο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Ομάδα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Ευθεία γραμμή σύνδεσης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Ευθεία γραμμή σύνδεσης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Ευθεία γραμμή σύνδεσης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Τίτλος 1"/>
          <p:cNvSpPr>
            <a:spLocks noGrp="1"/>
          </p:cNvSpPr>
          <p:nvPr>
            <p:ph type="title" hasCustomPrompt="1"/>
          </p:nvPr>
        </p:nvSpPr>
        <p:spPr>
          <a:xfrm>
            <a:off x="1563623" y="2094309"/>
            <a:ext cx="9070848" cy="2587752"/>
          </a:xfrm>
        </p:spPr>
        <p:txBody>
          <a:bodyPr rtlCol="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+mn-ea"/>
                <a:cs typeface="+mn-cs"/>
              </a:defRPr>
            </a:lvl1pPr>
          </a:lstStyle>
          <a:p>
            <a:pPr rtl="0"/>
            <a:r>
              <a:rPr lang="el-GR" noProof="0" dirty="0"/>
              <a:t>Κάντε κλικ για να επεξεργαστείτε το 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 hasCustomPrompt="1"/>
          </p:nvPr>
        </p:nvSpPr>
        <p:spPr>
          <a:xfrm>
            <a:off x="1563624" y="4682062"/>
            <a:ext cx="9070848" cy="457200"/>
          </a:xfrm>
        </p:spPr>
        <p:txBody>
          <a:bodyPr rtlCol="0"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/>
              <a:t>Επεξεργασία στυλ κειμένου υποδείγματος</a:t>
            </a:r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 rtlCol="0"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Tahoma" panose="020B0604030504040204" pitchFamily="34" charset="0"/>
                <a:ea typeface="+mn-ea"/>
                <a:cs typeface="+mn-cs"/>
              </a:defRPr>
            </a:lvl1pPr>
          </a:lstStyle>
          <a:p>
            <a:fld id="{4107B721-C4A9-4BF6-8612-3026F54BF463}" type="datetime1">
              <a:rPr lang="el-GR" smtClean="0"/>
              <a:pPr/>
              <a:t>27/4/2022</a:t>
            </a:fld>
            <a:endParaRPr lang="el-GR" dirty="0"/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l-GR" noProof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el-GR" noProof="0" smtClean="0"/>
              <a:pPr/>
              <a:t>‹#›</a:t>
            </a:fld>
            <a:endParaRPr lang="el-GR" noProof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el-GR" noProof="0"/>
              <a:t>Κάντε κλικ για να επεξεργαστείτε το 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 hasCustomPrompt="1"/>
          </p:nvPr>
        </p:nvSpPr>
        <p:spPr>
          <a:xfrm>
            <a:off x="1066800" y="2103120"/>
            <a:ext cx="475488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l-GR" noProof="0"/>
              <a:t>Επεξεργασία στυλ κειμένου υποδείγματος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 hasCustomPrompt="1"/>
          </p:nvPr>
        </p:nvSpPr>
        <p:spPr>
          <a:xfrm>
            <a:off x="6370320" y="2103120"/>
            <a:ext cx="475488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l-GR" noProof="0"/>
              <a:t>Επεξεργασία στυλ κειμένου υποδείγματος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</a:p>
        </p:txBody>
      </p:sp>
      <p:sp>
        <p:nvSpPr>
          <p:cNvPr id="5" name="Σύμβολο κράτησης θέσης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976FC02E-8994-4922-9849-A2DB311A3726}" type="datetime1">
              <a:rPr lang="el-GR" noProof="0" smtClean="0"/>
              <a:t>27/4/2022</a:t>
            </a:fld>
            <a:endParaRPr lang="el-GR" noProof="0"/>
          </a:p>
        </p:txBody>
      </p:sp>
      <p:sp>
        <p:nvSpPr>
          <p:cNvPr id="6" name="Σύμβολο κράτησης θέσης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l-GR" noProof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el-GR" noProof="0" smtClean="0"/>
              <a:pPr/>
              <a:t>‹#›</a:t>
            </a:fld>
            <a:endParaRPr lang="el-GR" noProof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el-GR" noProof="0"/>
              <a:t>Κάντε κλικ για να επεξεργαστείτε το 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 hasCustomPrompt="1"/>
          </p:nvPr>
        </p:nvSpPr>
        <p:spPr>
          <a:xfrm>
            <a:off x="1069848" y="2074334"/>
            <a:ext cx="4754880" cy="640080"/>
          </a:xfrm>
        </p:spPr>
        <p:txBody>
          <a:bodyPr rtlCol="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 hasCustomPrompt="1"/>
          </p:nvPr>
        </p:nvSpPr>
        <p:spPr>
          <a:xfrm>
            <a:off x="1069848" y="2755898"/>
            <a:ext cx="4754880" cy="320040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l-GR" noProof="0"/>
              <a:t>Επεξεργασία στυλ κειμένου υποδείγματος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 hasCustomPrompt="1"/>
          </p:nvPr>
        </p:nvSpPr>
        <p:spPr>
          <a:xfrm>
            <a:off x="6373368" y="2074334"/>
            <a:ext cx="4754880" cy="640080"/>
          </a:xfrm>
        </p:spPr>
        <p:txBody>
          <a:bodyPr rtlCol="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 noProof="0"/>
              <a:t>Επεξεργασία 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 hasCustomPrompt="1"/>
          </p:nvPr>
        </p:nvSpPr>
        <p:spPr>
          <a:xfrm>
            <a:off x="6373368" y="2756581"/>
            <a:ext cx="4754880" cy="320040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l-GR" noProof="0"/>
              <a:t>Επεξεργασία στυλ κειμένου υποδείγματος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</a:p>
        </p:txBody>
      </p:sp>
      <p:sp>
        <p:nvSpPr>
          <p:cNvPr id="7" name="Σύμβολο κράτησης θέσης ημερομηνίας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CDB85AC-BF10-436B-9114-10E6B4DBFCA8}" type="datetime1">
              <a:rPr lang="el-GR" noProof="0" smtClean="0"/>
              <a:t>27/4/2022</a:t>
            </a:fld>
            <a:endParaRPr lang="el-GR" noProof="0"/>
          </a:p>
        </p:txBody>
      </p:sp>
      <p:sp>
        <p:nvSpPr>
          <p:cNvPr id="8" name="Σύμβολο κράτησης θέσης υποσέλιδου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l-GR" noProof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el-GR" noProof="0" smtClean="0"/>
              <a:pPr/>
              <a:t>‹#›</a:t>
            </a:fld>
            <a:endParaRPr lang="el-GR" noProof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el-GR" noProof="0"/>
              <a:t>Κάντε κλικ για να επεξεργαστείτε το Στυλ κύριου τίτλου</a:t>
            </a:r>
          </a:p>
        </p:txBody>
      </p:sp>
      <p:sp>
        <p:nvSpPr>
          <p:cNvPr id="3" name="Σύμβολο κράτησης θέσης ημερομηνίας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2C258014-5E2B-49B8-99FF-E28F0E7026C9}" type="datetime1">
              <a:rPr lang="el-GR" noProof="0" smtClean="0"/>
              <a:t>27/4/2022</a:t>
            </a:fld>
            <a:endParaRPr lang="el-GR" noProof="0"/>
          </a:p>
        </p:txBody>
      </p:sp>
      <p:sp>
        <p:nvSpPr>
          <p:cNvPr id="4" name="Σύμβολο κράτησης θέσης υποσέλιδου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l-GR" noProof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el-GR" noProof="0" smtClean="0"/>
              <a:pPr/>
              <a:t>‹#›</a:t>
            </a:fld>
            <a:endParaRPr lang="el-GR" noProof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Σύμβολο κράτησης θέσης ημερομηνίας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628F44E5-AD19-4231-913A-4180C9CFF7F5}" type="datetime1">
              <a:rPr lang="el-GR" noProof="0" smtClean="0"/>
              <a:t>27/4/2022</a:t>
            </a:fld>
            <a:endParaRPr lang="el-GR" noProof="0"/>
          </a:p>
        </p:txBody>
      </p:sp>
      <p:sp>
        <p:nvSpPr>
          <p:cNvPr id="3" name="Σύμβολο κράτησης θέσης υποσέλιδου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l-GR" noProof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el-GR" noProof="0" smtClean="0"/>
              <a:pPr/>
              <a:t>‹#›</a:t>
            </a:fld>
            <a:endParaRPr lang="el-GR" noProof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Ορθογώνιο 13"/>
          <p:cNvSpPr/>
          <p:nvPr/>
        </p:nvSpPr>
        <p:spPr>
          <a:xfrm>
            <a:off x="234693" y="237744"/>
            <a:ext cx="8633081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16" name="Ορθογώνιο 15"/>
          <p:cNvSpPr/>
          <p:nvPr/>
        </p:nvSpPr>
        <p:spPr>
          <a:xfrm>
            <a:off x="371856" y="374904"/>
            <a:ext cx="8353044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Ορθογώνιο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Τίτλος 1"/>
          <p:cNvSpPr>
            <a:spLocks noGrp="1"/>
          </p:cNvSpPr>
          <p:nvPr>
            <p:ph type="title" hasCustomPrompt="1"/>
          </p:nvPr>
        </p:nvSpPr>
        <p:spPr>
          <a:xfrm>
            <a:off x="9296400" y="607392"/>
            <a:ext cx="2430780" cy="1645920"/>
          </a:xfr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+mn-ea"/>
                <a:cs typeface="+mn-cs"/>
              </a:defRPr>
            </a:lvl1pPr>
          </a:lstStyle>
          <a:p>
            <a:pPr rtl="0"/>
            <a:r>
              <a:rPr lang="el-GR" noProof="0" dirty="0"/>
              <a:t>Κάντε κλικ για να επεξεργαστείτε το 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 hasCustomPrompt="1"/>
          </p:nvPr>
        </p:nvSpPr>
        <p:spPr>
          <a:xfrm>
            <a:off x="790575" y="704850"/>
            <a:ext cx="7562850" cy="5143500"/>
          </a:xfrm>
        </p:spPr>
        <p:txBody>
          <a:bodyPr rtlCol="0"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l-GR" noProof="0"/>
              <a:t>Επεξεργασία στυλ κειμένου υποδείγματος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 hasCustomPrompt="1"/>
          </p:nvPr>
        </p:nvSpPr>
        <p:spPr>
          <a:xfrm>
            <a:off x="9296400" y="2286000"/>
            <a:ext cx="2430780" cy="35052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l-GR" noProof="0"/>
              <a:t>Επεξεργασία στυλ κειμένου υποδείγματος</a:t>
            </a:r>
          </a:p>
        </p:txBody>
      </p:sp>
      <p:sp>
        <p:nvSpPr>
          <p:cNvPr id="5" name="Σύμβολο κράτησης θέσης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F330C31B-21AD-449F-9AC9-F747AD592B48}" type="datetime1">
              <a:rPr lang="el-GR" noProof="0" smtClean="0"/>
              <a:t>27/4/2022</a:t>
            </a:fld>
            <a:endParaRPr lang="el-GR" noProof="0"/>
          </a:p>
        </p:txBody>
      </p:sp>
      <p:sp>
        <p:nvSpPr>
          <p:cNvPr id="6" name="Σύμβολο κράτησης θέσης υποσέλιδου 5"/>
          <p:cNvSpPr>
            <a:spLocks noGrp="1"/>
          </p:cNvSpPr>
          <p:nvPr>
            <p:ph type="ftr" sz="quarter" idx="11"/>
          </p:nvPr>
        </p:nvSpPr>
        <p:spPr>
          <a:xfrm>
            <a:off x="3439158" y="6214535"/>
            <a:ext cx="5184648" cy="256032"/>
          </a:xfrm>
        </p:spPr>
        <p:txBody>
          <a:bodyPr rtlCol="0"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l-GR" noProof="0"/>
          </a:p>
        </p:txBody>
      </p:sp>
      <p:sp>
        <p:nvSpPr>
          <p:cNvPr id="7" name="Σύμβολο κράτησης θέσης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4FAB73BC-B049-4115-A692-8D63A059BFB8}" type="slidenum">
              <a:rPr lang="el-GR" noProof="0" smtClean="0"/>
              <a:pPr/>
              <a:t>‹#›</a:t>
            </a:fld>
            <a:endParaRPr lang="el-GR" noProof="0"/>
          </a:p>
        </p:txBody>
      </p:sp>
      <p:sp>
        <p:nvSpPr>
          <p:cNvPr id="11" name="Ορθογώνιο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Ορθογώνιο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1"/>
          </a:solidFill>
          <a:ln w="6350" cap="sq">
            <a:solidFill>
              <a:schemeClr val="tx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Τίτλος 1"/>
          <p:cNvSpPr>
            <a:spLocks noGrp="1"/>
          </p:cNvSpPr>
          <p:nvPr>
            <p:ph type="title" hasCustomPrompt="1"/>
          </p:nvPr>
        </p:nvSpPr>
        <p:spPr>
          <a:xfrm>
            <a:off x="9296400" y="603504"/>
            <a:ext cx="2432304" cy="1645920"/>
          </a:xfrm>
        </p:spPr>
        <p:txBody>
          <a:bodyPr rtlCol="0"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Tahoma" panose="020B0604030504040204" pitchFamily="34" charset="0"/>
              </a:defRPr>
            </a:lvl1pPr>
          </a:lstStyle>
          <a:p>
            <a:pPr rtl="0"/>
            <a:r>
              <a:rPr lang="el-GR" noProof="0" dirty="0"/>
              <a:t>Κάντε κλικ για να επεξεργαστείτε το Στυλ κύριου τίτλου</a:t>
            </a:r>
          </a:p>
        </p:txBody>
      </p:sp>
      <p:sp>
        <p:nvSpPr>
          <p:cNvPr id="3" name="Θέση εικόνας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228599" y="237744"/>
            <a:ext cx="8601076" cy="6382512"/>
          </a:xfrm>
          <a:solidFill>
            <a:srgbClr val="808080"/>
          </a:solidFill>
          <a:ln>
            <a:noFill/>
          </a:ln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l-GR" noProof="0"/>
              <a:t>Κάντε κλικ στο εικονίδιο για να προσθέσετε μια εικόνα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 hasCustomPrompt="1"/>
          </p:nvPr>
        </p:nvSpPr>
        <p:spPr>
          <a:xfrm>
            <a:off x="9296400" y="2286000"/>
            <a:ext cx="2432304" cy="3502152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l-GR" noProof="0"/>
              <a:t>Επεξεργασία στυλ κειμένου υποδείγματος</a:t>
            </a:r>
          </a:p>
        </p:txBody>
      </p:sp>
      <p:sp>
        <p:nvSpPr>
          <p:cNvPr id="5" name="Σύμβολο κράτησης θέσης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rtl="0"/>
            <a:fld id="{E506B9D9-499D-4D76-84B0-CCC5014F5731}" type="datetime1">
              <a:rPr lang="el-GR" noProof="0" smtClean="0"/>
              <a:t>27/4/2022</a:t>
            </a:fld>
            <a:endParaRPr lang="el-GR" noProof="0"/>
          </a:p>
        </p:txBody>
      </p:sp>
      <p:sp>
        <p:nvSpPr>
          <p:cNvPr id="6" name="Σύμβολο κράτησης θέσης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+mn-ea"/>
                <a:cs typeface="+mn-cs"/>
              </a:defRPr>
            </a:lvl1pPr>
          </a:lstStyle>
          <a:p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el-GR" noProof="0" smtClean="0"/>
              <a:pPr/>
              <a:t>‹#›</a:t>
            </a:fld>
            <a:endParaRPr lang="el-GR" noProof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8" name="Ορθογώνιο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l-GR" noProof="0" dirty="0"/>
              <a:t>Κάντε κλικ για να επεξεργαστείτε το 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l-GR" noProof="0" dirty="0"/>
              <a:t>Επεξεργασία στυλ κειμένου υποδείγματος</a:t>
            </a:r>
          </a:p>
          <a:p>
            <a:pPr lvl="1" rtl="0"/>
            <a:r>
              <a:rPr lang="el-GR" noProof="0" dirty="0"/>
              <a:t>Δεύτερου επιπέδου</a:t>
            </a:r>
          </a:p>
          <a:p>
            <a:pPr lvl="2" rtl="0"/>
            <a:r>
              <a:rPr lang="el-GR" noProof="0" dirty="0"/>
              <a:t>Τρίτου επιπέδου</a:t>
            </a:r>
          </a:p>
          <a:p>
            <a:pPr lvl="3" rtl="0"/>
            <a:r>
              <a:rPr lang="el-GR" noProof="0" dirty="0"/>
              <a:t>Τέταρτου επιπέδου</a:t>
            </a:r>
          </a:p>
          <a:p>
            <a:pPr lvl="4" rtl="0"/>
            <a:r>
              <a:rPr lang="el-GR" noProof="0" dirty="0"/>
              <a:t>Πέμπτου επιπέδου</a:t>
            </a:r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2"/>
                </a:solidFill>
                <a:latin typeface="Tahoma" panose="020B0604030504040204" pitchFamily="34" charset="0"/>
              </a:defRPr>
            </a:lvl1pPr>
          </a:lstStyle>
          <a:p>
            <a:fld id="{4C2FC92F-E724-49AC-B3A6-01FE2B12A3BE}" type="datetime1">
              <a:rPr lang="el-GR" smtClean="0"/>
              <a:pPr/>
              <a:t>27/4/2022</a:t>
            </a:fld>
            <a:endParaRPr lang="el-GR" dirty="0"/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2"/>
                </a:solidFill>
                <a:latin typeface="Tahoma" panose="020B0604030504040204" pitchFamily="34" charset="0"/>
              </a:defRPr>
            </a:lvl1pPr>
          </a:lstStyle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2"/>
                </a:solidFill>
                <a:latin typeface="Tahoma" panose="020B0604030504040204" pitchFamily="34" charset="0"/>
              </a:defRPr>
            </a:lvl1pPr>
          </a:lstStyle>
          <a:p>
            <a:fld id="{4FAB73BC-B049-4115-A692-8D63A059BFB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/>
          </a:solidFill>
          <a:effectLst/>
          <a:latin typeface="Tahoma" panose="020B0604030504040204" pitchFamily="34" charset="0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7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1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1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B67B838-77EF-40C9-87FB-20C22202D488}" type="datetime1">
              <a:rPr lang="el-GR" smtClean="0"/>
              <a:t>27/4/2022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1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l-GR"/>
              <a:t>Προσθήκη υποσέλιδου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7DC1BBB0-96F0-4077-A278-0F3FB5C104D3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3880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sldNum="0" hdr="0" ftr="0" dt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lang="en-US" sz="4799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25" indent="-182825" algn="l" defTabSz="914126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indent="-182825" algn="l" defTabSz="914126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301" indent="-182825" algn="l" defTabSz="914126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538" indent="-182825" algn="l" defTabSz="914126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776" indent="-182825" algn="l" defTabSz="914126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599520" indent="-228531" algn="l" defTabSz="914126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899430" indent="-228531" algn="l" defTabSz="914126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99340" indent="-228531" algn="l" defTabSz="914126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499250" indent="-228531" algn="l" defTabSz="914126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bm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bm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bm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bm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bm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b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bm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bm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bm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bm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bm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1072FAC-EEE9-4F26-A784-BC07EACCB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8216" y="1628801"/>
            <a:ext cx="9454409" cy="4412183"/>
          </a:xfrm>
        </p:spPr>
        <p:txBody>
          <a:bodyPr vert="horz" lIns="91416" tIns="45708" rIns="91416" bIns="45708" rtlCol="0" anchor="t">
            <a:normAutofit/>
          </a:bodyPr>
          <a:lstStyle/>
          <a:p>
            <a:pPr marL="0" indent="0" algn="ctr">
              <a:buNone/>
            </a:pPr>
            <a:r>
              <a:rPr lang="el-GR" sz="3000" b="1" dirty="0">
                <a:latin typeface="SkGaramondLightPolUni_W" panose="02040502050505030304" pitchFamily="18" charset="0"/>
                <a:cs typeface="Segoe UI" panose="020B0502040204020203" pitchFamily="34" charset="0"/>
              </a:rPr>
              <a:t>ΘΕΜΑ ΕΝΟΤΗΤΑΣ</a:t>
            </a:r>
          </a:p>
          <a:p>
            <a:pPr marL="0" indent="0" algn="ctr">
              <a:buNone/>
            </a:pPr>
            <a:endParaRPr lang="el-GR" sz="3000" b="1" dirty="0">
              <a:latin typeface="SkGaramondLightPolUni_W" panose="02040502050505030304" pitchFamily="18" charset="0"/>
              <a:cs typeface="Segoe UI" panose="020B0502040204020203" pitchFamily="34" charset="0"/>
            </a:endParaRPr>
          </a:p>
          <a:p>
            <a:pPr marL="0" indent="0" algn="ctr">
              <a:buNone/>
            </a:pPr>
            <a:r>
              <a:rPr lang="el-GR" sz="3000" b="1" dirty="0">
                <a:latin typeface="SkGaramondLightPolUni_W" panose="02040502050505030304" pitchFamily="18" charset="0"/>
                <a:cs typeface="Segoe UI" panose="020B0502040204020203" pitchFamily="34" charset="0"/>
              </a:rPr>
              <a:t>Η Δημόσια Ιστορία. </a:t>
            </a:r>
            <a:endParaRPr lang="el-GR" sz="2800" dirty="0">
              <a:latin typeface="SkGaramondLightPolUni_W" panose="02040502050505030304" pitchFamily="18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l-GR" sz="2800" dirty="0">
              <a:latin typeface="SkGaramondLightPolUni_W" panose="02040502050505030304" pitchFamily="18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l-GR" sz="1999" b="1" dirty="0">
              <a:latin typeface="SkGaramondLightPolUni_W" panose="02040502050505030304" pitchFamily="18" charset="0"/>
              <a:cs typeface="Segoe UI" panose="020B0502040204020203" pitchFamily="34" charset="0"/>
            </a:endParaRPr>
          </a:p>
        </p:txBody>
      </p:sp>
      <p:pic>
        <p:nvPicPr>
          <p:cNvPr id="5" name="Γραφικό 4" descr="Άνοιγμα βιβλίου">
            <a:extLst>
              <a:ext uri="{FF2B5EF4-FFF2-40B4-BE49-F238E27FC236}">
                <a16:creationId xmlns:a16="http://schemas.microsoft.com/office/drawing/2014/main" id="{DEFE964D-9F1C-4F69-ADD3-0E1AB324E1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9569" y="2880503"/>
            <a:ext cx="1096994" cy="1096994"/>
          </a:xfrm>
          <a:prstGeom prst="rect">
            <a:avLst/>
          </a:prstGeom>
        </p:spPr>
      </p:pic>
      <p:sp>
        <p:nvSpPr>
          <p:cNvPr id="8" name="1 - Τίτλος">
            <a:extLst>
              <a:ext uri="{FF2B5EF4-FFF2-40B4-BE49-F238E27FC236}">
                <a16:creationId xmlns:a16="http://schemas.microsoft.com/office/drawing/2014/main" id="{3B8E16B8-78AE-4AA7-A3E9-2EE5D7779B24}"/>
              </a:ext>
            </a:extLst>
          </p:cNvPr>
          <p:cNvSpPr txBox="1">
            <a:spLocks/>
          </p:cNvSpPr>
          <p:nvPr/>
        </p:nvSpPr>
        <p:spPr>
          <a:xfrm>
            <a:off x="273834" y="183074"/>
            <a:ext cx="11438790" cy="10969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12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9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l-GR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Book Antiqua" panose="02040602050305030304" pitchFamily="18" charset="0"/>
              </a:rPr>
              <a:t>ΙΕΑ 101</a:t>
            </a:r>
            <a:br>
              <a:rPr lang="el-GR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Book Antiqua" panose="02040602050305030304" pitchFamily="18" charset="0"/>
              </a:rPr>
            </a:br>
            <a:r>
              <a:rPr lang="el-GR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Book Antiqua" panose="02040602050305030304" pitchFamily="18" charset="0"/>
              </a:rPr>
              <a:t>ΔΙΔΑΚΤΙΚΗ – ΘΕΩΡΙΑ ΚΑΙ ΠΡΑΞΗ ΤΗΣ ΔΙΔΑΣΚΑΛΙΑΣ</a:t>
            </a:r>
            <a:br>
              <a:rPr lang="el-GR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Book Antiqua" panose="02040602050305030304" pitchFamily="18" charset="0"/>
              </a:rPr>
            </a:br>
            <a:r>
              <a:rPr lang="el-GR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Book Antiqua" panose="02040602050305030304" pitchFamily="18" charset="0"/>
              </a:rPr>
              <a:t>Κ. ΑΓΓΕΛΑΚΟΣ – Χ. ΚΟΥΡΓΙΑΝΤΑΚΗΣ</a:t>
            </a:r>
            <a:br>
              <a:rPr lang="el-GR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Book Antiqua" panose="02040602050305030304" pitchFamily="18" charset="0"/>
              </a:rPr>
            </a:br>
            <a:r>
              <a:rPr lang="el-GR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Book Antiqua" panose="02040602050305030304" pitchFamily="18" charset="0"/>
              </a:rPr>
              <a:t>ΥΠΟΧΡΕΩΤΙΚΟ, Η΄ ΕΞΑΜΗΝΟ</a:t>
            </a:r>
            <a:br>
              <a:rPr lang="el-GR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Book Antiqua" panose="02040602050305030304" pitchFamily="18" charset="0"/>
              </a:rPr>
            </a:br>
            <a:r>
              <a:rPr lang="el-GR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Book Antiqua" panose="02040602050305030304" pitchFamily="18" charset="0"/>
              </a:rPr>
              <a:t>5 ECTS</a:t>
            </a:r>
            <a:br>
              <a:rPr lang="el-GR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</a:rPr>
            </a:br>
            <a:endParaRPr lang="el-GR" sz="1600" dirty="0">
              <a:solidFill>
                <a:prstClr val="black">
                  <a:lumMod val="85000"/>
                  <a:lumOff val="15000"/>
                </a:prstClr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25036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AB763E74-B111-4F0A-990A-DC546EDB60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dirty="0">
              <a:latin typeface="Tahoma" panose="020B0604030504040204" pitchFamily="34" charset="0"/>
            </a:endParaRPr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59261977-BEC4-4705-BB60-C4C0C74711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dirty="0">
              <a:latin typeface="Tahoma" panose="020B0604030504040204" pitchFamily="34" charset="0"/>
            </a:endParaRPr>
          </a:p>
        </p:txBody>
      </p:sp>
      <p:sp useBgFill="1">
        <p:nvSpPr>
          <p:cNvPr id="15" name="Ορθογώνιο 14">
            <a:extLst>
              <a:ext uri="{FF2B5EF4-FFF2-40B4-BE49-F238E27FC236}">
                <a16:creationId xmlns:a16="http://schemas.microsoft.com/office/drawing/2014/main" id="{E61F1EFE-E608-4FCB-8DBB-12FA3AC1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43" y="643464"/>
            <a:ext cx="6909336" cy="557107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17" name="Ορθογώνιο 16">
            <a:extLst>
              <a:ext uri="{FF2B5EF4-FFF2-40B4-BE49-F238E27FC236}">
                <a16:creationId xmlns:a16="http://schemas.microsoft.com/office/drawing/2014/main" id="{4C7DD595-7EA3-45FF-B181-2B606353F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6071" y="809244"/>
            <a:ext cx="6583680" cy="5239512"/>
          </a:xfrm>
          <a:prstGeom prst="rect">
            <a:avLst/>
          </a:prstGeom>
          <a:ln w="6350" cap="sq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</a:ln>
          <a:effectLst/>
        </p:spPr>
      </p:sp>
      <p:sp>
        <p:nvSpPr>
          <p:cNvPr id="19" name="Ορθογώνιο 18">
            <a:extLst>
              <a:ext uri="{FF2B5EF4-FFF2-40B4-BE49-F238E27FC236}">
                <a16:creationId xmlns:a16="http://schemas.microsoft.com/office/drawing/2014/main" id="{848B10FE-6408-43F6-9A62-B98F2DB0F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66971" y="-1"/>
            <a:ext cx="4025029" cy="6858000"/>
          </a:xfrm>
          <a:prstGeom prst="rect">
            <a:avLst/>
          </a:prstGeom>
          <a:blipFill dpi="0" rotWithShape="1">
            <a:blip r:embed="rId3">
              <a:alphaModFix amt="1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5F3F6C66-D6D7-4A72-9928-967AEA400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3888" y="643464"/>
            <a:ext cx="3631720" cy="5571071"/>
          </a:xfrm>
        </p:spPr>
        <p:txBody>
          <a:bodyPr rtlCol="0">
            <a:normAutofit/>
          </a:bodyPr>
          <a:lstStyle/>
          <a:p>
            <a:pPr rtl="0"/>
            <a:r>
              <a:rPr lang="el-GR" sz="4400" dirty="0">
                <a:solidFill>
                  <a:srgbClr val="FFFFFF"/>
                </a:solidFill>
              </a:rPr>
              <a:t>Η ΔΗΜΟΣΙΑ ΙΣΤΟΡΙΑ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342D6495-7133-43A8-BE4B-D87902477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071" y="809243"/>
            <a:ext cx="6583680" cy="5239512"/>
          </a:xfrm>
        </p:spPr>
        <p:txBody>
          <a:bodyPr>
            <a:normAutofit fontScale="92500"/>
          </a:bodyPr>
          <a:lstStyle/>
          <a:p>
            <a:pPr marL="0" indent="0" algn="ctr" rtl="0">
              <a:spcBef>
                <a:spcPts val="0"/>
              </a:spcBef>
              <a:buNone/>
            </a:pPr>
            <a:r>
              <a:rPr lang="en-US" sz="6600" spc="80" dirty="0">
                <a:latin typeface="Sitka Banner" panose="02000505000000020004" pitchFamily="2" charset="0"/>
                <a:sym typeface="Wingdings" panose="05000000000000000000" pitchFamily="2" charset="2"/>
              </a:rPr>
              <a:t></a:t>
            </a:r>
          </a:p>
          <a:p>
            <a:pPr marL="0" indent="0" algn="ctr" rtl="0">
              <a:spcBef>
                <a:spcPts val="0"/>
              </a:spcBef>
              <a:buNone/>
            </a:pPr>
            <a:r>
              <a:rPr lang="el-GR" sz="2200" spc="80" dirty="0">
                <a:latin typeface="Sitka Banner" panose="02000505000000020004" pitchFamily="2" charset="0"/>
              </a:rPr>
              <a:t>Η συγκλονιστική παγκόσμια έκρηξη των ΜΜΕ, η ξέφρενη και ανεξέλεγκτη διάδοση του διαδικτύου, το άνοιγμα των ΜΜΕ προς την κοινωνία και η οριστική ανάδειξή τους σε κομβικό παράγοντα διαμόρφωσης της κοινής γνώμης.</a:t>
            </a:r>
          </a:p>
          <a:p>
            <a:pPr algn="ctr" rtl="0">
              <a:spcBef>
                <a:spcPts val="0"/>
              </a:spcBef>
            </a:pPr>
            <a:endParaRPr lang="el-GR" sz="1800" u="sng" spc="80" dirty="0"/>
          </a:p>
          <a:p>
            <a:pPr marL="0" indent="0" algn="ctr">
              <a:spcBef>
                <a:spcPts val="0"/>
              </a:spcBef>
              <a:buNone/>
            </a:pPr>
            <a:r>
              <a:rPr lang="en-US" sz="6600" spc="80" dirty="0">
                <a:latin typeface="Sitka Banner" panose="02000505000000020004" pitchFamily="2" charset="0"/>
                <a:sym typeface="Wingdings" panose="05000000000000000000" pitchFamily="2" charset="2"/>
              </a:rPr>
              <a:t></a:t>
            </a:r>
            <a:endParaRPr lang="en-US" sz="6600" spc="80" dirty="0">
              <a:latin typeface="Sitka Banner" panose="02000505000000020004" pitchFamily="2" charset="0"/>
            </a:endParaRPr>
          </a:p>
          <a:p>
            <a:pPr marL="0" indent="0" algn="ctr" rtl="0">
              <a:spcBef>
                <a:spcPts val="0"/>
              </a:spcBef>
              <a:buNone/>
            </a:pPr>
            <a:r>
              <a:rPr lang="el-GR" sz="2200" spc="80" dirty="0">
                <a:latin typeface="Sitka Banner" panose="02000505000000020004" pitchFamily="2" charset="0"/>
              </a:rPr>
              <a:t>Σήμερα πλέον, στις χρήσεις του διαδικτύου προστίθενται εκτός από τις ιστοσελίδες (αρχικά) και τα ιστολόγια (αργότερα), τα μέσα κοινωνικής δικτύωσης (</a:t>
            </a:r>
            <a:r>
              <a:rPr lang="el-GR" sz="2200" spc="80" dirty="0" err="1">
                <a:latin typeface="Sitka Banner" panose="02000505000000020004" pitchFamily="2" charset="0"/>
              </a:rPr>
              <a:t>facebook</a:t>
            </a:r>
            <a:r>
              <a:rPr lang="el-GR" sz="2200" spc="80" dirty="0">
                <a:latin typeface="Sitka Banner" panose="02000505000000020004" pitchFamily="2" charset="0"/>
              </a:rPr>
              <a:t>, </a:t>
            </a:r>
            <a:r>
              <a:rPr lang="el-GR" sz="2200" spc="80" dirty="0" err="1">
                <a:latin typeface="Sitka Banner" panose="02000505000000020004" pitchFamily="2" charset="0"/>
              </a:rPr>
              <a:t>instagram</a:t>
            </a:r>
            <a:r>
              <a:rPr lang="el-GR" sz="2200" spc="80" dirty="0">
                <a:latin typeface="Sitka Banner" panose="02000505000000020004" pitchFamily="2" charset="0"/>
              </a:rPr>
              <a:t>, </a:t>
            </a:r>
            <a:r>
              <a:rPr lang="el-GR" sz="2200" spc="80" dirty="0" err="1">
                <a:latin typeface="Sitka Banner" panose="02000505000000020004" pitchFamily="2" charset="0"/>
              </a:rPr>
              <a:t>twitter</a:t>
            </a:r>
            <a:r>
              <a:rPr lang="el-GR" sz="2200" spc="80" dirty="0">
                <a:latin typeface="Sitka Banner" panose="02000505000000020004" pitchFamily="2" charset="0"/>
              </a:rPr>
              <a:t>, </a:t>
            </a:r>
            <a:r>
              <a:rPr lang="en-US" sz="2200" spc="80" dirty="0">
                <a:latin typeface="Sitka Banner" panose="02000505000000020004" pitchFamily="2" charset="0"/>
              </a:rPr>
              <a:t>tik </a:t>
            </a:r>
            <a:r>
              <a:rPr lang="en-US" sz="2200" spc="80" dirty="0" err="1">
                <a:latin typeface="Sitka Banner" panose="02000505000000020004" pitchFamily="2" charset="0"/>
              </a:rPr>
              <a:t>tok</a:t>
            </a:r>
            <a:r>
              <a:rPr lang="el-GR" sz="2200" spc="80" dirty="0">
                <a:latin typeface="Sitka Banner" panose="02000505000000020004" pitchFamily="2" charset="0"/>
              </a:rPr>
              <a:t> κ.λπ.), τα οποία σαφώς αποτελούν βασικό πεδίο δράσης της Δημόσιας Ιστορίας.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9" name="Τίτλος 1">
            <a:extLst>
              <a:ext uri="{FF2B5EF4-FFF2-40B4-BE49-F238E27FC236}">
                <a16:creationId xmlns:a16="http://schemas.microsoft.com/office/drawing/2014/main" id="{F13C367F-1F84-46FE-AFF1-EA55C817A179}"/>
              </a:ext>
            </a:extLst>
          </p:cNvPr>
          <p:cNvSpPr txBox="1">
            <a:spLocks/>
          </p:cNvSpPr>
          <p:nvPr/>
        </p:nvSpPr>
        <p:spPr>
          <a:xfrm>
            <a:off x="8733136" y="176770"/>
            <a:ext cx="3238829" cy="16858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+mn-ea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8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ΙΕΑ 101</a:t>
            </a:r>
            <a:b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</a:b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ΔΙΔΑΚΤΙΚΗ – ΘΕΩΡΙΑ ΚΑΙ ΠΡΑΞΗ ΤΗΣ ΔΙΔΑΣΚΑΛΙΑΣ</a:t>
            </a:r>
            <a:b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</a:b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Κ. ΑΓΓΕΛΑΚΟΣ – Χ. ΚΟΥΡΓΙΑΝΤΑΚΗΣ</a:t>
            </a:r>
            <a:b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</a:b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ΥΠΟΧΡΕΩΤΙΚΟ, Η΄ ΕΞΑΜΗΝΟ</a:t>
            </a:r>
            <a:b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</a:b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5 ECTS</a:t>
            </a:r>
          </a:p>
        </p:txBody>
      </p:sp>
    </p:spTree>
    <p:extLst>
      <p:ext uri="{BB962C8B-B14F-4D97-AF65-F5344CB8AC3E}">
        <p14:creationId xmlns:p14="http://schemas.microsoft.com/office/powerpoint/2010/main" val="13458874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AB763E74-B111-4F0A-990A-DC546EDB60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dirty="0">
              <a:latin typeface="Tahoma" panose="020B0604030504040204" pitchFamily="34" charset="0"/>
            </a:endParaRPr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59261977-BEC4-4705-BB60-C4C0C74711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dirty="0">
              <a:latin typeface="Tahoma" panose="020B0604030504040204" pitchFamily="34" charset="0"/>
            </a:endParaRPr>
          </a:p>
        </p:txBody>
      </p:sp>
      <p:sp useBgFill="1">
        <p:nvSpPr>
          <p:cNvPr id="15" name="Ορθογώνιο 14">
            <a:extLst>
              <a:ext uri="{FF2B5EF4-FFF2-40B4-BE49-F238E27FC236}">
                <a16:creationId xmlns:a16="http://schemas.microsoft.com/office/drawing/2014/main" id="{E61F1EFE-E608-4FCB-8DBB-12FA3AC1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43" y="643464"/>
            <a:ext cx="6909336" cy="557107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17" name="Ορθογώνιο 16">
            <a:extLst>
              <a:ext uri="{FF2B5EF4-FFF2-40B4-BE49-F238E27FC236}">
                <a16:creationId xmlns:a16="http://schemas.microsoft.com/office/drawing/2014/main" id="{4C7DD595-7EA3-45FF-B181-2B606353F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6071" y="809244"/>
            <a:ext cx="6583680" cy="5239512"/>
          </a:xfrm>
          <a:prstGeom prst="rect">
            <a:avLst/>
          </a:prstGeom>
          <a:ln w="6350" cap="sq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</a:ln>
          <a:effectLst/>
        </p:spPr>
      </p:sp>
      <p:sp>
        <p:nvSpPr>
          <p:cNvPr id="19" name="Ορθογώνιο 18">
            <a:extLst>
              <a:ext uri="{FF2B5EF4-FFF2-40B4-BE49-F238E27FC236}">
                <a16:creationId xmlns:a16="http://schemas.microsoft.com/office/drawing/2014/main" id="{848B10FE-6408-43F6-9A62-B98F2DB0F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66971" y="-1"/>
            <a:ext cx="4025029" cy="6858000"/>
          </a:xfrm>
          <a:prstGeom prst="rect">
            <a:avLst/>
          </a:prstGeom>
          <a:blipFill dpi="0" rotWithShape="1">
            <a:blip r:embed="rId3">
              <a:alphaModFix amt="1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5F3F6C66-D6D7-4A72-9928-967AEA400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3888" y="643464"/>
            <a:ext cx="3631720" cy="5571071"/>
          </a:xfrm>
        </p:spPr>
        <p:txBody>
          <a:bodyPr rtlCol="0">
            <a:normAutofit/>
          </a:bodyPr>
          <a:lstStyle/>
          <a:p>
            <a:pPr rtl="0"/>
            <a:r>
              <a:rPr lang="el-GR" sz="4400" dirty="0">
                <a:solidFill>
                  <a:srgbClr val="FFFFFF"/>
                </a:solidFill>
              </a:rPr>
              <a:t>Η ΔΗΜΟΣΙΑ ΙΣΤΟΡΙΑ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342D6495-7133-43A8-BE4B-D87902477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071" y="809243"/>
            <a:ext cx="6583680" cy="5239512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el-G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Banner" panose="02000505000000020004" pitchFamily="2" charset="0"/>
              </a:rPr>
              <a:t>Κριτική στη Δημόσια και στην Προφορική  Ιστορία</a:t>
            </a:r>
          </a:p>
          <a:p>
            <a:pPr marL="0" indent="0" algn="ctr">
              <a:buNone/>
            </a:pPr>
            <a:r>
              <a:rPr lang="en-US" sz="3500" dirty="0">
                <a:latin typeface="Sitka Banner" panose="02000505000000020004" pitchFamily="2" charset="0"/>
                <a:sym typeface="Wingdings" panose="05000000000000000000" pitchFamily="2" charset="2"/>
              </a:rPr>
              <a:t></a:t>
            </a:r>
          </a:p>
          <a:p>
            <a:pPr marL="0" indent="0" algn="ctr">
              <a:buNone/>
            </a:pPr>
            <a:r>
              <a:rPr lang="el-GR" sz="2400" dirty="0">
                <a:latin typeface="Sitka Banner" panose="02000505000000020004" pitchFamily="2" charset="0"/>
              </a:rPr>
              <a:t>Η Δημόσια Ιστορία δεν υπόκειται σε κανέναν έλεγχο και άρα εύκολα μπορεί να παρασυρθεί από το συναισθηματισμό και την ηθικολογία και εντέλει να συνθλιβεί από αυτά.</a:t>
            </a:r>
          </a:p>
          <a:p>
            <a:pPr marL="0" indent="0" algn="ctr">
              <a:buNone/>
            </a:pPr>
            <a:r>
              <a:rPr lang="en-US" sz="3500" dirty="0">
                <a:latin typeface="Sitka Banner" panose="02000505000000020004" pitchFamily="2" charset="0"/>
                <a:sym typeface="Wingdings" panose="05000000000000000000" pitchFamily="2" charset="2"/>
              </a:rPr>
              <a:t></a:t>
            </a:r>
            <a:endParaRPr lang="el-GR" sz="3500" dirty="0">
              <a:latin typeface="Sitka Banner" panose="02000505000000020004" pitchFamily="2" charset="0"/>
            </a:endParaRPr>
          </a:p>
          <a:p>
            <a:pPr marL="0" indent="0" algn="ctr">
              <a:buNone/>
            </a:pPr>
            <a:r>
              <a:rPr lang="el-GR" sz="2400" dirty="0">
                <a:latin typeface="Sitka Banner" panose="02000505000000020004" pitchFamily="2" charset="0"/>
              </a:rPr>
              <a:t>Εφόσον δεν επικυρώνεται και δεν </a:t>
            </a:r>
            <a:r>
              <a:rPr lang="el-GR" sz="2400" dirty="0" err="1">
                <a:latin typeface="Sitka Banner" panose="02000505000000020004" pitchFamily="2" charset="0"/>
              </a:rPr>
              <a:t>οριοθετείται</a:t>
            </a:r>
            <a:r>
              <a:rPr lang="el-GR" sz="2400" dirty="0">
                <a:latin typeface="Sitka Banner" panose="02000505000000020004" pitchFamily="2" charset="0"/>
              </a:rPr>
              <a:t> από κάποιον επαγγελματία της Ιστορίας (πρόσωπο, θεσμό, φορέα), η Δημόσια Ιστορία μπορεί να αποτελεί ένα αυθαίρετο κατασκεύασμα.</a:t>
            </a:r>
          </a:p>
          <a:p>
            <a:pPr marL="0" indent="0" algn="ctr">
              <a:buNone/>
            </a:pPr>
            <a:r>
              <a:rPr lang="en-US" sz="3500" dirty="0">
                <a:latin typeface="Sitka Banner" panose="02000505000000020004" pitchFamily="2" charset="0"/>
                <a:sym typeface="Wingdings" panose="05000000000000000000" pitchFamily="2" charset="2"/>
              </a:rPr>
              <a:t></a:t>
            </a:r>
            <a:endParaRPr lang="en-US" sz="3500" dirty="0">
              <a:latin typeface="Sitka Banner" panose="02000505000000020004" pitchFamily="2" charset="0"/>
            </a:endParaRPr>
          </a:p>
          <a:p>
            <a:pPr marL="0" indent="0" algn="ctr">
              <a:buNone/>
            </a:pPr>
            <a:r>
              <a:rPr lang="el-GR" sz="2400" dirty="0">
                <a:latin typeface="Sitka Banner" panose="02000505000000020004" pitchFamily="2" charset="0"/>
              </a:rPr>
              <a:t>Η Δημόσια Ιστορία, εφόσον βρίσκεται έξω από το πλαίσιο της ακαδημαϊκής Ιστορίας, δεν υφίσταται την προβλεπόμενη επιστημονική κριτική και μπορεί να γίνει έρμαιο στις διαθέσεις ανήθικων και μη έντιμων ανθρώπων.</a:t>
            </a:r>
          </a:p>
          <a:p>
            <a:pPr marL="0" indent="0" algn="ctr">
              <a:buNone/>
            </a:pPr>
            <a:endParaRPr lang="el-GR" sz="2400" dirty="0">
              <a:latin typeface="Sitka Banner" panose="02000505000000020004" pitchFamily="2" charset="0"/>
            </a:endParaRPr>
          </a:p>
          <a:p>
            <a:endParaRPr lang="el-GR" dirty="0"/>
          </a:p>
        </p:txBody>
      </p:sp>
      <p:sp>
        <p:nvSpPr>
          <p:cNvPr id="9" name="Τίτλος 1">
            <a:extLst>
              <a:ext uri="{FF2B5EF4-FFF2-40B4-BE49-F238E27FC236}">
                <a16:creationId xmlns:a16="http://schemas.microsoft.com/office/drawing/2014/main" id="{6C3B34DF-D2B9-4129-A3E8-7FF4BB16FC4E}"/>
              </a:ext>
            </a:extLst>
          </p:cNvPr>
          <p:cNvSpPr txBox="1">
            <a:spLocks/>
          </p:cNvSpPr>
          <p:nvPr/>
        </p:nvSpPr>
        <p:spPr>
          <a:xfrm>
            <a:off x="8733136" y="176770"/>
            <a:ext cx="3238829" cy="16858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+mn-ea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8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ΙΕΑ 101</a:t>
            </a:r>
            <a:b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</a:b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ΔΙΔΑΚΤΙΚΗ – ΘΕΩΡΙΑ ΚΑΙ ΠΡΑΞΗ ΤΗΣ ΔΙΔΑΣΚΑΛΙΑΣ</a:t>
            </a:r>
            <a:b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</a:b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Κ. ΑΓΓΕΛΑΚΟΣ – Χ. ΚΟΥΡΓΙΑΝΤΑΚΗΣ</a:t>
            </a:r>
            <a:b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</a:b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ΥΠΟΧΡΕΩΤΙΚΟ, Η΄ ΕΞΑΜΗΝΟ</a:t>
            </a:r>
            <a:b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</a:b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5 ECTS</a:t>
            </a:r>
          </a:p>
        </p:txBody>
      </p:sp>
    </p:spTree>
    <p:extLst>
      <p:ext uri="{BB962C8B-B14F-4D97-AF65-F5344CB8AC3E}">
        <p14:creationId xmlns:p14="http://schemas.microsoft.com/office/powerpoint/2010/main" val="6170769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AB763E74-B111-4F0A-990A-DC546EDB60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dirty="0">
              <a:latin typeface="Tahoma" panose="020B0604030504040204" pitchFamily="34" charset="0"/>
            </a:endParaRPr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59261977-BEC4-4705-BB60-C4C0C74711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dirty="0">
              <a:latin typeface="Tahoma" panose="020B0604030504040204" pitchFamily="34" charset="0"/>
            </a:endParaRPr>
          </a:p>
        </p:txBody>
      </p:sp>
      <p:sp useBgFill="1">
        <p:nvSpPr>
          <p:cNvPr id="15" name="Ορθογώνιο 14">
            <a:extLst>
              <a:ext uri="{FF2B5EF4-FFF2-40B4-BE49-F238E27FC236}">
                <a16:creationId xmlns:a16="http://schemas.microsoft.com/office/drawing/2014/main" id="{E61F1EFE-E608-4FCB-8DBB-12FA3AC1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43" y="643464"/>
            <a:ext cx="6909336" cy="557107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17" name="Ορθογώνιο 16">
            <a:extLst>
              <a:ext uri="{FF2B5EF4-FFF2-40B4-BE49-F238E27FC236}">
                <a16:creationId xmlns:a16="http://schemas.microsoft.com/office/drawing/2014/main" id="{4C7DD595-7EA3-45FF-B181-2B606353F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6071" y="809244"/>
            <a:ext cx="6583680" cy="5239512"/>
          </a:xfrm>
          <a:prstGeom prst="rect">
            <a:avLst/>
          </a:prstGeom>
          <a:ln w="6350" cap="sq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</a:ln>
          <a:effectLst/>
        </p:spPr>
      </p:sp>
      <p:sp>
        <p:nvSpPr>
          <p:cNvPr id="19" name="Ορθογώνιο 18">
            <a:extLst>
              <a:ext uri="{FF2B5EF4-FFF2-40B4-BE49-F238E27FC236}">
                <a16:creationId xmlns:a16="http://schemas.microsoft.com/office/drawing/2014/main" id="{848B10FE-6408-43F6-9A62-B98F2DB0F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66971" y="-1"/>
            <a:ext cx="4025029" cy="6858000"/>
          </a:xfrm>
          <a:prstGeom prst="rect">
            <a:avLst/>
          </a:prstGeom>
          <a:blipFill dpi="0" rotWithShape="1">
            <a:blip r:embed="rId3">
              <a:alphaModFix amt="1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5F3F6C66-D6D7-4A72-9928-967AEA400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3888" y="643464"/>
            <a:ext cx="3631720" cy="5571071"/>
          </a:xfrm>
        </p:spPr>
        <p:txBody>
          <a:bodyPr rtlCol="0">
            <a:normAutofit/>
          </a:bodyPr>
          <a:lstStyle/>
          <a:p>
            <a:pPr rtl="0"/>
            <a:r>
              <a:rPr lang="el-GR" sz="4400" dirty="0">
                <a:solidFill>
                  <a:srgbClr val="FFFFFF"/>
                </a:solidFill>
              </a:rPr>
              <a:t>Η ΔΗΜΟΣΙΑ ΙΣΤΟΡΙΑ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342D6495-7133-43A8-BE4B-D87902477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071" y="809243"/>
            <a:ext cx="6583680" cy="52395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3000" dirty="0">
                <a:latin typeface="Sitka Banner" panose="02000505000000020004" pitchFamily="2" charset="0"/>
                <a:sym typeface="Wingdings" panose="05000000000000000000" pitchFamily="2" charset="2"/>
              </a:rPr>
              <a:t></a:t>
            </a:r>
            <a:endParaRPr lang="en-US" sz="3000" dirty="0">
              <a:latin typeface="Sitka Banner" panose="02000505000000020004" pitchFamily="2" charset="0"/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el-GR" sz="2000" dirty="0">
                <a:latin typeface="Sitka Banner" panose="02000505000000020004" pitchFamily="2" charset="0"/>
              </a:rPr>
              <a:t>Στην προφορική Ιστορία είναι σημαντική η εγγενής διαφορά ανάμεσα στην εμπειρία που κάποιος βιώνει και στην αφήγησή της από τον ίδιο.</a:t>
            </a:r>
          </a:p>
          <a:p>
            <a:pPr marL="0" indent="0" algn="ctr">
              <a:buNone/>
            </a:pPr>
            <a:r>
              <a:rPr lang="el-GR" sz="3000" dirty="0">
                <a:latin typeface="Sitka Banner" panose="02000505000000020004" pitchFamily="2" charset="0"/>
                <a:sym typeface="Wingdings" panose="05000000000000000000" pitchFamily="2" charset="2"/>
              </a:rPr>
              <a:t></a:t>
            </a:r>
            <a:endParaRPr lang="en-US" sz="3000" dirty="0">
              <a:latin typeface="Sitka Banner" panose="02000505000000020004" pitchFamily="2" charset="0"/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el-GR" sz="2000" dirty="0">
                <a:latin typeface="Sitka Banner" panose="02000505000000020004" pitchFamily="2" charset="0"/>
              </a:rPr>
              <a:t>Η ανθρώπινη μνήμη παρουσιάζει αδυναμία -και ίσως ανικανότητα- να αποτυπώσει πιστά και απροκατάληπτα το παρελθόν, ενώ οι γραπτές μαρτυρίες θεωρούνται πιο αξιόπιστες σ’ αυτό το θέμα.</a:t>
            </a:r>
          </a:p>
          <a:p>
            <a:pPr marL="0" indent="0" algn="ctr">
              <a:buNone/>
            </a:pPr>
            <a:r>
              <a:rPr lang="el-GR" sz="3000" dirty="0">
                <a:latin typeface="Sitka Banner" panose="02000505000000020004" pitchFamily="2" charset="0"/>
                <a:sym typeface="Wingdings" panose="05000000000000000000" pitchFamily="2" charset="2"/>
              </a:rPr>
              <a:t></a:t>
            </a:r>
            <a:endParaRPr lang="en-US" sz="3000" dirty="0">
              <a:latin typeface="Sitka Banner" panose="02000505000000020004" pitchFamily="2" charset="0"/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el-GR" sz="2000" dirty="0">
                <a:latin typeface="Sitka Banner" panose="02000505000000020004" pitchFamily="2" charset="0"/>
              </a:rPr>
              <a:t>Ο ανθρώπινος νους έχει την τάση να κατασκευάζει αφηγηματικές (ενίοτε φανταστικές) σειρές, εκεί που τα γεγονότα είναι αποσπασματικά και ασύνδετα.</a:t>
            </a:r>
          </a:p>
        </p:txBody>
      </p:sp>
      <p:sp>
        <p:nvSpPr>
          <p:cNvPr id="9" name="Τίτλος 1">
            <a:extLst>
              <a:ext uri="{FF2B5EF4-FFF2-40B4-BE49-F238E27FC236}">
                <a16:creationId xmlns:a16="http://schemas.microsoft.com/office/drawing/2014/main" id="{F8AB03AE-F361-4795-AEBB-D7F69389AB01}"/>
              </a:ext>
            </a:extLst>
          </p:cNvPr>
          <p:cNvSpPr txBox="1">
            <a:spLocks/>
          </p:cNvSpPr>
          <p:nvPr/>
        </p:nvSpPr>
        <p:spPr>
          <a:xfrm>
            <a:off x="8733136" y="176770"/>
            <a:ext cx="3238829" cy="16858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+mn-ea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8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ΙΕΑ 101</a:t>
            </a:r>
            <a:b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</a:b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ΔΙΔΑΚΤΙΚΗ – ΘΕΩΡΙΑ ΚΑΙ ΠΡΑΞΗ ΤΗΣ ΔΙΔΑΣΚΑΛΙΑΣ</a:t>
            </a:r>
            <a:b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</a:b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Κ. ΑΓΓΕΛΑΚΟΣ – Χ. ΚΟΥΡΓΙΑΝΤΑΚΗΣ</a:t>
            </a:r>
            <a:b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</a:b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ΥΠΟΧΡΕΩΤΙΚΟ, Η΄ ΕΞΑΜΗΝΟ</a:t>
            </a:r>
            <a:b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</a:b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5 ECTS</a:t>
            </a:r>
          </a:p>
        </p:txBody>
      </p:sp>
    </p:spTree>
    <p:extLst>
      <p:ext uri="{BB962C8B-B14F-4D97-AF65-F5344CB8AC3E}">
        <p14:creationId xmlns:p14="http://schemas.microsoft.com/office/powerpoint/2010/main" val="40407929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AB763E74-B111-4F0A-990A-DC546EDB60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dirty="0">
              <a:latin typeface="Tahoma" panose="020B0604030504040204" pitchFamily="34" charset="0"/>
            </a:endParaRPr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59261977-BEC4-4705-BB60-C4C0C74711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dirty="0">
              <a:latin typeface="Tahoma" panose="020B0604030504040204" pitchFamily="34" charset="0"/>
            </a:endParaRPr>
          </a:p>
        </p:txBody>
      </p:sp>
      <p:sp useBgFill="1">
        <p:nvSpPr>
          <p:cNvPr id="15" name="Ορθογώνιο 14">
            <a:extLst>
              <a:ext uri="{FF2B5EF4-FFF2-40B4-BE49-F238E27FC236}">
                <a16:creationId xmlns:a16="http://schemas.microsoft.com/office/drawing/2014/main" id="{E61F1EFE-E608-4FCB-8DBB-12FA3AC1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43" y="643464"/>
            <a:ext cx="6909336" cy="557107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17" name="Ορθογώνιο 16">
            <a:extLst>
              <a:ext uri="{FF2B5EF4-FFF2-40B4-BE49-F238E27FC236}">
                <a16:creationId xmlns:a16="http://schemas.microsoft.com/office/drawing/2014/main" id="{4C7DD595-7EA3-45FF-B181-2B606353F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6071" y="809244"/>
            <a:ext cx="6583680" cy="5239512"/>
          </a:xfrm>
          <a:prstGeom prst="rect">
            <a:avLst/>
          </a:prstGeom>
          <a:ln w="6350" cap="sq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</a:ln>
          <a:effectLst/>
        </p:spPr>
      </p:sp>
      <p:sp>
        <p:nvSpPr>
          <p:cNvPr id="19" name="Ορθογώνιο 18">
            <a:extLst>
              <a:ext uri="{FF2B5EF4-FFF2-40B4-BE49-F238E27FC236}">
                <a16:creationId xmlns:a16="http://schemas.microsoft.com/office/drawing/2014/main" id="{848B10FE-6408-43F6-9A62-B98F2DB0F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66971" y="-1"/>
            <a:ext cx="4025029" cy="6858000"/>
          </a:xfrm>
          <a:prstGeom prst="rect">
            <a:avLst/>
          </a:prstGeom>
          <a:blipFill dpi="0" rotWithShape="1">
            <a:blip r:embed="rId3">
              <a:alphaModFix amt="1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5F3F6C66-D6D7-4A72-9928-967AEA400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3888" y="643464"/>
            <a:ext cx="3631720" cy="5571071"/>
          </a:xfrm>
        </p:spPr>
        <p:txBody>
          <a:bodyPr rtlCol="0">
            <a:normAutofit/>
          </a:bodyPr>
          <a:lstStyle/>
          <a:p>
            <a:pPr rtl="0"/>
            <a:r>
              <a:rPr lang="el-GR" sz="4400" dirty="0">
                <a:solidFill>
                  <a:srgbClr val="FFFFFF"/>
                </a:solidFill>
              </a:rPr>
              <a:t>Η ΔΗΜΟΣΙΑ ΙΣΤΟΡΙΑ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342D6495-7133-43A8-BE4B-D87902477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071" y="809243"/>
            <a:ext cx="6583680" cy="52395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2400" b="1" dirty="0"/>
          </a:p>
          <a:p>
            <a:pPr marL="0" indent="0" algn="ctr">
              <a:buNone/>
            </a:pPr>
            <a:r>
              <a:rPr lang="el-GR" sz="3000" dirty="0">
                <a:latin typeface="Sitka Banner" panose="02000505000000020004" pitchFamily="2" charset="0"/>
                <a:sym typeface="Wingdings" panose="05000000000000000000" pitchFamily="2" charset="2"/>
              </a:rPr>
              <a:t></a:t>
            </a:r>
            <a:endParaRPr lang="en-US" sz="3000" dirty="0">
              <a:latin typeface="Sitka Banner" panose="02000505000000020004" pitchFamily="2" charset="0"/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el-GR" sz="2000" dirty="0">
                <a:latin typeface="Sitka Banner" panose="02000505000000020004" pitchFamily="2" charset="0"/>
              </a:rPr>
              <a:t>Τα –συνειδητά ή υποσυνείδητα– παιχνίδια της ανθρώπινης μνήμης, τα κίνητρα και η συναισθηματική φόρτιση του αφηγητή ή/και του ερευνητή κλονίζουν την αξιοπιστία των προφορικών μαρτυριών και αφηγήσεων κάνοντάς τις αφερέγγυες.</a:t>
            </a:r>
          </a:p>
          <a:p>
            <a:pPr marL="0" indent="0" algn="ctr">
              <a:buNone/>
            </a:pPr>
            <a:r>
              <a:rPr lang="el-GR" sz="3000" dirty="0">
                <a:latin typeface="Sitka Banner" panose="02000505000000020004" pitchFamily="2" charset="0"/>
                <a:sym typeface="Wingdings" panose="05000000000000000000" pitchFamily="2" charset="2"/>
              </a:rPr>
              <a:t></a:t>
            </a:r>
            <a:endParaRPr lang="en-US" sz="3000" dirty="0">
              <a:latin typeface="Sitka Banner" panose="02000505000000020004" pitchFamily="2" charset="0"/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el-GR" sz="2000" dirty="0">
                <a:latin typeface="Sitka Banner" panose="02000505000000020004" pitchFamily="2" charset="0"/>
              </a:rPr>
              <a:t>Το σύντομο χρονικό διάστημα που μεσολαβεί από το βίωμα μέχρι την αφήγηση είναι πιθανό να οδηγήσει σε υπερβολή και αλλοίωση της περιγραφής.</a:t>
            </a:r>
          </a:p>
          <a:p>
            <a:pPr marL="0" indent="0">
              <a:buNone/>
            </a:pPr>
            <a:endParaRPr lang="el-GR" sz="2400" dirty="0">
              <a:latin typeface="Sitka Banner" panose="02000505000000020004" pitchFamily="2" charset="0"/>
            </a:endParaRPr>
          </a:p>
        </p:txBody>
      </p:sp>
      <p:sp>
        <p:nvSpPr>
          <p:cNvPr id="9" name="Τίτλος 1">
            <a:extLst>
              <a:ext uri="{FF2B5EF4-FFF2-40B4-BE49-F238E27FC236}">
                <a16:creationId xmlns:a16="http://schemas.microsoft.com/office/drawing/2014/main" id="{47E89283-E3E9-4E37-A45E-D80AC9830BEB}"/>
              </a:ext>
            </a:extLst>
          </p:cNvPr>
          <p:cNvSpPr txBox="1">
            <a:spLocks/>
          </p:cNvSpPr>
          <p:nvPr/>
        </p:nvSpPr>
        <p:spPr>
          <a:xfrm>
            <a:off x="8733136" y="176770"/>
            <a:ext cx="3238829" cy="16858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+mn-ea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8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ΙΕΑ 101</a:t>
            </a:r>
            <a:b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</a:b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ΔΙΔΑΚΤΙΚΗ – ΘΕΩΡΙΑ ΚΑΙ ΠΡΑΞΗ ΤΗΣ ΔΙΔΑΣΚΑΛΙΑΣ</a:t>
            </a:r>
            <a:b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</a:b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Κ. ΑΓΓΕΛΑΚΟΣ – Χ. ΚΟΥΡΓΙΑΝΤΑΚΗΣ</a:t>
            </a:r>
            <a:b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</a:b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ΥΠΟΧΡΕΩΤΙΚΟ, Η΄ ΕΞΑΜΗΝΟ</a:t>
            </a:r>
            <a:b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</a:b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5 ECTS</a:t>
            </a:r>
          </a:p>
        </p:txBody>
      </p:sp>
    </p:spTree>
    <p:extLst>
      <p:ext uri="{BB962C8B-B14F-4D97-AF65-F5344CB8AC3E}">
        <p14:creationId xmlns:p14="http://schemas.microsoft.com/office/powerpoint/2010/main" val="11784178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AB763E74-B111-4F0A-990A-DC546EDB60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dirty="0">
              <a:latin typeface="Tahoma" panose="020B0604030504040204" pitchFamily="34" charset="0"/>
            </a:endParaRPr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59261977-BEC4-4705-BB60-C4C0C74711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dirty="0">
              <a:latin typeface="Tahoma" panose="020B0604030504040204" pitchFamily="34" charset="0"/>
            </a:endParaRPr>
          </a:p>
        </p:txBody>
      </p:sp>
      <p:sp useBgFill="1">
        <p:nvSpPr>
          <p:cNvPr id="15" name="Ορθογώνιο 14">
            <a:extLst>
              <a:ext uri="{FF2B5EF4-FFF2-40B4-BE49-F238E27FC236}">
                <a16:creationId xmlns:a16="http://schemas.microsoft.com/office/drawing/2014/main" id="{E61F1EFE-E608-4FCB-8DBB-12FA3AC1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43" y="643464"/>
            <a:ext cx="6909336" cy="557107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17" name="Ορθογώνιο 16">
            <a:extLst>
              <a:ext uri="{FF2B5EF4-FFF2-40B4-BE49-F238E27FC236}">
                <a16:creationId xmlns:a16="http://schemas.microsoft.com/office/drawing/2014/main" id="{4C7DD595-7EA3-45FF-B181-2B606353F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6071" y="809244"/>
            <a:ext cx="6583680" cy="5239512"/>
          </a:xfrm>
          <a:prstGeom prst="rect">
            <a:avLst/>
          </a:prstGeom>
          <a:ln w="6350" cap="sq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</a:ln>
          <a:effectLst/>
        </p:spPr>
      </p:sp>
      <p:sp>
        <p:nvSpPr>
          <p:cNvPr id="19" name="Ορθογώνιο 18">
            <a:extLst>
              <a:ext uri="{FF2B5EF4-FFF2-40B4-BE49-F238E27FC236}">
                <a16:creationId xmlns:a16="http://schemas.microsoft.com/office/drawing/2014/main" id="{848B10FE-6408-43F6-9A62-B98F2DB0F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66971" y="-1"/>
            <a:ext cx="4025029" cy="6858000"/>
          </a:xfrm>
          <a:prstGeom prst="rect">
            <a:avLst/>
          </a:prstGeom>
          <a:blipFill dpi="0" rotWithShape="1">
            <a:blip r:embed="rId3">
              <a:alphaModFix amt="1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5F3F6C66-D6D7-4A72-9928-967AEA400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3888" y="643464"/>
            <a:ext cx="3631720" cy="5571071"/>
          </a:xfrm>
        </p:spPr>
        <p:txBody>
          <a:bodyPr rtlCol="0">
            <a:normAutofit/>
          </a:bodyPr>
          <a:lstStyle/>
          <a:p>
            <a:pPr rtl="0"/>
            <a:r>
              <a:rPr lang="el-GR" sz="4400" dirty="0">
                <a:solidFill>
                  <a:srgbClr val="FFFFFF"/>
                </a:solidFill>
              </a:rPr>
              <a:t>Η ΔΗΜΟΣΙΑ ΙΣΤΟΡΙΑ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342D6495-7133-43A8-BE4B-D87902477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071" y="809243"/>
            <a:ext cx="6583680" cy="52395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2400" b="1" dirty="0"/>
          </a:p>
          <a:p>
            <a:pPr marL="0" indent="358775">
              <a:buNone/>
            </a:pPr>
            <a:r>
              <a:rPr lang="el-G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Για εκτενέστερη μελέτη</a:t>
            </a:r>
            <a:r>
              <a:rPr lang="el-GR" dirty="0"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:</a:t>
            </a:r>
          </a:p>
          <a:p>
            <a:pPr marL="0" indent="358775">
              <a:buNone/>
            </a:pPr>
            <a:endParaRPr lang="el-GR" dirty="0"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marL="0" indent="358775">
              <a:buNone/>
            </a:pPr>
            <a:r>
              <a:rPr lang="el-GR" dirty="0"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Ανδρέου, Α. - Κόκκινος, Γ. – </a:t>
            </a:r>
            <a:r>
              <a:rPr lang="el-GR" dirty="0" err="1"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Λεμονίδου</a:t>
            </a:r>
            <a:r>
              <a:rPr lang="el-GR" dirty="0"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, Έ. (</a:t>
            </a:r>
            <a:r>
              <a:rPr lang="el-GR" dirty="0" err="1"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επιμ</a:t>
            </a:r>
            <a:r>
              <a:rPr lang="el-GR" dirty="0"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.) (2015), </a:t>
            </a:r>
            <a:r>
              <a:rPr lang="el-GR" i="1" dirty="0"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Η</a:t>
            </a:r>
            <a:r>
              <a:rPr lang="el-GR" dirty="0"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lang="el-GR" i="1" dirty="0"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Δημόσια Ιστορία στην Ελλάδα</a:t>
            </a:r>
            <a:r>
              <a:rPr lang="el-GR" dirty="0"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, Επίκεντρο, Αθήνα.</a:t>
            </a:r>
          </a:p>
          <a:p>
            <a:pPr marL="0" indent="358775">
              <a:buNone/>
            </a:pPr>
            <a:endParaRPr lang="el-GR" b="0" i="0" u="none" strike="noStrike" baseline="0" dirty="0">
              <a:solidFill>
                <a:srgbClr val="000000"/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marL="0" indent="358775">
              <a:buNone/>
            </a:pPr>
            <a:r>
              <a:rPr lang="el-GR" b="0" i="0" u="none" strike="noStrike" baseline="0" dirty="0" err="1">
                <a:solidFill>
                  <a:srgbClr val="000000"/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Εξερτζόγλου</a:t>
            </a:r>
            <a:r>
              <a:rPr lang="el-GR" b="0" i="0" u="none" strike="noStrike" baseline="0" dirty="0">
                <a:solidFill>
                  <a:srgbClr val="000000"/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, Χ. (2020), </a:t>
            </a:r>
            <a:r>
              <a:rPr lang="el-GR" b="0" i="1" u="none" strike="noStrike" baseline="0" dirty="0">
                <a:solidFill>
                  <a:srgbClr val="000000"/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Η Δημόσια Ιστορία</a:t>
            </a:r>
            <a:r>
              <a:rPr lang="el-GR" b="0" i="0" u="none" strike="noStrike" baseline="0" dirty="0">
                <a:solidFill>
                  <a:srgbClr val="000000"/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, Εκδόσεις του 21</a:t>
            </a:r>
            <a:r>
              <a:rPr lang="el-GR" b="0" i="0" u="none" strike="noStrike" baseline="30000" dirty="0">
                <a:solidFill>
                  <a:srgbClr val="000000"/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ου</a:t>
            </a:r>
            <a:r>
              <a:rPr lang="el-GR" b="0" i="0" u="none" strike="noStrike" baseline="0" dirty="0">
                <a:solidFill>
                  <a:srgbClr val="000000"/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, Αθήνα.</a:t>
            </a:r>
          </a:p>
          <a:p>
            <a:pPr marL="0" indent="358775">
              <a:buNone/>
            </a:pPr>
            <a:endParaRPr lang="el-GR" dirty="0"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marL="0" indent="358775">
              <a:buNone/>
            </a:pPr>
            <a:r>
              <a:rPr lang="el-GR" dirty="0"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Διαδικτυακό περιοδικό </a:t>
            </a:r>
            <a:r>
              <a:rPr lang="en-US" dirty="0"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Public History Weekly</a:t>
            </a:r>
            <a:r>
              <a:rPr lang="el-GR" dirty="0"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στο </a:t>
            </a:r>
            <a:r>
              <a:rPr lang="en-GB" dirty="0"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https://public-history-weekly.degruyter.com/</a:t>
            </a:r>
            <a:endParaRPr lang="el-GR" dirty="0"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</p:txBody>
      </p:sp>
      <p:sp>
        <p:nvSpPr>
          <p:cNvPr id="9" name="Τίτλος 1">
            <a:extLst>
              <a:ext uri="{FF2B5EF4-FFF2-40B4-BE49-F238E27FC236}">
                <a16:creationId xmlns:a16="http://schemas.microsoft.com/office/drawing/2014/main" id="{47E89283-E3E9-4E37-A45E-D80AC9830BEB}"/>
              </a:ext>
            </a:extLst>
          </p:cNvPr>
          <p:cNvSpPr txBox="1">
            <a:spLocks/>
          </p:cNvSpPr>
          <p:nvPr/>
        </p:nvSpPr>
        <p:spPr>
          <a:xfrm>
            <a:off x="8733136" y="176770"/>
            <a:ext cx="3238829" cy="16858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+mn-ea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8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ΙΕΑ 101</a:t>
            </a:r>
            <a:b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</a:b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ΔΙΔΑΚΤΙΚΗ – ΘΕΩΡΙΑ ΚΑΙ ΠΡΑΞΗ ΤΗΣ ΔΙΔΑΣΚΑΛΙΑΣ</a:t>
            </a:r>
            <a:b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</a:b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Κ. ΑΓΓΕΛΑΚΟΣ – Χ. ΚΟΥΡΓΙΑΝΤΑΚΗΣ</a:t>
            </a:r>
            <a:b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</a:b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ΥΠΟΧΡΕΩΤΙΚΟ, Η΄ ΕΞΑΜΗΝΟ</a:t>
            </a:r>
            <a:b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</a:b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5 ECTS</a:t>
            </a:r>
          </a:p>
        </p:txBody>
      </p:sp>
    </p:spTree>
    <p:extLst>
      <p:ext uri="{BB962C8B-B14F-4D97-AF65-F5344CB8AC3E}">
        <p14:creationId xmlns:p14="http://schemas.microsoft.com/office/powerpoint/2010/main" val="40049987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Ορθογώνιο 23">
            <a:extLst>
              <a:ext uri="{FF2B5EF4-FFF2-40B4-BE49-F238E27FC236}">
                <a16:creationId xmlns:a16="http://schemas.microsoft.com/office/drawing/2014/main" id="{93BFCDB3-13C4-4D69-848D-3F1F4D6B8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dirty="0">
              <a:latin typeface="Tahoma" panose="020B0604030504040204" pitchFamily="34" charset="0"/>
            </a:endParaRPr>
          </a:p>
        </p:txBody>
      </p:sp>
      <p:sp>
        <p:nvSpPr>
          <p:cNvPr id="26" name="Ορθογώνιο 25">
            <a:extLst>
              <a:ext uri="{FF2B5EF4-FFF2-40B4-BE49-F238E27FC236}">
                <a16:creationId xmlns:a16="http://schemas.microsoft.com/office/drawing/2014/main" id="{CC2B9599-6E7A-4DD2-B13A-B4F68A1351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dirty="0">
              <a:latin typeface="Tahoma" panose="020B0604030504040204" pitchFamily="34" charset="0"/>
            </a:endParaRPr>
          </a:p>
        </p:txBody>
      </p:sp>
      <p:sp>
        <p:nvSpPr>
          <p:cNvPr id="28" name="Ορθογώνιο 27">
            <a:extLst>
              <a:ext uri="{FF2B5EF4-FFF2-40B4-BE49-F238E27FC236}">
                <a16:creationId xmlns:a16="http://schemas.microsoft.com/office/drawing/2014/main" id="{3E377648-1ED1-4112-805B-16C14CE99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37" y="643464"/>
            <a:ext cx="6909241" cy="557107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/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30" name="Ορθογώνιο 29">
            <a:extLst>
              <a:ext uri="{FF2B5EF4-FFF2-40B4-BE49-F238E27FC236}">
                <a16:creationId xmlns:a16="http://schemas.microsoft.com/office/drawing/2014/main" id="{D63B59CB-289C-4850-A932-358B9E412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877" y="806752"/>
            <a:ext cx="6570161" cy="5244497"/>
          </a:xfrm>
          <a:prstGeom prst="rect">
            <a:avLst/>
          </a:prstGeom>
          <a:solidFill>
            <a:schemeClr val="tx1"/>
          </a:solidFill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pic>
        <p:nvPicPr>
          <p:cNvPr id="19" name="Εικόνα 18" descr="Κάκτος">
            <a:extLst>
              <a:ext uri="{FF2B5EF4-FFF2-40B4-BE49-F238E27FC236}">
                <a16:creationId xmlns:a16="http://schemas.microsoft.com/office/drawing/2014/main" id="{CA6895E3-C8BD-4010-B9E7-E43BA3DCF2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6" r="1" b="1"/>
          <a:stretch/>
        </p:blipFill>
        <p:spPr>
          <a:xfrm>
            <a:off x="981201" y="971344"/>
            <a:ext cx="6233513" cy="4915313"/>
          </a:xfrm>
          <a:prstGeom prst="rect">
            <a:avLst/>
          </a:prstGeom>
        </p:spPr>
      </p:pic>
      <p:sp>
        <p:nvSpPr>
          <p:cNvPr id="32" name="Ορθογώνιο 31">
            <a:extLst>
              <a:ext uri="{FF2B5EF4-FFF2-40B4-BE49-F238E27FC236}">
                <a16:creationId xmlns:a16="http://schemas.microsoft.com/office/drawing/2014/main" id="{98867647-07B7-4265-832F-DE0E80979A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37837" y="640856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4" name="Ευθεία γραμμή σύνδεσης 33">
            <a:extLst>
              <a:ext uri="{FF2B5EF4-FFF2-40B4-BE49-F238E27FC236}">
                <a16:creationId xmlns:a16="http://schemas.microsoft.com/office/drawing/2014/main" id="{516AC468-2C3D-4337-A9A2-81175F6D54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52137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Ευθεία γραμμή σύνδεσης 35">
            <a:extLst>
              <a:ext uri="{FF2B5EF4-FFF2-40B4-BE49-F238E27FC236}">
                <a16:creationId xmlns:a16="http://schemas.microsoft.com/office/drawing/2014/main" id="{2A873262-74DB-4FD1-9625-E4616CF011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43777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Ευθεία γραμμή σύνδεσης 37">
            <a:extLst>
              <a:ext uri="{FF2B5EF4-FFF2-40B4-BE49-F238E27FC236}">
                <a16:creationId xmlns:a16="http://schemas.microsoft.com/office/drawing/2014/main" id="{09F3D15D-CB95-47AD-87F5-9CFF84F61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52137" y="1286150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Τίτλος 1">
            <a:extLst>
              <a:ext uri="{FF2B5EF4-FFF2-40B4-BE49-F238E27FC236}">
                <a16:creationId xmlns:a16="http://schemas.microsoft.com/office/drawing/2014/main" id="{ED90EC3D-482A-4E73-B198-E8341A0D09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33136" y="176770"/>
            <a:ext cx="3238829" cy="1685898"/>
          </a:xfrm>
        </p:spPr>
        <p:txBody>
          <a:bodyPr rtlCol="0">
            <a:normAutofit/>
          </a:bodyPr>
          <a:lstStyle/>
          <a:p>
            <a:pPr algn="r" rtl="0"/>
            <a:r>
              <a:rPr lang="el-GR" sz="1400" dirty="0">
                <a:solidFill>
                  <a:srgbClr val="FFFFFF"/>
                </a:solidFill>
              </a:rPr>
              <a:t>ΙΕΑ 101</a:t>
            </a:r>
            <a:br>
              <a:rPr lang="el-GR" sz="1400" dirty="0">
                <a:solidFill>
                  <a:srgbClr val="FFFFFF"/>
                </a:solidFill>
              </a:rPr>
            </a:br>
            <a:r>
              <a:rPr lang="el-GR" sz="1400" dirty="0">
                <a:solidFill>
                  <a:srgbClr val="FFFFFF"/>
                </a:solidFill>
              </a:rPr>
              <a:t>ΔΙΔΑΚΤΙΚΗ – ΘΕΩΡΙΑ ΚΑΙ ΠΡΑΞΗ ΤΗΣ ΔΙΔΑΣΚΑΛΙΑΣ</a:t>
            </a:r>
            <a:br>
              <a:rPr lang="el-GR" sz="1400" dirty="0">
                <a:solidFill>
                  <a:srgbClr val="FFFFFF"/>
                </a:solidFill>
              </a:rPr>
            </a:br>
            <a:r>
              <a:rPr lang="el-GR" sz="1400" dirty="0">
                <a:solidFill>
                  <a:srgbClr val="FFFFFF"/>
                </a:solidFill>
              </a:rPr>
              <a:t>Κ. ΑΓΓΕΛΑΚΟΣ – Χ. ΚΟΥΡΓΙΑΝΤΑΚΗΣ</a:t>
            </a:r>
            <a:br>
              <a:rPr lang="el-GR" sz="1400" dirty="0">
                <a:solidFill>
                  <a:srgbClr val="FFFFFF"/>
                </a:solidFill>
              </a:rPr>
            </a:br>
            <a:r>
              <a:rPr lang="el-GR" sz="1400" dirty="0">
                <a:solidFill>
                  <a:srgbClr val="FFFFFF"/>
                </a:solidFill>
              </a:rPr>
              <a:t>ΥΠΟΧΡΕΩΤΙΚΟ, Η΄ ΕΞΑΜΗΝΟ</a:t>
            </a:r>
            <a:br>
              <a:rPr lang="el-GR" sz="1400" dirty="0">
                <a:solidFill>
                  <a:srgbClr val="FFFFFF"/>
                </a:solidFill>
              </a:rPr>
            </a:br>
            <a:r>
              <a:rPr lang="el-GR" sz="1400" dirty="0">
                <a:solidFill>
                  <a:srgbClr val="FFFFFF"/>
                </a:solidFill>
              </a:rPr>
              <a:t>5 ECTS</a:t>
            </a:r>
          </a:p>
        </p:txBody>
      </p:sp>
      <p:sp>
        <p:nvSpPr>
          <p:cNvPr id="7" name="Υπότιτλος 6">
            <a:extLst>
              <a:ext uri="{FF2B5EF4-FFF2-40B4-BE49-F238E27FC236}">
                <a16:creationId xmlns:a16="http://schemas.microsoft.com/office/drawing/2014/main" id="{2048EE7C-B77F-4E59-88A7-DD66337BB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60024" y="2302933"/>
            <a:ext cx="3238829" cy="3902069"/>
          </a:xfrm>
        </p:spPr>
        <p:txBody>
          <a:bodyPr rtlCol="0">
            <a:normAutofit/>
          </a:bodyPr>
          <a:lstStyle/>
          <a:p>
            <a:pPr rtl="0"/>
            <a:r>
              <a:rPr lang="el-GR" sz="5400" dirty="0">
                <a:solidFill>
                  <a:srgbClr val="FFFFFF"/>
                </a:solidFill>
              </a:rPr>
              <a:t>Η ΔΗΜΟΣΙΑ ΙΣΤΟΡΙΑ</a:t>
            </a:r>
          </a:p>
          <a:p>
            <a:pPr rtl="0"/>
            <a:endParaRPr lang="el-GR" sz="1400" dirty="0">
              <a:solidFill>
                <a:srgbClr val="FFFFFF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2937C4-B9A3-490D-B354-988ABC2B29EF}"/>
              </a:ext>
            </a:extLst>
          </p:cNvPr>
          <p:cNvSpPr txBox="1"/>
          <p:nvPr/>
        </p:nvSpPr>
        <p:spPr>
          <a:xfrm>
            <a:off x="1149525" y="1280935"/>
            <a:ext cx="623351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800" dirty="0">
                <a:solidFill>
                  <a:schemeClr val="bg1"/>
                </a:solidFill>
                <a:latin typeface="Sitka Banner" panose="02000505000000020004" pitchFamily="2" charset="0"/>
              </a:rPr>
              <a:t>Θα μπορούσε να ειπωθεί ότι</a:t>
            </a:r>
          </a:p>
          <a:p>
            <a:pPr algn="ctr"/>
            <a:r>
              <a:rPr lang="el-GR" sz="2800" b="1" dirty="0">
                <a:solidFill>
                  <a:schemeClr val="bg1"/>
                </a:solidFill>
                <a:latin typeface="Sitka Banner" panose="02000505000000020004" pitchFamily="2" charset="0"/>
              </a:rPr>
              <a:t>η Δημόσια Ιστορία είναι αποκύημα των παθογενειών της ακαδημαϊκής ιστοριογραφίας</a:t>
            </a:r>
            <a:r>
              <a:rPr lang="el-GR" sz="2800" dirty="0">
                <a:solidFill>
                  <a:schemeClr val="bg1"/>
                </a:solidFill>
                <a:latin typeface="Sitka Banner" panose="02000505000000020004" pitchFamily="2" charset="0"/>
              </a:rPr>
              <a:t>.</a:t>
            </a:r>
          </a:p>
          <a:p>
            <a:endParaRPr lang="el-GR" sz="2800" dirty="0">
              <a:solidFill>
                <a:schemeClr val="bg1"/>
              </a:solidFill>
              <a:latin typeface="Sitka Banner" panose="02000505000000020004" pitchFamily="2" charset="0"/>
            </a:endParaRPr>
          </a:p>
          <a:p>
            <a:endParaRPr lang="el-GR" sz="2800" dirty="0">
              <a:solidFill>
                <a:schemeClr val="bg1"/>
              </a:solidFill>
              <a:latin typeface="Sitka Banner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769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Ορθογώνιο 23">
            <a:extLst>
              <a:ext uri="{FF2B5EF4-FFF2-40B4-BE49-F238E27FC236}">
                <a16:creationId xmlns:a16="http://schemas.microsoft.com/office/drawing/2014/main" id="{93BFCDB3-13C4-4D69-848D-3F1F4D6B8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dirty="0">
              <a:latin typeface="Tahoma" panose="020B0604030504040204" pitchFamily="34" charset="0"/>
            </a:endParaRPr>
          </a:p>
        </p:txBody>
      </p:sp>
      <p:sp>
        <p:nvSpPr>
          <p:cNvPr id="26" name="Ορθογώνιο 25">
            <a:extLst>
              <a:ext uri="{FF2B5EF4-FFF2-40B4-BE49-F238E27FC236}">
                <a16:creationId xmlns:a16="http://schemas.microsoft.com/office/drawing/2014/main" id="{CC2B9599-6E7A-4DD2-B13A-B4F68A1351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dirty="0">
              <a:latin typeface="Tahoma" panose="020B0604030504040204" pitchFamily="34" charset="0"/>
            </a:endParaRPr>
          </a:p>
        </p:txBody>
      </p:sp>
      <p:sp>
        <p:nvSpPr>
          <p:cNvPr id="28" name="Ορθογώνιο 27">
            <a:extLst>
              <a:ext uri="{FF2B5EF4-FFF2-40B4-BE49-F238E27FC236}">
                <a16:creationId xmlns:a16="http://schemas.microsoft.com/office/drawing/2014/main" id="{3E377648-1ED1-4112-805B-16C14CE99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37" y="643464"/>
            <a:ext cx="6909241" cy="557107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/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30" name="Ορθογώνιο 29">
            <a:extLst>
              <a:ext uri="{FF2B5EF4-FFF2-40B4-BE49-F238E27FC236}">
                <a16:creationId xmlns:a16="http://schemas.microsoft.com/office/drawing/2014/main" id="{D63B59CB-289C-4850-A932-358B9E412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877" y="806752"/>
            <a:ext cx="6570161" cy="5244497"/>
          </a:xfrm>
          <a:prstGeom prst="rect">
            <a:avLst/>
          </a:prstGeom>
          <a:solidFill>
            <a:schemeClr val="tx1"/>
          </a:solidFill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pic>
        <p:nvPicPr>
          <p:cNvPr id="19" name="Εικόνα 18" descr="Κάκτος">
            <a:extLst>
              <a:ext uri="{FF2B5EF4-FFF2-40B4-BE49-F238E27FC236}">
                <a16:creationId xmlns:a16="http://schemas.microsoft.com/office/drawing/2014/main" id="{CA6895E3-C8BD-4010-B9E7-E43BA3DCF2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6" r="1" b="1"/>
          <a:stretch/>
        </p:blipFill>
        <p:spPr>
          <a:xfrm>
            <a:off x="981201" y="971344"/>
            <a:ext cx="6233513" cy="4915313"/>
          </a:xfrm>
          <a:prstGeom prst="rect">
            <a:avLst/>
          </a:prstGeom>
        </p:spPr>
      </p:pic>
      <p:sp>
        <p:nvSpPr>
          <p:cNvPr id="32" name="Ορθογώνιο 31">
            <a:extLst>
              <a:ext uri="{FF2B5EF4-FFF2-40B4-BE49-F238E27FC236}">
                <a16:creationId xmlns:a16="http://schemas.microsoft.com/office/drawing/2014/main" id="{98867647-07B7-4265-832F-DE0E80979A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37837" y="640856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4" name="Ευθεία γραμμή σύνδεσης 33">
            <a:extLst>
              <a:ext uri="{FF2B5EF4-FFF2-40B4-BE49-F238E27FC236}">
                <a16:creationId xmlns:a16="http://schemas.microsoft.com/office/drawing/2014/main" id="{516AC468-2C3D-4337-A9A2-81175F6D54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52137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Ευθεία γραμμή σύνδεσης 35">
            <a:extLst>
              <a:ext uri="{FF2B5EF4-FFF2-40B4-BE49-F238E27FC236}">
                <a16:creationId xmlns:a16="http://schemas.microsoft.com/office/drawing/2014/main" id="{2A873262-74DB-4FD1-9625-E4616CF011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43777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Ευθεία γραμμή σύνδεσης 37">
            <a:extLst>
              <a:ext uri="{FF2B5EF4-FFF2-40B4-BE49-F238E27FC236}">
                <a16:creationId xmlns:a16="http://schemas.microsoft.com/office/drawing/2014/main" id="{09F3D15D-CB95-47AD-87F5-9CFF84F61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52137" y="1286150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Τίτλος 1">
            <a:extLst>
              <a:ext uri="{FF2B5EF4-FFF2-40B4-BE49-F238E27FC236}">
                <a16:creationId xmlns:a16="http://schemas.microsoft.com/office/drawing/2014/main" id="{ED90EC3D-482A-4E73-B198-E8341A0D09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33136" y="176770"/>
            <a:ext cx="3238829" cy="1685898"/>
          </a:xfrm>
        </p:spPr>
        <p:txBody>
          <a:bodyPr rtlCol="0">
            <a:normAutofit/>
          </a:bodyPr>
          <a:lstStyle/>
          <a:p>
            <a:pPr algn="r" rtl="0"/>
            <a:r>
              <a:rPr lang="el-GR" sz="1400" dirty="0">
                <a:solidFill>
                  <a:srgbClr val="FFFFFF"/>
                </a:solidFill>
              </a:rPr>
              <a:t>ΙΕΑ 101</a:t>
            </a:r>
            <a:br>
              <a:rPr lang="el-GR" sz="1400" dirty="0">
                <a:solidFill>
                  <a:srgbClr val="FFFFFF"/>
                </a:solidFill>
              </a:rPr>
            </a:br>
            <a:r>
              <a:rPr lang="el-GR" sz="1400" dirty="0">
                <a:solidFill>
                  <a:srgbClr val="FFFFFF"/>
                </a:solidFill>
              </a:rPr>
              <a:t>ΔΙΔΑΚΤΙΚΗ – ΘΕΩΡΙΑ ΚΑΙ ΠΡΑΞΗ ΤΗΣ ΔΙΔΑΣΚΑΛΙΑΣ</a:t>
            </a:r>
            <a:br>
              <a:rPr lang="el-GR" sz="1400" dirty="0">
                <a:solidFill>
                  <a:srgbClr val="FFFFFF"/>
                </a:solidFill>
              </a:rPr>
            </a:br>
            <a:r>
              <a:rPr lang="el-GR" sz="1400" dirty="0">
                <a:solidFill>
                  <a:srgbClr val="FFFFFF"/>
                </a:solidFill>
              </a:rPr>
              <a:t>Κ. ΑΓΓΕΛΑΚΟΣ – Χ. ΚΟΥΡΓΙΑΝΤΑΚΗΣ</a:t>
            </a:r>
            <a:br>
              <a:rPr lang="el-GR" sz="1400" dirty="0">
                <a:solidFill>
                  <a:srgbClr val="FFFFFF"/>
                </a:solidFill>
              </a:rPr>
            </a:br>
            <a:r>
              <a:rPr lang="el-GR" sz="1400" dirty="0">
                <a:solidFill>
                  <a:srgbClr val="FFFFFF"/>
                </a:solidFill>
              </a:rPr>
              <a:t>ΥΠΟΧΡΕΩΤΙΚΟ, Η΄ ΕΞΑΜΗΝΟ</a:t>
            </a:r>
            <a:br>
              <a:rPr lang="el-GR" sz="1400" dirty="0">
                <a:solidFill>
                  <a:srgbClr val="FFFFFF"/>
                </a:solidFill>
              </a:rPr>
            </a:br>
            <a:r>
              <a:rPr lang="el-GR" sz="1400" dirty="0">
                <a:solidFill>
                  <a:srgbClr val="FFFFFF"/>
                </a:solidFill>
              </a:rPr>
              <a:t>5 ECTS</a:t>
            </a:r>
          </a:p>
        </p:txBody>
      </p:sp>
      <p:sp>
        <p:nvSpPr>
          <p:cNvPr id="7" name="Υπότιτλος 6">
            <a:extLst>
              <a:ext uri="{FF2B5EF4-FFF2-40B4-BE49-F238E27FC236}">
                <a16:creationId xmlns:a16="http://schemas.microsoft.com/office/drawing/2014/main" id="{2048EE7C-B77F-4E59-88A7-DD66337BB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60024" y="2302933"/>
            <a:ext cx="3238829" cy="3902069"/>
          </a:xfrm>
        </p:spPr>
        <p:txBody>
          <a:bodyPr rtlCol="0">
            <a:normAutofit/>
          </a:bodyPr>
          <a:lstStyle/>
          <a:p>
            <a:pPr rtl="0"/>
            <a:r>
              <a:rPr lang="el-GR" sz="5400" dirty="0">
                <a:solidFill>
                  <a:srgbClr val="FFFFFF"/>
                </a:solidFill>
              </a:rPr>
              <a:t>Η ΔΗΜΟΣΙΑ ΙΣΤΟΡΙΑ</a:t>
            </a:r>
          </a:p>
          <a:p>
            <a:pPr rtl="0"/>
            <a:endParaRPr lang="el-GR" sz="1400" dirty="0">
              <a:solidFill>
                <a:srgbClr val="FFFFFF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2937C4-B9A3-490D-B354-988ABC2B29EF}"/>
              </a:ext>
            </a:extLst>
          </p:cNvPr>
          <p:cNvSpPr txBox="1"/>
          <p:nvPr/>
        </p:nvSpPr>
        <p:spPr>
          <a:xfrm>
            <a:off x="1149525" y="1280935"/>
            <a:ext cx="623351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800" dirty="0">
                <a:solidFill>
                  <a:schemeClr val="bg1"/>
                </a:solidFill>
                <a:latin typeface="Sitka Banner" panose="02000505000000020004" pitchFamily="2" charset="0"/>
              </a:rPr>
              <a:t>Και αντίστροφα, ότι</a:t>
            </a:r>
          </a:p>
          <a:p>
            <a:pPr algn="ctr"/>
            <a:r>
              <a:rPr lang="el-GR" sz="2800" b="1" dirty="0">
                <a:solidFill>
                  <a:schemeClr val="bg1"/>
                </a:solidFill>
                <a:latin typeface="Sitka Banner" panose="02000505000000020004" pitchFamily="2" charset="0"/>
              </a:rPr>
              <a:t>οι παθογένειες της ιστοριογραφίας αποτελούν μία από τις </a:t>
            </a:r>
            <a:r>
              <a:rPr lang="el-GR" sz="2800" b="1" dirty="0" err="1">
                <a:solidFill>
                  <a:schemeClr val="bg1"/>
                </a:solidFill>
                <a:latin typeface="Sitka Banner" panose="02000505000000020004" pitchFamily="2" charset="0"/>
              </a:rPr>
              <a:t>γενεσιουργές</a:t>
            </a:r>
            <a:r>
              <a:rPr lang="el-GR" sz="2800" b="1" dirty="0">
                <a:solidFill>
                  <a:schemeClr val="bg1"/>
                </a:solidFill>
                <a:latin typeface="Sitka Banner" panose="02000505000000020004" pitchFamily="2" charset="0"/>
              </a:rPr>
              <a:t> αιτίες της Δημόσιας Ιστορίας</a:t>
            </a:r>
          </a:p>
        </p:txBody>
      </p:sp>
    </p:spTree>
    <p:extLst>
      <p:ext uri="{BB962C8B-B14F-4D97-AF65-F5344CB8AC3E}">
        <p14:creationId xmlns:p14="http://schemas.microsoft.com/office/powerpoint/2010/main" val="3293692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AB763E74-B111-4F0A-990A-DC546EDB60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dirty="0">
              <a:latin typeface="Tahoma" panose="020B0604030504040204" pitchFamily="34" charset="0"/>
            </a:endParaRPr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59261977-BEC4-4705-BB60-C4C0C74711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dirty="0">
              <a:latin typeface="Tahoma" panose="020B0604030504040204" pitchFamily="34" charset="0"/>
            </a:endParaRPr>
          </a:p>
        </p:txBody>
      </p:sp>
      <p:sp useBgFill="1">
        <p:nvSpPr>
          <p:cNvPr id="15" name="Ορθογώνιο 14">
            <a:extLst>
              <a:ext uri="{FF2B5EF4-FFF2-40B4-BE49-F238E27FC236}">
                <a16:creationId xmlns:a16="http://schemas.microsoft.com/office/drawing/2014/main" id="{E61F1EFE-E608-4FCB-8DBB-12FA3AC1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43" y="643464"/>
            <a:ext cx="6909336" cy="557107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17" name="Ορθογώνιο 16">
            <a:extLst>
              <a:ext uri="{FF2B5EF4-FFF2-40B4-BE49-F238E27FC236}">
                <a16:creationId xmlns:a16="http://schemas.microsoft.com/office/drawing/2014/main" id="{4C7DD595-7EA3-45FF-B181-2B606353F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6071" y="809244"/>
            <a:ext cx="6583680" cy="5239512"/>
          </a:xfrm>
          <a:prstGeom prst="rect">
            <a:avLst/>
          </a:prstGeom>
          <a:ln w="6350" cap="sq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</a:ln>
          <a:effectLst/>
        </p:spPr>
      </p:sp>
      <p:sp>
        <p:nvSpPr>
          <p:cNvPr id="19" name="Ορθογώνιο 18">
            <a:extLst>
              <a:ext uri="{FF2B5EF4-FFF2-40B4-BE49-F238E27FC236}">
                <a16:creationId xmlns:a16="http://schemas.microsoft.com/office/drawing/2014/main" id="{848B10FE-6408-43F6-9A62-B98F2DB0F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66971" y="-1"/>
            <a:ext cx="4025029" cy="6858000"/>
          </a:xfrm>
          <a:prstGeom prst="rect">
            <a:avLst/>
          </a:prstGeom>
          <a:blipFill dpi="0" rotWithShape="1">
            <a:blip r:embed="rId3">
              <a:alphaModFix amt="1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5F3F6C66-D6D7-4A72-9928-967AEA400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3888" y="643464"/>
            <a:ext cx="3631720" cy="5571071"/>
          </a:xfrm>
        </p:spPr>
        <p:txBody>
          <a:bodyPr rtlCol="0">
            <a:normAutofit/>
          </a:bodyPr>
          <a:lstStyle/>
          <a:p>
            <a:pPr rtl="0"/>
            <a:r>
              <a:rPr lang="el-GR" sz="4400" dirty="0">
                <a:solidFill>
                  <a:srgbClr val="FFFFFF"/>
                </a:solidFill>
              </a:rPr>
              <a:t>Η ΔΗΜΟΣΙΑ ΙΣΤΟΡΙΑ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342D6495-7133-43A8-BE4B-D87902477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071" y="809243"/>
            <a:ext cx="6746508" cy="5239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>
                <a:latin typeface="Sitka Banner" panose="02000505000000020004" pitchFamily="2" charset="0"/>
              </a:rPr>
              <a:t>Ως Δημόσια Ιστορία νοείται: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400" dirty="0">
                <a:latin typeface="Sitka Banner" panose="02000505000000020004" pitchFamily="2" charset="0"/>
              </a:rPr>
              <a:t>οποιαδήποτε ιστορία διαφέρει από την «επιστημονική-ακαδημαϊκή» Ιστορία,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400" dirty="0">
                <a:latin typeface="Sitka Banner" panose="02000505000000020004" pitchFamily="2" charset="0"/>
              </a:rPr>
              <a:t>η δημιουργημένη «από κάτω» ιστορία, που προέρχεται από μη ιστορικούς, που δεν διαμορφώνεται αποκλειστικά από επαγγελματίες, αλλά από απλούς πολίτες: σκηνοθέτες, ξεναγούς, επιμελητές εκθέσεων, εκπαιδευτικούς, </a:t>
            </a:r>
            <a:r>
              <a:rPr lang="el-GR" sz="2400" dirty="0" err="1">
                <a:latin typeface="Sitka Banner" panose="02000505000000020004" pitchFamily="2" charset="0"/>
              </a:rPr>
              <a:t>μουσειοπαιδαγωγούς</a:t>
            </a:r>
            <a:r>
              <a:rPr lang="el-GR" sz="2400" dirty="0">
                <a:latin typeface="Sitka Banner" panose="02000505000000020004" pitchFamily="2" charset="0"/>
              </a:rPr>
              <a:t>, συνθέτες, από τα ΜΜΕ κ.λπ.,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400" dirty="0">
                <a:latin typeface="Sitka Banner" panose="02000505000000020004" pitchFamily="2" charset="0"/>
              </a:rPr>
              <a:t>καθετί που μας αφηγείται μια ιστορία για το παρελθόν: ένα μνημείο, προφορικές μαρτυρίες αυτοπτών μαρτύρων, μια κινηματογραφική ταινία κ.λπ.</a:t>
            </a:r>
          </a:p>
          <a:p>
            <a:endParaRPr lang="el-GR" dirty="0"/>
          </a:p>
        </p:txBody>
      </p:sp>
      <p:sp>
        <p:nvSpPr>
          <p:cNvPr id="9" name="Τίτλος 1">
            <a:extLst>
              <a:ext uri="{FF2B5EF4-FFF2-40B4-BE49-F238E27FC236}">
                <a16:creationId xmlns:a16="http://schemas.microsoft.com/office/drawing/2014/main" id="{C2EF1111-6616-4458-B966-888899AE00B1}"/>
              </a:ext>
            </a:extLst>
          </p:cNvPr>
          <p:cNvSpPr txBox="1">
            <a:spLocks/>
          </p:cNvSpPr>
          <p:nvPr/>
        </p:nvSpPr>
        <p:spPr>
          <a:xfrm>
            <a:off x="8733136" y="176770"/>
            <a:ext cx="3238829" cy="16858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defRPr>
            </a:lvl1pPr>
          </a:lstStyle>
          <a:p>
            <a:pPr algn="r"/>
            <a:r>
              <a:rPr lang="el-GR" sz="1400" dirty="0">
                <a:solidFill>
                  <a:srgbClr val="FFFFFF"/>
                </a:solidFill>
              </a:rPr>
              <a:t>ΙΕΑ 101</a:t>
            </a:r>
            <a:br>
              <a:rPr lang="el-GR" sz="1400" dirty="0">
                <a:solidFill>
                  <a:srgbClr val="FFFFFF"/>
                </a:solidFill>
              </a:rPr>
            </a:br>
            <a:r>
              <a:rPr lang="el-GR" sz="1400" dirty="0">
                <a:solidFill>
                  <a:srgbClr val="FFFFFF"/>
                </a:solidFill>
              </a:rPr>
              <a:t>ΔΙΔΑΚΤΙΚΗ – ΘΕΩΡΙΑ ΚΑΙ ΠΡΑΞΗ ΤΗΣ ΔΙΔΑΣΚΑΛΙΑΣ</a:t>
            </a:r>
            <a:br>
              <a:rPr lang="el-GR" sz="1400" dirty="0">
                <a:solidFill>
                  <a:srgbClr val="FFFFFF"/>
                </a:solidFill>
              </a:rPr>
            </a:br>
            <a:r>
              <a:rPr lang="el-GR" sz="1400" dirty="0">
                <a:solidFill>
                  <a:srgbClr val="FFFFFF"/>
                </a:solidFill>
              </a:rPr>
              <a:t>Κ. ΑΓΓΕΛΑΚΟΣ – Χ. ΚΟΥΡΓΙΑΝΤΑΚΗΣ</a:t>
            </a:r>
            <a:br>
              <a:rPr lang="el-GR" sz="1400" dirty="0">
                <a:solidFill>
                  <a:srgbClr val="FFFFFF"/>
                </a:solidFill>
              </a:rPr>
            </a:br>
            <a:r>
              <a:rPr lang="el-GR" sz="1400" dirty="0">
                <a:solidFill>
                  <a:srgbClr val="FFFFFF"/>
                </a:solidFill>
              </a:rPr>
              <a:t>ΥΠΟΧΡΕΩΤΙΚΟ, Η΄ ΕΞΑΜΗΝΟ</a:t>
            </a:r>
            <a:br>
              <a:rPr lang="el-GR" sz="1400" dirty="0">
                <a:solidFill>
                  <a:srgbClr val="FFFFFF"/>
                </a:solidFill>
              </a:rPr>
            </a:br>
            <a:r>
              <a:rPr lang="el-GR" sz="1400" dirty="0">
                <a:solidFill>
                  <a:srgbClr val="FFFFFF"/>
                </a:solidFill>
              </a:rPr>
              <a:t>5 ECTS</a:t>
            </a:r>
          </a:p>
        </p:txBody>
      </p:sp>
    </p:spTree>
    <p:extLst>
      <p:ext uri="{BB962C8B-B14F-4D97-AF65-F5344CB8AC3E}">
        <p14:creationId xmlns:p14="http://schemas.microsoft.com/office/powerpoint/2010/main" val="41127729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Ορθογώνιο 13">
            <a:extLst>
              <a:ext uri="{FF2B5EF4-FFF2-40B4-BE49-F238E27FC236}">
                <a16:creationId xmlns:a16="http://schemas.microsoft.com/office/drawing/2014/main" id="{06FF3823-BBAD-4D28-B6DB-E416E2409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3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Ορθογώνιο 15">
            <a:extLst>
              <a:ext uri="{FF2B5EF4-FFF2-40B4-BE49-F238E27FC236}">
                <a16:creationId xmlns:a16="http://schemas.microsoft.com/office/drawing/2014/main" id="{0E20F056-0FFD-4EE9-BDCB-8963C7F8BA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8" name="Ορθογώνιο 17">
            <a:extLst>
              <a:ext uri="{FF2B5EF4-FFF2-40B4-BE49-F238E27FC236}">
                <a16:creationId xmlns:a16="http://schemas.microsoft.com/office/drawing/2014/main" id="{87507ED7-71D7-4B95-8D4F-7B3E18623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grpSp>
        <p:nvGrpSpPr>
          <p:cNvPr id="20" name="Ομάδα 19">
            <a:extLst>
              <a:ext uri="{FF2B5EF4-FFF2-40B4-BE49-F238E27FC236}">
                <a16:creationId xmlns:a16="http://schemas.microsoft.com/office/drawing/2014/main" id="{AA38E6D2-F0D9-4B69-ABEB-EB70412E8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135880" y="1267730"/>
            <a:ext cx="1920240" cy="731520"/>
            <a:chOff x="4828372" y="1267730"/>
            <a:chExt cx="2227748" cy="731520"/>
          </a:xfrm>
        </p:grpSpPr>
        <p:sp>
          <p:nvSpPr>
            <p:cNvPr id="21" name="Ορθογώνιο 20">
              <a:extLst>
                <a:ext uri="{FF2B5EF4-FFF2-40B4-BE49-F238E27FC236}">
                  <a16:creationId xmlns:a16="http://schemas.microsoft.com/office/drawing/2014/main" id="{025EA075-7728-48F3-B18E-92389160D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35880" y="1267730"/>
              <a:ext cx="1920240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grpSp>
          <p:nvGrpSpPr>
            <p:cNvPr id="22" name="Ομάδα 21">
              <a:extLst>
                <a:ext uri="{FF2B5EF4-FFF2-40B4-BE49-F238E27FC236}">
                  <a16:creationId xmlns:a16="http://schemas.microsoft.com/office/drawing/2014/main" id="{1115E6AD-1E2A-40FE-B424-56271D8A89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28372" y="1267730"/>
              <a:ext cx="1567331" cy="645295"/>
              <a:chOff x="5318306" y="1386268"/>
              <a:chExt cx="1567331" cy="645295"/>
            </a:xfrm>
          </p:grpSpPr>
          <p:cxnSp>
            <p:nvCxnSpPr>
              <p:cNvPr id="23" name="Ευθεία γραμμή σύνδεσης 22">
                <a:extLst>
                  <a:ext uri="{FF2B5EF4-FFF2-40B4-BE49-F238E27FC236}">
                    <a16:creationId xmlns:a16="http://schemas.microsoft.com/office/drawing/2014/main" id="{D2CFBBA0-D70F-4068-8385-B020EA21AAB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5318306" y="1386268"/>
                <a:ext cx="0" cy="64008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rgbClr val="FFFFFF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Ευθεία γραμμή σύνδεσης 23">
                <a:extLst>
                  <a:ext uri="{FF2B5EF4-FFF2-40B4-BE49-F238E27FC236}">
                    <a16:creationId xmlns:a16="http://schemas.microsoft.com/office/drawing/2014/main" id="{D963F62F-FFD6-43CD-BE0D-00770BB97C0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6885637" y="1386268"/>
                <a:ext cx="0" cy="64008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rgbClr val="FFFFFF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Ευθεία γραμμή σύνδεσης 24">
                <a:extLst>
                  <a:ext uri="{FF2B5EF4-FFF2-40B4-BE49-F238E27FC236}">
                    <a16:creationId xmlns:a16="http://schemas.microsoft.com/office/drawing/2014/main" id="{875688F4-0BFA-49D0-92B0-84CBE5508B0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5318306" y="2031563"/>
                <a:ext cx="1567331" cy="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rgbClr val="FFFFFF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9" name="Εικόνα 8" descr="Φωτεινά λουλούδια">
            <a:extLst>
              <a:ext uri="{FF2B5EF4-FFF2-40B4-BE49-F238E27FC236}">
                <a16:creationId xmlns:a16="http://schemas.microsoft.com/office/drawing/2014/main" id="{E3AED392-F4FF-45D7-9A91-FD20E7E29C4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7" name="Ορθογώνιο 26">
            <a:extLst>
              <a:ext uri="{FF2B5EF4-FFF2-40B4-BE49-F238E27FC236}">
                <a16:creationId xmlns:a16="http://schemas.microsoft.com/office/drawing/2014/main" id="{7BB58C53-AF1A-4577-9FD9-2A6A3DDEA5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9" name="Ορθογώνιο 28">
            <a:extLst>
              <a:ext uri="{FF2B5EF4-FFF2-40B4-BE49-F238E27FC236}">
                <a16:creationId xmlns:a16="http://schemas.microsoft.com/office/drawing/2014/main" id="{E5F7F7DE-2DAA-4260-B379-423DEC36F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722BAEBB-B897-4E2E-8BE7-753F1060B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67715" y="220783"/>
            <a:ext cx="9068586" cy="79215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rtl="0"/>
            <a:r>
              <a:rPr lang="el-GR" dirty="0"/>
              <a:t>Η ΔΗΜΟΣΙΑ ΙΣΤΟΡΙΑ</a:t>
            </a:r>
          </a:p>
        </p:txBody>
      </p:sp>
      <p:sp>
        <p:nvSpPr>
          <p:cNvPr id="3" name="Σύμβολο κράτησης θέσης κειμένου 2">
            <a:extLst>
              <a:ext uri="{FF2B5EF4-FFF2-40B4-BE49-F238E27FC236}">
                <a16:creationId xmlns:a16="http://schemas.microsoft.com/office/drawing/2014/main" id="{459DEA66-4826-47AE-AD32-B06226F8EC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62100" y="1999250"/>
            <a:ext cx="9070848" cy="3447134"/>
          </a:xfrm>
        </p:spPr>
        <p:txBody>
          <a:bodyPr vert="horz" lIns="91440" tIns="45720" rIns="91440" bIns="45720" rtlCol="0">
            <a:noAutofit/>
          </a:bodyPr>
          <a:lstStyle/>
          <a:p>
            <a:pPr rtl="0">
              <a:spcBef>
                <a:spcPts val="0"/>
              </a:spcBef>
            </a:pPr>
            <a:r>
              <a:rPr lang="el-GR" sz="2200" spc="80" dirty="0">
                <a:latin typeface="Sitka Banner" panose="02000505000000020004" pitchFamily="2" charset="0"/>
              </a:rPr>
              <a:t>Τα όρια ανάμεσα στην ακαδημαϊκή και τη μη ακαδημαϊκή ιστορία (και αντίστροφα) είναι διαπερατά και οι πρακτικές τους διασταυρώνονται.</a:t>
            </a:r>
          </a:p>
          <a:p>
            <a:pPr rtl="0">
              <a:spcBef>
                <a:spcPts val="0"/>
              </a:spcBef>
            </a:pPr>
            <a:endParaRPr lang="el-GR" sz="2200" spc="80" dirty="0">
              <a:latin typeface="Sitka Banner" panose="02000505000000020004" pitchFamily="2" charset="0"/>
            </a:endParaRPr>
          </a:p>
          <a:p>
            <a:pPr rtl="0">
              <a:spcBef>
                <a:spcPts val="0"/>
              </a:spcBef>
            </a:pPr>
            <a:r>
              <a:rPr lang="el-GR" sz="2200" b="1" spc="80" dirty="0">
                <a:latin typeface="Sitka Banner" panose="02000505000000020004" pitchFamily="2" charset="0"/>
              </a:rPr>
              <a:t>Παράδειγμα</a:t>
            </a:r>
            <a:r>
              <a:rPr lang="el-GR" sz="2200" spc="80" dirty="0">
                <a:latin typeface="Sitka Banner" panose="02000505000000020004" pitchFamily="2" charset="0"/>
              </a:rPr>
              <a:t>:</a:t>
            </a:r>
          </a:p>
          <a:p>
            <a:pPr marL="342900" indent="-342900" rtl="0">
              <a:spcBef>
                <a:spcPts val="0"/>
              </a:spcBef>
              <a:buFont typeface="Wingdings" panose="05000000000000000000" pitchFamily="2" charset="2"/>
              <a:buChar char=""/>
            </a:pPr>
            <a:r>
              <a:rPr lang="el-GR" sz="2200" spc="80" dirty="0">
                <a:latin typeface="Sitka Banner" panose="02000505000000020004" pitchFamily="2" charset="0"/>
              </a:rPr>
              <a:t>ένα τηλεοπτικό ντοκιμαντέρ, μπορεί να ανασύρει και να επικαλεστεί αποτελέσματα από την ακαδημαϊκή έρευνα· αλλά και</a:t>
            </a:r>
          </a:p>
          <a:p>
            <a:pPr marL="342900" indent="-342900" rtl="0">
              <a:spcBef>
                <a:spcPts val="0"/>
              </a:spcBef>
              <a:buFont typeface="Wingdings" panose="05000000000000000000" pitchFamily="2" charset="2"/>
              <a:buChar char=""/>
            </a:pPr>
            <a:endParaRPr lang="el-GR" sz="2200" spc="80" dirty="0">
              <a:latin typeface="Sitka Banner" panose="02000505000000020004" pitchFamily="2" charset="0"/>
            </a:endParaRPr>
          </a:p>
          <a:p>
            <a:pPr marL="342900" indent="-342900" rtl="0">
              <a:spcBef>
                <a:spcPts val="0"/>
              </a:spcBef>
              <a:buFont typeface="Wingdings" panose="05000000000000000000" pitchFamily="2" charset="2"/>
              <a:buChar char=""/>
            </a:pPr>
            <a:r>
              <a:rPr lang="el-GR" sz="2200" spc="80" dirty="0">
                <a:latin typeface="Sitka Banner" panose="02000505000000020004" pitchFamily="2" charset="0"/>
              </a:rPr>
              <a:t>ένα σχολικό εγχειρίδιο μπορεί να αναφέρεται σε κόμικς (όπως ο </a:t>
            </a:r>
            <a:r>
              <a:rPr lang="el-GR" sz="2200" spc="80" dirty="0" err="1">
                <a:latin typeface="Sitka Banner" panose="02000505000000020004" pitchFamily="2" charset="0"/>
              </a:rPr>
              <a:t>Αστερίξ</a:t>
            </a:r>
            <a:r>
              <a:rPr lang="el-GR" sz="2200" spc="80" dirty="0">
                <a:latin typeface="Sitka Banner" panose="02000505000000020004" pitchFamily="2" charset="0"/>
              </a:rPr>
              <a:t>), έτσι ώστε να κάνει το περιεχόμενό του περισσότερο ελκυστικό για τους νεαρούς αναγνώστες.</a:t>
            </a:r>
          </a:p>
        </p:txBody>
      </p:sp>
      <p:sp>
        <p:nvSpPr>
          <p:cNvPr id="31" name="Ορθογώνιο 30">
            <a:extLst>
              <a:ext uri="{FF2B5EF4-FFF2-40B4-BE49-F238E27FC236}">
                <a16:creationId xmlns:a16="http://schemas.microsoft.com/office/drawing/2014/main" id="{3C0C984F-4779-40F8-A8DC-59DD7615B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3" name="Ευθεία γραμμή σύνδεσης 32">
            <a:extLst>
              <a:ext uri="{FF2B5EF4-FFF2-40B4-BE49-F238E27FC236}">
                <a16:creationId xmlns:a16="http://schemas.microsoft.com/office/drawing/2014/main" id="{57D5430C-DB52-4EA6-8319-C7AC4C1710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Ευθεία γραμμή σύνδεσης 34">
            <a:extLst>
              <a:ext uri="{FF2B5EF4-FFF2-40B4-BE49-F238E27FC236}">
                <a16:creationId xmlns:a16="http://schemas.microsoft.com/office/drawing/2014/main" id="{8166ECFA-EC1E-4CD9-A9CC-1EBFE29AB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Ευθεία γραμμή σύνδεσης 36">
            <a:extLst>
              <a:ext uri="{FF2B5EF4-FFF2-40B4-BE49-F238E27FC236}">
                <a16:creationId xmlns:a16="http://schemas.microsoft.com/office/drawing/2014/main" id="{C746FE2E-3188-4CA0-96F7-21A68D1B1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Τίτλος 1">
            <a:extLst>
              <a:ext uri="{FF2B5EF4-FFF2-40B4-BE49-F238E27FC236}">
                <a16:creationId xmlns:a16="http://schemas.microsoft.com/office/drawing/2014/main" id="{3D844862-CC36-4363-A53E-FC370C863F74}"/>
              </a:ext>
            </a:extLst>
          </p:cNvPr>
          <p:cNvSpPr txBox="1">
            <a:spLocks/>
          </p:cNvSpPr>
          <p:nvPr/>
        </p:nvSpPr>
        <p:spPr>
          <a:xfrm>
            <a:off x="8733136" y="176770"/>
            <a:ext cx="3238829" cy="13882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+mn-ea"/>
                <a:cs typeface="+mn-cs"/>
              </a:defRPr>
            </a:lvl1pPr>
          </a:lstStyle>
          <a:p>
            <a:pPr algn="r"/>
            <a:r>
              <a:rPr lang="el-GR" sz="1400" dirty="0">
                <a:solidFill>
                  <a:srgbClr val="FFFFFF"/>
                </a:solidFill>
              </a:rPr>
              <a:t>ΙΕΑ 101</a:t>
            </a:r>
            <a:br>
              <a:rPr lang="el-GR" sz="1400" dirty="0">
                <a:solidFill>
                  <a:srgbClr val="FFFFFF"/>
                </a:solidFill>
              </a:rPr>
            </a:br>
            <a:r>
              <a:rPr lang="el-GR" sz="1400" dirty="0">
                <a:solidFill>
                  <a:srgbClr val="FFFFFF"/>
                </a:solidFill>
              </a:rPr>
              <a:t>ΔΙΔΑΚΤΙΚΗ – ΘΕΩΡΙΑ ΚΑΙ ΠΡΑΞΗ ΤΗΣ ΔΙΔΑΣΚΑΛΙΑΣ</a:t>
            </a:r>
            <a:br>
              <a:rPr lang="el-GR" sz="1400" dirty="0">
                <a:solidFill>
                  <a:srgbClr val="FFFFFF"/>
                </a:solidFill>
              </a:rPr>
            </a:br>
            <a:r>
              <a:rPr lang="el-GR" sz="1400" dirty="0">
                <a:solidFill>
                  <a:srgbClr val="FFFFFF"/>
                </a:solidFill>
              </a:rPr>
              <a:t>Κ. ΑΓΓΕΛΑΚΟΣ – Χ. ΚΟΥΡΓΙΑΝΤΑΚΗΣ</a:t>
            </a:r>
            <a:br>
              <a:rPr lang="el-GR" sz="1400" dirty="0">
                <a:solidFill>
                  <a:srgbClr val="FFFFFF"/>
                </a:solidFill>
              </a:rPr>
            </a:br>
            <a:r>
              <a:rPr lang="el-GR" sz="1400" dirty="0">
                <a:solidFill>
                  <a:srgbClr val="FFFFFF"/>
                </a:solidFill>
              </a:rPr>
              <a:t>ΥΠΟΧΡΕΩΤΙΚΟ, Η΄ ΕΞΑΜΗΝΟ</a:t>
            </a:r>
            <a:br>
              <a:rPr lang="el-GR" sz="1400" dirty="0">
                <a:solidFill>
                  <a:srgbClr val="FFFFFF"/>
                </a:solidFill>
              </a:rPr>
            </a:br>
            <a:r>
              <a:rPr lang="el-GR" sz="1400" dirty="0">
                <a:solidFill>
                  <a:srgbClr val="FFFFFF"/>
                </a:solidFill>
              </a:rPr>
              <a:t>5 ECTS</a:t>
            </a:r>
          </a:p>
        </p:txBody>
      </p:sp>
    </p:spTree>
    <p:extLst>
      <p:ext uri="{BB962C8B-B14F-4D97-AF65-F5344CB8AC3E}">
        <p14:creationId xmlns:p14="http://schemas.microsoft.com/office/powerpoint/2010/main" val="3782906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AB763E74-B111-4F0A-990A-DC546EDB60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dirty="0">
              <a:latin typeface="Tahoma" panose="020B0604030504040204" pitchFamily="34" charset="0"/>
            </a:endParaRPr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59261977-BEC4-4705-BB60-C4C0C74711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dirty="0">
              <a:latin typeface="Tahoma" panose="020B0604030504040204" pitchFamily="34" charset="0"/>
            </a:endParaRPr>
          </a:p>
        </p:txBody>
      </p:sp>
      <p:sp useBgFill="1">
        <p:nvSpPr>
          <p:cNvPr id="15" name="Ορθογώνιο 14">
            <a:extLst>
              <a:ext uri="{FF2B5EF4-FFF2-40B4-BE49-F238E27FC236}">
                <a16:creationId xmlns:a16="http://schemas.microsoft.com/office/drawing/2014/main" id="{E61F1EFE-E608-4FCB-8DBB-12FA3AC1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43" y="643464"/>
            <a:ext cx="6909336" cy="557107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17" name="Ορθογώνιο 16">
            <a:extLst>
              <a:ext uri="{FF2B5EF4-FFF2-40B4-BE49-F238E27FC236}">
                <a16:creationId xmlns:a16="http://schemas.microsoft.com/office/drawing/2014/main" id="{4C7DD595-7EA3-45FF-B181-2B606353F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6071" y="809244"/>
            <a:ext cx="6583680" cy="5239512"/>
          </a:xfrm>
          <a:prstGeom prst="rect">
            <a:avLst/>
          </a:prstGeom>
          <a:ln w="6350" cap="sq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</a:ln>
          <a:effectLst/>
        </p:spPr>
      </p:sp>
      <p:sp>
        <p:nvSpPr>
          <p:cNvPr id="19" name="Ορθογώνιο 18">
            <a:extLst>
              <a:ext uri="{FF2B5EF4-FFF2-40B4-BE49-F238E27FC236}">
                <a16:creationId xmlns:a16="http://schemas.microsoft.com/office/drawing/2014/main" id="{848B10FE-6408-43F6-9A62-B98F2DB0F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66971" y="-1"/>
            <a:ext cx="4025029" cy="6858000"/>
          </a:xfrm>
          <a:prstGeom prst="rect">
            <a:avLst/>
          </a:prstGeom>
          <a:blipFill dpi="0" rotWithShape="1">
            <a:blip r:embed="rId3">
              <a:alphaModFix amt="1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5F3F6C66-D6D7-4A72-9928-967AEA400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3888" y="643464"/>
            <a:ext cx="3631720" cy="5571071"/>
          </a:xfrm>
        </p:spPr>
        <p:txBody>
          <a:bodyPr rtlCol="0">
            <a:normAutofit/>
          </a:bodyPr>
          <a:lstStyle/>
          <a:p>
            <a:pPr rtl="0"/>
            <a:r>
              <a:rPr lang="el-GR" sz="4400" dirty="0">
                <a:solidFill>
                  <a:srgbClr val="FFFFFF"/>
                </a:solidFill>
              </a:rPr>
              <a:t>Η ΔΗΜΟΣΙΑ ΙΣΤΟΡΙΑ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342D6495-7133-43A8-BE4B-D87902477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071" y="809243"/>
            <a:ext cx="6583680" cy="523951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l-GR" sz="2400" dirty="0">
                <a:latin typeface="Sitka Banner" panose="02000505000000020004" pitchFamily="2" charset="0"/>
              </a:rPr>
              <a:t>Η Δημόσια Ιστορία αντιμετωπίζεται και </a:t>
            </a:r>
            <a:r>
              <a:rPr lang="el-GR" sz="2400" dirty="0" err="1">
                <a:latin typeface="Sitka Banner" panose="02000505000000020004" pitchFamily="2" charset="0"/>
              </a:rPr>
              <a:t>αυτοπροσδιορίζεται</a:t>
            </a:r>
            <a:r>
              <a:rPr lang="el-GR" sz="2400" dirty="0">
                <a:latin typeface="Sitka Banner" panose="02000505000000020004" pitchFamily="2" charset="0"/>
              </a:rPr>
              <a:t> και ως ιστορική διασκέδαση (</a:t>
            </a:r>
            <a:r>
              <a:rPr lang="el-GR" sz="2400" dirty="0" err="1">
                <a:latin typeface="Sitka Banner" panose="02000505000000020004" pitchFamily="2" charset="0"/>
              </a:rPr>
              <a:t>histotainment</a:t>
            </a:r>
            <a:r>
              <a:rPr lang="el-GR" sz="2400" dirty="0">
                <a:latin typeface="Sitka Banner" panose="02000505000000020004" pitchFamily="2" charset="0"/>
              </a:rPr>
              <a:t> ή </a:t>
            </a:r>
            <a:r>
              <a:rPr lang="el-GR" sz="2400" dirty="0" err="1">
                <a:latin typeface="Sitka Banner" panose="02000505000000020004" pitchFamily="2" charset="0"/>
              </a:rPr>
              <a:t>historical</a:t>
            </a:r>
            <a:r>
              <a:rPr lang="el-GR" sz="2400" dirty="0">
                <a:latin typeface="Sitka Banner" panose="02000505000000020004" pitchFamily="2" charset="0"/>
              </a:rPr>
              <a:t> </a:t>
            </a:r>
            <a:r>
              <a:rPr lang="el-GR" sz="2400" dirty="0" err="1">
                <a:latin typeface="Sitka Banner" panose="02000505000000020004" pitchFamily="2" charset="0"/>
              </a:rPr>
              <a:t>edutainment</a:t>
            </a:r>
            <a:r>
              <a:rPr lang="el-GR" sz="2400" dirty="0">
                <a:latin typeface="Sitka Banner" panose="02000505000000020004" pitchFamily="2" charset="0"/>
              </a:rPr>
              <a:t>), προσέχοντας ωστόσο να μην </a:t>
            </a:r>
            <a:r>
              <a:rPr lang="el-GR" sz="2400" dirty="0" err="1">
                <a:latin typeface="Sitka Banner" panose="02000505000000020004" pitchFamily="2" charset="0"/>
              </a:rPr>
              <a:t>ευτελίζεται</a:t>
            </a:r>
            <a:r>
              <a:rPr lang="el-GR" sz="2400" dirty="0">
                <a:latin typeface="Sitka Banner" panose="02000505000000020004" pitchFamily="2" charset="0"/>
              </a:rPr>
              <a:t> και να μη χάνει ποτέ το κύρος, την αξιοπιστία και τη βαρύτητά της.</a:t>
            </a:r>
          </a:p>
          <a:p>
            <a:pPr marL="0" indent="0" algn="ctr">
              <a:buNone/>
            </a:pPr>
            <a:endParaRPr lang="el-GR" sz="2400" dirty="0">
              <a:latin typeface="Sitka Banner" panose="02000505000000020004" pitchFamily="2" charset="0"/>
            </a:endParaRPr>
          </a:p>
          <a:p>
            <a:pPr marL="0" indent="0" algn="ctr">
              <a:buNone/>
            </a:pPr>
            <a:r>
              <a:rPr lang="el-GR" sz="2400" dirty="0">
                <a:latin typeface="Sitka Banner" panose="02000505000000020004" pitchFamily="2" charset="0"/>
              </a:rPr>
              <a:t>Πολλές φορές μπορεί να συγχέεται ή να ταυτίζεται και με την προφορική (</a:t>
            </a:r>
            <a:r>
              <a:rPr lang="el-GR" sz="2400" dirty="0" err="1">
                <a:latin typeface="Sitka Banner" panose="02000505000000020004" pitchFamily="2" charset="0"/>
              </a:rPr>
              <a:t>oral</a:t>
            </a:r>
            <a:r>
              <a:rPr lang="el-GR" sz="2400" dirty="0">
                <a:latin typeface="Sitka Banner" panose="02000505000000020004" pitchFamily="2" charset="0"/>
              </a:rPr>
              <a:t>) ιστορία, η οποία εντέλει αποτελεί μία από τις διαστάσεις της.</a:t>
            </a:r>
          </a:p>
          <a:p>
            <a:pPr marL="0" indent="0" algn="ctr">
              <a:buNone/>
            </a:pPr>
            <a:endParaRPr lang="el-GR" sz="2400" dirty="0">
              <a:latin typeface="Sitka Banner" panose="02000505000000020004" pitchFamily="2" charset="0"/>
            </a:endParaRPr>
          </a:p>
          <a:p>
            <a:pPr marL="0" indent="0" algn="ctr">
              <a:buNone/>
            </a:pPr>
            <a:r>
              <a:rPr lang="el-GR" sz="2400" dirty="0">
                <a:latin typeface="Sitka Banner" panose="02000505000000020004" pitchFamily="2" charset="0"/>
              </a:rPr>
              <a:t>Ο όρος Δημόσια Ιστορία μπορεί να μεταβάλλεται και να τον συναντάμε ως λαϊκή (</a:t>
            </a:r>
            <a:r>
              <a:rPr lang="el-GR" sz="2400" dirty="0" err="1">
                <a:latin typeface="Sitka Banner" panose="02000505000000020004" pitchFamily="2" charset="0"/>
              </a:rPr>
              <a:t>popular</a:t>
            </a:r>
            <a:r>
              <a:rPr lang="el-GR" sz="2400" dirty="0">
                <a:latin typeface="Sitka Banner" panose="02000505000000020004" pitchFamily="2" charset="0"/>
              </a:rPr>
              <a:t>) Ιστορία, ως εφαρμοσμένη (</a:t>
            </a:r>
            <a:r>
              <a:rPr lang="el-GR" sz="2400" dirty="0" err="1">
                <a:latin typeface="Sitka Banner" panose="02000505000000020004" pitchFamily="2" charset="0"/>
              </a:rPr>
              <a:t>applied</a:t>
            </a:r>
            <a:r>
              <a:rPr lang="el-GR" sz="2400" dirty="0">
                <a:latin typeface="Sitka Banner" panose="02000505000000020004" pitchFamily="2" charset="0"/>
              </a:rPr>
              <a:t>) Ιστορία ή ως πρακτική Ιστορία.</a:t>
            </a:r>
          </a:p>
          <a:p>
            <a:endParaRPr lang="el-GR" dirty="0"/>
          </a:p>
        </p:txBody>
      </p:sp>
      <p:sp>
        <p:nvSpPr>
          <p:cNvPr id="9" name="Τίτλος 1">
            <a:extLst>
              <a:ext uri="{FF2B5EF4-FFF2-40B4-BE49-F238E27FC236}">
                <a16:creationId xmlns:a16="http://schemas.microsoft.com/office/drawing/2014/main" id="{FF886107-E6C9-4E49-B7BC-F6C56958287D}"/>
              </a:ext>
            </a:extLst>
          </p:cNvPr>
          <p:cNvSpPr txBox="1">
            <a:spLocks/>
          </p:cNvSpPr>
          <p:nvPr/>
        </p:nvSpPr>
        <p:spPr>
          <a:xfrm>
            <a:off x="8733136" y="176770"/>
            <a:ext cx="3238829" cy="16858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+mn-ea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8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ΙΕΑ 101</a:t>
            </a:r>
            <a:b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</a:b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ΔΙΔΑΚΤΙΚΗ – ΘΕΩΡΙΑ ΚΑΙ ΠΡΑΞΗ ΤΗΣ ΔΙΔΑΣΚΑΛΙΑΣ</a:t>
            </a:r>
            <a:b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</a:b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Κ. ΑΓΓΕΛΑΚΟΣ – Χ. ΚΟΥΡΓΙΑΝΤΑΚΗΣ</a:t>
            </a:r>
            <a:b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</a:b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ΥΠΟΧΡΕΩΤΙΚΟ, Η΄ ΕΞΑΜΗΝΟ</a:t>
            </a:r>
            <a:b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</a:b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5 ECTS</a:t>
            </a:r>
          </a:p>
        </p:txBody>
      </p:sp>
    </p:spTree>
    <p:extLst>
      <p:ext uri="{BB962C8B-B14F-4D97-AF65-F5344CB8AC3E}">
        <p14:creationId xmlns:p14="http://schemas.microsoft.com/office/powerpoint/2010/main" val="16224580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Ορθογώνιο 13">
            <a:extLst>
              <a:ext uri="{FF2B5EF4-FFF2-40B4-BE49-F238E27FC236}">
                <a16:creationId xmlns:a16="http://schemas.microsoft.com/office/drawing/2014/main" id="{06FF3823-BBAD-4D28-B6DB-E416E2409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3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Ορθογώνιο 15">
            <a:extLst>
              <a:ext uri="{FF2B5EF4-FFF2-40B4-BE49-F238E27FC236}">
                <a16:creationId xmlns:a16="http://schemas.microsoft.com/office/drawing/2014/main" id="{0E20F056-0FFD-4EE9-BDCB-8963C7F8BA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8" name="Ορθογώνιο 17">
            <a:extLst>
              <a:ext uri="{FF2B5EF4-FFF2-40B4-BE49-F238E27FC236}">
                <a16:creationId xmlns:a16="http://schemas.microsoft.com/office/drawing/2014/main" id="{87507ED7-71D7-4B95-8D4F-7B3E18623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grpSp>
        <p:nvGrpSpPr>
          <p:cNvPr id="20" name="Ομάδα 19">
            <a:extLst>
              <a:ext uri="{FF2B5EF4-FFF2-40B4-BE49-F238E27FC236}">
                <a16:creationId xmlns:a16="http://schemas.microsoft.com/office/drawing/2014/main" id="{AA38E6D2-F0D9-4B69-ABEB-EB70412E8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135880" y="1267730"/>
            <a:ext cx="1920240" cy="731520"/>
            <a:chOff x="4828372" y="1267730"/>
            <a:chExt cx="2227748" cy="731520"/>
          </a:xfrm>
        </p:grpSpPr>
        <p:sp>
          <p:nvSpPr>
            <p:cNvPr id="21" name="Ορθογώνιο 20">
              <a:extLst>
                <a:ext uri="{FF2B5EF4-FFF2-40B4-BE49-F238E27FC236}">
                  <a16:creationId xmlns:a16="http://schemas.microsoft.com/office/drawing/2014/main" id="{025EA075-7728-48F3-B18E-92389160D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35880" y="1267730"/>
              <a:ext cx="1920240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grpSp>
          <p:nvGrpSpPr>
            <p:cNvPr id="22" name="Ομάδα 21">
              <a:extLst>
                <a:ext uri="{FF2B5EF4-FFF2-40B4-BE49-F238E27FC236}">
                  <a16:creationId xmlns:a16="http://schemas.microsoft.com/office/drawing/2014/main" id="{1115E6AD-1E2A-40FE-B424-56271D8A89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28372" y="1267730"/>
              <a:ext cx="1567331" cy="645295"/>
              <a:chOff x="5318306" y="1386268"/>
              <a:chExt cx="1567331" cy="645295"/>
            </a:xfrm>
          </p:grpSpPr>
          <p:cxnSp>
            <p:nvCxnSpPr>
              <p:cNvPr id="23" name="Ευθεία γραμμή σύνδεσης 22">
                <a:extLst>
                  <a:ext uri="{FF2B5EF4-FFF2-40B4-BE49-F238E27FC236}">
                    <a16:creationId xmlns:a16="http://schemas.microsoft.com/office/drawing/2014/main" id="{D2CFBBA0-D70F-4068-8385-B020EA21AAB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5318306" y="1386268"/>
                <a:ext cx="0" cy="64008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rgbClr val="FFFFFF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Ευθεία γραμμή σύνδεσης 23">
                <a:extLst>
                  <a:ext uri="{FF2B5EF4-FFF2-40B4-BE49-F238E27FC236}">
                    <a16:creationId xmlns:a16="http://schemas.microsoft.com/office/drawing/2014/main" id="{D963F62F-FFD6-43CD-BE0D-00770BB97C0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6885637" y="1386268"/>
                <a:ext cx="0" cy="64008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rgbClr val="FFFFFF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Ευθεία γραμμή σύνδεσης 24">
                <a:extLst>
                  <a:ext uri="{FF2B5EF4-FFF2-40B4-BE49-F238E27FC236}">
                    <a16:creationId xmlns:a16="http://schemas.microsoft.com/office/drawing/2014/main" id="{875688F4-0BFA-49D0-92B0-84CBE5508B0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5318306" y="2031563"/>
                <a:ext cx="1567331" cy="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rgbClr val="FFFFFF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9" name="Εικόνα 8" descr="Φωτεινά λουλούδια">
            <a:extLst>
              <a:ext uri="{FF2B5EF4-FFF2-40B4-BE49-F238E27FC236}">
                <a16:creationId xmlns:a16="http://schemas.microsoft.com/office/drawing/2014/main" id="{E3AED392-F4FF-45D7-9A91-FD20E7E29C4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7" name="Ορθογώνιο 26">
            <a:extLst>
              <a:ext uri="{FF2B5EF4-FFF2-40B4-BE49-F238E27FC236}">
                <a16:creationId xmlns:a16="http://schemas.microsoft.com/office/drawing/2014/main" id="{7BB58C53-AF1A-4577-9FD9-2A6A3DDEA5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9" name="Ορθογώνιο 28">
            <a:extLst>
              <a:ext uri="{FF2B5EF4-FFF2-40B4-BE49-F238E27FC236}">
                <a16:creationId xmlns:a16="http://schemas.microsoft.com/office/drawing/2014/main" id="{E5F7F7DE-2DAA-4260-B379-423DEC36F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722BAEBB-B897-4E2E-8BE7-753F1060B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48447" y="151448"/>
            <a:ext cx="9068586" cy="79215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rtl="0"/>
            <a:r>
              <a:rPr lang="el-GR" dirty="0"/>
              <a:t>Η ΔΗΜΟΣΙΑ ΙΣΤΟΡΙΑ</a:t>
            </a:r>
          </a:p>
        </p:txBody>
      </p:sp>
      <p:sp>
        <p:nvSpPr>
          <p:cNvPr id="3" name="Σύμβολο κράτησης θέσης κειμένου 2">
            <a:extLst>
              <a:ext uri="{FF2B5EF4-FFF2-40B4-BE49-F238E27FC236}">
                <a16:creationId xmlns:a16="http://schemas.microsoft.com/office/drawing/2014/main" id="{459DEA66-4826-47AE-AD32-B06226F8EC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62099" y="1999251"/>
            <a:ext cx="9085363" cy="3284926"/>
          </a:xfrm>
        </p:spPr>
        <p:txBody>
          <a:bodyPr vert="horz" lIns="91440" tIns="45720" rIns="91440" bIns="45720" rtlCol="0">
            <a:noAutofit/>
          </a:bodyPr>
          <a:lstStyle/>
          <a:p>
            <a:pPr marL="457200" indent="-457200" algn="just" rtl="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2800" spc="80" dirty="0">
                <a:latin typeface="Sitka Banner" panose="02000505000000020004" pitchFamily="2" charset="0"/>
              </a:rPr>
              <a:t>Εμφάνιση της Δημόσιας Ιστορίας στα μέσα δεκαετίας του 1970.</a:t>
            </a:r>
          </a:p>
          <a:p>
            <a:pPr marL="457200" indent="-457200" algn="just" rtl="0"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l-GR" sz="2800" spc="80" dirty="0">
              <a:latin typeface="Sitka Banner" panose="02000505000000020004" pitchFamily="2" charset="0"/>
            </a:endParaRPr>
          </a:p>
          <a:p>
            <a:pPr marL="457200" indent="-457200" algn="just" rtl="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2800" spc="80" dirty="0">
                <a:latin typeface="Sitka Banner" panose="02000505000000020004" pitchFamily="2" charset="0"/>
              </a:rPr>
              <a:t>Αγγλοσαξονικό πλαίσιο.</a:t>
            </a:r>
          </a:p>
          <a:p>
            <a:pPr marL="457200" indent="-457200" algn="just" rtl="0"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l-GR" sz="2800" spc="80" dirty="0">
              <a:latin typeface="Sitka Banner" panose="02000505000000020004" pitchFamily="2" charset="0"/>
            </a:endParaRPr>
          </a:p>
          <a:p>
            <a:pPr marL="457200" indent="-457200" algn="just" rtl="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2800" spc="80" dirty="0">
                <a:latin typeface="Sitka Banner" panose="02000505000000020004" pitchFamily="2" charset="0"/>
              </a:rPr>
              <a:t>Στα τέλη της δεκαετίας του 1970 εμφανίζεται στις ΗΠΑ ο όρος εφαρμοσμένη (</a:t>
            </a:r>
            <a:r>
              <a:rPr lang="el-GR" sz="2800" spc="80" dirty="0" err="1">
                <a:latin typeface="Sitka Banner" panose="02000505000000020004" pitchFamily="2" charset="0"/>
              </a:rPr>
              <a:t>applied</a:t>
            </a:r>
            <a:r>
              <a:rPr lang="el-GR" sz="2800" spc="80" dirty="0">
                <a:latin typeface="Sitka Banner" panose="02000505000000020004" pitchFamily="2" charset="0"/>
              </a:rPr>
              <a:t>) Ιστορία.</a:t>
            </a:r>
          </a:p>
        </p:txBody>
      </p:sp>
      <p:sp>
        <p:nvSpPr>
          <p:cNvPr id="31" name="Ορθογώνιο 30">
            <a:extLst>
              <a:ext uri="{FF2B5EF4-FFF2-40B4-BE49-F238E27FC236}">
                <a16:creationId xmlns:a16="http://schemas.microsoft.com/office/drawing/2014/main" id="{3C0C984F-4779-40F8-A8DC-59DD7615B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3" name="Ευθεία γραμμή σύνδεσης 32">
            <a:extLst>
              <a:ext uri="{FF2B5EF4-FFF2-40B4-BE49-F238E27FC236}">
                <a16:creationId xmlns:a16="http://schemas.microsoft.com/office/drawing/2014/main" id="{57D5430C-DB52-4EA6-8319-C7AC4C1710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Ευθεία γραμμή σύνδεσης 34">
            <a:extLst>
              <a:ext uri="{FF2B5EF4-FFF2-40B4-BE49-F238E27FC236}">
                <a16:creationId xmlns:a16="http://schemas.microsoft.com/office/drawing/2014/main" id="{8166ECFA-EC1E-4CD9-A9CC-1EBFE29AB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Ευθεία γραμμή σύνδεσης 36">
            <a:extLst>
              <a:ext uri="{FF2B5EF4-FFF2-40B4-BE49-F238E27FC236}">
                <a16:creationId xmlns:a16="http://schemas.microsoft.com/office/drawing/2014/main" id="{C746FE2E-3188-4CA0-96F7-21A68D1B1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Τίτλος 1">
            <a:extLst>
              <a:ext uri="{FF2B5EF4-FFF2-40B4-BE49-F238E27FC236}">
                <a16:creationId xmlns:a16="http://schemas.microsoft.com/office/drawing/2014/main" id="{46413EAD-536A-4C99-9CB2-4778A41109A8}"/>
              </a:ext>
            </a:extLst>
          </p:cNvPr>
          <p:cNvSpPr txBox="1">
            <a:spLocks/>
          </p:cNvSpPr>
          <p:nvPr/>
        </p:nvSpPr>
        <p:spPr>
          <a:xfrm>
            <a:off x="8733136" y="176770"/>
            <a:ext cx="3238829" cy="1105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+mn-ea"/>
                <a:cs typeface="+mn-cs"/>
              </a:defRPr>
            </a:lvl1pPr>
          </a:lstStyle>
          <a:p>
            <a:pPr algn="r"/>
            <a:r>
              <a:rPr lang="el-GR" sz="1400" dirty="0">
                <a:solidFill>
                  <a:srgbClr val="FFFFFF"/>
                </a:solidFill>
              </a:rPr>
              <a:t>ΙΕΑ 101</a:t>
            </a:r>
            <a:br>
              <a:rPr lang="el-GR" sz="1400" dirty="0">
                <a:solidFill>
                  <a:srgbClr val="FFFFFF"/>
                </a:solidFill>
              </a:rPr>
            </a:br>
            <a:r>
              <a:rPr lang="el-GR" sz="1400" dirty="0">
                <a:solidFill>
                  <a:srgbClr val="FFFFFF"/>
                </a:solidFill>
              </a:rPr>
              <a:t>ΔΙΔΑΚΤΙΚΗ – ΘΕΩΡΙΑ ΚΑΙ ΠΡΑΞΗ ΤΗΣ ΔΙΔΑΣΚΑΛΙΑΣ</a:t>
            </a:r>
            <a:br>
              <a:rPr lang="el-GR" sz="1400" dirty="0">
                <a:solidFill>
                  <a:srgbClr val="FFFFFF"/>
                </a:solidFill>
              </a:rPr>
            </a:br>
            <a:r>
              <a:rPr lang="el-GR" sz="1400" dirty="0">
                <a:solidFill>
                  <a:srgbClr val="FFFFFF"/>
                </a:solidFill>
              </a:rPr>
              <a:t>Κ. ΑΓΓΕΛΑΚΟΣ – Χ. ΚΟΥΡΓΙΑΝΤΑΚΗΣ</a:t>
            </a:r>
            <a:br>
              <a:rPr lang="el-GR" sz="1400" dirty="0">
                <a:solidFill>
                  <a:srgbClr val="FFFFFF"/>
                </a:solidFill>
              </a:rPr>
            </a:br>
            <a:r>
              <a:rPr lang="el-GR" sz="1400" dirty="0">
                <a:solidFill>
                  <a:srgbClr val="FFFFFF"/>
                </a:solidFill>
              </a:rPr>
              <a:t>ΥΠΟΧΡΕΩΤΙΚΟ, Η΄ ΕΞΑΜΗΝΟ</a:t>
            </a:r>
            <a:br>
              <a:rPr lang="el-GR" sz="1400" dirty="0">
                <a:solidFill>
                  <a:srgbClr val="FFFFFF"/>
                </a:solidFill>
              </a:rPr>
            </a:br>
            <a:r>
              <a:rPr lang="el-GR" sz="1400" dirty="0">
                <a:solidFill>
                  <a:srgbClr val="FFFFFF"/>
                </a:solidFill>
              </a:rPr>
              <a:t>5 ECTS</a:t>
            </a:r>
          </a:p>
        </p:txBody>
      </p:sp>
    </p:spTree>
    <p:extLst>
      <p:ext uri="{BB962C8B-B14F-4D97-AF65-F5344CB8AC3E}">
        <p14:creationId xmlns:p14="http://schemas.microsoft.com/office/powerpoint/2010/main" val="3932614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AB763E74-B111-4F0A-990A-DC546EDB60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dirty="0">
              <a:latin typeface="Tahoma" panose="020B0604030504040204" pitchFamily="34" charset="0"/>
            </a:endParaRPr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59261977-BEC4-4705-BB60-C4C0C74711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dirty="0">
              <a:latin typeface="Tahoma" panose="020B0604030504040204" pitchFamily="34" charset="0"/>
            </a:endParaRPr>
          </a:p>
        </p:txBody>
      </p:sp>
      <p:sp useBgFill="1">
        <p:nvSpPr>
          <p:cNvPr id="15" name="Ορθογώνιο 14">
            <a:extLst>
              <a:ext uri="{FF2B5EF4-FFF2-40B4-BE49-F238E27FC236}">
                <a16:creationId xmlns:a16="http://schemas.microsoft.com/office/drawing/2014/main" id="{E61F1EFE-E608-4FCB-8DBB-12FA3AC1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43" y="643464"/>
            <a:ext cx="6909336" cy="557107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17" name="Ορθογώνιο 16">
            <a:extLst>
              <a:ext uri="{FF2B5EF4-FFF2-40B4-BE49-F238E27FC236}">
                <a16:creationId xmlns:a16="http://schemas.microsoft.com/office/drawing/2014/main" id="{4C7DD595-7EA3-45FF-B181-2B606353F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6071" y="809244"/>
            <a:ext cx="6583680" cy="5239512"/>
          </a:xfrm>
          <a:prstGeom prst="rect">
            <a:avLst/>
          </a:prstGeom>
          <a:ln w="6350" cap="sq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</a:ln>
          <a:effectLst/>
        </p:spPr>
      </p:sp>
      <p:sp>
        <p:nvSpPr>
          <p:cNvPr id="19" name="Ορθογώνιο 18">
            <a:extLst>
              <a:ext uri="{FF2B5EF4-FFF2-40B4-BE49-F238E27FC236}">
                <a16:creationId xmlns:a16="http://schemas.microsoft.com/office/drawing/2014/main" id="{848B10FE-6408-43F6-9A62-B98F2DB0F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66971" y="-1"/>
            <a:ext cx="4025029" cy="6858000"/>
          </a:xfrm>
          <a:prstGeom prst="rect">
            <a:avLst/>
          </a:prstGeom>
          <a:blipFill dpi="0" rotWithShape="1">
            <a:blip r:embed="rId3">
              <a:alphaModFix amt="1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5F3F6C66-D6D7-4A72-9928-967AEA400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3888" y="643464"/>
            <a:ext cx="3631720" cy="5571071"/>
          </a:xfrm>
        </p:spPr>
        <p:txBody>
          <a:bodyPr rtlCol="0">
            <a:normAutofit/>
          </a:bodyPr>
          <a:lstStyle/>
          <a:p>
            <a:pPr rtl="0"/>
            <a:r>
              <a:rPr lang="el-GR" sz="4400" dirty="0">
                <a:solidFill>
                  <a:srgbClr val="FFFFFF"/>
                </a:solidFill>
              </a:rPr>
              <a:t>Η ΔΗΜΟΣΙΑ ΙΣΤΟΡΙΑ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342D6495-7133-43A8-BE4B-D87902477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071" y="809243"/>
            <a:ext cx="6583680" cy="523951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l-GR" sz="2400" dirty="0">
              <a:latin typeface="Sitka Banner" panose="02000505000000020004" pitchFamily="2" charset="0"/>
            </a:endParaRPr>
          </a:p>
          <a:p>
            <a:pPr marL="0" indent="0" algn="ctr">
              <a:buNone/>
            </a:pPr>
            <a:r>
              <a:rPr lang="el-GR" sz="2400" dirty="0">
                <a:latin typeface="Sitka Banner" panose="02000505000000020004" pitchFamily="2" charset="0"/>
              </a:rPr>
              <a:t>Η έκρηξη λόγου και πράξης για τη Δημόσια Ιστορία διαπιστώνεται από το 1989 -και κυρίως κατά τη δεκαετία του 1990.</a:t>
            </a:r>
          </a:p>
          <a:p>
            <a:pPr marL="0" indent="0" algn="ctr">
              <a:buNone/>
            </a:pPr>
            <a:endParaRPr lang="el-GR" sz="2400" dirty="0">
              <a:latin typeface="Sitka Banner" panose="02000505000000020004" pitchFamily="2" charset="0"/>
            </a:endParaRPr>
          </a:p>
          <a:p>
            <a:pPr marL="0" indent="0" algn="ctr">
              <a:buNone/>
            </a:pPr>
            <a:r>
              <a:rPr lang="el-GR" sz="2400" dirty="0">
                <a:latin typeface="Sitka Banner" panose="02000505000000020004" pitchFamily="2" charset="0"/>
              </a:rPr>
              <a:t>Την ίδια περίοδο (μέσα δεκαετίας 1990) εμφανίζεται στον ίδιο (αγγλοσαξονικό) χώρο και η λεγόμενη «συναισθηματική στροφή» (</a:t>
            </a:r>
            <a:r>
              <a:rPr lang="el-GR" sz="2400" dirty="0" err="1">
                <a:latin typeface="Sitka Banner" panose="02000505000000020004" pitchFamily="2" charset="0"/>
              </a:rPr>
              <a:t>affective</a:t>
            </a:r>
            <a:r>
              <a:rPr lang="el-GR" sz="2400" dirty="0">
                <a:latin typeface="Sitka Banner" panose="02000505000000020004" pitchFamily="2" charset="0"/>
              </a:rPr>
              <a:t> </a:t>
            </a:r>
            <a:r>
              <a:rPr lang="el-GR" sz="2400" dirty="0" err="1">
                <a:latin typeface="Sitka Banner" panose="02000505000000020004" pitchFamily="2" charset="0"/>
              </a:rPr>
              <a:t>turn</a:t>
            </a:r>
            <a:r>
              <a:rPr lang="el-GR" sz="2400" dirty="0">
                <a:latin typeface="Sitka Banner" panose="02000505000000020004" pitchFamily="2" charset="0"/>
              </a:rPr>
              <a:t>) στις ανθρωπιστικές και κοινωνικές επιστήμες.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9" name="Τίτλος 1">
            <a:extLst>
              <a:ext uri="{FF2B5EF4-FFF2-40B4-BE49-F238E27FC236}">
                <a16:creationId xmlns:a16="http://schemas.microsoft.com/office/drawing/2014/main" id="{F13C367F-1F84-46FE-AFF1-EA55C817A179}"/>
              </a:ext>
            </a:extLst>
          </p:cNvPr>
          <p:cNvSpPr txBox="1">
            <a:spLocks/>
          </p:cNvSpPr>
          <p:nvPr/>
        </p:nvSpPr>
        <p:spPr>
          <a:xfrm>
            <a:off x="8733136" y="176770"/>
            <a:ext cx="3238829" cy="16858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+mn-ea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8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ΙΕΑ 101</a:t>
            </a:r>
            <a:b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</a:b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ΔΙΔΑΚΤΙΚΗ – ΘΕΩΡΙΑ ΚΑΙ ΠΡΑΞΗ ΤΗΣ ΔΙΔΑΣΚΑΛΙΑΣ</a:t>
            </a:r>
            <a:b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</a:b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Κ. ΑΓΓΕΛΑΚΟΣ – Χ. ΚΟΥΡΓΙΑΝΤΑΚΗΣ</a:t>
            </a:r>
            <a:b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</a:b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ΥΠΟΧΡΕΩΤΙΚΟ, Η΄ ΕΞΑΜΗΝΟ</a:t>
            </a:r>
            <a:b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</a:b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5 ECTS</a:t>
            </a:r>
          </a:p>
        </p:txBody>
      </p:sp>
    </p:spTree>
    <p:extLst>
      <p:ext uri="{BB962C8B-B14F-4D97-AF65-F5344CB8AC3E}">
        <p14:creationId xmlns:p14="http://schemas.microsoft.com/office/powerpoint/2010/main" val="19391843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AB763E74-B111-4F0A-990A-DC546EDB60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dirty="0">
              <a:latin typeface="Tahoma" panose="020B0604030504040204" pitchFamily="34" charset="0"/>
            </a:endParaRPr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59261977-BEC4-4705-BB60-C4C0C74711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dirty="0">
              <a:latin typeface="Tahoma" panose="020B0604030504040204" pitchFamily="34" charset="0"/>
            </a:endParaRPr>
          </a:p>
        </p:txBody>
      </p:sp>
      <p:sp useBgFill="1">
        <p:nvSpPr>
          <p:cNvPr id="15" name="Ορθογώνιο 14">
            <a:extLst>
              <a:ext uri="{FF2B5EF4-FFF2-40B4-BE49-F238E27FC236}">
                <a16:creationId xmlns:a16="http://schemas.microsoft.com/office/drawing/2014/main" id="{E61F1EFE-E608-4FCB-8DBB-12FA3AC1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43" y="643464"/>
            <a:ext cx="6909336" cy="557107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17" name="Ορθογώνιο 16">
            <a:extLst>
              <a:ext uri="{FF2B5EF4-FFF2-40B4-BE49-F238E27FC236}">
                <a16:creationId xmlns:a16="http://schemas.microsoft.com/office/drawing/2014/main" id="{4C7DD595-7EA3-45FF-B181-2B606353F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6071" y="809244"/>
            <a:ext cx="6583680" cy="5239512"/>
          </a:xfrm>
          <a:prstGeom prst="rect">
            <a:avLst/>
          </a:prstGeom>
          <a:ln w="6350" cap="sq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</a:ln>
          <a:effectLst/>
        </p:spPr>
      </p:sp>
      <p:sp>
        <p:nvSpPr>
          <p:cNvPr id="19" name="Ορθογώνιο 18">
            <a:extLst>
              <a:ext uri="{FF2B5EF4-FFF2-40B4-BE49-F238E27FC236}">
                <a16:creationId xmlns:a16="http://schemas.microsoft.com/office/drawing/2014/main" id="{848B10FE-6408-43F6-9A62-B98F2DB0F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66971" y="-1"/>
            <a:ext cx="4025029" cy="6858000"/>
          </a:xfrm>
          <a:prstGeom prst="rect">
            <a:avLst/>
          </a:prstGeom>
          <a:blipFill dpi="0" rotWithShape="1">
            <a:blip r:embed="rId3">
              <a:alphaModFix amt="1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5F3F6C66-D6D7-4A72-9928-967AEA400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3888" y="643464"/>
            <a:ext cx="3631720" cy="5571071"/>
          </a:xfrm>
        </p:spPr>
        <p:txBody>
          <a:bodyPr rtlCol="0">
            <a:normAutofit/>
          </a:bodyPr>
          <a:lstStyle/>
          <a:p>
            <a:pPr rtl="0"/>
            <a:r>
              <a:rPr lang="el-GR" sz="4400" dirty="0">
                <a:solidFill>
                  <a:srgbClr val="FFFFFF"/>
                </a:solidFill>
              </a:rPr>
              <a:t>Η ΔΗΜΟΣΙΑ ΙΣΤΟΡΙΑ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342D6495-7133-43A8-BE4B-D87902477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071" y="809243"/>
            <a:ext cx="6583680" cy="523951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l-GR" sz="2400" dirty="0">
              <a:latin typeface="Sitka Banner" panose="02000505000000020004" pitchFamily="2" charset="0"/>
            </a:endParaRPr>
          </a:p>
          <a:p>
            <a:pPr marL="0" indent="0" algn="ctr">
              <a:buNone/>
            </a:pPr>
            <a:r>
              <a:rPr lang="el-G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Banner" panose="02000505000000020004" pitchFamily="2" charset="0"/>
              </a:rPr>
              <a:t>Πιθανές αιτίες για την εμφάνιση της ΔΙ</a:t>
            </a:r>
          </a:p>
          <a:p>
            <a:pPr marL="0" indent="0" algn="ctr">
              <a:buNone/>
            </a:pPr>
            <a:r>
              <a:rPr lang="en-US" sz="6600" dirty="0">
                <a:latin typeface="Sitka Banner" panose="02000505000000020004" pitchFamily="2" charset="0"/>
                <a:sym typeface="Wingdings" panose="05000000000000000000" pitchFamily="2" charset="2"/>
              </a:rPr>
              <a:t></a:t>
            </a:r>
            <a:endParaRPr lang="en-US" sz="6600" dirty="0">
              <a:latin typeface="Sitka Banner" panose="02000505000000020004" pitchFamily="2" charset="0"/>
            </a:endParaRPr>
          </a:p>
          <a:p>
            <a:pPr marL="0" indent="0" algn="ctr">
              <a:buNone/>
            </a:pPr>
            <a:r>
              <a:rPr lang="el-GR" sz="2400" dirty="0">
                <a:latin typeface="Sitka Banner" panose="02000505000000020004" pitchFamily="2" charset="0"/>
              </a:rPr>
              <a:t>Οι νέοι ιστορικοί (κυρίως στις ΗΠΑ) διαπιστώνουν ότι δεν </a:t>
            </a:r>
            <a:r>
              <a:rPr lang="el-GR" sz="2400" dirty="0" err="1">
                <a:latin typeface="Sitka Banner" panose="02000505000000020004" pitchFamily="2" charset="0"/>
              </a:rPr>
              <a:t>απορροφώνται</a:t>
            </a:r>
            <a:r>
              <a:rPr lang="el-GR" sz="2400" dirty="0">
                <a:latin typeface="Sitka Banner" panose="02000505000000020004" pitchFamily="2" charset="0"/>
              </a:rPr>
              <a:t> στην αγορά εργασίας και δραστηριοποιούνται –αξιοποιώντας τη γνώση και το ταλέντο τους– σε ιστορικούς χώρους εκτός της ακαδημαϊκής κοινότητας (τηλεόραση, διαδίκτυο, μουσεία, εταιρείες ως σύμβουλοι Ιστορίας κ.λπ.)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9" name="Τίτλος 1">
            <a:extLst>
              <a:ext uri="{FF2B5EF4-FFF2-40B4-BE49-F238E27FC236}">
                <a16:creationId xmlns:a16="http://schemas.microsoft.com/office/drawing/2014/main" id="{F13C367F-1F84-46FE-AFF1-EA55C817A179}"/>
              </a:ext>
            </a:extLst>
          </p:cNvPr>
          <p:cNvSpPr txBox="1">
            <a:spLocks/>
          </p:cNvSpPr>
          <p:nvPr/>
        </p:nvSpPr>
        <p:spPr>
          <a:xfrm>
            <a:off x="8733136" y="176770"/>
            <a:ext cx="3238829" cy="16858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+mn-ea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8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ΙΕΑ 101</a:t>
            </a:r>
            <a:b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</a:b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ΔΙΔΑΚΤΙΚΗ – ΘΕΩΡΙΑ ΚΑΙ ΠΡΑΞΗ ΤΗΣ ΔΙΔΑΣΚΑΛΙΑΣ</a:t>
            </a:r>
            <a:b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</a:b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Κ. ΑΓΓΕΛΑΚΟΣ – Χ. ΚΟΥΡΓΙΑΝΤΑΚΗΣ</a:t>
            </a:r>
            <a:b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</a:b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ΥΠΟΧΡΕΩΤΙΚΟ, Η΄ ΕΞΑΜΗΝΟ</a:t>
            </a:r>
            <a:b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</a:br>
            <a:r>
              <a:rPr kumimoji="0" lang="el-GR" sz="1400" b="0" i="0" u="none" strike="noStrike" kern="1200" cap="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5 ECTS</a:t>
            </a:r>
          </a:p>
        </p:txBody>
      </p:sp>
    </p:spTree>
    <p:extLst>
      <p:ext uri="{BB962C8B-B14F-4D97-AF65-F5344CB8AC3E}">
        <p14:creationId xmlns:p14="http://schemas.microsoft.com/office/powerpoint/2010/main" val="42542794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Σαπούνι">
  <a:themeElements>
    <a:clrScheme name="Savo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6728D11B-929E-4324-91B0-4A4DA4CAC3DD}"/>
    </a:ext>
  </a:extLst>
</a:theme>
</file>

<file path=ppt/theme/theme2.xml><?xml version="1.0" encoding="utf-8"?>
<a:theme xmlns:a="http://schemas.openxmlformats.org/drawingml/2006/main" name="1_Σαπούνι">
  <a:themeElements>
    <a:clrScheme name="Σαπούνι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Σαπούνι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Σαπούνι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CC21C94-EC06-4610-B8F0-A456DD28CD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2C0DB4D-BE53-4100-8A0D-CEFB2E482820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75D6F7AD-09FB-47AB-B353-D1D83850E3A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Σχεδίαση Savon κήπου</Template>
  <TotalTime>92</TotalTime>
  <Words>1348</Words>
  <Application>Microsoft Office PowerPoint</Application>
  <PresentationFormat>Ευρεία οθόνη</PresentationFormat>
  <Paragraphs>113</Paragraphs>
  <Slides>14</Slides>
  <Notes>14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11</vt:i4>
      </vt:variant>
      <vt:variant>
        <vt:lpstr>Θέμα</vt:lpstr>
      </vt:variant>
      <vt:variant>
        <vt:i4>2</vt:i4>
      </vt:variant>
      <vt:variant>
        <vt:lpstr>Τίτλοι διαφανειών</vt:lpstr>
      </vt:variant>
      <vt:variant>
        <vt:i4>14</vt:i4>
      </vt:variant>
    </vt:vector>
  </HeadingPairs>
  <TitlesOfParts>
    <vt:vector size="27" baseType="lpstr">
      <vt:lpstr>Xarrovv</vt:lpstr>
      <vt:lpstr>Arial</vt:lpstr>
      <vt:lpstr>Book Antiqua</vt:lpstr>
      <vt:lpstr>Calibri</vt:lpstr>
      <vt:lpstr>Century Gothic</vt:lpstr>
      <vt:lpstr>Garamond</vt:lpstr>
      <vt:lpstr>Segoe UI</vt:lpstr>
      <vt:lpstr>Sitka Banner</vt:lpstr>
      <vt:lpstr>SkGaramondLightPolUni_W</vt:lpstr>
      <vt:lpstr>Tahoma</vt:lpstr>
      <vt:lpstr>Wingdings</vt:lpstr>
      <vt:lpstr>Σαπούνι</vt:lpstr>
      <vt:lpstr>1_Σαπούνι</vt:lpstr>
      <vt:lpstr>Παρουσίαση του PowerPoint</vt:lpstr>
      <vt:lpstr>ΙΕΑ 101 ΔΙΔΑΚΤΙΚΗ – ΘΕΩΡΙΑ ΚΑΙ ΠΡΑΞΗ ΤΗΣ ΔΙΔΑΣΚΑΛΙΑΣ Κ. ΑΓΓΕΛΑΚΟΣ – Χ. ΚΟΥΡΓΙΑΝΤΑΚΗΣ ΥΠΟΧΡΕΩΤΙΚΟ, Η΄ ΕΞΑΜΗΝΟ 5 ECTS</vt:lpstr>
      <vt:lpstr>ΙΕΑ 101 ΔΙΔΑΚΤΙΚΗ – ΘΕΩΡΙΑ ΚΑΙ ΠΡΑΞΗ ΤΗΣ ΔΙΔΑΣΚΑΛΙΑΣ Κ. ΑΓΓΕΛΑΚΟΣ – Χ. ΚΟΥΡΓΙΑΝΤΑΚΗΣ ΥΠΟΧΡΕΩΤΙΚΟ, Η΄ ΕΞΑΜΗΝΟ 5 ECTS</vt:lpstr>
      <vt:lpstr>Η ΔΗΜΟΣΙΑ ΙΣΤΟΡΙΑ</vt:lpstr>
      <vt:lpstr>Η ΔΗΜΟΣΙΑ ΙΣΤΟΡΙΑ</vt:lpstr>
      <vt:lpstr>Η ΔΗΜΟΣΙΑ ΙΣΤΟΡΙΑ</vt:lpstr>
      <vt:lpstr>Η ΔΗΜΟΣΙΑ ΙΣΤΟΡΙΑ</vt:lpstr>
      <vt:lpstr>Η ΔΗΜΟΣΙΑ ΙΣΤΟΡΙΑ</vt:lpstr>
      <vt:lpstr>Η ΔΗΜΟΣΙΑ ΙΣΤΟΡΙΑ</vt:lpstr>
      <vt:lpstr>Η ΔΗΜΟΣΙΑ ΙΣΤΟΡΙΑ</vt:lpstr>
      <vt:lpstr>Η ΔΗΜΟΣΙΑ ΙΣΤΟΡΙΑ</vt:lpstr>
      <vt:lpstr>Η ΔΗΜΟΣΙΑ ΙΣΤΟΡΙΑ</vt:lpstr>
      <vt:lpstr>Η ΔΗΜΟΣΙΑ ΙΣΤΟΡΙΑ</vt:lpstr>
      <vt:lpstr>Η ΔΗΜΟΣΙΑ ΙΣΤΟΡΙΑ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ΙΕΑ 101 ΔΙΔΑΚΤΙΚΗ – ΘΕΩΡΙΑ ΚΑΙ ΠΡΑΞΗ ΤΗΣ ΔΙΔΑΣΚΑΛΙΑΣ Κ. ΑΓΓΕΛΑΚΟΣ – Χ. ΚΟΥΡΓΙΑΝΤΑΚΗΣ ΥΠΟΧΡΕΩΤΙΚΟ, Η΄ ΕΞΑΜΗΝΟ 5 ECTS</dc:title>
  <dc:creator>ΧΧ</dc:creator>
  <cp:lastModifiedBy>ΧΧ</cp:lastModifiedBy>
  <cp:revision>15</cp:revision>
  <dcterms:created xsi:type="dcterms:W3CDTF">2021-02-24T10:14:00Z</dcterms:created>
  <dcterms:modified xsi:type="dcterms:W3CDTF">2022-04-27T07:39:39Z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