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5"/>
  </p:notesMasterIdLst>
  <p:handoutMasterIdLst>
    <p:handoutMasterId r:id="rId16"/>
  </p:handoutMasterIdLst>
  <p:sldIdLst>
    <p:sldId id="264" r:id="rId5"/>
    <p:sldId id="267" r:id="rId6"/>
    <p:sldId id="268" r:id="rId7"/>
    <p:sldId id="269" r:id="rId8"/>
    <p:sldId id="266" r:id="rId9"/>
    <p:sldId id="270" r:id="rId10"/>
    <p:sldId id="271" r:id="rId11"/>
    <p:sldId id="272" r:id="rId12"/>
    <p:sldId id="273" r:id="rId13"/>
    <p:sldId id="274" r:id="rId14"/>
  </p:sldIdLst>
  <p:sldSz cx="12188825" cy="6858000"/>
  <p:notesSz cx="6858000" cy="9144000"/>
  <p:defaultTextStyle>
    <a:defPPr rtl="0">
      <a:defRPr lang="el-g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9" pos="3839" userDrawn="1">
          <p15:clr>
            <a:srgbClr val="A4A3A4"/>
          </p15:clr>
        </p15:guide>
        <p15:guide id="10"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00"/>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04" autoAdjust="0"/>
    <p:restoredTop sz="94660"/>
  </p:normalViewPr>
  <p:slideViewPr>
    <p:cSldViewPr showGuides="1">
      <p:cViewPr varScale="1">
        <p:scale>
          <a:sx n="112" d="100"/>
          <a:sy n="112" d="100"/>
        </p:scale>
        <p:origin x="240" y="96"/>
      </p:cViewPr>
      <p:guideLst>
        <p:guide pos="3839"/>
        <p:guide orient="horz" pos="2160"/>
      </p:guideLst>
    </p:cSldViewPr>
  </p:slideViewPr>
  <p:notesTextViewPr>
    <p:cViewPr>
      <p:scale>
        <a:sx n="1" d="1"/>
        <a:sy n="1" d="1"/>
      </p:scale>
      <p:origin x="0" y="0"/>
    </p:cViewPr>
  </p:notesTextViewPr>
  <p:notesViewPr>
    <p:cSldViewPr>
      <p:cViewPr varScale="1">
        <p:scale>
          <a:sx n="100" d="100"/>
          <a:sy n="100" d="100"/>
        </p:scale>
        <p:origin x="35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el-GR" dirty="0">
              <a:solidFill>
                <a:schemeClr val="tx2"/>
              </a:solidFill>
            </a:endParaRPr>
          </a:p>
        </p:txBody>
      </p:sp>
      <p:sp>
        <p:nvSpPr>
          <p:cNvPr id="3" name="Σύμβολο κράτησης θέσης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algn="r" rtl="0"/>
            <a:fld id="{0BEF74E3-54A9-4A9D-B141-8420ADB3F669}" type="datetime1">
              <a:rPr lang="el-GR" smtClean="0">
                <a:solidFill>
                  <a:schemeClr val="tx2"/>
                </a:solidFill>
              </a:rPr>
              <a:t>3/3/2022</a:t>
            </a:fld>
            <a:endParaRPr lang="el-GR" dirty="0">
              <a:solidFill>
                <a:schemeClr val="tx2"/>
              </a:solidFill>
            </a:endParaRPr>
          </a:p>
        </p:txBody>
      </p:sp>
      <p:sp>
        <p:nvSpPr>
          <p:cNvPr id="4" name="Σύμβολο κράτησης θέσης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el-GR" dirty="0">
              <a:solidFill>
                <a:schemeClr val="tx2"/>
              </a:solidFill>
            </a:endParaRPr>
          </a:p>
        </p:txBody>
      </p:sp>
      <p:sp>
        <p:nvSpPr>
          <p:cNvPr id="5" name="Σύμβολο κράτησης θέσης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rtl="0"/>
            <a:fld id="{CFD77566-CD65-4859-9FA1-43956DC85B8C}" type="slidenum">
              <a:rPr lang="el-GR">
                <a:solidFill>
                  <a:schemeClr val="tx2"/>
                </a:solidFill>
              </a:rPr>
              <a:pPr algn="r" rtl="0"/>
              <a:t>‹#›</a:t>
            </a:fld>
            <a:endParaRPr lang="el-GR" dirty="0">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solidFill>
                  <a:schemeClr val="tx2"/>
                </a:solidFill>
              </a:defRPr>
            </a:lvl1pPr>
          </a:lstStyle>
          <a:p>
            <a:pPr rtl="0"/>
            <a:endParaRPr lang="el-GR" noProof="0" dirty="0"/>
          </a:p>
        </p:txBody>
      </p:sp>
      <p:sp>
        <p:nvSpPr>
          <p:cNvPr id="3" name="Σύμβολο κράτησης θέσης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solidFill>
                  <a:schemeClr val="tx2"/>
                </a:solidFill>
              </a:defRPr>
            </a:lvl1pPr>
          </a:lstStyle>
          <a:p>
            <a:fld id="{46D304B2-A66F-4731-9CAE-20E1EFD40B0A}" type="datetime1">
              <a:rPr lang="el-GR" smtClean="0"/>
              <a:pPr/>
              <a:t>3/3/2022</a:t>
            </a:fld>
            <a:endParaRPr lang="el-GR" dirty="0"/>
          </a:p>
        </p:txBody>
      </p:sp>
      <p:sp>
        <p:nvSpPr>
          <p:cNvPr id="4" name="Σύμβολο κράτησης θέσης εικόνας διαφάνειας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el-GR" noProof="0" dirty="0"/>
          </a:p>
        </p:txBody>
      </p:sp>
      <p:sp>
        <p:nvSpPr>
          <p:cNvPr id="5" name="Σύμβολο κράτησης θέσης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6" name="Σύμβολο κράτησης θέσης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solidFill>
                  <a:schemeClr val="tx2"/>
                </a:solidFill>
              </a:defRPr>
            </a:lvl1pPr>
          </a:lstStyle>
          <a:p>
            <a:pPr rtl="0"/>
            <a:endParaRPr lang="el-GR" noProof="0" dirty="0"/>
          </a:p>
        </p:txBody>
      </p:sp>
      <p:sp>
        <p:nvSpPr>
          <p:cNvPr id="7" name="Σύμβολο κράτησης θέσης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a:defRPr sz="1200">
                <a:solidFill>
                  <a:schemeClr val="tx2"/>
                </a:solidFill>
              </a:defRPr>
            </a:lvl1pPr>
          </a:lstStyle>
          <a:p>
            <a:fld id="{B8796F01-7154-41E0-B48B-A6921757531A}" type="slidenum">
              <a:rPr lang="el-GR" smtClean="0"/>
              <a:pPr/>
              <a:t>‹#›</a:t>
            </a:fld>
            <a:endParaRPr lang="el-GR" dirty="0"/>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1</a:t>
            </a:fld>
            <a:endParaRPr lang="el-GR" dirty="0"/>
          </a:p>
        </p:txBody>
      </p:sp>
    </p:spTree>
    <p:extLst>
      <p:ext uri="{BB962C8B-B14F-4D97-AF65-F5344CB8AC3E}">
        <p14:creationId xmlns:p14="http://schemas.microsoft.com/office/powerpoint/2010/main" val="6628449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10</a:t>
            </a:fld>
            <a:endParaRPr lang="el-GR" dirty="0"/>
          </a:p>
        </p:txBody>
      </p:sp>
    </p:spTree>
    <p:extLst>
      <p:ext uri="{BB962C8B-B14F-4D97-AF65-F5344CB8AC3E}">
        <p14:creationId xmlns:p14="http://schemas.microsoft.com/office/powerpoint/2010/main" val="3068140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2</a:t>
            </a:fld>
            <a:endParaRPr lang="el-GR" dirty="0"/>
          </a:p>
        </p:txBody>
      </p:sp>
    </p:spTree>
    <p:extLst>
      <p:ext uri="{BB962C8B-B14F-4D97-AF65-F5344CB8AC3E}">
        <p14:creationId xmlns:p14="http://schemas.microsoft.com/office/powerpoint/2010/main" val="1740433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3</a:t>
            </a:fld>
            <a:endParaRPr lang="el-GR" dirty="0"/>
          </a:p>
        </p:txBody>
      </p:sp>
    </p:spTree>
    <p:extLst>
      <p:ext uri="{BB962C8B-B14F-4D97-AF65-F5344CB8AC3E}">
        <p14:creationId xmlns:p14="http://schemas.microsoft.com/office/powerpoint/2010/main" val="871628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4</a:t>
            </a:fld>
            <a:endParaRPr lang="el-GR" dirty="0"/>
          </a:p>
        </p:txBody>
      </p:sp>
    </p:spTree>
    <p:extLst>
      <p:ext uri="{BB962C8B-B14F-4D97-AF65-F5344CB8AC3E}">
        <p14:creationId xmlns:p14="http://schemas.microsoft.com/office/powerpoint/2010/main" val="9756814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5</a:t>
            </a:fld>
            <a:endParaRPr lang="el-GR" dirty="0"/>
          </a:p>
        </p:txBody>
      </p:sp>
    </p:spTree>
    <p:extLst>
      <p:ext uri="{BB962C8B-B14F-4D97-AF65-F5344CB8AC3E}">
        <p14:creationId xmlns:p14="http://schemas.microsoft.com/office/powerpoint/2010/main" val="1521328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6</a:t>
            </a:fld>
            <a:endParaRPr lang="el-GR" dirty="0"/>
          </a:p>
        </p:txBody>
      </p:sp>
    </p:spTree>
    <p:extLst>
      <p:ext uri="{BB962C8B-B14F-4D97-AF65-F5344CB8AC3E}">
        <p14:creationId xmlns:p14="http://schemas.microsoft.com/office/powerpoint/2010/main" val="336053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7</a:t>
            </a:fld>
            <a:endParaRPr lang="el-GR" dirty="0"/>
          </a:p>
        </p:txBody>
      </p:sp>
    </p:spTree>
    <p:extLst>
      <p:ext uri="{BB962C8B-B14F-4D97-AF65-F5344CB8AC3E}">
        <p14:creationId xmlns:p14="http://schemas.microsoft.com/office/powerpoint/2010/main" val="4149240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8</a:t>
            </a:fld>
            <a:endParaRPr lang="el-GR" dirty="0"/>
          </a:p>
        </p:txBody>
      </p:sp>
    </p:spTree>
    <p:extLst>
      <p:ext uri="{BB962C8B-B14F-4D97-AF65-F5344CB8AC3E}">
        <p14:creationId xmlns:p14="http://schemas.microsoft.com/office/powerpoint/2010/main" val="3218967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8796F01-7154-41E0-B48B-A6921757531A}" type="slidenum">
              <a:rPr lang="el-GR" smtClean="0"/>
              <a:pPr/>
              <a:t>9</a:t>
            </a:fld>
            <a:endParaRPr lang="el-GR" dirty="0"/>
          </a:p>
        </p:txBody>
      </p:sp>
    </p:spTree>
    <p:extLst>
      <p:ext uri="{BB962C8B-B14F-4D97-AF65-F5344CB8AC3E}">
        <p14:creationId xmlns:p14="http://schemas.microsoft.com/office/powerpoint/2010/main" val="14691034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2383" y="1498601"/>
            <a:ext cx="7008574" cy="3298825"/>
          </a:xfrm>
        </p:spPr>
        <p:txBody>
          <a:bodyPr rtlCol="0">
            <a:normAutofit/>
          </a:bodyPr>
          <a:lstStyle>
            <a:lvl1pPr algn="l" rtl="0">
              <a:lnSpc>
                <a:spcPct val="90000"/>
              </a:lnSpc>
              <a:defRPr sz="5400" cap="none" baseline="0"/>
            </a:lvl1pPr>
          </a:lstStyle>
          <a:p>
            <a:pPr rtl="0"/>
            <a:r>
              <a:rPr lang="el-GR"/>
              <a:t>Κάντε κλικ για να επεξεργαστείτε τον τίτλο υποδείγματος</a:t>
            </a:r>
            <a:endParaRPr lang="el-GR" noProof="0" dirty="0"/>
          </a:p>
        </p:txBody>
      </p:sp>
      <p:sp>
        <p:nvSpPr>
          <p:cNvPr id="3" name="Υπότιτλος 2"/>
          <p:cNvSpPr>
            <a:spLocks noGrp="1"/>
          </p:cNvSpPr>
          <p:nvPr>
            <p:ph type="subTitle" idx="1"/>
          </p:nvPr>
        </p:nvSpPr>
        <p:spPr>
          <a:xfrm>
            <a:off x="4672383" y="4927600"/>
            <a:ext cx="7008574" cy="1244600"/>
          </a:xfrm>
        </p:spPr>
        <p:txBody>
          <a:bodyPr rtlCol="0">
            <a:normAutofit/>
          </a:bodyPr>
          <a:lstStyle>
            <a:lvl1pPr marL="0" indent="0" algn="l" rtl="0">
              <a:spcBef>
                <a:spcPts val="0"/>
              </a:spcBef>
              <a:buNone/>
              <a:defRPr sz="2800" b="0">
                <a:solidFill>
                  <a:schemeClr val="tx1"/>
                </a:solidFill>
              </a:defRPr>
            </a:lvl1pPr>
            <a:lvl2pPr marL="609493" indent="0" algn="ctr" rtl="0">
              <a:buNone/>
              <a:defRPr>
                <a:solidFill>
                  <a:schemeClr val="tx1">
                    <a:tint val="75000"/>
                  </a:schemeClr>
                </a:solidFill>
              </a:defRPr>
            </a:lvl2pPr>
            <a:lvl3pPr marL="1218987" indent="0" algn="ctr" rtl="0">
              <a:buNone/>
              <a:defRPr>
                <a:solidFill>
                  <a:schemeClr val="tx1">
                    <a:tint val="75000"/>
                  </a:schemeClr>
                </a:solidFill>
              </a:defRPr>
            </a:lvl3pPr>
            <a:lvl4pPr marL="1828480" indent="0" algn="ctr" rtl="0">
              <a:buNone/>
              <a:defRPr>
                <a:solidFill>
                  <a:schemeClr val="tx1">
                    <a:tint val="75000"/>
                  </a:schemeClr>
                </a:solidFill>
              </a:defRPr>
            </a:lvl4pPr>
            <a:lvl5pPr marL="2437973" indent="0" algn="ctr" rtl="0">
              <a:buNone/>
              <a:defRPr>
                <a:solidFill>
                  <a:schemeClr val="tx1">
                    <a:tint val="75000"/>
                  </a:schemeClr>
                </a:solidFill>
              </a:defRPr>
            </a:lvl5pPr>
            <a:lvl6pPr marL="3047467" indent="0" algn="ctr" rtl="0">
              <a:buNone/>
              <a:defRPr>
                <a:solidFill>
                  <a:schemeClr val="tx1">
                    <a:tint val="75000"/>
                  </a:schemeClr>
                </a:solidFill>
              </a:defRPr>
            </a:lvl6pPr>
            <a:lvl7pPr marL="3656960" indent="0" algn="ctr" rtl="0">
              <a:buNone/>
              <a:defRPr>
                <a:solidFill>
                  <a:schemeClr val="tx1">
                    <a:tint val="75000"/>
                  </a:schemeClr>
                </a:solidFill>
              </a:defRPr>
            </a:lvl7pPr>
            <a:lvl8pPr marL="4266453" indent="0" algn="ctr" rtl="0">
              <a:buNone/>
              <a:defRPr>
                <a:solidFill>
                  <a:schemeClr val="tx1">
                    <a:tint val="75000"/>
                  </a:schemeClr>
                </a:solidFill>
              </a:defRPr>
            </a:lvl8pPr>
            <a:lvl9pPr marL="4875947" indent="0" algn="ctr" rtl="0">
              <a:buNone/>
              <a:defRPr>
                <a:solidFill>
                  <a:schemeClr val="tx1">
                    <a:tint val="75000"/>
                  </a:schemeClr>
                </a:solidFill>
              </a:defRPr>
            </a:lvl9pPr>
          </a:lstStyle>
          <a:p>
            <a:pPr rtl="0"/>
            <a:r>
              <a:rPr lang="el-GR" noProof="0"/>
              <a:t>Κάντε κλικ για να επεξεργαστείτε τον υπότιτλο του υποδείγματος</a:t>
            </a:r>
            <a:endParaRPr lang="el-GR" noProof="0" dirty="0"/>
          </a:p>
        </p:txBody>
      </p:sp>
    </p:spTree>
    <p:extLst>
      <p:ext uri="{BB962C8B-B14F-4D97-AF65-F5344CB8AC3E}">
        <p14:creationId xmlns:p14="http://schemas.microsoft.com/office/powerpoint/2010/main" val="3222770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ατακόρυφου κειμένου 2"/>
          <p:cNvSpPr>
            <a:spLocks noGrp="1"/>
          </p:cNvSpPr>
          <p:nvPr>
            <p:ph type="body" orient="vert" idx="1"/>
          </p:nvPr>
        </p:nvSpPr>
        <p:spPr/>
        <p:txBody>
          <a:bodyPr vert="eaVert" rtlCol="0"/>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9880AA97-953C-4EAA-86BE-6A0DBD6A0A38}" type="datetime1">
              <a:rPr lang="el-GR" smtClean="0"/>
              <a:pPr/>
              <a:t>3/3/2022</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591C5AD9-787D-40FA-8A4D-16A055B9AF81}" type="slidenum">
              <a:rPr lang="el-GR" noProof="0"/>
              <a:t>‹#›</a:t>
            </a:fld>
            <a:endParaRPr lang="el-GR" noProof="0" dirty="0"/>
          </a:p>
        </p:txBody>
      </p:sp>
    </p:spTree>
    <p:extLst>
      <p:ext uri="{BB962C8B-B14F-4D97-AF65-F5344CB8AC3E}">
        <p14:creationId xmlns:p14="http://schemas.microsoft.com/office/powerpoint/2010/main" val="1010434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852633" y="274638"/>
            <a:ext cx="1422030" cy="5897561"/>
          </a:xfrm>
        </p:spPr>
        <p:txBody>
          <a:bodyPr vert="eaVert"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ατακόρυφου κειμένου 2"/>
          <p:cNvSpPr>
            <a:spLocks noGrp="1"/>
          </p:cNvSpPr>
          <p:nvPr>
            <p:ph type="body" orient="vert" idx="1"/>
          </p:nvPr>
        </p:nvSpPr>
        <p:spPr>
          <a:xfrm>
            <a:off x="1117309" y="274638"/>
            <a:ext cx="8532178" cy="5897561"/>
          </a:xfrm>
        </p:spPr>
        <p:txBody>
          <a:bodyPr vert="eaVert" rtlCol="0"/>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A58DD0F3-758F-47DA-AAFC-C11174804C19}" type="datetime1">
              <a:rPr lang="el-GR" smtClean="0"/>
              <a:pPr/>
              <a:t>3/3/2022</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591C5AD9-787D-40FA-8A4D-16A055B9AF81}" type="slidenum">
              <a:rPr lang="el-GR" noProof="0"/>
              <a:t>‹#›</a:t>
            </a:fld>
            <a:endParaRPr lang="el-GR" noProof="0" dirty="0"/>
          </a:p>
        </p:txBody>
      </p:sp>
    </p:spTree>
    <p:extLst>
      <p:ext uri="{BB962C8B-B14F-4D97-AF65-F5344CB8AC3E}">
        <p14:creationId xmlns:p14="http://schemas.microsoft.com/office/powerpoint/2010/main" val="3650715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περιεχομένου 2"/>
          <p:cNvSpPr>
            <a:spLocks noGrp="1"/>
          </p:cNvSpPr>
          <p:nvPr>
            <p:ph idx="1"/>
          </p:nvPr>
        </p:nvSpPr>
        <p:spPr/>
        <p:txBody>
          <a:bodyPr rtlCol="0"/>
          <a:lstStyle>
            <a:lvl5pPr algn="l" rtl="0">
              <a:defRPr/>
            </a:lvl5pPr>
            <a:lvl6pPr algn="l" rtl="0">
              <a:defRPr/>
            </a:lvl6pPr>
            <a:lvl7pPr algn="l" rtl="0">
              <a:defRPr baseline="0"/>
            </a:lvl7pPr>
            <a:lvl8pPr algn="l" rtl="0">
              <a:defRPr baseline="0"/>
            </a:lvl8pPr>
            <a:lvl9pPr algn="l" rtl="0">
              <a:defRPr baseline="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B69B4CA7-6BD6-4AB5-BC79-1C59A6F2A519}" type="datetime1">
              <a:rPr lang="el-GR" smtClean="0"/>
              <a:pPr/>
              <a:t>3/3/2022</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DA60BA0E-20D0-4E7C-B286-26C960A6788F}" type="slidenum">
              <a:rPr lang="el-GR" noProof="0"/>
              <a:t>‹#›</a:t>
            </a:fld>
            <a:endParaRPr lang="el-GR" noProof="0" dirty="0"/>
          </a:p>
        </p:txBody>
      </p:sp>
    </p:spTree>
    <p:extLst>
      <p:ext uri="{BB962C8B-B14F-4D97-AF65-F5344CB8AC3E}">
        <p14:creationId xmlns:p14="http://schemas.microsoft.com/office/powerpoint/2010/main" val="156352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812589" y="4445000"/>
            <a:ext cx="7008574" cy="1930400"/>
          </a:xfrm>
        </p:spPr>
        <p:txBody>
          <a:bodyPr rtlCol="0" anchor="t">
            <a:normAutofit/>
          </a:bodyPr>
          <a:lstStyle>
            <a:lvl1pPr algn="l" rtl="0">
              <a:defRPr sz="5400" b="0" cap="none" baseline="0"/>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ειμένου 2"/>
          <p:cNvSpPr>
            <a:spLocks noGrp="1"/>
          </p:cNvSpPr>
          <p:nvPr>
            <p:ph type="body" idx="1"/>
          </p:nvPr>
        </p:nvSpPr>
        <p:spPr>
          <a:xfrm>
            <a:off x="812589" y="3124200"/>
            <a:ext cx="7008574" cy="1296987"/>
          </a:xfrm>
        </p:spPr>
        <p:txBody>
          <a:bodyPr rtlCol="0" anchor="b">
            <a:normAutofit/>
          </a:bodyPr>
          <a:lstStyle>
            <a:lvl1pPr marL="0" indent="0" algn="l" rtl="0">
              <a:spcBef>
                <a:spcPts val="0"/>
              </a:spcBef>
              <a:buNone/>
              <a:defRPr sz="2800">
                <a:solidFill>
                  <a:schemeClr val="tx1"/>
                </a:solidFill>
              </a:defRPr>
            </a:lvl1pPr>
            <a:lvl2pPr marL="609493" indent="0" algn="l" rtl="0">
              <a:buNone/>
              <a:defRPr sz="2400">
                <a:solidFill>
                  <a:schemeClr val="tx1">
                    <a:tint val="75000"/>
                  </a:schemeClr>
                </a:solidFill>
              </a:defRPr>
            </a:lvl2pPr>
            <a:lvl3pPr marL="1218987" indent="0" algn="l" rtl="0">
              <a:buNone/>
              <a:defRPr sz="2100">
                <a:solidFill>
                  <a:schemeClr val="tx1">
                    <a:tint val="75000"/>
                  </a:schemeClr>
                </a:solidFill>
              </a:defRPr>
            </a:lvl3pPr>
            <a:lvl4pPr marL="1828480" indent="0" algn="l" rtl="0">
              <a:buNone/>
              <a:defRPr sz="1900">
                <a:solidFill>
                  <a:schemeClr val="tx1">
                    <a:tint val="75000"/>
                  </a:schemeClr>
                </a:solidFill>
              </a:defRPr>
            </a:lvl4pPr>
            <a:lvl5pPr marL="2437973" indent="0" algn="l" rtl="0">
              <a:buNone/>
              <a:defRPr sz="1900">
                <a:solidFill>
                  <a:schemeClr val="tx1">
                    <a:tint val="75000"/>
                  </a:schemeClr>
                </a:solidFill>
              </a:defRPr>
            </a:lvl5pPr>
            <a:lvl6pPr marL="3047467" indent="0" algn="l" rtl="0">
              <a:buNone/>
              <a:defRPr sz="1900">
                <a:solidFill>
                  <a:schemeClr val="tx1">
                    <a:tint val="75000"/>
                  </a:schemeClr>
                </a:solidFill>
              </a:defRPr>
            </a:lvl6pPr>
            <a:lvl7pPr marL="3656960" indent="0" algn="l" rtl="0">
              <a:buNone/>
              <a:defRPr sz="1900">
                <a:solidFill>
                  <a:schemeClr val="tx1">
                    <a:tint val="75000"/>
                  </a:schemeClr>
                </a:solidFill>
              </a:defRPr>
            </a:lvl7pPr>
            <a:lvl8pPr marL="4266453" indent="0" algn="l" rtl="0">
              <a:buNone/>
              <a:defRPr sz="1900">
                <a:solidFill>
                  <a:schemeClr val="tx1">
                    <a:tint val="75000"/>
                  </a:schemeClr>
                </a:solidFill>
              </a:defRPr>
            </a:lvl8pPr>
            <a:lvl9pPr marL="4875947" indent="0" algn="l" rtl="0">
              <a:buNone/>
              <a:defRPr sz="1900">
                <a:solidFill>
                  <a:schemeClr val="tx1">
                    <a:tint val="75000"/>
                  </a:schemeClr>
                </a:solidFill>
              </a:defRPr>
            </a:lvl9pPr>
          </a:lstStyle>
          <a:p>
            <a:pPr lvl="0" rtl="0"/>
            <a:r>
              <a:rPr lang="el-GR" noProof="0"/>
              <a:t>Στυλ κειμένου υποδείγματος</a:t>
            </a:r>
          </a:p>
        </p:txBody>
      </p:sp>
    </p:spTree>
    <p:extLst>
      <p:ext uri="{BB962C8B-B14F-4D97-AF65-F5344CB8AC3E}">
        <p14:creationId xmlns:p14="http://schemas.microsoft.com/office/powerpoint/2010/main" val="41963402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περιεχομένου 2"/>
          <p:cNvSpPr>
            <a:spLocks noGrp="1"/>
          </p:cNvSpPr>
          <p:nvPr>
            <p:ph sz="half" idx="1"/>
          </p:nvPr>
        </p:nvSpPr>
        <p:spPr>
          <a:xfrm>
            <a:off x="1117309" y="1701800"/>
            <a:ext cx="4977104" cy="4470400"/>
          </a:xfrm>
        </p:spPr>
        <p:txBody>
          <a:bodyPr rtlCol="0">
            <a:normAutofit/>
          </a:bodyPr>
          <a:lstStyle>
            <a:lvl1pPr algn="l" rtl="0">
              <a:defRPr sz="2400"/>
            </a:lvl1pPr>
            <a:lvl2pPr algn="l" rtl="0">
              <a:defRPr sz="20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περιεχομένου 3"/>
          <p:cNvSpPr>
            <a:spLocks noGrp="1"/>
          </p:cNvSpPr>
          <p:nvPr>
            <p:ph sz="half" idx="2"/>
          </p:nvPr>
        </p:nvSpPr>
        <p:spPr>
          <a:xfrm>
            <a:off x="6297559" y="1701800"/>
            <a:ext cx="4977104" cy="4470400"/>
          </a:xfrm>
        </p:spPr>
        <p:txBody>
          <a:bodyPr rtlCol="0">
            <a:normAutofit/>
          </a:bodyPr>
          <a:lstStyle>
            <a:lvl1pPr algn="l" rtl="0">
              <a:defRPr sz="2400"/>
            </a:lvl1pPr>
            <a:lvl2pPr algn="l" rtl="0">
              <a:defRPr sz="20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5" name="Σύμβολο κράτησης θέσης ημερομηνίας 4"/>
          <p:cNvSpPr>
            <a:spLocks noGrp="1"/>
          </p:cNvSpPr>
          <p:nvPr>
            <p:ph type="dt" sz="half" idx="10"/>
          </p:nvPr>
        </p:nvSpPr>
        <p:spPr/>
        <p:txBody>
          <a:bodyPr rtlCol="0"/>
          <a:lstStyle>
            <a:lvl1pPr>
              <a:defRPr/>
            </a:lvl1pPr>
          </a:lstStyle>
          <a:p>
            <a:fld id="{A6810064-C6E1-4DEC-8EC2-2E91B552ED99}" type="datetime1">
              <a:rPr lang="el-GR" smtClean="0"/>
              <a:pPr/>
              <a:t>3/3/2022</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EB37DED6-D4C7-42EE-AB49-D2E39E64FDE4}" type="slidenum">
              <a:rPr lang="el-GR" noProof="0"/>
              <a:t>‹#›</a:t>
            </a:fld>
            <a:endParaRPr lang="el-GR" noProof="0" dirty="0"/>
          </a:p>
        </p:txBody>
      </p:sp>
    </p:spTree>
    <p:extLst>
      <p:ext uri="{BB962C8B-B14F-4D97-AF65-F5344CB8AC3E}">
        <p14:creationId xmlns:p14="http://schemas.microsoft.com/office/powerpoint/2010/main" val="3489339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algn="l"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ειμένου 2"/>
          <p:cNvSpPr>
            <a:spLocks noGrp="1"/>
          </p:cNvSpPr>
          <p:nvPr>
            <p:ph type="body" idx="1"/>
          </p:nvPr>
        </p:nvSpPr>
        <p:spPr>
          <a:xfrm>
            <a:off x="1121372" y="1608836"/>
            <a:ext cx="4973041" cy="512064"/>
          </a:xfrm>
        </p:spPr>
        <p:txBody>
          <a:bodyPr rtlCol="0" anchor="b">
            <a:noAutofit/>
          </a:bodyPr>
          <a:lstStyle>
            <a:lvl1pPr marL="0" indent="0" algn="l" rtl="0">
              <a:spcBef>
                <a:spcPts val="0"/>
              </a:spcBef>
              <a:buNone/>
              <a:defRPr sz="2400" b="1"/>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el-GR" noProof="0"/>
              <a:t>Στυλ κειμένου υποδείγματος</a:t>
            </a:r>
          </a:p>
        </p:txBody>
      </p:sp>
      <p:sp>
        <p:nvSpPr>
          <p:cNvPr id="4" name="Σύμβολο κράτησης θέσης περιεχομένου 3"/>
          <p:cNvSpPr>
            <a:spLocks noGrp="1"/>
          </p:cNvSpPr>
          <p:nvPr>
            <p:ph sz="half" idx="2"/>
          </p:nvPr>
        </p:nvSpPr>
        <p:spPr>
          <a:xfrm>
            <a:off x="1117309" y="2209800"/>
            <a:ext cx="4977104" cy="3962400"/>
          </a:xfrm>
        </p:spPr>
        <p:txBody>
          <a:bodyPr rtlCol="0">
            <a:normAutofit/>
          </a:bodyPr>
          <a:lstStyle>
            <a:lvl1pPr algn="l" rtl="0">
              <a:defRPr sz="2000"/>
            </a:lvl1pPr>
            <a:lvl2pPr algn="l" rtl="0">
              <a:defRPr sz="18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5" name="Σύμβολο κράτησης θέσης κειμένου 4"/>
          <p:cNvSpPr>
            <a:spLocks noGrp="1"/>
          </p:cNvSpPr>
          <p:nvPr>
            <p:ph type="body" sz="quarter" idx="3"/>
          </p:nvPr>
        </p:nvSpPr>
        <p:spPr>
          <a:xfrm>
            <a:off x="6301622" y="1608836"/>
            <a:ext cx="4973041" cy="512064"/>
          </a:xfrm>
        </p:spPr>
        <p:txBody>
          <a:bodyPr rtlCol="0" anchor="b">
            <a:noAutofit/>
          </a:bodyPr>
          <a:lstStyle>
            <a:lvl1pPr marL="0" indent="0" algn="l" rtl="0">
              <a:spcBef>
                <a:spcPts val="0"/>
              </a:spcBef>
              <a:buNone/>
              <a:defRPr sz="2400" b="1"/>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el-GR" noProof="0"/>
              <a:t>Στυλ κειμένου υποδείγματος</a:t>
            </a:r>
          </a:p>
        </p:txBody>
      </p:sp>
      <p:sp>
        <p:nvSpPr>
          <p:cNvPr id="6" name="Σύμβολο κράτησης θέσης περιεχομένου 5"/>
          <p:cNvSpPr>
            <a:spLocks noGrp="1"/>
          </p:cNvSpPr>
          <p:nvPr>
            <p:ph sz="quarter" idx="4"/>
          </p:nvPr>
        </p:nvSpPr>
        <p:spPr>
          <a:xfrm>
            <a:off x="6297559" y="2209800"/>
            <a:ext cx="4977104" cy="3962400"/>
          </a:xfrm>
        </p:spPr>
        <p:txBody>
          <a:bodyPr rtlCol="0">
            <a:normAutofit/>
          </a:bodyPr>
          <a:lstStyle>
            <a:lvl1pPr algn="l" rtl="0">
              <a:defRPr sz="2000"/>
            </a:lvl1pPr>
            <a:lvl2pPr algn="l" rtl="0">
              <a:defRPr sz="1800"/>
            </a:lvl2pPr>
            <a:lvl3pPr algn="l" rtl="0">
              <a:defRPr sz="1800"/>
            </a:lvl3pPr>
            <a:lvl4pPr algn="l" rtl="0">
              <a:defRPr sz="1800"/>
            </a:lvl4pPr>
            <a:lvl5pPr marL="2011328" algn="l" rtl="0">
              <a:defRPr sz="1800"/>
            </a:lvl5pPr>
            <a:lvl6pPr marL="2011328" algn="l" rtl="0">
              <a:defRPr sz="1800"/>
            </a:lvl6pPr>
            <a:lvl7pPr marL="2011328" algn="l" rtl="0">
              <a:defRPr sz="1800"/>
            </a:lvl7pPr>
            <a:lvl8pPr marL="2011328" algn="l" rtl="0">
              <a:defRPr sz="1800"/>
            </a:lvl8pPr>
            <a:lvl9pPr marL="2011328" algn="l" rtl="0">
              <a:defRPr sz="18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7" name="Σύμβολο κράτησης θέσης ημερομηνίας 6"/>
          <p:cNvSpPr>
            <a:spLocks noGrp="1"/>
          </p:cNvSpPr>
          <p:nvPr>
            <p:ph type="dt" sz="half" idx="10"/>
          </p:nvPr>
        </p:nvSpPr>
        <p:spPr/>
        <p:txBody>
          <a:bodyPr rtlCol="0"/>
          <a:lstStyle>
            <a:lvl1pPr>
              <a:defRPr/>
            </a:lvl1pPr>
          </a:lstStyle>
          <a:p>
            <a:fld id="{9157A326-7C51-402D-86CD-24FEAF6B572D}" type="datetime1">
              <a:rPr lang="el-GR" smtClean="0"/>
              <a:pPr/>
              <a:t>3/3/2022</a:t>
            </a:fld>
            <a:endParaRPr lang="el-GR" dirty="0"/>
          </a:p>
        </p:txBody>
      </p:sp>
      <p:sp>
        <p:nvSpPr>
          <p:cNvPr id="8" name="Σύμβολο κράτησης θέσης υποσέλιδου 7"/>
          <p:cNvSpPr>
            <a:spLocks noGrp="1"/>
          </p:cNvSpPr>
          <p:nvPr>
            <p:ph type="ftr" sz="quarter" idx="11"/>
          </p:nvPr>
        </p:nvSpPr>
        <p:spPr/>
        <p:txBody>
          <a:bodyPr rtlCol="0"/>
          <a:lstStyle/>
          <a:p>
            <a:pPr rtl="0"/>
            <a:endParaRPr lang="el-GR" noProof="0" dirty="0"/>
          </a:p>
        </p:txBody>
      </p:sp>
      <p:sp>
        <p:nvSpPr>
          <p:cNvPr id="9" name="Σύμβολο κράτησης θέσης αριθμού διαφάνειας 8"/>
          <p:cNvSpPr>
            <a:spLocks noGrp="1"/>
          </p:cNvSpPr>
          <p:nvPr>
            <p:ph type="sldNum" sz="quarter" idx="12"/>
          </p:nvPr>
        </p:nvSpPr>
        <p:spPr/>
        <p:txBody>
          <a:bodyPr rtlCol="0"/>
          <a:lstStyle/>
          <a:p>
            <a:pPr rtl="0"/>
            <a:fld id="{EB37DED6-D4C7-42EE-AB49-D2E39E64FDE4}" type="slidenum">
              <a:rPr lang="el-GR" noProof="0"/>
              <a:t>‹#›</a:t>
            </a:fld>
            <a:endParaRPr lang="el-GR" noProof="0" dirty="0"/>
          </a:p>
        </p:txBody>
      </p:sp>
    </p:spTree>
    <p:extLst>
      <p:ext uri="{BB962C8B-B14F-4D97-AF65-F5344CB8AC3E}">
        <p14:creationId xmlns:p14="http://schemas.microsoft.com/office/powerpoint/2010/main" val="35528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ημερομηνίας 2"/>
          <p:cNvSpPr>
            <a:spLocks noGrp="1"/>
          </p:cNvSpPr>
          <p:nvPr>
            <p:ph type="dt" sz="half" idx="10"/>
          </p:nvPr>
        </p:nvSpPr>
        <p:spPr/>
        <p:txBody>
          <a:bodyPr rtlCol="0"/>
          <a:lstStyle>
            <a:lvl1pPr>
              <a:defRPr/>
            </a:lvl1pPr>
          </a:lstStyle>
          <a:p>
            <a:fld id="{1EE9EEF2-F58A-4BD4-95AA-03C0C135DA5B}" type="datetime1">
              <a:rPr lang="el-GR" smtClean="0"/>
              <a:pPr/>
              <a:t>3/3/2022</a:t>
            </a:fld>
            <a:endParaRPr lang="el-GR" dirty="0"/>
          </a:p>
        </p:txBody>
      </p:sp>
      <p:sp>
        <p:nvSpPr>
          <p:cNvPr id="4" name="Σύμβολο κράτησης θέσης υποσέλιδου 3"/>
          <p:cNvSpPr>
            <a:spLocks noGrp="1"/>
          </p:cNvSpPr>
          <p:nvPr>
            <p:ph type="ftr" sz="quarter" idx="11"/>
          </p:nvPr>
        </p:nvSpPr>
        <p:spPr/>
        <p:txBody>
          <a:bodyPr rtlCol="0"/>
          <a:lstStyle/>
          <a:p>
            <a:pPr rtl="0"/>
            <a:endParaRPr lang="el-GR" noProof="0" dirty="0"/>
          </a:p>
        </p:txBody>
      </p:sp>
      <p:sp>
        <p:nvSpPr>
          <p:cNvPr id="5" name="Σύμβολο κράτησης θέσης αριθμού διαφάνειας 4"/>
          <p:cNvSpPr>
            <a:spLocks noGrp="1"/>
          </p:cNvSpPr>
          <p:nvPr>
            <p:ph type="sldNum" sz="quarter" idx="12"/>
          </p:nvPr>
        </p:nvSpPr>
        <p:spPr/>
        <p:txBody>
          <a:bodyPr rtlCol="0"/>
          <a:lstStyle/>
          <a:p>
            <a:pPr rtl="0"/>
            <a:fld id="{EB37DED6-D4C7-42EE-AB49-D2E39E64FDE4}" type="slidenum">
              <a:rPr lang="el-GR" noProof="0"/>
              <a:t>‹#›</a:t>
            </a:fld>
            <a:endParaRPr lang="el-GR" noProof="0" dirty="0"/>
          </a:p>
        </p:txBody>
      </p:sp>
    </p:spTree>
    <p:extLst>
      <p:ext uri="{BB962C8B-B14F-4D97-AF65-F5344CB8AC3E}">
        <p14:creationId xmlns:p14="http://schemas.microsoft.com/office/powerpoint/2010/main" val="351676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2" name="Σύμβολο κράτησης θέσης ημερομηνίας 1"/>
          <p:cNvSpPr>
            <a:spLocks noGrp="1"/>
          </p:cNvSpPr>
          <p:nvPr>
            <p:ph type="dt" sz="half" idx="10"/>
          </p:nvPr>
        </p:nvSpPr>
        <p:spPr/>
        <p:txBody>
          <a:bodyPr rtlCol="0"/>
          <a:lstStyle>
            <a:lvl1pPr>
              <a:defRPr/>
            </a:lvl1pPr>
          </a:lstStyle>
          <a:p>
            <a:fld id="{66452EC1-260E-46B9-B267-CDB552480A3D}" type="datetime1">
              <a:rPr lang="el-GR" smtClean="0"/>
              <a:pPr/>
              <a:t>3/3/2022</a:t>
            </a:fld>
            <a:endParaRPr lang="el-GR" dirty="0"/>
          </a:p>
        </p:txBody>
      </p:sp>
      <p:sp>
        <p:nvSpPr>
          <p:cNvPr id="3" name="Σύμβολο κράτησης θέσης υποσέλιδου 2"/>
          <p:cNvSpPr>
            <a:spLocks noGrp="1"/>
          </p:cNvSpPr>
          <p:nvPr>
            <p:ph type="ftr" sz="quarter" idx="11"/>
          </p:nvPr>
        </p:nvSpPr>
        <p:spPr/>
        <p:txBody>
          <a:bodyPr rtlCol="0"/>
          <a:lstStyle/>
          <a:p>
            <a:pPr rtl="0"/>
            <a:endParaRPr lang="el-GR" noProof="0" dirty="0"/>
          </a:p>
        </p:txBody>
      </p:sp>
      <p:sp>
        <p:nvSpPr>
          <p:cNvPr id="4" name="Σύμβολο κράτησης θέσης αριθμού διαφάνειας 3"/>
          <p:cNvSpPr>
            <a:spLocks noGrp="1"/>
          </p:cNvSpPr>
          <p:nvPr>
            <p:ph type="sldNum" sz="quarter" idx="12"/>
          </p:nvPr>
        </p:nvSpPr>
        <p:spPr/>
        <p:txBody>
          <a:bodyPr rtlCol="0"/>
          <a:lstStyle/>
          <a:p>
            <a:pPr rtl="0"/>
            <a:fld id="{EB37DED6-D4C7-42EE-AB49-D2E39E64FDE4}" type="slidenum">
              <a:rPr lang="el-GR" noProof="0"/>
              <a:t>‹#›</a:t>
            </a:fld>
            <a:endParaRPr lang="el-GR" noProof="0" dirty="0"/>
          </a:p>
        </p:txBody>
      </p:sp>
    </p:spTree>
    <p:extLst>
      <p:ext uri="{BB962C8B-B14F-4D97-AF65-F5344CB8AC3E}">
        <p14:creationId xmlns:p14="http://schemas.microsoft.com/office/powerpoint/2010/main" val="206873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Ορθογώνιο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el-GR" noProof="0" dirty="0"/>
          </a:p>
        </p:txBody>
      </p:sp>
      <p:sp>
        <p:nvSpPr>
          <p:cNvPr id="2" name="Τίτλος 1"/>
          <p:cNvSpPr>
            <a:spLocks noGrp="1"/>
          </p:cNvSpPr>
          <p:nvPr>
            <p:ph type="title"/>
          </p:nvPr>
        </p:nvSpPr>
        <p:spPr>
          <a:xfrm>
            <a:off x="304721" y="1701800"/>
            <a:ext cx="3351927" cy="2844800"/>
          </a:xfrm>
        </p:spPr>
        <p:txBody>
          <a:bodyPr rtlCol="0" anchor="b">
            <a:normAutofit/>
          </a:bodyPr>
          <a:lstStyle>
            <a:lvl1pPr algn="l" rtl="0">
              <a:defRPr sz="2000" b="1"/>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περιεχομένου 2"/>
          <p:cNvSpPr>
            <a:spLocks noGrp="1"/>
          </p:cNvSpPr>
          <p:nvPr>
            <p:ph idx="1"/>
          </p:nvPr>
        </p:nvSpPr>
        <p:spPr>
          <a:xfrm>
            <a:off x="4469236" y="482600"/>
            <a:ext cx="6805427" cy="5892800"/>
          </a:xfrm>
        </p:spPr>
        <p:txBody>
          <a:bodyPr rtlCol="0">
            <a:normAutofit/>
          </a:bodyPr>
          <a:lstStyle>
            <a:lvl1pPr algn="l" rtl="0">
              <a:defRPr sz="2400"/>
            </a:lvl1pPr>
            <a:lvl2pPr algn="l" rtl="0">
              <a:defRPr sz="2000"/>
            </a:lvl2pPr>
            <a:lvl3pPr algn="l" rtl="0">
              <a:defRPr sz="1800"/>
            </a:lvl3pPr>
            <a:lvl4pPr algn="l" rtl="0">
              <a:defRPr sz="1800"/>
            </a:lvl4pPr>
            <a:lvl5pPr algn="l" rtl="0">
              <a:defRPr sz="1800"/>
            </a:lvl5pPr>
            <a:lvl6pPr algn="l" rtl="0">
              <a:defRPr sz="1800"/>
            </a:lvl6pPr>
            <a:lvl7pPr algn="l" rtl="0">
              <a:defRPr sz="1800"/>
            </a:lvl7pPr>
            <a:lvl8pPr algn="l" rtl="0">
              <a:defRPr sz="1800"/>
            </a:lvl8pPr>
            <a:lvl9pPr algn="l" rtl="0">
              <a:defRPr sz="18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κειμένου 3"/>
          <p:cNvSpPr>
            <a:spLocks noGrp="1"/>
          </p:cNvSpPr>
          <p:nvPr>
            <p:ph type="body" sz="half" idx="2"/>
          </p:nvPr>
        </p:nvSpPr>
        <p:spPr>
          <a:xfrm>
            <a:off x="304721" y="4648200"/>
            <a:ext cx="3351927" cy="1727200"/>
          </a:xfrm>
        </p:spPr>
        <p:txBody>
          <a:bodyPr rtlCol="0">
            <a:normAutofit/>
          </a:bodyPr>
          <a:lstStyle>
            <a:lvl1pPr marL="0" indent="0" algn="l" rtl="0">
              <a:spcBef>
                <a:spcPts val="1200"/>
              </a:spcBef>
              <a:buNone/>
              <a:defRPr sz="1600"/>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el-GR" noProof="0"/>
              <a:t>Στυλ κειμένου υποδείγματος</a:t>
            </a:r>
          </a:p>
        </p:txBody>
      </p:sp>
      <p:sp>
        <p:nvSpPr>
          <p:cNvPr id="5" name="Σύμβολο κράτησης θέσης ημερομηνίας 4"/>
          <p:cNvSpPr>
            <a:spLocks noGrp="1"/>
          </p:cNvSpPr>
          <p:nvPr>
            <p:ph type="dt" sz="half" idx="10"/>
          </p:nvPr>
        </p:nvSpPr>
        <p:spPr/>
        <p:txBody>
          <a:bodyPr rtlCol="0"/>
          <a:lstStyle>
            <a:lvl1pPr>
              <a:defRPr/>
            </a:lvl1pPr>
          </a:lstStyle>
          <a:p>
            <a:fld id="{AE6C9C3F-82B8-44D0-8ABF-56EC902E6BBC}" type="datetime1">
              <a:rPr lang="el-GR" smtClean="0"/>
              <a:pPr/>
              <a:t>3/3/2022</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2DFBB78A-01B4-41F2-96B0-677A4A282832}" type="slidenum">
              <a:rPr lang="el-GR" noProof="0"/>
              <a:t>‹#›</a:t>
            </a:fld>
            <a:endParaRPr lang="el-GR" noProof="0" dirty="0"/>
          </a:p>
        </p:txBody>
      </p:sp>
    </p:spTree>
    <p:extLst>
      <p:ext uri="{BB962C8B-B14F-4D97-AF65-F5344CB8AC3E}">
        <p14:creationId xmlns:p14="http://schemas.microsoft.com/office/powerpoint/2010/main" val="196807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Ορθογώνιο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el-GR" noProof="0" dirty="0"/>
          </a:p>
        </p:txBody>
      </p:sp>
      <p:sp>
        <p:nvSpPr>
          <p:cNvPr id="2" name="Τίτλος 1"/>
          <p:cNvSpPr>
            <a:spLocks noGrp="1"/>
          </p:cNvSpPr>
          <p:nvPr>
            <p:ph type="title"/>
          </p:nvPr>
        </p:nvSpPr>
        <p:spPr>
          <a:xfrm>
            <a:off x="2437765" y="4800600"/>
            <a:ext cx="7313295" cy="762000"/>
          </a:xfrm>
        </p:spPr>
        <p:txBody>
          <a:bodyPr rtlCol="0" anchor="b">
            <a:normAutofit/>
          </a:bodyPr>
          <a:lstStyle>
            <a:lvl1pPr algn="l" rtl="0">
              <a:defRPr sz="2000" b="1"/>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εικόνας 2"/>
          <p:cNvSpPr>
            <a:spLocks noGrp="1"/>
          </p:cNvSpPr>
          <p:nvPr>
            <p:ph type="pic" idx="1"/>
          </p:nvPr>
        </p:nvSpPr>
        <p:spPr>
          <a:xfrm>
            <a:off x="2437765" y="279401"/>
            <a:ext cx="7313295" cy="4448175"/>
          </a:xfrm>
        </p:spPr>
        <p:txBody>
          <a:bodyPr rtlCol="0">
            <a:normAutofit/>
          </a:bodyPr>
          <a:lstStyle>
            <a:lvl1pPr marL="0" indent="0" algn="l" rtl="0">
              <a:buNone/>
              <a:defRPr sz="28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el-GR" noProof="0"/>
              <a:t>Κάντε κλικ στο εικονίδιο για να προσθέσετε εικόνα</a:t>
            </a:r>
            <a:endParaRPr lang="el-GR" noProof="0" dirty="0"/>
          </a:p>
        </p:txBody>
      </p:sp>
      <p:sp>
        <p:nvSpPr>
          <p:cNvPr id="4" name="Σύμβολο κράτησης θέσης κειμένου 3"/>
          <p:cNvSpPr>
            <a:spLocks noGrp="1"/>
          </p:cNvSpPr>
          <p:nvPr>
            <p:ph type="body" sz="half" idx="2"/>
          </p:nvPr>
        </p:nvSpPr>
        <p:spPr>
          <a:xfrm>
            <a:off x="2437765" y="5562600"/>
            <a:ext cx="7313295" cy="812800"/>
          </a:xfrm>
        </p:spPr>
        <p:txBody>
          <a:bodyPr rtlCol="0">
            <a:normAutofit/>
          </a:bodyPr>
          <a:lstStyle>
            <a:lvl1pPr marL="0" indent="0" algn="l" rtl="0">
              <a:spcBef>
                <a:spcPts val="0"/>
              </a:spcBef>
              <a:buNone/>
              <a:defRPr sz="1600"/>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el-GR" noProof="0"/>
              <a:t>Στυλ κειμένου υποδείγματος</a:t>
            </a:r>
          </a:p>
        </p:txBody>
      </p:sp>
      <p:sp>
        <p:nvSpPr>
          <p:cNvPr id="5" name="Σύμβολο κράτησης θέσης ημερομηνίας 4"/>
          <p:cNvSpPr>
            <a:spLocks noGrp="1"/>
          </p:cNvSpPr>
          <p:nvPr>
            <p:ph type="dt" sz="half" idx="10"/>
          </p:nvPr>
        </p:nvSpPr>
        <p:spPr/>
        <p:txBody>
          <a:bodyPr rtlCol="0"/>
          <a:lstStyle>
            <a:lvl1pPr>
              <a:defRPr/>
            </a:lvl1pPr>
          </a:lstStyle>
          <a:p>
            <a:fld id="{A250D58F-30C3-440F-85B2-B500B6ADF663}" type="datetime1">
              <a:rPr lang="el-GR" smtClean="0"/>
              <a:pPr/>
              <a:t>3/3/2022</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2DFBB78A-01B4-41F2-96B0-677A4A282832}" type="slidenum">
              <a:rPr lang="el-GR" noProof="0"/>
              <a:t>‹#›</a:t>
            </a:fld>
            <a:endParaRPr lang="el-GR" noProof="0" dirty="0"/>
          </a:p>
        </p:txBody>
      </p:sp>
    </p:spTree>
    <p:extLst>
      <p:ext uri="{BB962C8B-B14F-4D97-AF65-F5344CB8AC3E}">
        <p14:creationId xmlns:p14="http://schemas.microsoft.com/office/powerpoint/2010/main" val="1221337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Ορθογώνιο 8"/>
          <p:cNvSpPr/>
          <p:nvPr/>
        </p:nvSpPr>
        <p:spPr>
          <a:xfrm>
            <a:off x="304721" y="0"/>
            <a:ext cx="11579384"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el-GR" noProof="0" dirty="0"/>
          </a:p>
        </p:txBody>
      </p:sp>
      <p:sp>
        <p:nvSpPr>
          <p:cNvPr id="2" name="Σύμβολο κράτησης θέσης τίτλου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pPr rtl="0"/>
            <a:r>
              <a:rPr lang="el-GR" dirty="0"/>
              <a:t>Στυλ κύριου τίτλου</a:t>
            </a:r>
            <a:endParaRPr lang="el-GR" noProof="0" dirty="0"/>
          </a:p>
        </p:txBody>
      </p:sp>
      <p:sp>
        <p:nvSpPr>
          <p:cNvPr id="3" name="Σύμβολο κράτησης θέσης κειμένου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4" name="Σύμβολο κράτησης θέσης ημερομηνίας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rtl="0">
              <a:defRPr sz="1200">
                <a:solidFill>
                  <a:schemeClr val="tx2">
                    <a:lumMod val="50000"/>
                    <a:lumOff val="50000"/>
                  </a:schemeClr>
                </a:solidFill>
              </a:defRPr>
            </a:lvl1pPr>
          </a:lstStyle>
          <a:p>
            <a:fld id="{3BCFB36F-F189-41F2-9925-2F22B6B6E554}" type="datetime1">
              <a:rPr lang="el-GR" smtClean="0"/>
              <a:pPr/>
              <a:t>3/3/2022</a:t>
            </a:fld>
            <a:endParaRPr lang="el-GR" dirty="0"/>
          </a:p>
        </p:txBody>
      </p:sp>
      <p:sp>
        <p:nvSpPr>
          <p:cNvPr id="5" name="Σύμβολο κράτησης θέσης υποσέλιδου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rtl="0">
              <a:defRPr sz="1200">
                <a:solidFill>
                  <a:schemeClr val="tx2">
                    <a:lumMod val="50000"/>
                    <a:lumOff val="50000"/>
                  </a:schemeClr>
                </a:solidFill>
              </a:defRPr>
            </a:lvl1pPr>
          </a:lstStyle>
          <a:p>
            <a:pPr rtl="0"/>
            <a:endParaRPr lang="el-GR" noProof="0" dirty="0"/>
          </a:p>
        </p:txBody>
      </p:sp>
      <p:sp>
        <p:nvSpPr>
          <p:cNvPr id="6" name="Σύμβολο κράτησης θέσης αριθμού διαφάνειας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rtl="0">
              <a:defRPr sz="1200">
                <a:solidFill>
                  <a:schemeClr val="tx2">
                    <a:lumMod val="50000"/>
                    <a:lumOff val="50000"/>
                  </a:schemeClr>
                </a:solidFill>
              </a:defRPr>
            </a:lvl1pPr>
          </a:lstStyle>
          <a:p>
            <a:fld id="{EB37DED6-D4C7-42EE-AB49-D2E39E64FDE4}" type="slidenum">
              <a:rPr lang="el-GR" smtClean="0"/>
              <a:pPr/>
              <a:t>‹#›</a:t>
            </a:fld>
            <a:endParaRPr lang="el-GR" dirty="0"/>
          </a:p>
        </p:txBody>
      </p:sp>
    </p:spTree>
    <p:extLst>
      <p:ext uri="{BB962C8B-B14F-4D97-AF65-F5344CB8AC3E}">
        <p14:creationId xmlns:p14="http://schemas.microsoft.com/office/powerpoint/2010/main" val="154404791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63" r:id="rId3"/>
    <p:sldLayoutId id="2147483664" r:id="rId4"/>
    <p:sldLayoutId id="2147483665" r:id="rId5"/>
    <p:sldLayoutId id="2147483666" r:id="rId6"/>
    <p:sldLayoutId id="2147483667" r:id="rId7"/>
    <p:sldLayoutId id="2147483675" r:id="rId8"/>
    <p:sldLayoutId id="2147483676" r:id="rId9"/>
    <p:sldLayoutId id="2147483677" r:id="rId10"/>
    <p:sldLayoutId id="214748367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p:titleStyle>
    <p:bodyStyle>
      <a:lvl1pPr marL="304747" indent="-304747" algn="l" defTabSz="1218987" rtl="0" eaLnBrk="1" latinLnBrk="0" hangingPunct="1">
        <a:lnSpc>
          <a:spcPct val="95000"/>
        </a:lnSpc>
        <a:spcBef>
          <a:spcPts val="1866"/>
        </a:spcBef>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6pPr>
      <a:lvl7pPr marL="286461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7pPr>
      <a:lvl8pPr marL="3291264"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8pPr>
      <a:lvl9pPr marL="3778859" indent="-304747" algn="l" defTabSz="1218987" rtl="0" eaLnBrk="1" latinLnBrk="0" hangingPunct="1">
        <a:lnSpc>
          <a:spcPct val="95000"/>
        </a:lnSpc>
        <a:spcBef>
          <a:spcPts val="1066"/>
        </a:spcBef>
        <a:buSzPct val="90000"/>
        <a:buFont typeface="Century Gothic" pitchFamily="34" charset="0"/>
        <a:buChar char="–"/>
        <a:defRPr sz="18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150195" y="254001"/>
            <a:ext cx="7530761" cy="726727"/>
          </a:xfrm>
        </p:spPr>
        <p:txBody>
          <a:bodyPr rtlCol="0">
            <a:noAutofit/>
          </a:bodyPr>
          <a:lstStyle/>
          <a:p>
            <a:pPr rtl="0"/>
            <a:r>
              <a:rPr lang="en-US" altLang="zh-CN" sz="1200" dirty="0"/>
              <a:t>ΙΕΑ 101</a:t>
            </a:r>
            <a:br>
              <a:rPr lang="en-US" altLang="zh-CN" sz="1200" dirty="0"/>
            </a:br>
            <a:r>
              <a:rPr lang="en-US" altLang="zh-CN" sz="1200" b="1" dirty="0"/>
              <a:t>ΔΙΔΑΚΤΙΚΗ – ΘΕΩΡΙΑ ΚΑΙ ΠΡΑΞΗ ΤΗΣ ΔΙΔΑΣΚΑΛΙΑΣ</a:t>
            </a:r>
            <a:br>
              <a:rPr lang="en-US" altLang="zh-CN" sz="1200" dirty="0"/>
            </a:br>
            <a:r>
              <a:rPr lang="en-US" altLang="zh-CN" sz="1200" dirty="0"/>
              <a:t>Κ. ΑΓΓΕΛΑΚΟΣ – Χ. ΚΟΥΡΓΙΑΝΤΑΚΗΣ</a:t>
            </a:r>
            <a:br>
              <a:rPr lang="en-US" altLang="zh-CN" sz="1200" dirty="0"/>
            </a:br>
            <a:r>
              <a:rPr lang="en-US" altLang="zh-CN" sz="1200" dirty="0"/>
              <a:t>ΥΠΟΧΡΕΩΤΙΚΟ, Η΄ ΕΞΑΜΗΝΟ</a:t>
            </a:r>
            <a:br>
              <a:rPr lang="en-US" altLang="zh-CN" sz="1200" dirty="0"/>
            </a:br>
            <a:r>
              <a:rPr lang="en-US" altLang="zh-CN" sz="1200" dirty="0"/>
              <a:t>5 ECTS</a:t>
            </a:r>
            <a:endParaRPr lang="el-GR" sz="1200" dirty="0"/>
          </a:p>
        </p:txBody>
      </p:sp>
      <p:sp>
        <p:nvSpPr>
          <p:cNvPr id="3" name="Υπότιτλος 2"/>
          <p:cNvSpPr>
            <a:spLocks noGrp="1"/>
          </p:cNvSpPr>
          <p:nvPr>
            <p:ph type="subTitle" idx="1"/>
          </p:nvPr>
        </p:nvSpPr>
        <p:spPr>
          <a:xfrm>
            <a:off x="3862164" y="1628799"/>
            <a:ext cx="7992888" cy="4975199"/>
          </a:xfrm>
        </p:spPr>
        <p:txBody>
          <a:bodyPr rtlCol="0">
            <a:normAutofit fontScale="85000" lnSpcReduction="20000"/>
          </a:bodyPr>
          <a:lstStyle/>
          <a:p>
            <a:pPr indent="17463" algn="ctr" eaLnBrk="1" hangingPunct="1">
              <a:lnSpc>
                <a:spcPct val="90000"/>
              </a:lnSpc>
              <a:spcBef>
                <a:spcPts val="575"/>
              </a:spcBef>
            </a:pPr>
            <a:r>
              <a:rPr lang="el-GR" altLang="zh-CN" sz="2800" b="1" cap="none" dirty="0">
                <a:solidFill>
                  <a:schemeClr val="tx1">
                    <a:lumMod val="75000"/>
                  </a:schemeClr>
                </a:solidFill>
                <a:latin typeface="Corbel" panose="020B0503020204020204" pitchFamily="34" charset="0"/>
              </a:rPr>
              <a:t>ΣΤΟΧΟΙ ΤΟΥ ΜΑΘΗΜΑΤΟΣ ΤΗΣ ΙΣΤΟΡΙΑΣ</a:t>
            </a:r>
            <a:endParaRPr lang="en-US" altLang="el-GR" sz="2800" cap="none" dirty="0">
              <a:solidFill>
                <a:schemeClr val="tx1">
                  <a:lumMod val="75000"/>
                </a:schemeClr>
              </a:solidFill>
              <a:latin typeface="Corbel" panose="020B0503020204020204" pitchFamily="34" charset="0"/>
            </a:endParaRPr>
          </a:p>
          <a:p>
            <a:pPr indent="17463" algn="ctr" eaLnBrk="1" hangingPunct="1">
              <a:lnSpc>
                <a:spcPct val="90000"/>
              </a:lnSpc>
              <a:spcBef>
                <a:spcPts val="575"/>
              </a:spcBef>
            </a:pPr>
            <a:endParaRPr lang="el-GR" altLang="zh-CN" sz="2800" b="1" u="sng" cap="none" dirty="0">
              <a:solidFill>
                <a:schemeClr val="tx1">
                  <a:lumMod val="75000"/>
                </a:schemeClr>
              </a:solidFill>
              <a:latin typeface="Corbel" panose="020B0503020204020204" pitchFamily="34" charset="0"/>
            </a:endParaRPr>
          </a:p>
          <a:p>
            <a:pPr indent="17463" algn="ctr" eaLnBrk="1" hangingPunct="1">
              <a:lnSpc>
                <a:spcPct val="90000"/>
              </a:lnSpc>
              <a:spcBef>
                <a:spcPts val="575"/>
              </a:spcBef>
            </a:pPr>
            <a:r>
              <a:rPr lang="en-US" altLang="zh-CN" sz="2800" b="1" u="sng" cap="none" dirty="0" err="1">
                <a:solidFill>
                  <a:schemeClr val="tx1">
                    <a:lumMod val="75000"/>
                  </a:schemeClr>
                </a:solidFill>
                <a:latin typeface="Corbel" panose="020B0503020204020204" pitchFamily="34" charset="0"/>
              </a:rPr>
              <a:t>Ιστοριογρ</a:t>
            </a:r>
            <a:r>
              <a:rPr lang="en-US" altLang="zh-CN" sz="2800" b="1" u="sng" cap="none" dirty="0">
                <a:solidFill>
                  <a:schemeClr val="tx1">
                    <a:lumMod val="75000"/>
                  </a:schemeClr>
                </a:solidFill>
                <a:latin typeface="Corbel" panose="020B0503020204020204" pitchFamily="34" charset="0"/>
              </a:rPr>
              <a:t>αφικές παραδοχές</a:t>
            </a:r>
            <a:r>
              <a:rPr lang="en-US" altLang="zh-CN" sz="2800" b="1" cap="none" dirty="0">
                <a:solidFill>
                  <a:schemeClr val="tx1">
                    <a:lumMod val="75000"/>
                  </a:schemeClr>
                </a:solidFill>
                <a:latin typeface="Corbel" panose="020B0503020204020204" pitchFamily="34" charset="0"/>
              </a:rPr>
              <a:t> (ΠΕΡΙΕΧΟΜΕΝΟ)</a:t>
            </a:r>
          </a:p>
          <a:p>
            <a:pPr indent="17463" eaLnBrk="1" hangingPunct="1">
              <a:lnSpc>
                <a:spcPct val="90000"/>
              </a:lnSpc>
              <a:spcBef>
                <a:spcPts val="575"/>
              </a:spcBef>
            </a:pPr>
            <a:endParaRPr lang="el-GR" altLang="zh-CN" sz="2800" cap="none" dirty="0">
              <a:solidFill>
                <a:schemeClr val="tx1">
                  <a:lumMod val="75000"/>
                </a:schemeClr>
              </a:solidFill>
              <a:latin typeface="Corbel" panose="020B0503020204020204" pitchFamily="34" charset="0"/>
            </a:endParaRPr>
          </a:p>
          <a:p>
            <a:pPr indent="17463" eaLnBrk="1" hangingPunct="1">
              <a:lnSpc>
                <a:spcPct val="90000"/>
              </a:lnSpc>
              <a:spcBef>
                <a:spcPts val="575"/>
              </a:spcBef>
            </a:pPr>
            <a:r>
              <a:rPr lang="en-US" altLang="zh-CN" sz="2800" cap="none" dirty="0">
                <a:solidFill>
                  <a:schemeClr val="tx1">
                    <a:lumMod val="75000"/>
                  </a:schemeClr>
                </a:solidFill>
                <a:latin typeface="Corbel" panose="020B0503020204020204" pitchFamily="34" charset="0"/>
              </a:rPr>
              <a:t>1. Να α</a:t>
            </a:r>
            <a:r>
              <a:rPr lang="en-US" altLang="zh-CN" sz="2800" cap="none" dirty="0" err="1">
                <a:solidFill>
                  <a:schemeClr val="tx1">
                    <a:lumMod val="75000"/>
                  </a:schemeClr>
                </a:solidFill>
                <a:latin typeface="Corbel" panose="020B0503020204020204" pitchFamily="34" charset="0"/>
              </a:rPr>
              <a:t>ντιληφθούν</a:t>
            </a:r>
            <a:r>
              <a:rPr lang="en-US" altLang="zh-CN" sz="2800" cap="none" dirty="0">
                <a:solidFill>
                  <a:schemeClr val="tx1">
                    <a:lumMod val="75000"/>
                  </a:schemeClr>
                </a:solidFill>
                <a:latin typeface="Corbel" panose="020B0503020204020204" pitchFamily="34" charset="0"/>
              </a:rPr>
              <a:t> </a:t>
            </a:r>
            <a:r>
              <a:rPr lang="en-US" altLang="zh-CN" sz="2800" cap="none" dirty="0" err="1">
                <a:solidFill>
                  <a:schemeClr val="tx1">
                    <a:lumMod val="75000"/>
                  </a:schemeClr>
                </a:solidFill>
                <a:latin typeface="Corbel" panose="020B0503020204020204" pitchFamily="34" charset="0"/>
              </a:rPr>
              <a:t>οι</a:t>
            </a:r>
            <a:r>
              <a:rPr lang="en-US" altLang="zh-CN" sz="2800" cap="none" dirty="0">
                <a:solidFill>
                  <a:schemeClr val="tx1">
                    <a:lumMod val="75000"/>
                  </a:schemeClr>
                </a:solidFill>
                <a:latin typeface="Corbel" panose="020B0503020204020204" pitchFamily="34" charset="0"/>
              </a:rPr>
              <a:t> μα</a:t>
            </a:r>
            <a:r>
              <a:rPr lang="en-US" altLang="zh-CN" sz="2800" cap="none" dirty="0" err="1">
                <a:solidFill>
                  <a:schemeClr val="tx1">
                    <a:lumMod val="75000"/>
                  </a:schemeClr>
                </a:solidFill>
                <a:latin typeface="Corbel" panose="020B0503020204020204" pitchFamily="34" charset="0"/>
              </a:rPr>
              <a:t>θητές</a:t>
            </a:r>
            <a:r>
              <a:rPr lang="en-US" altLang="zh-CN" sz="2800" cap="none" dirty="0">
                <a:solidFill>
                  <a:schemeClr val="tx1">
                    <a:lumMod val="75000"/>
                  </a:schemeClr>
                </a:solidFill>
                <a:latin typeface="Corbel" panose="020B0503020204020204" pitchFamily="34" charset="0"/>
              </a:rPr>
              <a:t> </a:t>
            </a:r>
            <a:r>
              <a:rPr lang="en-US" altLang="zh-CN" sz="2800" cap="none" dirty="0" err="1">
                <a:solidFill>
                  <a:schemeClr val="tx1">
                    <a:lumMod val="75000"/>
                  </a:schemeClr>
                </a:solidFill>
                <a:latin typeface="Corbel" panose="020B0503020204020204" pitchFamily="34" charset="0"/>
              </a:rPr>
              <a:t>τη</a:t>
            </a:r>
            <a:r>
              <a:rPr lang="en-US" altLang="zh-CN" sz="2800" cap="none" dirty="0">
                <a:solidFill>
                  <a:schemeClr val="tx1">
                    <a:lumMod val="75000"/>
                  </a:schemeClr>
                </a:solidFill>
                <a:latin typeface="Corbel" panose="020B0503020204020204" pitchFamily="34" charset="0"/>
              </a:rPr>
              <a:t> </a:t>
            </a:r>
            <a:r>
              <a:rPr lang="en-US" altLang="zh-CN" sz="2800" cap="none" dirty="0" err="1">
                <a:solidFill>
                  <a:schemeClr val="tx1">
                    <a:lumMod val="75000"/>
                  </a:schemeClr>
                </a:solidFill>
                <a:latin typeface="Corbel" panose="020B0503020204020204" pitchFamily="34" charset="0"/>
              </a:rPr>
              <a:t>δι</a:t>
            </a:r>
            <a:r>
              <a:rPr lang="en-US" altLang="zh-CN" sz="2800" cap="none" dirty="0">
                <a:solidFill>
                  <a:schemeClr val="tx1">
                    <a:lumMod val="75000"/>
                  </a:schemeClr>
                </a:solidFill>
                <a:latin typeface="Corbel" panose="020B0503020204020204" pitchFamily="34" charset="0"/>
              </a:rPr>
              <a:t>αδρομή των ανθρώπινων κοινωνιών στο χρόνο</a:t>
            </a:r>
            <a:r>
              <a:rPr lang="en-US" altLang="el-GR" sz="2800" cap="none" dirty="0">
                <a:solidFill>
                  <a:schemeClr val="tx1">
                    <a:lumMod val="75000"/>
                  </a:schemeClr>
                </a:solidFill>
                <a:latin typeface="Corbel" panose="020B0503020204020204" pitchFamily="34" charset="0"/>
              </a:rPr>
              <a:t>,</a:t>
            </a:r>
            <a:r>
              <a:rPr lang="en-US" altLang="zh-CN" sz="2800" cap="none" dirty="0">
                <a:solidFill>
                  <a:schemeClr val="tx1">
                    <a:lumMod val="75000"/>
                  </a:schemeClr>
                </a:solidFill>
                <a:latin typeface="Corbel" panose="020B0503020204020204" pitchFamily="34" charset="0"/>
              </a:rPr>
              <a:t> όχι ως μια γραμμική πορεία προς την πρόοδο, αλλά ως μια διαδικασία δοκιμασιών, προσαρμογών, ανατροπών, ενίοτε ακόμα και παλινδρομήσεων, αλλά σε κάθε περίπτωση αλληλεπιδράσεων και ωσμώσεων μεταξύ τους.</a:t>
            </a:r>
          </a:p>
          <a:p>
            <a:pPr indent="17463" eaLnBrk="1" hangingPunct="1">
              <a:lnSpc>
                <a:spcPct val="90000"/>
              </a:lnSpc>
              <a:spcBef>
                <a:spcPts val="575"/>
              </a:spcBef>
            </a:pPr>
            <a:endParaRPr lang="el-GR" altLang="zh-CN" sz="2800" cap="none" dirty="0">
              <a:solidFill>
                <a:schemeClr val="tx1">
                  <a:lumMod val="75000"/>
                </a:schemeClr>
              </a:solidFill>
              <a:latin typeface="Corbel" panose="020B0503020204020204" pitchFamily="34" charset="0"/>
            </a:endParaRPr>
          </a:p>
          <a:p>
            <a:pPr indent="17463" eaLnBrk="1" hangingPunct="1">
              <a:lnSpc>
                <a:spcPct val="90000"/>
              </a:lnSpc>
              <a:spcBef>
                <a:spcPts val="575"/>
              </a:spcBef>
            </a:pPr>
            <a:r>
              <a:rPr lang="en-US" altLang="zh-CN" sz="2800" cap="none" dirty="0">
                <a:solidFill>
                  <a:schemeClr val="tx1">
                    <a:lumMod val="75000"/>
                  </a:schemeClr>
                </a:solidFill>
                <a:latin typeface="Corbel" panose="020B0503020204020204" pitchFamily="34" charset="0"/>
              </a:rPr>
              <a:t>2. Να ανα</a:t>
            </a:r>
            <a:r>
              <a:rPr lang="en-US" altLang="zh-CN" sz="2800" cap="none" dirty="0" err="1">
                <a:solidFill>
                  <a:schemeClr val="tx1">
                    <a:lumMod val="75000"/>
                  </a:schemeClr>
                </a:solidFill>
                <a:latin typeface="Corbel" panose="020B0503020204020204" pitchFamily="34" charset="0"/>
              </a:rPr>
              <a:t>δειχθεί</a:t>
            </a:r>
            <a:r>
              <a:rPr lang="en-US" altLang="zh-CN" sz="2800" cap="none" dirty="0">
                <a:solidFill>
                  <a:schemeClr val="tx1">
                    <a:lumMod val="75000"/>
                  </a:schemeClr>
                </a:solidFill>
                <a:latin typeface="Corbel" panose="020B0503020204020204" pitchFamily="34" charset="0"/>
              </a:rPr>
              <a:t> </a:t>
            </a:r>
            <a:r>
              <a:rPr lang="en-US" altLang="zh-CN" sz="2800" cap="none" dirty="0" err="1">
                <a:solidFill>
                  <a:schemeClr val="tx1">
                    <a:lumMod val="75000"/>
                  </a:schemeClr>
                </a:solidFill>
                <a:latin typeface="Corbel" panose="020B0503020204020204" pitchFamily="34" charset="0"/>
              </a:rPr>
              <a:t>το</a:t>
            </a:r>
            <a:r>
              <a:rPr lang="en-US" altLang="zh-CN" sz="2800" cap="none" dirty="0">
                <a:solidFill>
                  <a:schemeClr val="tx1">
                    <a:lumMod val="75000"/>
                  </a:schemeClr>
                </a:solidFill>
                <a:latin typeface="Corbel" panose="020B0503020204020204" pitchFamily="34" charset="0"/>
              </a:rPr>
              <a:t> β</a:t>
            </a:r>
            <a:r>
              <a:rPr lang="en-US" altLang="zh-CN" sz="2800" cap="none" dirty="0" err="1">
                <a:solidFill>
                  <a:schemeClr val="tx1">
                    <a:lumMod val="75000"/>
                  </a:schemeClr>
                </a:solidFill>
                <a:latin typeface="Corbel" panose="020B0503020204020204" pitchFamily="34" charset="0"/>
              </a:rPr>
              <a:t>άθος</a:t>
            </a:r>
            <a:r>
              <a:rPr lang="en-US" altLang="zh-CN" sz="2800" cap="none" dirty="0">
                <a:solidFill>
                  <a:schemeClr val="tx1">
                    <a:lumMod val="75000"/>
                  </a:schemeClr>
                </a:solidFill>
                <a:latin typeface="Corbel" panose="020B0503020204020204" pitchFamily="34" charset="0"/>
              </a:rPr>
              <a:t>, η </a:t>
            </a:r>
            <a:r>
              <a:rPr lang="en-US" altLang="zh-CN" sz="2800" cap="none" dirty="0" err="1">
                <a:solidFill>
                  <a:schemeClr val="tx1">
                    <a:lumMod val="75000"/>
                  </a:schemeClr>
                </a:solidFill>
                <a:latin typeface="Corbel" panose="020B0503020204020204" pitchFamily="34" charset="0"/>
              </a:rPr>
              <a:t>έκτ</a:t>
            </a:r>
            <a:r>
              <a:rPr lang="en-US" altLang="zh-CN" sz="2800" cap="none" dirty="0">
                <a:solidFill>
                  <a:schemeClr val="tx1">
                    <a:lumMod val="75000"/>
                  </a:schemeClr>
                </a:solidFill>
                <a:latin typeface="Corbel" panose="020B0503020204020204" pitchFamily="34" charset="0"/>
              </a:rPr>
              <a:t>αση και η ποικιλομορφία της ανθρώπινης ιστορίας και εμπειρίας, καθώς και η συμβολή όλων των κοινωνιών και πολιτισμών του παρελθόντος στο παρόν.</a:t>
            </a:r>
          </a:p>
        </p:txBody>
      </p:sp>
    </p:spTree>
    <p:extLst>
      <p:ext uri="{BB962C8B-B14F-4D97-AF65-F5344CB8AC3E}">
        <p14:creationId xmlns:p14="http://schemas.microsoft.com/office/powerpoint/2010/main" val="3650340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9756" y="1361464"/>
            <a:ext cx="8136903" cy="5739944"/>
          </a:xfrm>
        </p:spPr>
        <p:txBody>
          <a:bodyPr rtlCol="0">
            <a:noAutofit/>
          </a:bodyPr>
          <a:lstStyle/>
          <a:p>
            <a:pPr marL="0" marR="0" lvl="0" indent="17463" algn="ctr" defTabSz="457200" rtl="0" eaLnBrk="1" fontAlgn="base" latinLnBrk="0" hangingPunct="1">
              <a:lnSpc>
                <a:spcPct val="100000"/>
              </a:lnSpc>
              <a:spcBef>
                <a:spcPts val="575"/>
              </a:spcBef>
              <a:spcAft>
                <a:spcPct val="0"/>
              </a:spcAft>
              <a:tabLst/>
              <a:defRPr/>
            </a:pPr>
            <a:r>
              <a:rPr kumimoji="0" lang="el-GR"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ΣΤΟΧΟΙ ΤΟΥ ΜΑΘΗΜΑΤΟΣ ΤΗΣ ΙΣΤΟΡΙΑΣ</a:t>
            </a:r>
            <a:br>
              <a:rPr kumimoji="0" lang="en-US" altLang="el-GR" sz="2200" b="1" i="0" u="none" strike="noStrike" kern="1200" cap="none" spc="0" normalizeH="0" baseline="0" noProof="0" dirty="0">
                <a:ln>
                  <a:noFill/>
                </a:ln>
                <a:solidFill>
                  <a:srgbClr val="C00000"/>
                </a:solidFill>
                <a:effectLst/>
                <a:uLnTx/>
                <a:uFillTx/>
                <a:latin typeface="Corbel" panose="020B0503020204020204" pitchFamily="34" charset="0"/>
                <a:ea typeface="+mn-ea"/>
                <a:cs typeface="+mn-cs"/>
              </a:rPr>
            </a:br>
            <a:br>
              <a:rPr kumimoji="0" lang="el-GR" altLang="zh-CN" sz="2200" b="1" i="0" u="sng"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r>
              <a:rPr kumimoji="0" lang="en-US" altLang="zh-CN" sz="2200" b="1" i="0" u="sng" strike="noStrike" kern="1200" cap="none" spc="0" normalizeH="0" baseline="0" noProof="0" dirty="0" err="1">
                <a:ln>
                  <a:noFill/>
                </a:ln>
                <a:solidFill>
                  <a:srgbClr val="C00000"/>
                </a:solidFill>
                <a:effectLst/>
                <a:uLnTx/>
                <a:uFillTx/>
                <a:latin typeface="Corbel" panose="020B0503020204020204" pitchFamily="34" charset="0"/>
                <a:ea typeface="宋体" panose="02010600030101010101" pitchFamily="2" charset="-122"/>
                <a:cs typeface="+mn-cs"/>
              </a:rPr>
              <a:t>Διδ</a:t>
            </a:r>
            <a:r>
              <a:rPr kumimoji="0" lang="en-US" altLang="zh-CN" sz="2200" b="1" i="0" u="sng"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ακτική μεθοδολογία</a:t>
            </a:r>
            <a:r>
              <a:rPr kumimoji="0" lang="en-US"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 (ΜΕΘΟΔΟΣ)</a:t>
            </a:r>
            <a:br>
              <a:rPr kumimoji="0" lang="en-US"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br>
              <a:rPr kumimoji="0" lang="el-GR"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11. Μέσα από τους συνεργατικούς και ποικιλόμορφους τύπους μάθησης και επικοινωνίας να ενθαρρύνεται η προσωπική έκφραση, η αποκλίνουσα σκέψη και η αξιοποίηση ταλέντων και ικανοτήτων. Επιπρόσθετα, να έχουν τη δυνατότητα, εναλλακτικά, να εκφράζονται μέσα από τεχνικές που επιτρέπουν και ενδυναμώνουν την ανάπτυξη της ιστορικής φαντασίας και συμβάλλουν στην καλλιέργεια ψυχοκινητικών δεξιοτήτων (δραματοποίηση, παιχνίδι ρόλων, προσομοιώσεις </a:t>
            </a:r>
            <a:r>
              <a:rPr kumimoji="0" lang="el-GR" altLang="zh-CN" sz="2200" b="0" i="0" u="none" strike="noStrike" kern="1200" cap="none" spc="0" normalizeH="0" baseline="0" noProof="0" dirty="0" err="1">
                <a:ln>
                  <a:noFill/>
                </a:ln>
                <a:solidFill>
                  <a:srgbClr val="C00000"/>
                </a:solidFill>
                <a:effectLst/>
                <a:uLnTx/>
                <a:uFillTx/>
                <a:latin typeface="Corbel" panose="020B0503020204020204" pitchFamily="34" charset="0"/>
                <a:ea typeface="宋体" panose="02010600030101010101" pitchFamily="2" charset="-122"/>
                <a:cs typeface="+mn-cs"/>
              </a:rPr>
              <a:t>κ.λπ</a:t>
            </a:r>
            <a: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 Σε κάθε περίπτωση, οι μέθοδοι και οι τεχνικές μάθησης και αξιολόγησης, καθώς και το εκπαιδευτικό υλικό θα πρέπει να υποστηρίζουν την ενεργό και ουσιαστική συμμετοχή παιδιών με μαθησιακές δυσκολίες και ιδιαιτερότητες.</a:t>
            </a:r>
            <a:b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br>
              <a:rPr kumimoji="0" lang="el-GR" altLang="zh-CN" sz="2200" b="0" i="0" u="none" strike="noStrike" kern="1200" cap="none" spc="0" normalizeH="0" baseline="0" noProof="0" dirty="0">
                <a:ln>
                  <a:noFill/>
                </a:ln>
                <a:solidFill>
                  <a:schemeClr val="accent4">
                    <a:lumMod val="75000"/>
                  </a:schemeClr>
                </a:solidFill>
                <a:effectLst/>
                <a:uLnTx/>
                <a:uFillTx/>
                <a:latin typeface="Corbel" panose="020B0503020204020204" pitchFamily="34" charset="0"/>
                <a:ea typeface="宋体" panose="02010600030101010101" pitchFamily="2" charset="-122"/>
                <a:cs typeface="+mn-cs"/>
              </a:rPr>
            </a:br>
            <a:endParaRPr lang="el-GR" sz="2200" dirty="0">
              <a:solidFill>
                <a:schemeClr val="accent4">
                  <a:lumMod val="75000"/>
                </a:schemeClr>
              </a:solidFill>
            </a:endParaRPr>
          </a:p>
        </p:txBody>
      </p:sp>
      <p:sp>
        <p:nvSpPr>
          <p:cNvPr id="3" name="Σύμβολο κράτησης θέσης κειμένου 2"/>
          <p:cNvSpPr>
            <a:spLocks noGrp="1"/>
          </p:cNvSpPr>
          <p:nvPr>
            <p:ph type="body" idx="1"/>
          </p:nvPr>
        </p:nvSpPr>
        <p:spPr>
          <a:xfrm>
            <a:off x="621804" y="64477"/>
            <a:ext cx="7008574" cy="844243"/>
          </a:xfrm>
        </p:spPr>
        <p:txBody>
          <a:bodyPr rtlCol="0">
            <a:normAutofit fontScale="92500" lnSpcReduction="10000"/>
          </a:bodyPr>
          <a:lstStyle/>
          <a:p>
            <a:pPr rtl="0"/>
            <a:r>
              <a:rPr lang="en-US" altLang="zh-CN" sz="1200" dirty="0">
                <a:solidFill>
                  <a:schemeClr val="bg1"/>
                </a:solidFill>
              </a:rPr>
              <a:t>ΙΕΑ 101</a:t>
            </a:r>
            <a:br>
              <a:rPr lang="en-US" altLang="zh-CN" sz="1200" dirty="0">
                <a:solidFill>
                  <a:schemeClr val="bg1"/>
                </a:solidFill>
              </a:rPr>
            </a:br>
            <a:r>
              <a:rPr lang="en-US" altLang="zh-CN" sz="1200" b="1" dirty="0">
                <a:solidFill>
                  <a:schemeClr val="bg1"/>
                </a:solidFill>
              </a:rPr>
              <a:t>ΔΙΔΑΚΤΙΚΗ – ΘΕΩΡΙΑ ΚΑΙ ΠΡΑΞΗ ΤΗΣ ΔΙΔΑΣΚΑΛΙΑΣ</a:t>
            </a:r>
            <a:br>
              <a:rPr lang="en-US" altLang="zh-CN" sz="1200" dirty="0">
                <a:solidFill>
                  <a:schemeClr val="bg1"/>
                </a:solidFill>
              </a:rPr>
            </a:br>
            <a:r>
              <a:rPr lang="en-US" altLang="zh-CN" sz="1200" dirty="0">
                <a:solidFill>
                  <a:schemeClr val="bg1"/>
                </a:solidFill>
              </a:rPr>
              <a:t>Κ. ΑΓΓΕΛΑΚΟΣ – Χ. ΚΟΥΡΓΙΑΝΤΑΚΗΣ</a:t>
            </a:r>
            <a:br>
              <a:rPr lang="en-US" altLang="zh-CN" sz="1200" dirty="0">
                <a:solidFill>
                  <a:schemeClr val="bg1"/>
                </a:solidFill>
              </a:rPr>
            </a:br>
            <a:r>
              <a:rPr lang="en-US" altLang="zh-CN" sz="1200" dirty="0">
                <a:solidFill>
                  <a:schemeClr val="bg1"/>
                </a:solidFill>
              </a:rPr>
              <a:t>ΥΠΟΧΡΕΩΤΙΚΟ, Η΄ ΕΞΑΜΗΝΟ</a:t>
            </a:r>
            <a:br>
              <a:rPr lang="en-US" altLang="zh-CN" sz="1200" dirty="0">
                <a:solidFill>
                  <a:schemeClr val="bg1"/>
                </a:solidFill>
              </a:rPr>
            </a:br>
            <a:r>
              <a:rPr lang="en-US" altLang="zh-CN" sz="1200" dirty="0">
                <a:solidFill>
                  <a:schemeClr val="bg1"/>
                </a:solidFill>
              </a:rPr>
              <a:t>5 ECTS</a:t>
            </a:r>
            <a:endParaRPr lang="el-GR" sz="1200" dirty="0">
              <a:solidFill>
                <a:schemeClr val="bg1"/>
              </a:solidFill>
            </a:endParaRPr>
          </a:p>
        </p:txBody>
      </p:sp>
    </p:spTree>
    <p:extLst>
      <p:ext uri="{BB962C8B-B14F-4D97-AF65-F5344CB8AC3E}">
        <p14:creationId xmlns:p14="http://schemas.microsoft.com/office/powerpoint/2010/main" val="3158860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150195" y="254001"/>
            <a:ext cx="7530761" cy="798735"/>
          </a:xfrm>
        </p:spPr>
        <p:txBody>
          <a:bodyPr rtlCol="0">
            <a:noAutofit/>
          </a:bodyPr>
          <a:lstStyle/>
          <a:p>
            <a:pPr rtl="0"/>
            <a:r>
              <a:rPr lang="en-US" altLang="zh-CN" sz="1200" dirty="0"/>
              <a:t>ΙΕΑ 101</a:t>
            </a:r>
            <a:br>
              <a:rPr lang="en-US" altLang="zh-CN" sz="1200" dirty="0"/>
            </a:br>
            <a:r>
              <a:rPr lang="en-US" altLang="zh-CN" sz="1200" b="1" dirty="0"/>
              <a:t>ΔΙΔΑΚΤΙΚΗ – ΘΕΩΡΙΑ ΚΑΙ ΠΡΑΞΗ ΤΗΣ ΔΙΔΑΣΚΑΛΙΑΣ</a:t>
            </a:r>
            <a:br>
              <a:rPr lang="en-US" altLang="zh-CN" sz="1200" dirty="0"/>
            </a:br>
            <a:r>
              <a:rPr lang="en-US" altLang="zh-CN" sz="1200" dirty="0"/>
              <a:t>Κ. ΑΓΓΕΛΑΚΟΣ – Χ. ΚΟΥΡΓΙΑΝΤΑΚΗΣ</a:t>
            </a:r>
            <a:br>
              <a:rPr lang="en-US" altLang="zh-CN" sz="1200" dirty="0"/>
            </a:br>
            <a:r>
              <a:rPr lang="en-US" altLang="zh-CN" sz="1200" dirty="0"/>
              <a:t>ΥΠΟΧΡΕΩΤΙΚΟ, Η΄ ΕΞΑΜΗΝΟ</a:t>
            </a:r>
            <a:br>
              <a:rPr lang="en-US" altLang="zh-CN" sz="1200" dirty="0"/>
            </a:br>
            <a:r>
              <a:rPr lang="en-US" altLang="zh-CN" sz="1200" dirty="0"/>
              <a:t>5 ECTS</a:t>
            </a:r>
            <a:endParaRPr lang="el-GR" sz="1200" dirty="0"/>
          </a:p>
        </p:txBody>
      </p:sp>
      <p:sp>
        <p:nvSpPr>
          <p:cNvPr id="3" name="Υπότιτλος 2"/>
          <p:cNvSpPr>
            <a:spLocks noGrp="1"/>
          </p:cNvSpPr>
          <p:nvPr>
            <p:ph type="subTitle" idx="1"/>
          </p:nvPr>
        </p:nvSpPr>
        <p:spPr>
          <a:xfrm>
            <a:off x="3862164" y="1628799"/>
            <a:ext cx="7992888" cy="4975199"/>
          </a:xfrm>
        </p:spPr>
        <p:txBody>
          <a:bodyPr rtlCol="0">
            <a:normAutofit fontScale="85000" lnSpcReduction="20000"/>
          </a:bodyPr>
          <a:lstStyle/>
          <a:p>
            <a:pPr indent="17463" algn="ctr" eaLnBrk="1" hangingPunct="1">
              <a:lnSpc>
                <a:spcPct val="90000"/>
              </a:lnSpc>
              <a:spcBef>
                <a:spcPts val="575"/>
              </a:spcBef>
            </a:pPr>
            <a:r>
              <a:rPr lang="el-GR" altLang="zh-CN" sz="2800" b="1" cap="none" dirty="0">
                <a:solidFill>
                  <a:schemeClr val="tx1">
                    <a:lumMod val="75000"/>
                  </a:schemeClr>
                </a:solidFill>
                <a:latin typeface="Corbel" panose="020B0503020204020204" pitchFamily="34" charset="0"/>
              </a:rPr>
              <a:t>ΣΤΟΧΟΙ ΤΟΥ ΜΑΘΗΜΑΤΟΣ ΤΗΣ ΙΣΤΟΡΙΑΣ</a:t>
            </a:r>
            <a:endParaRPr lang="en-US" altLang="el-GR" sz="2800" cap="none" dirty="0">
              <a:solidFill>
                <a:schemeClr val="tx1">
                  <a:lumMod val="75000"/>
                </a:schemeClr>
              </a:solidFill>
              <a:latin typeface="Corbel" panose="020B0503020204020204" pitchFamily="34" charset="0"/>
            </a:endParaRPr>
          </a:p>
          <a:p>
            <a:pPr indent="17463" algn="ctr" eaLnBrk="1" hangingPunct="1">
              <a:lnSpc>
                <a:spcPct val="90000"/>
              </a:lnSpc>
              <a:spcBef>
                <a:spcPts val="575"/>
              </a:spcBef>
            </a:pPr>
            <a:endParaRPr lang="el-GR" altLang="zh-CN" sz="2800" b="1" u="sng" cap="none" dirty="0">
              <a:solidFill>
                <a:schemeClr val="tx1">
                  <a:lumMod val="75000"/>
                </a:schemeClr>
              </a:solidFill>
              <a:latin typeface="Corbel" panose="020B0503020204020204" pitchFamily="34" charset="0"/>
            </a:endParaRPr>
          </a:p>
          <a:p>
            <a:pPr indent="17463" algn="ctr" eaLnBrk="1" hangingPunct="1">
              <a:lnSpc>
                <a:spcPct val="90000"/>
              </a:lnSpc>
              <a:spcBef>
                <a:spcPts val="575"/>
              </a:spcBef>
            </a:pPr>
            <a:r>
              <a:rPr lang="en-US" altLang="zh-CN" sz="2800" b="1" u="sng" cap="none" dirty="0" err="1">
                <a:solidFill>
                  <a:schemeClr val="tx1">
                    <a:lumMod val="75000"/>
                  </a:schemeClr>
                </a:solidFill>
                <a:latin typeface="Corbel" panose="020B0503020204020204" pitchFamily="34" charset="0"/>
              </a:rPr>
              <a:t>Ιστοριογρ</a:t>
            </a:r>
            <a:r>
              <a:rPr lang="en-US" altLang="zh-CN" sz="2800" b="1" u="sng" cap="none" dirty="0">
                <a:solidFill>
                  <a:schemeClr val="tx1">
                    <a:lumMod val="75000"/>
                  </a:schemeClr>
                </a:solidFill>
                <a:latin typeface="Corbel" panose="020B0503020204020204" pitchFamily="34" charset="0"/>
              </a:rPr>
              <a:t>αφικές παραδοχές</a:t>
            </a:r>
            <a:r>
              <a:rPr lang="en-US" altLang="zh-CN" sz="2800" b="1" cap="none" dirty="0">
                <a:solidFill>
                  <a:schemeClr val="tx1">
                    <a:lumMod val="75000"/>
                  </a:schemeClr>
                </a:solidFill>
                <a:latin typeface="Corbel" panose="020B0503020204020204" pitchFamily="34" charset="0"/>
              </a:rPr>
              <a:t> (ΠΕΡΙΕΧΟΜΕΝΟ)</a:t>
            </a:r>
          </a:p>
          <a:p>
            <a:pPr indent="17463" eaLnBrk="1" hangingPunct="1">
              <a:lnSpc>
                <a:spcPct val="90000"/>
              </a:lnSpc>
              <a:spcBef>
                <a:spcPts val="575"/>
              </a:spcBef>
            </a:pPr>
            <a:endParaRPr lang="el-GR" altLang="zh-CN" sz="2800" cap="none" dirty="0">
              <a:solidFill>
                <a:schemeClr val="tx1">
                  <a:lumMod val="75000"/>
                </a:schemeClr>
              </a:solidFill>
              <a:latin typeface="Corbel" panose="020B0503020204020204" pitchFamily="34" charset="0"/>
            </a:endParaRPr>
          </a:p>
          <a:p>
            <a:pPr indent="17463" eaLnBrk="1" hangingPunct="1">
              <a:lnSpc>
                <a:spcPct val="90000"/>
              </a:lnSpc>
              <a:spcBef>
                <a:spcPts val="575"/>
              </a:spcBef>
            </a:pPr>
            <a:r>
              <a:rPr lang="en-US" altLang="zh-CN" sz="2800" cap="none" dirty="0">
                <a:solidFill>
                  <a:schemeClr val="tx1">
                    <a:lumMod val="75000"/>
                  </a:schemeClr>
                </a:solidFill>
                <a:latin typeface="Corbel" panose="020B0503020204020204" pitchFamily="34" charset="0"/>
              </a:rPr>
              <a:t>3. Να </a:t>
            </a:r>
            <a:r>
              <a:rPr lang="en-US" altLang="zh-CN" sz="2800" cap="none" dirty="0" err="1">
                <a:solidFill>
                  <a:schemeClr val="tx1">
                    <a:lumMod val="75000"/>
                  </a:schemeClr>
                </a:solidFill>
                <a:latin typeface="Corbel" panose="020B0503020204020204" pitchFamily="34" charset="0"/>
              </a:rPr>
              <a:t>εξοικειωθούν</a:t>
            </a:r>
            <a:r>
              <a:rPr lang="en-US" altLang="zh-CN" sz="2800" cap="none" dirty="0">
                <a:solidFill>
                  <a:schemeClr val="tx1">
                    <a:lumMod val="75000"/>
                  </a:schemeClr>
                </a:solidFill>
                <a:latin typeface="Corbel" panose="020B0503020204020204" pitchFamily="34" charset="0"/>
              </a:rPr>
              <a:t> </a:t>
            </a:r>
            <a:r>
              <a:rPr lang="en-US" altLang="zh-CN" sz="2800" cap="none" dirty="0" err="1">
                <a:solidFill>
                  <a:schemeClr val="tx1">
                    <a:lumMod val="75000"/>
                  </a:schemeClr>
                </a:solidFill>
                <a:latin typeface="Corbel" panose="020B0503020204020204" pitchFamily="34" charset="0"/>
              </a:rPr>
              <a:t>οι</a:t>
            </a:r>
            <a:r>
              <a:rPr lang="en-US" altLang="zh-CN" sz="2800" cap="none" dirty="0">
                <a:solidFill>
                  <a:schemeClr val="tx1">
                    <a:lumMod val="75000"/>
                  </a:schemeClr>
                </a:solidFill>
                <a:latin typeface="Corbel" panose="020B0503020204020204" pitchFamily="34" charset="0"/>
              </a:rPr>
              <a:t> μα</a:t>
            </a:r>
            <a:r>
              <a:rPr lang="en-US" altLang="zh-CN" sz="2800" cap="none" dirty="0" err="1">
                <a:solidFill>
                  <a:schemeClr val="tx1">
                    <a:lumMod val="75000"/>
                  </a:schemeClr>
                </a:solidFill>
                <a:latin typeface="Corbel" panose="020B0503020204020204" pitchFamily="34" charset="0"/>
              </a:rPr>
              <a:t>θητές</a:t>
            </a:r>
            <a:r>
              <a:rPr lang="en-US" altLang="zh-CN" sz="2800" cap="none" dirty="0">
                <a:solidFill>
                  <a:schemeClr val="tx1">
                    <a:lumMod val="75000"/>
                  </a:schemeClr>
                </a:solidFill>
                <a:latin typeface="Corbel" panose="020B0503020204020204" pitchFamily="34" charset="0"/>
              </a:rPr>
              <a:t> </a:t>
            </a:r>
            <a:r>
              <a:rPr lang="en-US" altLang="zh-CN" sz="2800" cap="none" dirty="0" err="1">
                <a:solidFill>
                  <a:schemeClr val="tx1">
                    <a:lumMod val="75000"/>
                  </a:schemeClr>
                </a:solidFill>
                <a:latin typeface="Corbel" panose="020B0503020204020204" pitchFamily="34" charset="0"/>
              </a:rPr>
              <a:t>με</a:t>
            </a:r>
            <a:r>
              <a:rPr lang="en-US" altLang="zh-CN" sz="2800" cap="none" dirty="0">
                <a:solidFill>
                  <a:schemeClr val="tx1">
                    <a:lumMod val="75000"/>
                  </a:schemeClr>
                </a:solidFill>
                <a:latin typeface="Corbel" panose="020B0503020204020204" pitchFamily="34" charset="0"/>
              </a:rPr>
              <a:t> </a:t>
            </a:r>
            <a:r>
              <a:rPr lang="en-US" altLang="zh-CN" sz="2800" cap="none" dirty="0" err="1">
                <a:solidFill>
                  <a:schemeClr val="tx1">
                    <a:lumMod val="75000"/>
                  </a:schemeClr>
                </a:solidFill>
                <a:latin typeface="Corbel" panose="020B0503020204020204" pitchFamily="34" charset="0"/>
              </a:rPr>
              <a:t>την</a:t>
            </a:r>
            <a:r>
              <a:rPr lang="en-US" altLang="zh-CN" sz="2800" cap="none" dirty="0">
                <a:solidFill>
                  <a:schemeClr val="tx1">
                    <a:lumMod val="75000"/>
                  </a:schemeClr>
                </a:solidFill>
                <a:latin typeface="Corbel" panose="020B0503020204020204" pitchFamily="34" charset="0"/>
              </a:rPr>
              <a:t> π</a:t>
            </a:r>
            <a:r>
              <a:rPr lang="en-US" altLang="zh-CN" sz="2800" cap="none" dirty="0" err="1">
                <a:solidFill>
                  <a:schemeClr val="tx1">
                    <a:lumMod val="75000"/>
                  </a:schemeClr>
                </a:solidFill>
                <a:latin typeface="Corbel" panose="020B0503020204020204" pitchFamily="34" charset="0"/>
              </a:rPr>
              <a:t>ολύ</a:t>
            </a:r>
            <a:r>
              <a:rPr lang="en-US" altLang="zh-CN" sz="2800" cap="none" dirty="0">
                <a:solidFill>
                  <a:schemeClr val="tx1">
                    <a:lumMod val="75000"/>
                  </a:schemeClr>
                </a:solidFill>
                <a:latin typeface="Corbel" panose="020B0503020204020204" pitchFamily="34" charset="0"/>
              </a:rPr>
              <a:t>πλευρη ιστορική, αρχαιολογική, πολιτισμική και καλλιτεχνική κληρονομιά του ελλαδικού χώρου, όπως αυτή διαμορφώθηκε με τη συνέργεια και αλληλεπίδραση γηγενών στοιχείων, ξένων κυριαρχιών, πληθυσμιακών μετακινήσεων και πολιτισμικών δανείων, αντιδανείων και μεταφορών.</a:t>
            </a:r>
          </a:p>
          <a:p>
            <a:pPr indent="17463" eaLnBrk="1" hangingPunct="1">
              <a:lnSpc>
                <a:spcPct val="90000"/>
              </a:lnSpc>
              <a:spcBef>
                <a:spcPts val="575"/>
              </a:spcBef>
            </a:pPr>
            <a:endParaRPr lang="el-GR" altLang="zh-CN" sz="2800" cap="none" dirty="0">
              <a:solidFill>
                <a:schemeClr val="tx1">
                  <a:lumMod val="75000"/>
                </a:schemeClr>
              </a:solidFill>
              <a:latin typeface="Corbel" panose="020B0503020204020204" pitchFamily="34" charset="0"/>
            </a:endParaRPr>
          </a:p>
          <a:p>
            <a:pPr indent="17463" eaLnBrk="1" hangingPunct="1">
              <a:lnSpc>
                <a:spcPct val="90000"/>
              </a:lnSpc>
              <a:spcBef>
                <a:spcPts val="575"/>
              </a:spcBef>
            </a:pPr>
            <a:r>
              <a:rPr lang="en-US" altLang="zh-CN" sz="2800" cap="none" dirty="0">
                <a:solidFill>
                  <a:schemeClr val="tx1">
                    <a:lumMod val="75000"/>
                  </a:schemeClr>
                </a:solidFill>
                <a:latin typeface="Corbel" panose="020B0503020204020204" pitchFamily="34" charset="0"/>
              </a:rPr>
              <a:t>4. Να κατα</a:t>
            </a:r>
            <a:r>
              <a:rPr lang="en-US" altLang="zh-CN" sz="2800" cap="none" dirty="0" err="1">
                <a:solidFill>
                  <a:schemeClr val="tx1">
                    <a:lumMod val="75000"/>
                  </a:schemeClr>
                </a:solidFill>
                <a:latin typeface="Corbel" panose="020B0503020204020204" pitchFamily="34" charset="0"/>
              </a:rPr>
              <a:t>νοήσουν</a:t>
            </a:r>
            <a:r>
              <a:rPr lang="en-US" altLang="zh-CN" sz="2800" cap="none" dirty="0">
                <a:solidFill>
                  <a:schemeClr val="tx1">
                    <a:lumMod val="75000"/>
                  </a:schemeClr>
                </a:solidFill>
                <a:latin typeface="Corbel" panose="020B0503020204020204" pitchFamily="34" charset="0"/>
              </a:rPr>
              <a:t> π</a:t>
            </a:r>
            <a:r>
              <a:rPr lang="en-US" altLang="zh-CN" sz="2800" cap="none" dirty="0" err="1">
                <a:solidFill>
                  <a:schemeClr val="tx1">
                    <a:lumMod val="75000"/>
                  </a:schemeClr>
                </a:solidFill>
                <a:latin typeface="Corbel" panose="020B0503020204020204" pitchFamily="34" charset="0"/>
              </a:rPr>
              <a:t>ώς</a:t>
            </a:r>
            <a:r>
              <a:rPr lang="en-US" altLang="zh-CN" sz="2800" cap="none" dirty="0">
                <a:solidFill>
                  <a:schemeClr val="tx1">
                    <a:lumMod val="75000"/>
                  </a:schemeClr>
                </a:solidFill>
                <a:latin typeface="Corbel" panose="020B0503020204020204" pitchFamily="34" charset="0"/>
              </a:rPr>
              <a:t> </a:t>
            </a:r>
            <a:r>
              <a:rPr lang="en-US" altLang="zh-CN" sz="2800" cap="none" dirty="0" err="1">
                <a:solidFill>
                  <a:schemeClr val="tx1">
                    <a:lumMod val="75000"/>
                  </a:schemeClr>
                </a:solidFill>
                <a:latin typeface="Corbel" panose="020B0503020204020204" pitchFamily="34" charset="0"/>
              </a:rPr>
              <a:t>δι</a:t>
            </a:r>
            <a:r>
              <a:rPr lang="en-US" altLang="zh-CN" sz="2800" cap="none" dirty="0">
                <a:solidFill>
                  <a:schemeClr val="tx1">
                    <a:lumMod val="75000"/>
                  </a:schemeClr>
                </a:solidFill>
                <a:latin typeface="Corbel" panose="020B0503020204020204" pitchFamily="34" charset="0"/>
              </a:rPr>
              <a:t>αμορφώθηκε η σύγχρονη φυσιογνωμία της ελληνικής κοινωνίας και να καλλιεργήσουν εθνική συνείδηση</a:t>
            </a:r>
            <a:r>
              <a:rPr lang="en-US" altLang="el-GR" sz="2800" cap="none" dirty="0">
                <a:solidFill>
                  <a:schemeClr val="tx1">
                    <a:lumMod val="75000"/>
                  </a:schemeClr>
                </a:solidFill>
                <a:latin typeface="Corbel" panose="020B0503020204020204" pitchFamily="34" charset="0"/>
              </a:rPr>
              <a:t>,</a:t>
            </a:r>
            <a:r>
              <a:rPr lang="en-US" altLang="zh-CN" sz="2800" cap="none" dirty="0">
                <a:solidFill>
                  <a:schemeClr val="tx1">
                    <a:lumMod val="75000"/>
                  </a:schemeClr>
                </a:solidFill>
                <a:latin typeface="Corbel" panose="020B0503020204020204" pitchFamily="34" charset="0"/>
              </a:rPr>
              <a:t> παράλληλα με τη συνείδηση του δημοκρατικού πολίτη.</a:t>
            </a:r>
          </a:p>
        </p:txBody>
      </p:sp>
    </p:spTree>
    <p:extLst>
      <p:ext uri="{BB962C8B-B14F-4D97-AF65-F5344CB8AC3E}">
        <p14:creationId xmlns:p14="http://schemas.microsoft.com/office/powerpoint/2010/main" val="4292350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150195" y="254001"/>
            <a:ext cx="7530761" cy="654719"/>
          </a:xfrm>
        </p:spPr>
        <p:txBody>
          <a:bodyPr rtlCol="0">
            <a:noAutofit/>
          </a:bodyPr>
          <a:lstStyle/>
          <a:p>
            <a:pPr rtl="0"/>
            <a:r>
              <a:rPr lang="en-US" altLang="zh-CN" sz="1200" dirty="0"/>
              <a:t>ΙΕΑ 101</a:t>
            </a:r>
            <a:br>
              <a:rPr lang="en-US" altLang="zh-CN" sz="1200" dirty="0"/>
            </a:br>
            <a:r>
              <a:rPr lang="en-US" altLang="zh-CN" sz="1200" b="1" dirty="0"/>
              <a:t>ΔΙΔΑΚΤΙΚΗ – ΘΕΩΡΙΑ ΚΑΙ ΠΡΑΞΗ ΤΗΣ ΔΙΔΑΣΚΑΛΙΑΣ</a:t>
            </a:r>
            <a:br>
              <a:rPr lang="en-US" altLang="zh-CN" sz="1200" dirty="0"/>
            </a:br>
            <a:r>
              <a:rPr lang="en-US" altLang="zh-CN" sz="1200" dirty="0"/>
              <a:t>Κ. ΑΓΓΕΛΑΚΟΣ – Χ. ΚΟΥΡΓΙΑΝΤΑΚΗΣ</a:t>
            </a:r>
            <a:br>
              <a:rPr lang="en-US" altLang="zh-CN" sz="1200" dirty="0"/>
            </a:br>
            <a:r>
              <a:rPr lang="en-US" altLang="zh-CN" sz="1200" dirty="0"/>
              <a:t>ΥΠΟΧΡΕΩΤΙΚΟ, Η΄ ΕΞΑΜΗΝΟ</a:t>
            </a:r>
            <a:br>
              <a:rPr lang="en-US" altLang="zh-CN" sz="1200" dirty="0"/>
            </a:br>
            <a:r>
              <a:rPr lang="en-US" altLang="zh-CN" sz="1200" dirty="0"/>
              <a:t>5 ECTS</a:t>
            </a:r>
            <a:endParaRPr lang="el-GR" sz="1200" dirty="0"/>
          </a:p>
        </p:txBody>
      </p:sp>
      <p:sp>
        <p:nvSpPr>
          <p:cNvPr id="3" name="Υπότιτλος 2"/>
          <p:cNvSpPr>
            <a:spLocks noGrp="1"/>
          </p:cNvSpPr>
          <p:nvPr>
            <p:ph type="subTitle" idx="1"/>
          </p:nvPr>
        </p:nvSpPr>
        <p:spPr>
          <a:xfrm>
            <a:off x="3862164" y="1628799"/>
            <a:ext cx="7992888" cy="4975199"/>
          </a:xfrm>
        </p:spPr>
        <p:txBody>
          <a:bodyPr rtlCol="0">
            <a:normAutofit fontScale="85000" lnSpcReduction="10000"/>
          </a:bodyPr>
          <a:lstStyle/>
          <a:p>
            <a:pPr indent="17463" algn="ctr" eaLnBrk="1" hangingPunct="1">
              <a:lnSpc>
                <a:spcPct val="90000"/>
              </a:lnSpc>
              <a:spcBef>
                <a:spcPts val="575"/>
              </a:spcBef>
            </a:pPr>
            <a:r>
              <a:rPr lang="el-GR" altLang="zh-CN" sz="2800" b="1" cap="none" dirty="0">
                <a:solidFill>
                  <a:schemeClr val="tx1">
                    <a:lumMod val="75000"/>
                  </a:schemeClr>
                </a:solidFill>
                <a:latin typeface="Corbel" panose="020B0503020204020204" pitchFamily="34" charset="0"/>
              </a:rPr>
              <a:t>ΣΤΟΧΟΙ ΤΟΥ ΜΑΘΗΜΑΤΟΣ ΤΗΣ ΙΣΤΟΡΙΑΣ</a:t>
            </a:r>
            <a:endParaRPr lang="en-US" altLang="el-GR" sz="2800" cap="none" dirty="0">
              <a:solidFill>
                <a:schemeClr val="tx1">
                  <a:lumMod val="75000"/>
                </a:schemeClr>
              </a:solidFill>
              <a:latin typeface="Corbel" panose="020B0503020204020204" pitchFamily="34" charset="0"/>
            </a:endParaRPr>
          </a:p>
          <a:p>
            <a:pPr indent="17463" algn="ctr" eaLnBrk="1" hangingPunct="1">
              <a:lnSpc>
                <a:spcPct val="90000"/>
              </a:lnSpc>
              <a:spcBef>
                <a:spcPts val="575"/>
              </a:spcBef>
            </a:pPr>
            <a:endParaRPr lang="el-GR" altLang="zh-CN" sz="2800" b="1" u="sng" cap="none" dirty="0">
              <a:solidFill>
                <a:schemeClr val="tx1">
                  <a:lumMod val="75000"/>
                </a:schemeClr>
              </a:solidFill>
              <a:latin typeface="Corbel" panose="020B0503020204020204" pitchFamily="34" charset="0"/>
            </a:endParaRPr>
          </a:p>
          <a:p>
            <a:pPr indent="17463" algn="ctr" eaLnBrk="1" hangingPunct="1">
              <a:lnSpc>
                <a:spcPct val="90000"/>
              </a:lnSpc>
              <a:spcBef>
                <a:spcPts val="575"/>
              </a:spcBef>
            </a:pPr>
            <a:r>
              <a:rPr lang="en-US" altLang="zh-CN" sz="2800" b="1" u="sng" cap="none" dirty="0" err="1">
                <a:solidFill>
                  <a:schemeClr val="tx1">
                    <a:lumMod val="75000"/>
                  </a:schemeClr>
                </a:solidFill>
                <a:latin typeface="Corbel" panose="020B0503020204020204" pitchFamily="34" charset="0"/>
              </a:rPr>
              <a:t>Ιστοριογρ</a:t>
            </a:r>
            <a:r>
              <a:rPr lang="en-US" altLang="zh-CN" sz="2800" b="1" u="sng" cap="none" dirty="0">
                <a:solidFill>
                  <a:schemeClr val="tx1">
                    <a:lumMod val="75000"/>
                  </a:schemeClr>
                </a:solidFill>
                <a:latin typeface="Corbel" panose="020B0503020204020204" pitchFamily="34" charset="0"/>
              </a:rPr>
              <a:t>αφικές παραδοχές</a:t>
            </a:r>
            <a:r>
              <a:rPr lang="en-US" altLang="zh-CN" sz="2800" b="1" cap="none" dirty="0">
                <a:solidFill>
                  <a:schemeClr val="tx1">
                    <a:lumMod val="75000"/>
                  </a:schemeClr>
                </a:solidFill>
                <a:latin typeface="Corbel" panose="020B0503020204020204" pitchFamily="34" charset="0"/>
              </a:rPr>
              <a:t> (ΠΕΡΙΕΧΟΜΕΝΟ)</a:t>
            </a:r>
          </a:p>
          <a:p>
            <a:pPr indent="17463" eaLnBrk="1" hangingPunct="1">
              <a:lnSpc>
                <a:spcPct val="90000"/>
              </a:lnSpc>
              <a:spcBef>
                <a:spcPts val="575"/>
              </a:spcBef>
            </a:pPr>
            <a:endParaRPr lang="el-GR" altLang="zh-CN" sz="2800" cap="none" dirty="0">
              <a:solidFill>
                <a:schemeClr val="tx1">
                  <a:lumMod val="75000"/>
                </a:schemeClr>
              </a:solidFill>
              <a:latin typeface="Corbel" panose="020B0503020204020204" pitchFamily="34" charset="0"/>
            </a:endParaRPr>
          </a:p>
          <a:p>
            <a:pPr indent="17463" eaLnBrk="1" hangingPunct="1">
              <a:lnSpc>
                <a:spcPct val="90000"/>
              </a:lnSpc>
              <a:spcBef>
                <a:spcPts val="575"/>
              </a:spcBef>
            </a:pPr>
            <a:r>
              <a:rPr lang="el-GR" altLang="zh-CN" sz="2800" cap="none" dirty="0">
                <a:solidFill>
                  <a:schemeClr val="tx1">
                    <a:lumMod val="75000"/>
                  </a:schemeClr>
                </a:solidFill>
                <a:latin typeface="Corbel" panose="020B0503020204020204" pitchFamily="34" charset="0"/>
              </a:rPr>
              <a:t>5. Να καλλιεργήσουν με ιστορικούς όρους την ευρωπαϊκή και οικουμενική τους συνείδηση, ενισχύοντας ταυτόχρονα την τοπική, εθνική και πολιτισμική τους ταυτότητα.</a:t>
            </a:r>
          </a:p>
          <a:p>
            <a:pPr indent="17463" eaLnBrk="1" hangingPunct="1">
              <a:lnSpc>
                <a:spcPct val="90000"/>
              </a:lnSpc>
              <a:spcBef>
                <a:spcPts val="575"/>
              </a:spcBef>
            </a:pPr>
            <a:endParaRPr lang="el-GR" altLang="zh-CN" sz="2800" cap="none" dirty="0">
              <a:solidFill>
                <a:schemeClr val="tx1">
                  <a:lumMod val="75000"/>
                </a:schemeClr>
              </a:solidFill>
              <a:latin typeface="Corbel" panose="020B0503020204020204" pitchFamily="34" charset="0"/>
            </a:endParaRPr>
          </a:p>
          <a:p>
            <a:pPr indent="17463" eaLnBrk="1" hangingPunct="1">
              <a:lnSpc>
                <a:spcPct val="90000"/>
              </a:lnSpc>
              <a:spcBef>
                <a:spcPts val="575"/>
              </a:spcBef>
            </a:pPr>
            <a:r>
              <a:rPr lang="el-GR" altLang="zh-CN" sz="2800" cap="none" dirty="0">
                <a:solidFill>
                  <a:schemeClr val="tx1">
                    <a:lumMod val="75000"/>
                  </a:schemeClr>
                </a:solidFill>
                <a:latin typeface="Corbel" panose="020B0503020204020204" pitchFamily="34" charset="0"/>
              </a:rPr>
              <a:t>6. Να ενταχθεί η ελληνική ιστορία στο πλαίσιο της βαλκανικής, μεσογειακής, ευρωπαϊκής και παγκόσμιας και να προσεγγιστεί, κατά συνέπεια, ως τμήμα ευρύτερων και πολυπλοκότερων ιστορικών συνθηκών και διαδικασιών που λαμβάνουν χώρα στη γεωγραφική κλίμακα της Μεσογείου, των Βαλκανίων, της Ευρώπης και του κόσμου.</a:t>
            </a:r>
          </a:p>
        </p:txBody>
      </p:sp>
    </p:spTree>
    <p:extLst>
      <p:ext uri="{BB962C8B-B14F-4D97-AF65-F5344CB8AC3E}">
        <p14:creationId xmlns:p14="http://schemas.microsoft.com/office/powerpoint/2010/main" val="925084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150195" y="254001"/>
            <a:ext cx="7530761" cy="654719"/>
          </a:xfrm>
        </p:spPr>
        <p:txBody>
          <a:bodyPr rtlCol="0">
            <a:noAutofit/>
          </a:bodyPr>
          <a:lstStyle/>
          <a:p>
            <a:pPr rtl="0"/>
            <a:r>
              <a:rPr lang="en-US" altLang="zh-CN" sz="1200" dirty="0"/>
              <a:t>ΙΕΑ 101</a:t>
            </a:r>
            <a:br>
              <a:rPr lang="en-US" altLang="zh-CN" sz="1200" dirty="0"/>
            </a:br>
            <a:r>
              <a:rPr lang="en-US" altLang="zh-CN" sz="1200" b="1" dirty="0"/>
              <a:t>ΔΙΔΑΚΤΙΚΗ – ΘΕΩΡΙΑ ΚΑΙ ΠΡΑΞΗ ΤΗΣ ΔΙΔΑΣΚΑΛΙΑΣ</a:t>
            </a:r>
            <a:br>
              <a:rPr lang="en-US" altLang="zh-CN" sz="1200" dirty="0"/>
            </a:br>
            <a:r>
              <a:rPr lang="en-US" altLang="zh-CN" sz="1200" dirty="0"/>
              <a:t>Κ. ΑΓΓΕΛΑΚΟΣ – Χ. ΚΟΥΡΓΙΑΝΤΑΚΗΣ</a:t>
            </a:r>
            <a:br>
              <a:rPr lang="en-US" altLang="zh-CN" sz="1200" dirty="0"/>
            </a:br>
            <a:r>
              <a:rPr lang="en-US" altLang="zh-CN" sz="1200" dirty="0"/>
              <a:t>ΥΠΟΧΡΕΩΤΙΚΟ, Η΄ ΕΞΑΜΗΝΟ</a:t>
            </a:r>
            <a:br>
              <a:rPr lang="en-US" altLang="zh-CN" sz="1200" dirty="0"/>
            </a:br>
            <a:r>
              <a:rPr lang="en-US" altLang="zh-CN" sz="1200" dirty="0"/>
              <a:t>5 ECTS</a:t>
            </a:r>
            <a:endParaRPr lang="el-GR" sz="1200" dirty="0"/>
          </a:p>
        </p:txBody>
      </p:sp>
      <p:sp>
        <p:nvSpPr>
          <p:cNvPr id="3" name="Υπότιτλος 2"/>
          <p:cNvSpPr>
            <a:spLocks noGrp="1"/>
          </p:cNvSpPr>
          <p:nvPr>
            <p:ph type="subTitle" idx="1"/>
          </p:nvPr>
        </p:nvSpPr>
        <p:spPr>
          <a:xfrm>
            <a:off x="3862164" y="1628799"/>
            <a:ext cx="7992888" cy="4975199"/>
          </a:xfrm>
        </p:spPr>
        <p:txBody>
          <a:bodyPr rtlCol="0">
            <a:normAutofit fontScale="85000" lnSpcReduction="20000"/>
          </a:bodyPr>
          <a:lstStyle/>
          <a:p>
            <a:pPr indent="17463" algn="ctr" eaLnBrk="1" hangingPunct="1">
              <a:lnSpc>
                <a:spcPct val="90000"/>
              </a:lnSpc>
              <a:spcBef>
                <a:spcPts val="575"/>
              </a:spcBef>
            </a:pPr>
            <a:r>
              <a:rPr lang="el-GR" altLang="zh-CN" sz="2800" b="1" cap="none" dirty="0">
                <a:solidFill>
                  <a:schemeClr val="tx1">
                    <a:lumMod val="75000"/>
                  </a:schemeClr>
                </a:solidFill>
                <a:latin typeface="Corbel" panose="020B0503020204020204" pitchFamily="34" charset="0"/>
              </a:rPr>
              <a:t>ΣΤΟΧΟΙ ΤΟΥ ΜΑΘΗΜΑΤΟΣ ΤΗΣ ΙΣΤΟΡΙΑΣ</a:t>
            </a:r>
            <a:endParaRPr lang="en-US" altLang="el-GR" sz="2800" cap="none" dirty="0">
              <a:solidFill>
                <a:schemeClr val="tx1">
                  <a:lumMod val="75000"/>
                </a:schemeClr>
              </a:solidFill>
              <a:latin typeface="Corbel" panose="020B0503020204020204" pitchFamily="34" charset="0"/>
            </a:endParaRPr>
          </a:p>
          <a:p>
            <a:pPr indent="17463" algn="ctr" eaLnBrk="1" hangingPunct="1">
              <a:lnSpc>
                <a:spcPct val="90000"/>
              </a:lnSpc>
              <a:spcBef>
                <a:spcPts val="575"/>
              </a:spcBef>
            </a:pPr>
            <a:endParaRPr lang="el-GR" altLang="zh-CN" sz="2800" b="1" u="sng" cap="none" dirty="0">
              <a:solidFill>
                <a:schemeClr val="tx1">
                  <a:lumMod val="75000"/>
                </a:schemeClr>
              </a:solidFill>
              <a:latin typeface="Corbel" panose="020B0503020204020204" pitchFamily="34" charset="0"/>
            </a:endParaRPr>
          </a:p>
          <a:p>
            <a:pPr indent="17463" algn="ctr" eaLnBrk="1" hangingPunct="1">
              <a:lnSpc>
                <a:spcPct val="90000"/>
              </a:lnSpc>
              <a:spcBef>
                <a:spcPts val="575"/>
              </a:spcBef>
            </a:pPr>
            <a:r>
              <a:rPr lang="en-US" altLang="zh-CN" sz="2800" b="1" u="sng" cap="none" dirty="0" err="1">
                <a:solidFill>
                  <a:schemeClr val="tx1">
                    <a:lumMod val="75000"/>
                  </a:schemeClr>
                </a:solidFill>
                <a:latin typeface="Corbel" panose="020B0503020204020204" pitchFamily="34" charset="0"/>
              </a:rPr>
              <a:t>Ιστοριογρ</a:t>
            </a:r>
            <a:r>
              <a:rPr lang="en-US" altLang="zh-CN" sz="2800" b="1" u="sng" cap="none" dirty="0">
                <a:solidFill>
                  <a:schemeClr val="tx1">
                    <a:lumMod val="75000"/>
                  </a:schemeClr>
                </a:solidFill>
                <a:latin typeface="Corbel" panose="020B0503020204020204" pitchFamily="34" charset="0"/>
              </a:rPr>
              <a:t>αφικές παραδοχές</a:t>
            </a:r>
            <a:r>
              <a:rPr lang="en-US" altLang="zh-CN" sz="2800" b="1" cap="none" dirty="0">
                <a:solidFill>
                  <a:schemeClr val="tx1">
                    <a:lumMod val="75000"/>
                  </a:schemeClr>
                </a:solidFill>
                <a:latin typeface="Corbel" panose="020B0503020204020204" pitchFamily="34" charset="0"/>
              </a:rPr>
              <a:t> (ΠΕΡΙΕΧΟΜΕΝΟ)</a:t>
            </a:r>
          </a:p>
          <a:p>
            <a:pPr indent="17463" eaLnBrk="1" hangingPunct="1">
              <a:lnSpc>
                <a:spcPct val="90000"/>
              </a:lnSpc>
              <a:spcBef>
                <a:spcPts val="575"/>
              </a:spcBef>
            </a:pPr>
            <a:endParaRPr lang="el-GR" altLang="zh-CN" sz="2800" cap="none" dirty="0">
              <a:solidFill>
                <a:schemeClr val="tx1">
                  <a:lumMod val="75000"/>
                </a:schemeClr>
              </a:solidFill>
              <a:latin typeface="Corbel" panose="020B0503020204020204" pitchFamily="34" charset="0"/>
            </a:endParaRPr>
          </a:p>
          <a:p>
            <a:pPr indent="17463" eaLnBrk="1" hangingPunct="1">
              <a:lnSpc>
                <a:spcPct val="90000"/>
              </a:lnSpc>
              <a:spcBef>
                <a:spcPts val="575"/>
              </a:spcBef>
            </a:pPr>
            <a:r>
              <a:rPr lang="el-GR" altLang="zh-CN" sz="2800" cap="none" dirty="0">
                <a:solidFill>
                  <a:schemeClr val="tx1">
                    <a:lumMod val="75000"/>
                  </a:schemeClr>
                </a:solidFill>
                <a:latin typeface="Corbel" panose="020B0503020204020204" pitchFamily="34" charset="0"/>
              </a:rPr>
              <a:t>7. Να δοθεί έμφαση στην κοινωνική και πολιτισμική ιστορία (ιστορία της εργασίας, ιστορία του φύλου, ιστορία της παιδικής ηλικίας κ.λπ.) χωρίς, ωστόσο, να αγνοούνται τα υπόλοιπα πεδία της ιστορικής πραγματικότητας.</a:t>
            </a:r>
          </a:p>
          <a:p>
            <a:pPr indent="17463" eaLnBrk="1" hangingPunct="1">
              <a:lnSpc>
                <a:spcPct val="90000"/>
              </a:lnSpc>
              <a:spcBef>
                <a:spcPts val="575"/>
              </a:spcBef>
            </a:pPr>
            <a:endParaRPr lang="el-GR" altLang="zh-CN" sz="2800" cap="none" dirty="0">
              <a:solidFill>
                <a:schemeClr val="tx1">
                  <a:lumMod val="75000"/>
                </a:schemeClr>
              </a:solidFill>
              <a:latin typeface="Corbel" panose="020B0503020204020204" pitchFamily="34" charset="0"/>
            </a:endParaRPr>
          </a:p>
          <a:p>
            <a:pPr indent="17463" eaLnBrk="1" hangingPunct="1">
              <a:lnSpc>
                <a:spcPct val="90000"/>
              </a:lnSpc>
              <a:spcBef>
                <a:spcPts val="575"/>
              </a:spcBef>
            </a:pPr>
            <a:r>
              <a:rPr lang="el-GR" altLang="zh-CN" sz="2800" cap="none" dirty="0">
                <a:solidFill>
                  <a:schemeClr val="tx1">
                    <a:lumMod val="75000"/>
                  </a:schemeClr>
                </a:solidFill>
                <a:latin typeface="Corbel" panose="020B0503020204020204" pitchFamily="34" charset="0"/>
              </a:rPr>
              <a:t>8. Να ενθαρρυνθεί η εξοικείωση των μαθητών με νεότερα πεδία της ιστορικής επιστήμης, όπως η </a:t>
            </a:r>
            <a:r>
              <a:rPr lang="el-GR" altLang="zh-CN" sz="2800" cap="none" dirty="0" err="1">
                <a:solidFill>
                  <a:schemeClr val="tx1">
                    <a:lumMod val="75000"/>
                  </a:schemeClr>
                </a:solidFill>
                <a:latin typeface="Corbel" panose="020B0503020204020204" pitchFamily="34" charset="0"/>
              </a:rPr>
              <a:t>μικροϊστορία</a:t>
            </a:r>
            <a:r>
              <a:rPr lang="el-GR" altLang="zh-CN" sz="2800" cap="none" dirty="0">
                <a:solidFill>
                  <a:schemeClr val="tx1">
                    <a:lumMod val="75000"/>
                  </a:schemeClr>
                </a:solidFill>
                <a:latin typeface="Corbel" panose="020B0503020204020204" pitchFamily="34" charset="0"/>
              </a:rPr>
              <a:t> και η προφορική ιστορία.</a:t>
            </a:r>
          </a:p>
          <a:p>
            <a:pPr indent="17463" eaLnBrk="1" hangingPunct="1">
              <a:lnSpc>
                <a:spcPct val="90000"/>
              </a:lnSpc>
              <a:spcBef>
                <a:spcPts val="575"/>
              </a:spcBef>
            </a:pPr>
            <a:endParaRPr lang="el-GR" altLang="zh-CN" sz="2800" cap="none" dirty="0">
              <a:solidFill>
                <a:schemeClr val="tx1">
                  <a:lumMod val="75000"/>
                </a:schemeClr>
              </a:solidFill>
              <a:latin typeface="Corbel" panose="020B0503020204020204" pitchFamily="34" charset="0"/>
            </a:endParaRPr>
          </a:p>
          <a:p>
            <a:pPr indent="17463" eaLnBrk="1" hangingPunct="1">
              <a:lnSpc>
                <a:spcPct val="90000"/>
              </a:lnSpc>
              <a:spcBef>
                <a:spcPts val="575"/>
              </a:spcBef>
            </a:pPr>
            <a:r>
              <a:rPr lang="el-GR" altLang="zh-CN" sz="2800" cap="none" dirty="0">
                <a:solidFill>
                  <a:schemeClr val="tx1">
                    <a:lumMod val="75000"/>
                  </a:schemeClr>
                </a:solidFill>
                <a:latin typeface="Corbel" panose="020B0503020204020204" pitchFamily="34" charset="0"/>
              </a:rPr>
              <a:t>9. Να ενταχθούν οι τέχνες και οι επιστήμες στην κεντρική αφήγηση των ιστορικών εξελίξεων.</a:t>
            </a:r>
          </a:p>
        </p:txBody>
      </p:sp>
    </p:spTree>
    <p:extLst>
      <p:ext uri="{BB962C8B-B14F-4D97-AF65-F5344CB8AC3E}">
        <p14:creationId xmlns:p14="http://schemas.microsoft.com/office/powerpoint/2010/main" val="1422424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9756" y="1361464"/>
            <a:ext cx="8136903" cy="4818608"/>
          </a:xfrm>
        </p:spPr>
        <p:txBody>
          <a:bodyPr rtlCol="0">
            <a:noAutofit/>
          </a:bodyPr>
          <a:lstStyle/>
          <a:p>
            <a:pPr marL="0" marR="0" lvl="0" indent="17463" algn="ctr" defTabSz="457200" rtl="0" eaLnBrk="1" fontAlgn="base" latinLnBrk="0" hangingPunct="1">
              <a:lnSpc>
                <a:spcPct val="100000"/>
              </a:lnSpc>
              <a:spcBef>
                <a:spcPts val="575"/>
              </a:spcBef>
              <a:spcAft>
                <a:spcPct val="0"/>
              </a:spcAft>
              <a:tabLst/>
              <a:defRPr/>
            </a:pPr>
            <a:r>
              <a:rPr kumimoji="0" lang="el-GR"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ΣΤΟΧΟΙ ΤΟΥ ΜΑΘΗΜΑΤΟΣ ΤΗΣ ΙΣΤΟΡΙΑΣ</a:t>
            </a:r>
            <a:br>
              <a:rPr kumimoji="0" lang="en-US" altLang="el-GR" sz="2200" b="1" i="0" u="none" strike="noStrike" kern="1200" cap="none" spc="0" normalizeH="0" baseline="0" noProof="0" dirty="0">
                <a:ln>
                  <a:noFill/>
                </a:ln>
                <a:solidFill>
                  <a:srgbClr val="C00000"/>
                </a:solidFill>
                <a:effectLst/>
                <a:uLnTx/>
                <a:uFillTx/>
                <a:latin typeface="Corbel" panose="020B0503020204020204" pitchFamily="34" charset="0"/>
                <a:ea typeface="+mn-ea"/>
                <a:cs typeface="+mn-cs"/>
              </a:rPr>
            </a:br>
            <a:br>
              <a:rPr kumimoji="0" lang="el-GR" altLang="zh-CN" sz="2200" b="1" i="0" u="sng"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r>
              <a:rPr kumimoji="0" lang="en-US" altLang="zh-CN" sz="2200" b="1" i="0" u="sng" strike="noStrike" kern="1200" cap="none" spc="0" normalizeH="0" baseline="0" noProof="0" dirty="0" err="1">
                <a:ln>
                  <a:noFill/>
                </a:ln>
                <a:solidFill>
                  <a:srgbClr val="C00000"/>
                </a:solidFill>
                <a:effectLst/>
                <a:uLnTx/>
                <a:uFillTx/>
                <a:latin typeface="Corbel" panose="020B0503020204020204" pitchFamily="34" charset="0"/>
                <a:ea typeface="宋体" panose="02010600030101010101" pitchFamily="2" charset="-122"/>
                <a:cs typeface="+mn-cs"/>
              </a:rPr>
              <a:t>Διδ</a:t>
            </a:r>
            <a:r>
              <a:rPr kumimoji="0" lang="en-US" altLang="zh-CN" sz="2200" b="1" i="0" u="sng"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ακτική μεθοδολογία</a:t>
            </a:r>
            <a:r>
              <a:rPr kumimoji="0" lang="en-US"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 (ΜΕΘΟΔΟΣ)</a:t>
            </a:r>
            <a:br>
              <a:rPr kumimoji="0" lang="en-US"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b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r>
              <a:rPr kumimoji="0" lang="en-US"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1.</a:t>
            </a:r>
            <a: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 </a:t>
            </a:r>
            <a:r>
              <a:rPr kumimoji="0" lang="en-US"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Να </a:t>
            </a:r>
            <a:r>
              <a:rPr kumimoji="0" lang="en-US" altLang="zh-CN" sz="2200" b="0" i="0" u="none" strike="noStrike" kern="1200" cap="none" spc="0" normalizeH="0" baseline="0" noProof="0" dirty="0" err="1">
                <a:ln>
                  <a:noFill/>
                </a:ln>
                <a:solidFill>
                  <a:srgbClr val="C00000"/>
                </a:solidFill>
                <a:effectLst/>
                <a:uLnTx/>
                <a:uFillTx/>
                <a:latin typeface="Corbel" panose="020B0503020204020204" pitchFamily="34" charset="0"/>
                <a:ea typeface="宋体" panose="02010600030101010101" pitchFamily="2" charset="-122"/>
                <a:cs typeface="+mn-cs"/>
              </a:rPr>
              <a:t>συνδυ</a:t>
            </a:r>
            <a:r>
              <a:rPr kumimoji="0" lang="en-US"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αστεί η χρονολογική και η θεματική προσέγγιση των διάφορων ιστορικών φαινομένων, ώστε να δοθεί μια -κατά το δυνατόν- ολοκληρωμένη εικόνα των μεγάλων ιστορικών αλλαγών, αλλά και της ιστορικής συνέχειας. Η βα</a:t>
            </a:r>
            <a:r>
              <a:rPr kumimoji="0" lang="en-US" altLang="zh-CN" sz="2200" b="0" i="0" u="none" strike="noStrike" kern="1200" cap="none" spc="0" normalizeH="0" baseline="0" noProof="0" dirty="0" err="1">
                <a:ln>
                  <a:noFill/>
                </a:ln>
                <a:solidFill>
                  <a:srgbClr val="C00000"/>
                </a:solidFill>
                <a:effectLst/>
                <a:uLnTx/>
                <a:uFillTx/>
                <a:latin typeface="Corbel" panose="020B0503020204020204" pitchFamily="34" charset="0"/>
                <a:ea typeface="宋体" panose="02010600030101010101" pitchFamily="2" charset="-122"/>
                <a:cs typeface="+mn-cs"/>
              </a:rPr>
              <a:t>σική</a:t>
            </a:r>
            <a:r>
              <a:rPr kumimoji="0" lang="en-US"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 α</a:t>
            </a:r>
            <a:r>
              <a:rPr kumimoji="0" lang="en-US" altLang="zh-CN" sz="2200" b="0" i="0" u="none" strike="noStrike" kern="1200" cap="none" spc="0" normalizeH="0" baseline="0" noProof="0" dirty="0" err="1">
                <a:ln>
                  <a:noFill/>
                </a:ln>
                <a:solidFill>
                  <a:srgbClr val="C00000"/>
                </a:solidFill>
                <a:effectLst/>
                <a:uLnTx/>
                <a:uFillTx/>
                <a:latin typeface="Corbel" panose="020B0503020204020204" pitchFamily="34" charset="0"/>
                <a:ea typeface="宋体" panose="02010600030101010101" pitchFamily="2" charset="-122"/>
                <a:cs typeface="+mn-cs"/>
              </a:rPr>
              <a:t>φήγηση</a:t>
            </a:r>
            <a:r>
              <a:rPr kumimoji="0" lang="en-US"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 </a:t>
            </a:r>
            <a:r>
              <a:rPr kumimoji="0" lang="en-US" altLang="zh-CN" sz="2200" b="0" i="0" u="none" strike="noStrike" kern="1200" cap="none" spc="0" normalizeH="0" baseline="0" noProof="0" dirty="0" err="1">
                <a:ln>
                  <a:noFill/>
                </a:ln>
                <a:solidFill>
                  <a:srgbClr val="C00000"/>
                </a:solidFill>
                <a:effectLst/>
                <a:uLnTx/>
                <a:uFillTx/>
                <a:latin typeface="Corbel" panose="020B0503020204020204" pitchFamily="34" charset="0"/>
                <a:ea typeface="宋体" panose="02010600030101010101" pitchFamily="2" charset="-122"/>
                <a:cs typeface="+mn-cs"/>
              </a:rPr>
              <a:t>οργ</a:t>
            </a:r>
            <a:r>
              <a:rPr kumimoji="0" lang="en-US"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ανώνεται χρονολογικά, πολυδιάστατα και περιεκτικά και περιλαμβάνει όλες τις χρήσιμες ιστορικές πληροφορίες (χώρος, χρόνος, πρόσωπα, γεγονότα, αίτια και αποτελέσματα) συγκροτώντας έτσι τη βασική δηλωτική γνώση, ενώ εξειδικεύεται με θεματικούς φακέλους.</a:t>
            </a:r>
            <a:br>
              <a:rPr kumimoji="0" lang="en-US"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br>
              <a:rPr kumimoji="0" lang="en-US"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r>
              <a:rPr kumimoji="0" lang="en-US"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2. Να </a:t>
            </a:r>
            <a:r>
              <a:rPr kumimoji="0" lang="en-US" altLang="zh-CN" sz="2200" b="0" i="0" u="none" strike="noStrike" kern="1200" cap="none" spc="0" normalizeH="0" baseline="0" noProof="0" dirty="0" err="1">
                <a:ln>
                  <a:noFill/>
                </a:ln>
                <a:solidFill>
                  <a:srgbClr val="C00000"/>
                </a:solidFill>
                <a:effectLst/>
                <a:uLnTx/>
                <a:uFillTx/>
                <a:latin typeface="Corbel" panose="020B0503020204020204" pitchFamily="34" charset="0"/>
                <a:ea typeface="宋体" panose="02010600030101010101" pitchFamily="2" charset="-122"/>
                <a:cs typeface="+mn-cs"/>
              </a:rPr>
              <a:t>τεθεί</a:t>
            </a:r>
            <a:r>
              <a:rPr kumimoji="0" lang="en-US"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 η κα</a:t>
            </a:r>
            <a:r>
              <a:rPr kumimoji="0" lang="en-US" altLang="zh-CN" sz="2200" b="0" i="0" u="none" strike="noStrike" kern="1200" cap="none" spc="0" normalizeH="0" baseline="0" noProof="0" dirty="0" err="1">
                <a:ln>
                  <a:noFill/>
                </a:ln>
                <a:solidFill>
                  <a:srgbClr val="C00000"/>
                </a:solidFill>
                <a:effectLst/>
                <a:uLnTx/>
                <a:uFillTx/>
                <a:latin typeface="Corbel" panose="020B0503020204020204" pitchFamily="34" charset="0"/>
                <a:ea typeface="宋体" panose="02010600030101010101" pitchFamily="2" charset="-122"/>
                <a:cs typeface="+mn-cs"/>
              </a:rPr>
              <a:t>λλιέργει</a:t>
            </a:r>
            <a:r>
              <a:rPr kumimoji="0" lang="en-US"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α της κριτικής ιστορικής σκέψης στο επίκεντρο της διδακτικής και μαθησιακής διαδικασίας (δηλωτική, διαδικαστική και εννοιολογική γνώση).</a:t>
            </a:r>
            <a:br>
              <a:rPr kumimoji="0" lang="en-US"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endParaRPr lang="el-GR" sz="2200" dirty="0">
              <a:solidFill>
                <a:srgbClr val="C00000"/>
              </a:solidFill>
            </a:endParaRPr>
          </a:p>
        </p:txBody>
      </p:sp>
      <p:sp>
        <p:nvSpPr>
          <p:cNvPr id="3" name="Σύμβολο κράτησης θέσης κειμένου 2"/>
          <p:cNvSpPr>
            <a:spLocks noGrp="1"/>
          </p:cNvSpPr>
          <p:nvPr>
            <p:ph type="body" idx="1"/>
          </p:nvPr>
        </p:nvSpPr>
        <p:spPr>
          <a:xfrm>
            <a:off x="621804" y="64477"/>
            <a:ext cx="7008574" cy="916251"/>
          </a:xfrm>
        </p:spPr>
        <p:txBody>
          <a:bodyPr rtlCol="0">
            <a:normAutofit lnSpcReduction="10000"/>
          </a:bodyPr>
          <a:lstStyle/>
          <a:p>
            <a:pPr rtl="0"/>
            <a:r>
              <a:rPr lang="en-US" altLang="zh-CN" sz="1200" dirty="0">
                <a:solidFill>
                  <a:schemeClr val="bg1"/>
                </a:solidFill>
              </a:rPr>
              <a:t>ΙΕΑ 101</a:t>
            </a:r>
            <a:br>
              <a:rPr lang="en-US" altLang="zh-CN" sz="1200" dirty="0">
                <a:solidFill>
                  <a:schemeClr val="bg1"/>
                </a:solidFill>
              </a:rPr>
            </a:br>
            <a:r>
              <a:rPr lang="en-US" altLang="zh-CN" sz="1200" b="1" dirty="0">
                <a:solidFill>
                  <a:schemeClr val="bg1"/>
                </a:solidFill>
              </a:rPr>
              <a:t>ΔΙΔΑΚΤΙΚΗ – ΘΕΩΡΙΑ ΚΑΙ ΠΡΑΞΗ ΤΗΣ ΔΙΔΑΣΚΑΛΙΑΣ</a:t>
            </a:r>
            <a:br>
              <a:rPr lang="en-US" altLang="zh-CN" sz="1200" dirty="0">
                <a:solidFill>
                  <a:schemeClr val="bg1"/>
                </a:solidFill>
              </a:rPr>
            </a:br>
            <a:r>
              <a:rPr lang="en-US" altLang="zh-CN" sz="1200" dirty="0">
                <a:solidFill>
                  <a:schemeClr val="bg1"/>
                </a:solidFill>
              </a:rPr>
              <a:t>Κ. ΑΓΓΕΛΑΚΟΣ – Χ. ΚΟΥΡΓΙΑΝΤΑΚΗΣ</a:t>
            </a:r>
            <a:br>
              <a:rPr lang="en-US" altLang="zh-CN" sz="1200" dirty="0">
                <a:solidFill>
                  <a:schemeClr val="bg1"/>
                </a:solidFill>
              </a:rPr>
            </a:br>
            <a:r>
              <a:rPr lang="en-US" altLang="zh-CN" sz="1200" dirty="0">
                <a:solidFill>
                  <a:schemeClr val="bg1"/>
                </a:solidFill>
              </a:rPr>
              <a:t>ΥΠΟΧΡΕΩΤΙΚΟ, Η΄ ΕΞΑΜΗΝΟ</a:t>
            </a:r>
            <a:br>
              <a:rPr lang="en-US" altLang="zh-CN" sz="1200" dirty="0">
                <a:solidFill>
                  <a:schemeClr val="bg1"/>
                </a:solidFill>
              </a:rPr>
            </a:br>
            <a:r>
              <a:rPr lang="en-US" altLang="zh-CN" sz="1200" dirty="0">
                <a:solidFill>
                  <a:schemeClr val="bg1"/>
                </a:solidFill>
              </a:rPr>
              <a:t>5 ECTS</a:t>
            </a:r>
            <a:endParaRPr lang="el-GR" sz="1200" dirty="0">
              <a:solidFill>
                <a:schemeClr val="bg1"/>
              </a:solidFill>
            </a:endParaRPr>
          </a:p>
        </p:txBody>
      </p:sp>
    </p:spTree>
    <p:extLst>
      <p:ext uri="{BB962C8B-B14F-4D97-AF65-F5344CB8AC3E}">
        <p14:creationId xmlns:p14="http://schemas.microsoft.com/office/powerpoint/2010/main" val="1997697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9756" y="1361464"/>
            <a:ext cx="8136903" cy="5739944"/>
          </a:xfrm>
        </p:spPr>
        <p:txBody>
          <a:bodyPr rtlCol="0">
            <a:noAutofit/>
          </a:bodyPr>
          <a:lstStyle/>
          <a:p>
            <a:pPr marL="0" marR="0" lvl="0" indent="17463" algn="ctr" defTabSz="457200" rtl="0" eaLnBrk="1" fontAlgn="base" latinLnBrk="0" hangingPunct="1">
              <a:lnSpc>
                <a:spcPct val="100000"/>
              </a:lnSpc>
              <a:spcBef>
                <a:spcPts val="575"/>
              </a:spcBef>
              <a:spcAft>
                <a:spcPct val="0"/>
              </a:spcAft>
              <a:tabLst/>
              <a:defRPr/>
            </a:pPr>
            <a:r>
              <a:rPr kumimoji="0" lang="el-GR"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ΣΤΟΧΟΙ ΤΟΥ ΜΑΘΗΜΑΤΟΣ ΤΗΣ ΙΣΤΟΡΙΑΣ</a:t>
            </a:r>
            <a:br>
              <a:rPr kumimoji="0" lang="en-US" altLang="el-GR" sz="2200" b="1" i="0" u="none" strike="noStrike" kern="1200" cap="none" spc="0" normalizeH="0" baseline="0" noProof="0" dirty="0">
                <a:ln>
                  <a:noFill/>
                </a:ln>
                <a:solidFill>
                  <a:srgbClr val="C00000"/>
                </a:solidFill>
                <a:effectLst/>
                <a:uLnTx/>
                <a:uFillTx/>
                <a:latin typeface="Corbel" panose="020B0503020204020204" pitchFamily="34" charset="0"/>
                <a:ea typeface="+mn-ea"/>
                <a:cs typeface="+mn-cs"/>
              </a:rPr>
            </a:br>
            <a:br>
              <a:rPr kumimoji="0" lang="el-GR" altLang="zh-CN" sz="2200" b="1" i="0" u="sng"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r>
              <a:rPr kumimoji="0" lang="en-US" altLang="zh-CN" sz="2200" b="1" i="0" u="sng" strike="noStrike" kern="1200" cap="none" spc="0" normalizeH="0" baseline="0" noProof="0" dirty="0" err="1">
                <a:ln>
                  <a:noFill/>
                </a:ln>
                <a:solidFill>
                  <a:srgbClr val="C00000"/>
                </a:solidFill>
                <a:effectLst/>
                <a:uLnTx/>
                <a:uFillTx/>
                <a:latin typeface="Corbel" panose="020B0503020204020204" pitchFamily="34" charset="0"/>
                <a:ea typeface="宋体" panose="02010600030101010101" pitchFamily="2" charset="-122"/>
                <a:cs typeface="+mn-cs"/>
              </a:rPr>
              <a:t>Διδ</a:t>
            </a:r>
            <a:r>
              <a:rPr kumimoji="0" lang="en-US" altLang="zh-CN" sz="2200" b="1" i="0" u="sng"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ακτική μεθοδολογία</a:t>
            </a:r>
            <a:r>
              <a:rPr kumimoji="0" lang="en-US"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 (ΜΕΘΟΔΟΣ)</a:t>
            </a:r>
            <a:br>
              <a:rPr kumimoji="0" lang="en-US"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b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r>
              <a:rPr kumimoji="0" lang="el-GR" altLang="zh-CN" sz="20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3. Να αναπτύξουν οι μαθητές την ικανότητα να εντάσσουν φαινόμενα, διαδικασίες και γεγονότα στον ιστορικό χρόνο και χώρο και να διακρίνουν με ιστορικούς όρους το παρόν από το παρελθόν, καθώς και να αντιλαμβάνονται τις εσωτερικές διαφοροποιήσεις και διαβαθμίσεις του ιστορικού χρόνου (περίοδος, μακρός χρόνος, βραχύς χρόνος, συγκυρία, διάρκεια, μεταβολή, συνέχεια, κύκλος, αδράνεια, παλινδρόμηση, συγχρονία, διαχρονία, διαδοχή κ.λπ.).</a:t>
            </a:r>
            <a:br>
              <a:rPr kumimoji="0" lang="el-GR" altLang="zh-CN" sz="20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br>
              <a:rPr kumimoji="0" lang="el-GR" altLang="zh-CN" sz="20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r>
              <a:rPr kumimoji="0" lang="el-GR" altLang="zh-CN" sz="20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4. Να εξοικειωθούν με τις δεξιότητες της ιστορικής έρευνας, με έμφαση στην επεξεργασία και κριτική ανάλυση των ιστορικών πηγών, ως βασικών προϋποθέσεων για την κατανόηση και ερμηνεία του παρελθόντος. </a:t>
            </a:r>
            <a:b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br>
              <a:rPr kumimoji="0" lang="en-US" altLang="zh-CN" sz="2200" b="0" i="0" u="none" strike="noStrike" kern="1200" cap="none" spc="0" normalizeH="0" baseline="0" noProof="0" dirty="0">
                <a:ln>
                  <a:noFill/>
                </a:ln>
                <a:solidFill>
                  <a:schemeClr val="accent4">
                    <a:lumMod val="75000"/>
                  </a:schemeClr>
                </a:solidFill>
                <a:effectLst/>
                <a:uLnTx/>
                <a:uFillTx/>
                <a:latin typeface="Corbel" panose="020B0503020204020204" pitchFamily="34" charset="0"/>
                <a:ea typeface="宋体" panose="02010600030101010101" pitchFamily="2" charset="-122"/>
                <a:cs typeface="+mn-cs"/>
              </a:rPr>
            </a:br>
            <a:endParaRPr lang="el-GR" sz="2200" dirty="0">
              <a:solidFill>
                <a:schemeClr val="accent4">
                  <a:lumMod val="75000"/>
                </a:schemeClr>
              </a:solidFill>
            </a:endParaRPr>
          </a:p>
        </p:txBody>
      </p:sp>
      <p:sp>
        <p:nvSpPr>
          <p:cNvPr id="3" name="Σύμβολο κράτησης θέσης κειμένου 2"/>
          <p:cNvSpPr>
            <a:spLocks noGrp="1"/>
          </p:cNvSpPr>
          <p:nvPr>
            <p:ph type="body" idx="1"/>
          </p:nvPr>
        </p:nvSpPr>
        <p:spPr>
          <a:xfrm>
            <a:off x="621804" y="64477"/>
            <a:ext cx="7008574" cy="916251"/>
          </a:xfrm>
        </p:spPr>
        <p:txBody>
          <a:bodyPr rtlCol="0">
            <a:normAutofit lnSpcReduction="10000"/>
          </a:bodyPr>
          <a:lstStyle/>
          <a:p>
            <a:pPr rtl="0"/>
            <a:r>
              <a:rPr lang="en-US" altLang="zh-CN" sz="1200" dirty="0">
                <a:solidFill>
                  <a:schemeClr val="bg1"/>
                </a:solidFill>
              </a:rPr>
              <a:t>ΙΕΑ 101</a:t>
            </a:r>
            <a:br>
              <a:rPr lang="en-US" altLang="zh-CN" sz="1200" dirty="0">
                <a:solidFill>
                  <a:schemeClr val="bg1"/>
                </a:solidFill>
              </a:rPr>
            </a:br>
            <a:r>
              <a:rPr lang="en-US" altLang="zh-CN" sz="1200" b="1" dirty="0">
                <a:solidFill>
                  <a:schemeClr val="bg1"/>
                </a:solidFill>
              </a:rPr>
              <a:t>ΔΙΔΑΚΤΙΚΗ – ΘΕΩΡΙΑ ΚΑΙ ΠΡΑΞΗ ΤΗΣ ΔΙΔΑΣΚΑΛΙΑΣ</a:t>
            </a:r>
            <a:br>
              <a:rPr lang="en-US" altLang="zh-CN" sz="1200" dirty="0">
                <a:solidFill>
                  <a:schemeClr val="bg1"/>
                </a:solidFill>
              </a:rPr>
            </a:br>
            <a:r>
              <a:rPr lang="en-US" altLang="zh-CN" sz="1200" dirty="0">
                <a:solidFill>
                  <a:schemeClr val="bg1"/>
                </a:solidFill>
              </a:rPr>
              <a:t>Κ. ΑΓΓΕΛΑΚΟΣ – Χ. ΚΟΥΡΓΙΑΝΤΑΚΗΣ</a:t>
            </a:r>
            <a:br>
              <a:rPr lang="en-US" altLang="zh-CN" sz="1200" dirty="0">
                <a:solidFill>
                  <a:schemeClr val="bg1"/>
                </a:solidFill>
              </a:rPr>
            </a:br>
            <a:r>
              <a:rPr lang="en-US" altLang="zh-CN" sz="1200" dirty="0">
                <a:solidFill>
                  <a:schemeClr val="bg1"/>
                </a:solidFill>
              </a:rPr>
              <a:t>ΥΠΟΧΡΕΩΤΙΚΟ, Η΄ ΕΞΑΜΗΝΟ</a:t>
            </a:r>
            <a:br>
              <a:rPr lang="en-US" altLang="zh-CN" sz="1200" dirty="0">
                <a:solidFill>
                  <a:schemeClr val="bg1"/>
                </a:solidFill>
              </a:rPr>
            </a:br>
            <a:r>
              <a:rPr lang="en-US" altLang="zh-CN" sz="1200" dirty="0">
                <a:solidFill>
                  <a:schemeClr val="bg1"/>
                </a:solidFill>
              </a:rPr>
              <a:t>5 ECTS</a:t>
            </a:r>
            <a:endParaRPr lang="el-GR" sz="1200" dirty="0">
              <a:solidFill>
                <a:schemeClr val="bg1"/>
              </a:solidFill>
            </a:endParaRPr>
          </a:p>
        </p:txBody>
      </p:sp>
    </p:spTree>
    <p:extLst>
      <p:ext uri="{BB962C8B-B14F-4D97-AF65-F5344CB8AC3E}">
        <p14:creationId xmlns:p14="http://schemas.microsoft.com/office/powerpoint/2010/main" val="790084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9756" y="1361464"/>
            <a:ext cx="8136903" cy="5739944"/>
          </a:xfrm>
        </p:spPr>
        <p:txBody>
          <a:bodyPr rtlCol="0">
            <a:noAutofit/>
          </a:bodyPr>
          <a:lstStyle/>
          <a:p>
            <a:pPr marL="0" marR="0" lvl="0" indent="17463" algn="ctr" defTabSz="457200" rtl="0" eaLnBrk="1" fontAlgn="base" latinLnBrk="0" hangingPunct="1">
              <a:lnSpc>
                <a:spcPct val="100000"/>
              </a:lnSpc>
              <a:spcBef>
                <a:spcPts val="575"/>
              </a:spcBef>
              <a:spcAft>
                <a:spcPct val="0"/>
              </a:spcAft>
              <a:tabLst/>
              <a:defRPr/>
            </a:pPr>
            <a:r>
              <a:rPr kumimoji="0" lang="el-GR"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ΣΤΟΧΟΙ ΤΟΥ ΜΑΘΗΜΑΤΟΣ ΤΗΣ ΙΣΤΟΡΙΑΣ</a:t>
            </a:r>
            <a:br>
              <a:rPr kumimoji="0" lang="en-US" altLang="el-GR" sz="2200" b="1" i="0" u="none" strike="noStrike" kern="1200" cap="none" spc="0" normalizeH="0" baseline="0" noProof="0" dirty="0">
                <a:ln>
                  <a:noFill/>
                </a:ln>
                <a:solidFill>
                  <a:srgbClr val="C00000"/>
                </a:solidFill>
                <a:effectLst/>
                <a:uLnTx/>
                <a:uFillTx/>
                <a:latin typeface="Corbel" panose="020B0503020204020204" pitchFamily="34" charset="0"/>
                <a:ea typeface="+mn-ea"/>
                <a:cs typeface="+mn-cs"/>
              </a:rPr>
            </a:br>
            <a:br>
              <a:rPr kumimoji="0" lang="el-GR" altLang="zh-CN" sz="2200" b="1" i="0" u="sng"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r>
              <a:rPr kumimoji="0" lang="en-US" altLang="zh-CN" sz="2200" b="1" i="0" u="sng" strike="noStrike" kern="1200" cap="none" spc="0" normalizeH="0" baseline="0" noProof="0" dirty="0" err="1">
                <a:ln>
                  <a:noFill/>
                </a:ln>
                <a:solidFill>
                  <a:srgbClr val="C00000"/>
                </a:solidFill>
                <a:effectLst/>
                <a:uLnTx/>
                <a:uFillTx/>
                <a:latin typeface="Corbel" panose="020B0503020204020204" pitchFamily="34" charset="0"/>
                <a:ea typeface="宋体" panose="02010600030101010101" pitchFamily="2" charset="-122"/>
                <a:cs typeface="+mn-cs"/>
              </a:rPr>
              <a:t>Διδ</a:t>
            </a:r>
            <a:r>
              <a:rPr kumimoji="0" lang="en-US" altLang="zh-CN" sz="2200" b="1" i="0" u="sng"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ακτική μεθοδολογία</a:t>
            </a:r>
            <a:r>
              <a:rPr kumimoji="0" lang="en-US"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 (ΜΕΘΟΔΟΣ)</a:t>
            </a:r>
            <a:br>
              <a:rPr kumimoji="0" lang="en-US"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br>
              <a:rPr kumimoji="0" lang="el-GR"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5. Να είναι ικανοί να αναγνωρίζουν τις διαφορετικές οπτικές και ερμηνείες για συγκεκριμένα ιστορικά ζητήματα, να αξιολογούν τη σημασία και το ρόλο προσώπων, καταστάσεων και γεγονότων στο εκάστοτε ιστορικό και ερμηνευτικό τους πλαίσιο, να κατανοούν την επίδραση που ασκεί το ιστορικό παρελθόν και οι απόψεις γι’ αυτό στο παρόν, καθώς και να αντιλαμβάνονται το παρελθόν ως ένα πεδίο διαρκούς ιστορικής έρευνας και διαλόγου.</a:t>
            </a:r>
            <a:b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b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6. Να διατυπώνουν συγκροτημένο προφορικό και γραπτό ιστορικό λόγο, παραθέτοντας επιχειρήματα, τα οποία στηρίζονται σε ιστορικά τεκμήρια, και χρησιμοποιώντας βασικές έννοιες της ιστορικής γλώσσας .</a:t>
            </a:r>
            <a:b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br>
              <a:rPr kumimoji="0" lang="el-GR" altLang="zh-CN" sz="2200" b="0" i="0" u="none" strike="noStrike" kern="1200" cap="none" spc="0" normalizeH="0" baseline="0" noProof="0" dirty="0">
                <a:ln>
                  <a:noFill/>
                </a:ln>
                <a:solidFill>
                  <a:schemeClr val="accent4">
                    <a:lumMod val="75000"/>
                  </a:schemeClr>
                </a:solidFill>
                <a:effectLst/>
                <a:uLnTx/>
                <a:uFillTx/>
                <a:latin typeface="Corbel" panose="020B0503020204020204" pitchFamily="34" charset="0"/>
                <a:ea typeface="宋体" panose="02010600030101010101" pitchFamily="2" charset="-122"/>
                <a:cs typeface="+mn-cs"/>
              </a:rPr>
            </a:br>
            <a:br>
              <a:rPr kumimoji="0" lang="en-US" altLang="zh-CN" sz="2200" b="0" i="0" u="none" strike="noStrike" kern="1200" cap="none" spc="0" normalizeH="0" baseline="0" noProof="0" dirty="0">
                <a:ln>
                  <a:noFill/>
                </a:ln>
                <a:solidFill>
                  <a:schemeClr val="accent4">
                    <a:lumMod val="75000"/>
                  </a:schemeClr>
                </a:solidFill>
                <a:effectLst/>
                <a:uLnTx/>
                <a:uFillTx/>
                <a:latin typeface="Corbel" panose="020B0503020204020204" pitchFamily="34" charset="0"/>
                <a:ea typeface="宋体" panose="02010600030101010101" pitchFamily="2" charset="-122"/>
                <a:cs typeface="+mn-cs"/>
              </a:rPr>
            </a:br>
            <a:endParaRPr lang="el-GR" sz="2200" dirty="0">
              <a:solidFill>
                <a:schemeClr val="accent4">
                  <a:lumMod val="75000"/>
                </a:schemeClr>
              </a:solidFill>
            </a:endParaRPr>
          </a:p>
        </p:txBody>
      </p:sp>
      <p:sp>
        <p:nvSpPr>
          <p:cNvPr id="3" name="Σύμβολο κράτησης θέσης κειμένου 2"/>
          <p:cNvSpPr>
            <a:spLocks noGrp="1"/>
          </p:cNvSpPr>
          <p:nvPr>
            <p:ph type="body" idx="1"/>
          </p:nvPr>
        </p:nvSpPr>
        <p:spPr>
          <a:xfrm>
            <a:off x="621804" y="64477"/>
            <a:ext cx="7008574" cy="988259"/>
          </a:xfrm>
        </p:spPr>
        <p:txBody>
          <a:bodyPr rtlCol="0">
            <a:normAutofit lnSpcReduction="10000"/>
          </a:bodyPr>
          <a:lstStyle/>
          <a:p>
            <a:pPr rtl="0"/>
            <a:r>
              <a:rPr lang="en-US" altLang="zh-CN" sz="1200" dirty="0">
                <a:solidFill>
                  <a:schemeClr val="bg1"/>
                </a:solidFill>
              </a:rPr>
              <a:t>ΙΕΑ 101</a:t>
            </a:r>
            <a:br>
              <a:rPr lang="en-US" altLang="zh-CN" sz="1200" dirty="0">
                <a:solidFill>
                  <a:schemeClr val="bg1"/>
                </a:solidFill>
              </a:rPr>
            </a:br>
            <a:r>
              <a:rPr lang="en-US" altLang="zh-CN" sz="1200" b="1" dirty="0">
                <a:solidFill>
                  <a:schemeClr val="bg1"/>
                </a:solidFill>
              </a:rPr>
              <a:t>ΔΙΔΑΚΤΙΚΗ – ΘΕΩΡΙΑ ΚΑΙ ΠΡΑΞΗ ΤΗΣ ΔΙΔΑΣΚΑΛΙΑΣ</a:t>
            </a:r>
            <a:br>
              <a:rPr lang="en-US" altLang="zh-CN" sz="1200" dirty="0">
                <a:solidFill>
                  <a:schemeClr val="bg1"/>
                </a:solidFill>
              </a:rPr>
            </a:br>
            <a:r>
              <a:rPr lang="en-US" altLang="zh-CN" sz="1200" dirty="0">
                <a:solidFill>
                  <a:schemeClr val="bg1"/>
                </a:solidFill>
              </a:rPr>
              <a:t>Κ. ΑΓΓΕΛΑΚΟΣ – Χ. ΚΟΥΡΓΙΑΝΤΑΚΗΣ</a:t>
            </a:r>
            <a:br>
              <a:rPr lang="en-US" altLang="zh-CN" sz="1200" dirty="0">
                <a:solidFill>
                  <a:schemeClr val="bg1"/>
                </a:solidFill>
              </a:rPr>
            </a:br>
            <a:r>
              <a:rPr lang="en-US" altLang="zh-CN" sz="1200" dirty="0">
                <a:solidFill>
                  <a:schemeClr val="bg1"/>
                </a:solidFill>
              </a:rPr>
              <a:t>ΥΠΟΧΡΕΩΤΙΚΟ, Η΄ ΕΞΑΜΗΝΟ</a:t>
            </a:r>
            <a:br>
              <a:rPr lang="en-US" altLang="zh-CN" sz="1200" dirty="0">
                <a:solidFill>
                  <a:schemeClr val="bg1"/>
                </a:solidFill>
              </a:rPr>
            </a:br>
            <a:r>
              <a:rPr lang="en-US" altLang="zh-CN" sz="1200" dirty="0">
                <a:solidFill>
                  <a:schemeClr val="bg1"/>
                </a:solidFill>
              </a:rPr>
              <a:t>5 ECTS</a:t>
            </a:r>
            <a:endParaRPr lang="el-GR" sz="1200" dirty="0">
              <a:solidFill>
                <a:schemeClr val="bg1"/>
              </a:solidFill>
            </a:endParaRPr>
          </a:p>
        </p:txBody>
      </p:sp>
    </p:spTree>
    <p:extLst>
      <p:ext uri="{BB962C8B-B14F-4D97-AF65-F5344CB8AC3E}">
        <p14:creationId xmlns:p14="http://schemas.microsoft.com/office/powerpoint/2010/main" val="2352145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9756" y="1361464"/>
            <a:ext cx="8136903" cy="5739944"/>
          </a:xfrm>
        </p:spPr>
        <p:txBody>
          <a:bodyPr rtlCol="0">
            <a:noAutofit/>
          </a:bodyPr>
          <a:lstStyle/>
          <a:p>
            <a:pPr marL="0" marR="0" lvl="0" indent="17463" algn="ctr" defTabSz="457200" rtl="0" eaLnBrk="1" fontAlgn="base" latinLnBrk="0" hangingPunct="1">
              <a:lnSpc>
                <a:spcPct val="100000"/>
              </a:lnSpc>
              <a:spcBef>
                <a:spcPts val="575"/>
              </a:spcBef>
              <a:spcAft>
                <a:spcPct val="0"/>
              </a:spcAft>
              <a:tabLst/>
              <a:defRPr/>
            </a:pPr>
            <a:r>
              <a:rPr kumimoji="0" lang="el-GR"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ΣΤΟΧΟΙ ΤΟΥ ΜΑΘΗΜΑΤΟΣ ΤΗΣ ΙΣΤΟΡΙΑΣ</a:t>
            </a:r>
            <a:br>
              <a:rPr kumimoji="0" lang="en-US" altLang="el-GR" sz="2200" b="1" i="0" u="none" strike="noStrike" kern="1200" cap="none" spc="0" normalizeH="0" baseline="0" noProof="0" dirty="0">
                <a:ln>
                  <a:noFill/>
                </a:ln>
                <a:solidFill>
                  <a:srgbClr val="C00000"/>
                </a:solidFill>
                <a:effectLst/>
                <a:uLnTx/>
                <a:uFillTx/>
                <a:latin typeface="Corbel" panose="020B0503020204020204" pitchFamily="34" charset="0"/>
                <a:ea typeface="+mn-ea"/>
                <a:cs typeface="+mn-cs"/>
              </a:rPr>
            </a:br>
            <a:br>
              <a:rPr kumimoji="0" lang="el-GR" altLang="zh-CN" sz="2200" b="1" i="0" u="sng"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r>
              <a:rPr kumimoji="0" lang="en-US" altLang="zh-CN" sz="2200" b="1" i="0" u="sng" strike="noStrike" kern="1200" cap="none" spc="0" normalizeH="0" baseline="0" noProof="0" dirty="0" err="1">
                <a:ln>
                  <a:noFill/>
                </a:ln>
                <a:solidFill>
                  <a:srgbClr val="C00000"/>
                </a:solidFill>
                <a:effectLst/>
                <a:uLnTx/>
                <a:uFillTx/>
                <a:latin typeface="Corbel" panose="020B0503020204020204" pitchFamily="34" charset="0"/>
                <a:ea typeface="宋体" panose="02010600030101010101" pitchFamily="2" charset="-122"/>
                <a:cs typeface="+mn-cs"/>
              </a:rPr>
              <a:t>Διδ</a:t>
            </a:r>
            <a:r>
              <a:rPr kumimoji="0" lang="en-US" altLang="zh-CN" sz="2200" b="1" i="0" u="sng"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ακτική μεθοδολογία</a:t>
            </a:r>
            <a:r>
              <a:rPr kumimoji="0" lang="en-US"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 (ΜΕΘΟΔΟΣ)</a:t>
            </a:r>
            <a:br>
              <a:rPr kumimoji="0" lang="en-US"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br>
              <a:rPr kumimoji="0" lang="el-GR"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7. Η ιστορική εκπαίδευση να γίνει επί της ουσίας αποκεντρωτική και </a:t>
            </a:r>
            <a:r>
              <a:rPr kumimoji="0" lang="el-GR" altLang="zh-CN" sz="2200" b="0" i="0" u="none" strike="noStrike" kern="1200" cap="none" spc="0" normalizeH="0" baseline="0" noProof="0" dirty="0" err="1">
                <a:ln>
                  <a:noFill/>
                </a:ln>
                <a:solidFill>
                  <a:srgbClr val="C00000"/>
                </a:solidFill>
                <a:effectLst/>
                <a:uLnTx/>
                <a:uFillTx/>
                <a:latin typeface="Corbel" panose="020B0503020204020204" pitchFamily="34" charset="0"/>
                <a:ea typeface="宋体" panose="02010600030101010101" pitchFamily="2" charset="-122"/>
                <a:cs typeface="+mn-cs"/>
              </a:rPr>
              <a:t>μαθητοκεντρική</a:t>
            </a:r>
            <a: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 μέσω των θεματικών προσεγγίσεων, που δεν θα είναι προκατασκευασμένες αφηγήσεις, αλλά ερευνητικά σχέδια τα οποία θα εκκινούν με, ως ένα βαθμό, μεταβλητά ερευνητικά ερωτήματα που θα τίθενται με τη μορφή προβλήματος προς επίλυση.</a:t>
            </a:r>
            <a:b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b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8. Να επιδιώκεται η σε βάθος μελέτη ιστορικών ζητημάτων συμβατών με την ηλικία, την ψυχοσύνθεση και τα ενδιαφέροντα των παιδιών, ενώ παράλληλα να ενθαρρύνεται η διασύνδεσή τους με το παρόν.</a:t>
            </a:r>
            <a:b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br>
              <a:rPr kumimoji="0" lang="en-US" altLang="zh-CN" sz="2200" b="0" i="0" u="none" strike="noStrike" kern="1200" cap="none" spc="0" normalizeH="0" baseline="0" noProof="0" dirty="0">
                <a:ln>
                  <a:noFill/>
                </a:ln>
                <a:solidFill>
                  <a:schemeClr val="accent4">
                    <a:lumMod val="75000"/>
                  </a:schemeClr>
                </a:solidFill>
                <a:effectLst/>
                <a:uLnTx/>
                <a:uFillTx/>
                <a:latin typeface="Corbel" panose="020B0503020204020204" pitchFamily="34" charset="0"/>
                <a:ea typeface="宋体" panose="02010600030101010101" pitchFamily="2" charset="-122"/>
                <a:cs typeface="+mn-cs"/>
              </a:rPr>
            </a:br>
            <a:endParaRPr lang="el-GR" sz="2200" dirty="0">
              <a:solidFill>
                <a:schemeClr val="accent4">
                  <a:lumMod val="75000"/>
                </a:schemeClr>
              </a:solidFill>
            </a:endParaRPr>
          </a:p>
        </p:txBody>
      </p:sp>
      <p:sp>
        <p:nvSpPr>
          <p:cNvPr id="3" name="Σύμβολο κράτησης θέσης κειμένου 2"/>
          <p:cNvSpPr>
            <a:spLocks noGrp="1"/>
          </p:cNvSpPr>
          <p:nvPr>
            <p:ph type="body" idx="1"/>
          </p:nvPr>
        </p:nvSpPr>
        <p:spPr>
          <a:xfrm>
            <a:off x="621804" y="64477"/>
            <a:ext cx="7008574" cy="916251"/>
          </a:xfrm>
        </p:spPr>
        <p:txBody>
          <a:bodyPr rtlCol="0">
            <a:normAutofit lnSpcReduction="10000"/>
          </a:bodyPr>
          <a:lstStyle/>
          <a:p>
            <a:pPr rtl="0"/>
            <a:r>
              <a:rPr lang="en-US" altLang="zh-CN" sz="1200" dirty="0">
                <a:solidFill>
                  <a:schemeClr val="bg1"/>
                </a:solidFill>
              </a:rPr>
              <a:t>ΙΕΑ 101</a:t>
            </a:r>
            <a:br>
              <a:rPr lang="en-US" altLang="zh-CN" sz="1200" dirty="0">
                <a:solidFill>
                  <a:schemeClr val="bg1"/>
                </a:solidFill>
              </a:rPr>
            </a:br>
            <a:r>
              <a:rPr lang="en-US" altLang="zh-CN" sz="1200" b="1" dirty="0">
                <a:solidFill>
                  <a:schemeClr val="bg1"/>
                </a:solidFill>
              </a:rPr>
              <a:t>ΔΙΔΑΚΤΙΚΗ – ΘΕΩΡΙΑ ΚΑΙ ΠΡΑΞΗ ΤΗΣ ΔΙΔΑΣΚΑΛΙΑΣ</a:t>
            </a:r>
            <a:br>
              <a:rPr lang="en-US" altLang="zh-CN" sz="1200" dirty="0">
                <a:solidFill>
                  <a:schemeClr val="bg1"/>
                </a:solidFill>
              </a:rPr>
            </a:br>
            <a:r>
              <a:rPr lang="en-US" altLang="zh-CN" sz="1200" dirty="0">
                <a:solidFill>
                  <a:schemeClr val="bg1"/>
                </a:solidFill>
              </a:rPr>
              <a:t>Κ. ΑΓΓΕΛΑΚΟΣ – Χ. ΚΟΥΡΓΙΑΝΤΑΚΗΣ</a:t>
            </a:r>
            <a:br>
              <a:rPr lang="en-US" altLang="zh-CN" sz="1200" dirty="0">
                <a:solidFill>
                  <a:schemeClr val="bg1"/>
                </a:solidFill>
              </a:rPr>
            </a:br>
            <a:r>
              <a:rPr lang="en-US" altLang="zh-CN" sz="1200" dirty="0">
                <a:solidFill>
                  <a:schemeClr val="bg1"/>
                </a:solidFill>
              </a:rPr>
              <a:t>ΥΠΟΧΡΕΩΤΙΚΟ, Η΄ ΕΞΑΜΗΝΟ</a:t>
            </a:r>
            <a:br>
              <a:rPr lang="en-US" altLang="zh-CN" sz="1200" dirty="0">
                <a:solidFill>
                  <a:schemeClr val="bg1"/>
                </a:solidFill>
              </a:rPr>
            </a:br>
            <a:r>
              <a:rPr lang="en-US" altLang="zh-CN" sz="1200" dirty="0">
                <a:solidFill>
                  <a:schemeClr val="bg1"/>
                </a:solidFill>
              </a:rPr>
              <a:t>5 ECTS</a:t>
            </a:r>
            <a:endParaRPr lang="el-GR" sz="1200" dirty="0">
              <a:solidFill>
                <a:schemeClr val="bg1"/>
              </a:solidFill>
            </a:endParaRPr>
          </a:p>
        </p:txBody>
      </p:sp>
    </p:spTree>
    <p:extLst>
      <p:ext uri="{BB962C8B-B14F-4D97-AF65-F5344CB8AC3E}">
        <p14:creationId xmlns:p14="http://schemas.microsoft.com/office/powerpoint/2010/main" val="2290737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9756" y="1361464"/>
            <a:ext cx="8136903" cy="5739944"/>
          </a:xfrm>
        </p:spPr>
        <p:txBody>
          <a:bodyPr rtlCol="0">
            <a:noAutofit/>
          </a:bodyPr>
          <a:lstStyle/>
          <a:p>
            <a:pPr marL="0" marR="0" lvl="0" indent="17463" algn="ctr" defTabSz="457200" rtl="0" eaLnBrk="1" fontAlgn="base" latinLnBrk="0" hangingPunct="1">
              <a:lnSpc>
                <a:spcPct val="100000"/>
              </a:lnSpc>
              <a:spcBef>
                <a:spcPts val="575"/>
              </a:spcBef>
              <a:spcAft>
                <a:spcPct val="0"/>
              </a:spcAft>
              <a:tabLst/>
              <a:defRPr/>
            </a:pPr>
            <a:r>
              <a:rPr kumimoji="0" lang="el-GR"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ΣΤΟΧΟΙ ΤΟΥ ΜΑΘΗΜΑΤΟΣ ΤΗΣ ΙΣΤΟΡΙΑΣ</a:t>
            </a:r>
            <a:br>
              <a:rPr kumimoji="0" lang="en-US" altLang="el-GR" sz="2200" b="1" i="0" u="none" strike="noStrike" kern="1200" cap="none" spc="0" normalizeH="0" baseline="0" noProof="0" dirty="0">
                <a:ln>
                  <a:noFill/>
                </a:ln>
                <a:solidFill>
                  <a:srgbClr val="C00000"/>
                </a:solidFill>
                <a:effectLst/>
                <a:uLnTx/>
                <a:uFillTx/>
                <a:latin typeface="Corbel" panose="020B0503020204020204" pitchFamily="34" charset="0"/>
                <a:ea typeface="+mn-ea"/>
                <a:cs typeface="+mn-cs"/>
              </a:rPr>
            </a:br>
            <a:br>
              <a:rPr kumimoji="0" lang="el-GR" altLang="zh-CN" sz="2200" b="1" i="0" u="sng"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r>
              <a:rPr kumimoji="0" lang="en-US" altLang="zh-CN" sz="2200" b="1" i="0" u="sng" strike="noStrike" kern="1200" cap="none" spc="0" normalizeH="0" baseline="0" noProof="0" dirty="0" err="1">
                <a:ln>
                  <a:noFill/>
                </a:ln>
                <a:solidFill>
                  <a:srgbClr val="C00000"/>
                </a:solidFill>
                <a:effectLst/>
                <a:uLnTx/>
                <a:uFillTx/>
                <a:latin typeface="Corbel" panose="020B0503020204020204" pitchFamily="34" charset="0"/>
                <a:ea typeface="宋体" panose="02010600030101010101" pitchFamily="2" charset="-122"/>
                <a:cs typeface="+mn-cs"/>
              </a:rPr>
              <a:t>Διδ</a:t>
            </a:r>
            <a:r>
              <a:rPr kumimoji="0" lang="en-US" altLang="zh-CN" sz="2200" b="1" i="0" u="sng"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ακτική μεθοδολογία</a:t>
            </a:r>
            <a:r>
              <a:rPr kumimoji="0" lang="en-US"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 (ΜΕΘΟΔΟΣ)</a:t>
            </a:r>
            <a:br>
              <a:rPr kumimoji="0" lang="en-US"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br>
              <a:rPr kumimoji="0" lang="el-GR" altLang="zh-CN" sz="2200" b="1"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9. Να διασφαλιστούν ουσιαστικές προϋποθέσεις για την εφαρμογή των μεθοδολογικών αρχών της </a:t>
            </a:r>
            <a:r>
              <a:rPr kumimoji="0" lang="el-GR" altLang="zh-CN" sz="2200" b="0" i="0" u="none" strike="noStrike" kern="1200" cap="none" spc="0" normalizeH="0" baseline="0" noProof="0" dirty="0" err="1">
                <a:ln>
                  <a:noFill/>
                </a:ln>
                <a:solidFill>
                  <a:srgbClr val="C00000"/>
                </a:solidFill>
                <a:effectLst/>
                <a:uLnTx/>
                <a:uFillTx/>
                <a:latin typeface="Corbel" panose="020B0503020204020204" pitchFamily="34" charset="0"/>
                <a:ea typeface="宋体" panose="02010600030101010101" pitchFamily="2" charset="-122"/>
                <a:cs typeface="+mn-cs"/>
              </a:rPr>
              <a:t>πολυπρισματικότητας</a:t>
            </a:r>
            <a: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 και της ιστορικής ενσυναίσθησης.</a:t>
            </a:r>
            <a:b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br>
              <a:rPr kumimoji="0" lang="en-US"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10. Να είναι σε θέση να αξιοποιούν ποικίλα ψηφιακά εργαλεία και περιβάλλοντα μάθησης για την εκπόνηση των ερευνητικών εργασιών τους και για να αναπτύξουν δεξιότητες ψηφιακής αφήγησης. Γενικότερα, να ενδυναμώσουν τις αναλυτικές και κριτικές δεξιότητες ψηφιακού </a:t>
            </a:r>
            <a:r>
              <a:rPr kumimoji="0" lang="el-GR" altLang="zh-CN" sz="2200" b="0" i="0" u="none" strike="noStrike" kern="1200" cap="none" spc="0" normalizeH="0" baseline="0" noProof="0" dirty="0" err="1">
                <a:ln>
                  <a:noFill/>
                </a:ln>
                <a:solidFill>
                  <a:srgbClr val="C00000"/>
                </a:solidFill>
                <a:effectLst/>
                <a:uLnTx/>
                <a:uFillTx/>
                <a:latin typeface="Corbel" panose="020B0503020204020204" pitchFamily="34" charset="0"/>
                <a:ea typeface="宋体" panose="02010600030101010101" pitchFamily="2" charset="-122"/>
                <a:cs typeface="+mn-cs"/>
              </a:rPr>
              <a:t>γραμματισμού</a:t>
            </a:r>
            <a: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t>, ώστε να είναι σε θέση να στέκονται κριτικά απέναντι στο διαδίκτυο, ως κυρίαρχη σήμερα μορφή της Δημόσιας Ιστορίας.</a:t>
            </a:r>
            <a:br>
              <a:rPr kumimoji="0" lang="el-GR" altLang="zh-CN" sz="2200" b="0" i="0" u="none" strike="noStrike" kern="1200" cap="none" spc="0" normalizeH="0" baseline="0" noProof="0" dirty="0">
                <a:ln>
                  <a:noFill/>
                </a:ln>
                <a:solidFill>
                  <a:srgbClr val="C00000"/>
                </a:solidFill>
                <a:effectLst/>
                <a:uLnTx/>
                <a:uFillTx/>
                <a:latin typeface="Corbel" panose="020B0503020204020204" pitchFamily="34" charset="0"/>
                <a:ea typeface="宋体" panose="02010600030101010101" pitchFamily="2" charset="-122"/>
                <a:cs typeface="+mn-cs"/>
              </a:rPr>
            </a:br>
            <a:endParaRPr lang="el-GR" sz="2200" dirty="0">
              <a:solidFill>
                <a:srgbClr val="C00000"/>
              </a:solidFill>
            </a:endParaRPr>
          </a:p>
        </p:txBody>
      </p:sp>
      <p:sp>
        <p:nvSpPr>
          <p:cNvPr id="3" name="Σύμβολο κράτησης θέσης κειμένου 2"/>
          <p:cNvSpPr>
            <a:spLocks noGrp="1"/>
          </p:cNvSpPr>
          <p:nvPr>
            <p:ph type="body" idx="1"/>
          </p:nvPr>
        </p:nvSpPr>
        <p:spPr>
          <a:xfrm>
            <a:off x="621804" y="64477"/>
            <a:ext cx="7008574" cy="844243"/>
          </a:xfrm>
        </p:spPr>
        <p:txBody>
          <a:bodyPr rtlCol="0">
            <a:normAutofit fontScale="92500" lnSpcReduction="10000"/>
          </a:bodyPr>
          <a:lstStyle/>
          <a:p>
            <a:pPr rtl="0"/>
            <a:r>
              <a:rPr lang="en-US" altLang="zh-CN" sz="1200" dirty="0">
                <a:solidFill>
                  <a:schemeClr val="bg1"/>
                </a:solidFill>
              </a:rPr>
              <a:t>ΙΕΑ 101</a:t>
            </a:r>
            <a:br>
              <a:rPr lang="en-US" altLang="zh-CN" sz="1200" dirty="0">
                <a:solidFill>
                  <a:schemeClr val="bg1"/>
                </a:solidFill>
              </a:rPr>
            </a:br>
            <a:r>
              <a:rPr lang="en-US" altLang="zh-CN" sz="1200" b="1" dirty="0">
                <a:solidFill>
                  <a:schemeClr val="bg1"/>
                </a:solidFill>
              </a:rPr>
              <a:t>ΔΙΔΑΚΤΙΚΗ – ΘΕΩΡΙΑ ΚΑΙ ΠΡΑΞΗ ΤΗΣ ΔΙΔΑΣΚΑΛΙΑΣ</a:t>
            </a:r>
            <a:br>
              <a:rPr lang="en-US" altLang="zh-CN" sz="1200" dirty="0">
                <a:solidFill>
                  <a:schemeClr val="bg1"/>
                </a:solidFill>
              </a:rPr>
            </a:br>
            <a:r>
              <a:rPr lang="en-US" altLang="zh-CN" sz="1200" dirty="0">
                <a:solidFill>
                  <a:schemeClr val="bg1"/>
                </a:solidFill>
              </a:rPr>
              <a:t>Κ. ΑΓΓΕΛΑΚΟΣ – Χ. ΚΟΥΡΓΙΑΝΤΑΚΗΣ</a:t>
            </a:r>
            <a:br>
              <a:rPr lang="en-US" altLang="zh-CN" sz="1200" dirty="0">
                <a:solidFill>
                  <a:schemeClr val="bg1"/>
                </a:solidFill>
              </a:rPr>
            </a:br>
            <a:r>
              <a:rPr lang="en-US" altLang="zh-CN" sz="1200" dirty="0">
                <a:solidFill>
                  <a:schemeClr val="bg1"/>
                </a:solidFill>
              </a:rPr>
              <a:t>ΥΠΟΧΡΕΩΤΙΚΟ, Η΄ ΕΞΑΜΗΝΟ</a:t>
            </a:r>
            <a:br>
              <a:rPr lang="en-US" altLang="zh-CN" sz="1200" dirty="0">
                <a:solidFill>
                  <a:schemeClr val="bg1"/>
                </a:solidFill>
              </a:rPr>
            </a:br>
            <a:r>
              <a:rPr lang="en-US" altLang="zh-CN" sz="1200" dirty="0">
                <a:solidFill>
                  <a:schemeClr val="bg1"/>
                </a:solidFill>
              </a:rPr>
              <a:t>5 ECTS</a:t>
            </a:r>
            <a:endParaRPr lang="el-GR" sz="1200" dirty="0">
              <a:solidFill>
                <a:schemeClr val="bg1"/>
              </a:solidFill>
            </a:endParaRPr>
          </a:p>
        </p:txBody>
      </p:sp>
    </p:spTree>
    <p:extLst>
      <p:ext uri="{BB962C8B-B14F-4D97-AF65-F5344CB8AC3E}">
        <p14:creationId xmlns:p14="http://schemas.microsoft.com/office/powerpoint/2010/main" val="4164956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Βιβλία 16x9">
  <a:themeElements>
    <a:clrScheme name="Books_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extLst>
    <a:ext uri="{05A4C25C-085E-4340-85A3-A5531E510DB2}">
      <thm15:themeFamily xmlns:thm15="http://schemas.microsoft.com/office/thememl/2012/main" name="Office_9411997_TF02787940_TF02787940" id="{990CCF52-0B98-4E6E-A440-8F37C7CA403B}" vid="{35E72EB8-7ADB-4349-9B43-2221BE89132E}"/>
    </a:ext>
  </a:extLst>
</a:theme>
</file>

<file path=ppt/theme/theme2.xml><?xml version="1.0" encoding="utf-8"?>
<a:theme xmlns:a="http://schemas.openxmlformats.org/drawingml/2006/main" name="Θέμα του Offic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ppt/theme/theme3.xml><?xml version="1.0" encoding="utf-8"?>
<a:theme xmlns:a="http://schemas.openxmlformats.org/drawingml/2006/main" name="Θέμα του Office">
  <a:themeElements>
    <a:clrScheme name="Books16x9">
      <a:dk1>
        <a:srgbClr val="374C81"/>
      </a:dk1>
      <a:lt1>
        <a:srgbClr val="FFFFFF"/>
      </a:lt1>
      <a:dk2>
        <a:srgbClr val="000000"/>
      </a:dk2>
      <a:lt2>
        <a:srgbClr val="EDE5DF"/>
      </a:lt2>
      <a:accent1>
        <a:srgbClr val="414E77"/>
      </a:accent1>
      <a:accent2>
        <a:srgbClr val="70AAC4"/>
      </a:accent2>
      <a:accent3>
        <a:srgbClr val="8B6A94"/>
      </a:accent3>
      <a:accent4>
        <a:srgbClr val="61A796"/>
      </a:accent4>
      <a:accent5>
        <a:srgbClr val="4E5798"/>
      </a:accent5>
      <a:accent6>
        <a:srgbClr val="7E5C5C"/>
      </a:accent6>
      <a:hlink>
        <a:srgbClr val="0070C0"/>
      </a:hlink>
      <a:folHlink>
        <a:srgbClr val="7030A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ocPublishedLinkedAssetsLookup xmlns="4873beb7-5857-4685-be1f-d57550cc96cc" xsi:nil="true"/>
    <ApprovalStatus xmlns="4873beb7-5857-4685-be1f-d57550cc96cc">InProgress</ApprovalStatus>
    <MarketSpecific xmlns="4873beb7-5857-4685-be1f-d57550cc96cc">false</MarketSpecific>
    <LocComments xmlns="4873beb7-5857-4685-be1f-d57550cc96cc" xsi:nil="true"/>
    <LocLastLocAttemptVersionTypeLookup xmlns="4873beb7-5857-4685-be1f-d57550cc96cc" xsi:nil="true"/>
    <DirectSourceMarket xmlns="4873beb7-5857-4685-be1f-d57550cc96cc" xsi:nil="true"/>
    <ThumbnailAssetId xmlns="4873beb7-5857-4685-be1f-d57550cc96cc" xsi:nil="true"/>
    <PrimaryImageGen xmlns="4873beb7-5857-4685-be1f-d57550cc96cc">false</PrimaryImageGen>
    <LocNewPublishedVersionLookup xmlns="4873beb7-5857-4685-be1f-d57550cc96cc" xsi:nil="true"/>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LocOverallPublishStatusLookup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LocOverallLocStatusLookup xmlns="4873beb7-5857-4685-be1f-d57550cc96cc" xsi:nil="tru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1345039</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The bookstacks present on most slides  make this a good choice for students, teachers, reading enthusiasts, and others in education. This presentation template contains multiple slide layouts in widescreen format (16x9) and includes a sample table and chart that you can easily  modify.</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2011-11-26T00:00:00+00:00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TemplateStatus xmlns="4873beb7-5857-4685-be1f-d57550cc96cc">Complete</TemplateStatus>
    <Downloads xmlns="4873beb7-5857-4685-be1f-d57550cc96cc">0</Downloads>
    <OOCacheId xmlns="4873beb7-5857-4685-be1f-d57550cc96cc" xsi:nil="true"/>
    <IsDeleted xmlns="4873beb7-5857-4685-be1f-d57550cc96cc">false</IsDeleted>
    <LocPublishedDependentAssetsLookup xmlns="4873beb7-5857-4685-be1f-d57550cc96cc" xsi:nil="true"/>
    <AssetExpire xmlns="4873beb7-5857-4685-be1f-d57550cc96cc">2029-05-12T07:00:00+00:00</AssetExpire>
    <DSATActionTaken xmlns="4873beb7-5857-4685-be1f-d57550cc96cc" xsi:nil="true"/>
    <CSXSubmissionMarket xmlns="4873beb7-5857-4685-be1f-d57550cc96cc" xsi:nil="true"/>
    <TPExecutable xmlns="4873beb7-5857-4685-be1f-d57550cc96cc" xsi:nil="true"/>
    <EditorialTags xmlns="4873beb7-5857-4685-be1f-d57550cc96cc" xsi:nil="true"/>
    <SubmitterId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TP102787939</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694216</LocLastLocAttemptVersionLookup>
    <LocProcessedForHandoffsLookup xmlns="4873beb7-5857-4685-be1f-d57550cc96cc" xsi:nil="true"/>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LocOverallPreviewStatusLookup xmlns="4873beb7-5857-4685-be1f-d57550cc96cc" xsi:nil="true"/>
    <TaxCatchAll xmlns="4873beb7-5857-4685-be1f-d57550cc96cc"/>
    <Markets xmlns="4873beb7-5857-4685-be1f-d57550cc96cc"/>
    <UAProjectedTotalWords xmlns="4873beb7-5857-4685-be1f-d57550cc96cc" xsi:nil="true"/>
    <IntlLangReview xmlns="4873beb7-5857-4685-be1f-d57550cc96cc" xsi:nil="true"/>
    <OutputCachingOn xmlns="4873beb7-5857-4685-be1f-d57550cc96cc">false</OutputCachingOn>
    <AverageRating xmlns="4873beb7-5857-4685-be1f-d57550cc96cc" xsi:nil="true"/>
    <APAuthor xmlns="4873beb7-5857-4685-be1f-d57550cc96cc">
      <UserInfo>
        <DisplayName>REDMOND\kristaa</DisplayName>
        <AccountId>136</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LocProcessedForMarketsLookup xmlns="4873beb7-5857-4685-be1f-d57550cc96cc" xsi:nil="true"/>
    <TPLaunchHelpLinkType xmlns="4873beb7-5857-4685-be1f-d57550cc96cc">Template</TPLaunchHelpLinkType>
    <OriginalRelease xmlns="4873beb7-5857-4685-be1f-d57550cc96cc">15</OriginalRelease>
    <LocalizationTagsTaxHTField0 xmlns="4873beb7-5857-4685-be1f-d57550cc96cc">
      <Terms xmlns="http://schemas.microsoft.com/office/infopath/2007/PartnerControls"/>
    </LocalizationTagsTaxHTField0>
    <UACurrentWords xmlns="4873beb7-5857-4685-be1f-d57550cc96cc" xsi:nil="true"/>
    <ArtSampleDocs xmlns="4873beb7-5857-4685-be1f-d57550cc96cc" xsi:nil="true"/>
    <UALocRecommendation xmlns="4873beb7-5857-4685-be1f-d57550cc96cc">Localize</UALocRecommendation>
    <Manager xmlns="4873beb7-5857-4685-be1f-d57550cc96cc" xsi:nil="true"/>
    <LocOverallHandbackStatusLookup xmlns="4873beb7-5857-4685-be1f-d57550cc96cc" xsi:nil="true"/>
    <ShowIn xmlns="4873beb7-5857-4685-be1f-d57550cc96cc">Show everywhere</ShowIn>
    <UANotes xmlns="4873beb7-5857-4685-be1f-d57550cc96cc" xsi:nil="true"/>
    <InternalTagsTaxHTField0 xmlns="4873beb7-5857-4685-be1f-d57550cc96cc">
      <Terms xmlns="http://schemas.microsoft.com/office/infopath/2007/PartnerControls"/>
    </InternalTagsTaxHTField0>
    <CSXHash xmlns="4873beb7-5857-4685-be1f-d57550cc96cc" xsi:nil="true"/>
    <VoteCount xmlns="4873beb7-5857-4685-be1f-d57550cc96cc" xsi:nil="true"/>
    <LocMarketGroupTiers2 xmlns="4873beb7-5857-4685-be1f-d57550cc96cc" xsi:nil="true"/>
  </documentManagement>
</p:properties>
</file>

<file path=customXml/itemProps1.xml><?xml version="1.0" encoding="utf-8"?>
<ds:datastoreItem xmlns:ds="http://schemas.openxmlformats.org/officeDocument/2006/customXml" ds:itemID="{BBB5C329-08A6-4E5E-AEF1-A97828C874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1B558C7-619B-49BE-9097-7FCBDADD4ECE}">
  <ds:schemaRefs>
    <ds:schemaRef ds:uri="http://schemas.microsoft.com/sharepoint/v3/contenttype/forms"/>
  </ds:schemaRefs>
</ds:datastoreItem>
</file>

<file path=customXml/itemProps3.xml><?xml version="1.0" encoding="utf-8"?>
<ds:datastoreItem xmlns:ds="http://schemas.openxmlformats.org/officeDocument/2006/customXml" ds:itemID="{F301D382-32B0-43EE-932C-28906AF37617}">
  <ds:schemaRefs>
    <ds:schemaRef ds:uri="http://schemas.microsoft.com/office/2006/metadata/properties"/>
    <ds:schemaRef ds:uri="http://schemas.microsoft.com/office/infopath/2007/PartnerControls"/>
    <ds:schemaRef ds:uri="4873beb7-5857-4685-be1f-d57550cc96cc"/>
  </ds:schemaRefs>
</ds:datastoreItem>
</file>

<file path=docProps/app.xml><?xml version="1.0" encoding="utf-8"?>
<Properties xmlns="http://schemas.openxmlformats.org/officeDocument/2006/extended-properties" xmlns:vt="http://schemas.openxmlformats.org/officeDocument/2006/docPropsVTypes">
  <Template>Παρουσίαση με μπλε στοίβα βιβλίων (ευρεία οθόνη)</Template>
  <TotalTime>16</TotalTime>
  <Words>1310</Words>
  <Application>Microsoft Office PowerPoint</Application>
  <PresentationFormat>Προσαρμογή</PresentationFormat>
  <Paragraphs>56</Paragraphs>
  <Slides>10</Slides>
  <Notes>10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10</vt:i4>
      </vt:variant>
    </vt:vector>
  </HeadingPairs>
  <TitlesOfParts>
    <vt:vector size="14" baseType="lpstr">
      <vt:lpstr>Arial</vt:lpstr>
      <vt:lpstr>Century Gothic</vt:lpstr>
      <vt:lpstr>Corbel</vt:lpstr>
      <vt:lpstr>Βιβλία 16x9</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ΣΤΟΧΟΙ ΤΟΥ ΜΑΘΗΜΑΤΟΣ ΤΗΣ ΙΣΤΟΡΙΑΣ  Διδακτική μεθοδολογία (ΜΕΘΟΔΟΣ)  1. Να συνδυαστεί η χρονολογική και η θεματική προσέγγιση των διάφορων ιστορικών φαινομένων, ώστε να δοθεί μια -κατά το δυνατόν- ολοκληρωμένη εικόνα των μεγάλων ιστορικών αλλαγών, αλλά και της ιστορικής συνέχειας. Η βασική αφήγηση οργανώνεται χρονολογικά, πολυδιάστατα και περιεκτικά και περιλαμβάνει όλες τις χρήσιμες ιστορικές πληροφορίες (χώρος, χρόνος, πρόσωπα, γεγονότα, αίτια και αποτελέσματα) συγκροτώντας έτσι τη βασική δηλωτική γνώση, ενώ εξειδικεύεται με θεματικούς φακέλους.  2. Να τεθεί η καλλιέργεια της κριτικής ιστορικής σκέψης στο επίκεντρο της διδακτικής και μαθησιακής διαδικασίας (δηλωτική, διαδικαστική και εννοιολογική γνώση). </vt:lpstr>
      <vt:lpstr>ΣΤΟΧΟΙ ΤΟΥ ΜΑΘΗΜΑΤΟΣ ΤΗΣ ΙΣΤΟΡΙΑΣ  Διδακτική μεθοδολογία (ΜΕΘΟΔΟΣ)  3. Να αναπτύξουν οι μαθητές την ικανότητα να εντάσσουν φαινόμενα, διαδικασίες και γεγονότα στον ιστορικό χρόνο και χώρο και να διακρίνουν με ιστορικούς όρους το παρόν από το παρελθόν, καθώς και να αντιλαμβάνονται τις εσωτερικές διαφοροποιήσεις και διαβαθμίσεις του ιστορικού χρόνου (περίοδος, μακρός χρόνος, βραχύς χρόνος, συγκυρία, διάρκεια, μεταβολή, συνέχεια, κύκλος, αδράνεια, παλινδρόμηση, συγχρονία, διαχρονία, διαδοχή κ.λπ.).  4. Να εξοικειωθούν με τις δεξιότητες της ιστορικής έρευνας, με έμφαση στην επεξεργασία και κριτική ανάλυση των ιστορικών πηγών, ως βασικών προϋποθέσεων για την κατανόηση και ερμηνεία του παρελθόντος.   </vt:lpstr>
      <vt:lpstr>ΣΤΟΧΟΙ ΤΟΥ ΜΑΘΗΜΑΤΟΣ ΤΗΣ ΙΣΤΟΡΙΑΣ  Διδακτική μεθοδολογία (ΜΕΘΟΔΟΣ)  5. Να είναι ικανοί να αναγνωρίζουν τις διαφορετικές οπτικές και ερμηνείες για συγκεκριμένα ιστορικά ζητήματα, να αξιολογούν τη σημασία και το ρόλο προσώπων, καταστάσεων και γεγονότων στο εκάστοτε ιστορικό και ερμηνευτικό τους πλαίσιο, να κατανοούν την επίδραση που ασκεί το ιστορικό παρελθόν και οι απόψεις γι’ αυτό στο παρόν, καθώς και να αντιλαμβάνονται το παρελθόν ως ένα πεδίο διαρκούς ιστορικής έρευνας και διαλόγου.  6. Να διατυπώνουν συγκροτημένο προφορικό και γραπτό ιστορικό λόγο, παραθέτοντας επιχειρήματα, τα οποία στηρίζονται σε ιστορικά τεκμήρια, και χρησιμοποιώντας βασικές έννοιες της ιστορικής γλώσσας .   </vt:lpstr>
      <vt:lpstr>ΣΤΟΧΟΙ ΤΟΥ ΜΑΘΗΜΑΤΟΣ ΤΗΣ ΙΣΤΟΡΙΑΣ  Διδακτική μεθοδολογία (ΜΕΘΟΔΟΣ)  7. Η ιστορική εκπαίδευση να γίνει επί της ουσίας αποκεντρωτική και μαθητοκεντρική, μέσω των θεματικών προσεγγίσεων, που δεν θα είναι προκατασκευασμένες αφηγήσεις, αλλά ερευνητικά σχέδια τα οποία θα εκκινούν με, ως ένα βαθμό, μεταβλητά ερευνητικά ερωτήματα που θα τίθενται με τη μορφή προβλήματος προς επίλυση.  8. Να επιδιώκεται η σε βάθος μελέτη ιστορικών ζητημάτων συμβατών με την ηλικία, την ψυχοσύνθεση και τα ενδιαφέροντα των παιδιών, ενώ παράλληλα να ενθαρρύνεται η διασύνδεσή τους με το παρόν.  </vt:lpstr>
      <vt:lpstr>ΣΤΟΧΟΙ ΤΟΥ ΜΑΘΗΜΑΤΟΣ ΤΗΣ ΙΣΤΟΡΙΑΣ  Διδακτική μεθοδολογία (ΜΕΘΟΔΟΣ)  9. Να διασφαλιστούν ουσιαστικές προϋποθέσεις για την εφαρμογή των μεθοδολογικών αρχών της πολυπρισματικότητας και της ιστορικής ενσυναίσθησης.  10. Να είναι σε θέση να αξιοποιούν ποικίλα ψηφιακά εργαλεία και περιβάλλοντα μάθησης για την εκπόνηση των ερευνητικών εργασιών τους και για να αναπτύξουν δεξιότητες ψηφιακής αφήγησης. Γενικότερα, να ενδυναμώσουν τις αναλυτικές και κριτικές δεξιότητες ψηφιακού γραμματισμού, ώστε να είναι σε θέση να στέκονται κριτικά απέναντι στο διαδίκτυο, ως κυρίαρχη σήμερα μορφή της Δημόσιας Ιστορίας. </vt:lpstr>
      <vt:lpstr>ΣΤΟΧΟΙ ΤΟΥ ΜΑΘΗΜΑΤΟΣ ΤΗΣ ΙΣΤΟΡΙΑΣ  Διδακτική μεθοδολογία (ΜΕΘΟΔΟΣ)  11. Μέσα από τους συνεργατικούς και ποικιλόμορφους τύπους μάθησης και επικοινωνίας να ενθαρρύνεται η προσωπική έκφραση, η αποκλίνουσα σκέψη και η αξιοποίηση ταλέντων και ικανοτήτων. Επιπρόσθετα, να έχουν τη δυνατότητα, εναλλακτικά, να εκφράζονται μέσα από τεχνικές που επιτρέπουν και ενδυναμώνουν την ανάπτυξη της ιστορικής φαντασίας και συμβάλλουν στην καλλιέργεια ψυχοκινητικών δεξιοτήτων (δραματοποίηση, παιχνίδι ρόλων, προσομοιώσεις κ.λπ). Σε κάθε περίπτωση, οι μέθοδοι και οι τεχνικές μάθησης και αξιολόγησης, καθώς και το εκπαιδευτικό υλικό θα πρέπει να υποστηρίζουν την ενεργό και ουσιαστική συμμετοχή παιδιών με μαθησιακές δυσκολίες και ιδιαιτερότητες.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ΙΕΑ 101 ΔΙΔΑΚΤΙΚΗ – ΘΕΩΡΙΑ ΚΑΙ ΠΡΑΞΗ ΤΗΣ ΔΙΔΑΣΚΑΛΙΑΣ Κ. ΑΓΓΕΛΑΚΟΣ – Χ. ΚΟΥΡΓΙΑΝΤΑΚΗΣ ΥΠΟΧΡΕΩΤΙΚΟ, Η΄ ΕΞΑΜΗΝΟ 5 ECTS</dc:title>
  <dc:creator>ΧΧ</dc:creator>
  <cp:lastModifiedBy>ΧΧ</cp:lastModifiedBy>
  <cp:revision>3</cp:revision>
  <dcterms:created xsi:type="dcterms:W3CDTF">2021-02-26T18:03:06Z</dcterms:created>
  <dcterms:modified xsi:type="dcterms:W3CDTF">2022-03-03T16:52:58Z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