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79" r:id="rId2"/>
  </p:sldMasterIdLst>
  <p:notesMasterIdLst>
    <p:notesMasterId r:id="rId38"/>
  </p:notesMasterIdLst>
  <p:handoutMasterIdLst>
    <p:handoutMasterId r:id="rId39"/>
  </p:handoutMasterIdLst>
  <p:sldIdLst>
    <p:sldId id="293" r:id="rId3"/>
    <p:sldId id="281" r:id="rId4"/>
    <p:sldId id="283" r:id="rId5"/>
    <p:sldId id="296" r:id="rId6"/>
    <p:sldId id="287" r:id="rId7"/>
    <p:sldId id="264" r:id="rId8"/>
    <p:sldId id="317" r:id="rId9"/>
    <p:sldId id="297" r:id="rId10"/>
    <p:sldId id="318" r:id="rId11"/>
    <p:sldId id="260" r:id="rId12"/>
    <p:sldId id="298" r:id="rId13"/>
    <p:sldId id="299" r:id="rId14"/>
    <p:sldId id="300" r:id="rId15"/>
    <p:sldId id="282" r:id="rId16"/>
    <p:sldId id="301" r:id="rId17"/>
    <p:sldId id="286" r:id="rId18"/>
    <p:sldId id="257" r:id="rId19"/>
    <p:sldId id="302" r:id="rId20"/>
    <p:sldId id="289" r:id="rId21"/>
    <p:sldId id="303" r:id="rId22"/>
    <p:sldId id="267" r:id="rId23"/>
    <p:sldId id="290" r:id="rId24"/>
    <p:sldId id="304" r:id="rId25"/>
    <p:sldId id="305" r:id="rId26"/>
    <p:sldId id="306" r:id="rId27"/>
    <p:sldId id="307" r:id="rId28"/>
    <p:sldId id="308" r:id="rId29"/>
    <p:sldId id="309" r:id="rId30"/>
    <p:sldId id="310" r:id="rId31"/>
    <p:sldId id="311" r:id="rId32"/>
    <p:sldId id="312" r:id="rId33"/>
    <p:sldId id="313" r:id="rId34"/>
    <p:sldId id="314" r:id="rId35"/>
    <p:sldId id="315" r:id="rId36"/>
    <p:sldId id="316" r:id="rId37"/>
  </p:sldIdLst>
  <p:sldSz cx="12192000" cy="6858000"/>
  <p:notesSz cx="6858000" cy="9144000"/>
  <p:defaultTextStyle>
    <a:defPPr rtl="0">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64" userDrawn="1">
          <p15:clr>
            <a:srgbClr val="A4A3A4"/>
          </p15:clr>
        </p15:guide>
        <p15:guide id="3" pos="408" userDrawn="1">
          <p15:clr>
            <a:srgbClr val="A4A3A4"/>
          </p15:clr>
        </p15:guide>
        <p15:guide id="4" orient="horz" pos="432" userDrawn="1">
          <p15:clr>
            <a:srgbClr val="A4A3A4"/>
          </p15:clr>
        </p15:guide>
        <p15:guide id="5" pos="7272"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99FF"/>
    <a:srgbClr val="99CCFF"/>
    <a:srgbClr val="993366"/>
    <a:srgbClr val="B2606E"/>
    <a:srgbClr val="114263"/>
    <a:srgbClr val="800000"/>
    <a:srgbClr val="AB678E"/>
    <a:srgbClr val="0D3047"/>
    <a:srgbClr val="0B2B41"/>
    <a:srgbClr val="40191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E8B1032C-EA38-4F05-BA0D-38AFFFC7BED3}">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678" autoAdjust="0"/>
    <p:restoredTop sz="94689" autoAdjust="0"/>
  </p:normalViewPr>
  <p:slideViewPr>
    <p:cSldViewPr snapToGrid="0">
      <p:cViewPr varScale="1">
        <p:scale>
          <a:sx n="65" d="100"/>
          <a:sy n="65" d="100"/>
        </p:scale>
        <p:origin x="954" y="78"/>
      </p:cViewPr>
      <p:guideLst>
        <p:guide orient="horz" pos="2160"/>
        <p:guide pos="3864"/>
        <p:guide pos="408"/>
        <p:guide orient="horz" pos="432"/>
        <p:guide pos="7272"/>
      </p:guideLst>
    </p:cSldViewPr>
  </p:slideViewPr>
  <p:notesTextViewPr>
    <p:cViewPr>
      <p:scale>
        <a:sx n="1" d="1"/>
        <a:sy n="1" d="1"/>
      </p:scale>
      <p:origin x="0" y="0"/>
    </p:cViewPr>
  </p:notesTextViewPr>
  <p:notesViewPr>
    <p:cSldViewPr snapToGrid="0">
      <p:cViewPr varScale="1">
        <p:scale>
          <a:sx n="93" d="100"/>
          <a:sy n="93" d="100"/>
        </p:scale>
        <p:origin x="295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a:extLst>
              <a:ext uri="{FF2B5EF4-FFF2-40B4-BE49-F238E27FC236}">
                <a16:creationId xmlns:a16="http://schemas.microsoft.com/office/drawing/2014/main" id="{F3D1D01A-5516-4E1C-9A6D-D9EF8C203FB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l-GR"/>
          </a:p>
        </p:txBody>
      </p:sp>
      <p:sp>
        <p:nvSpPr>
          <p:cNvPr id="3" name="Θέση ημερομηνίας 2">
            <a:extLst>
              <a:ext uri="{FF2B5EF4-FFF2-40B4-BE49-F238E27FC236}">
                <a16:creationId xmlns:a16="http://schemas.microsoft.com/office/drawing/2014/main" id="{B0087A2D-9F8F-45E9-B127-C2407E79536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6DF68236-446A-4D47-ADF1-C31DC149DBB0}" type="datetime1">
              <a:rPr lang="el-GR" smtClean="0"/>
              <a:t>21/3/2022</a:t>
            </a:fld>
            <a:endParaRPr lang="el-GR"/>
          </a:p>
        </p:txBody>
      </p:sp>
      <p:sp>
        <p:nvSpPr>
          <p:cNvPr id="4" name="Θέση υποσέλιδου 3">
            <a:extLst>
              <a:ext uri="{FF2B5EF4-FFF2-40B4-BE49-F238E27FC236}">
                <a16:creationId xmlns:a16="http://schemas.microsoft.com/office/drawing/2014/main" id="{60515058-9F03-4AC5-A723-3D23E277200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l-GR"/>
          </a:p>
        </p:txBody>
      </p:sp>
      <p:sp>
        <p:nvSpPr>
          <p:cNvPr id="5" name="Θέση αριθμού διαφάνειας 4">
            <a:extLst>
              <a:ext uri="{FF2B5EF4-FFF2-40B4-BE49-F238E27FC236}">
                <a16:creationId xmlns:a16="http://schemas.microsoft.com/office/drawing/2014/main" id="{986E583C-77B5-479A-A9CA-17DC816BC65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7F3D57C9-54A6-4BAA-A5CD-C535F9370C4B}" type="slidenum">
              <a:rPr lang="el-GR" smtClean="0"/>
              <a:t>‹#›</a:t>
            </a:fld>
            <a:endParaRPr lang="el-GR"/>
          </a:p>
        </p:txBody>
      </p:sp>
    </p:spTree>
    <p:extLst>
      <p:ext uri="{BB962C8B-B14F-4D97-AF65-F5344CB8AC3E}">
        <p14:creationId xmlns:p14="http://schemas.microsoft.com/office/powerpoint/2010/main" val="212036552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l-GR" noProof="0"/>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F97113F8-DB9E-4C5D-9B17-558920758AB5}" type="datetime1">
              <a:rPr lang="el-GR" noProof="0" smtClean="0"/>
              <a:t>21/3/2022</a:t>
            </a:fld>
            <a:endParaRPr lang="el-GR" noProof="0"/>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l-GR" noProof="0"/>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el-GR" noProof="0"/>
              <a:t>Κάντε κλικ για επεξεργασία των στυλ κειμένου του υποδείγματος</a:t>
            </a:r>
          </a:p>
          <a:p>
            <a:pPr lvl="1" rtl="0"/>
            <a:r>
              <a:rPr lang="el-GR" noProof="0"/>
              <a:t>Δεύτερου επιπέδου</a:t>
            </a:r>
          </a:p>
          <a:p>
            <a:pPr lvl="2" rtl="0"/>
            <a:r>
              <a:rPr lang="el-GR" noProof="0"/>
              <a:t>Τρίτου επιπέδου</a:t>
            </a:r>
          </a:p>
          <a:p>
            <a:pPr lvl="3" rtl="0"/>
            <a:r>
              <a:rPr lang="el-GR" noProof="0"/>
              <a:t>Τέταρτου επιπέδου</a:t>
            </a:r>
          </a:p>
          <a:p>
            <a:pPr lvl="4" rtl="0"/>
            <a:r>
              <a:rPr lang="el-GR" noProof="0"/>
              <a:t>Πέμπτου επιπέδου</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l-GR" noProof="0"/>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6BF82289-BCFD-4053-9D06-A9140C63A457}" type="slidenum">
              <a:rPr lang="el-GR" noProof="0" smtClean="0"/>
              <a:t>‹#›</a:t>
            </a:fld>
            <a:endParaRPr lang="el-GR" noProof="0"/>
          </a:p>
        </p:txBody>
      </p:sp>
    </p:spTree>
    <p:extLst>
      <p:ext uri="{BB962C8B-B14F-4D97-AF65-F5344CB8AC3E}">
        <p14:creationId xmlns:p14="http://schemas.microsoft.com/office/powerpoint/2010/main" val="1449475085"/>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rtlCol="0"/>
          <a:lstStyle/>
          <a:p>
            <a:pPr rtl="0"/>
            <a:endParaRPr lang="el-GR" dirty="0">
              <a:latin typeface="Segoe UI" panose="020B0502040204020203" pitchFamily="34" charset="0"/>
              <a:cs typeface="Segoe UI" panose="020B0502040204020203" pitchFamily="34" charset="0"/>
            </a:endParaRPr>
          </a:p>
        </p:txBody>
      </p:sp>
      <p:sp>
        <p:nvSpPr>
          <p:cNvPr id="4" name="Θέση αριθμού διαφάνειας 3"/>
          <p:cNvSpPr>
            <a:spLocks noGrp="1"/>
          </p:cNvSpPr>
          <p:nvPr>
            <p:ph type="sldNum" sz="quarter" idx="10"/>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BC849E9A-41F7-4779-A581-48A7C374A227}" type="slidenum">
              <a:rPr kumimoji="0" lang="el-G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l-G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957570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pPr rtl="0"/>
            <a:fld id="{6BF82289-BCFD-4053-9D06-A9140C63A457}" type="slidenum">
              <a:rPr lang="el-GR" noProof="0" smtClean="0"/>
              <a:t>10</a:t>
            </a:fld>
            <a:endParaRPr lang="el-GR" noProof="0"/>
          </a:p>
        </p:txBody>
      </p:sp>
    </p:spTree>
    <p:extLst>
      <p:ext uri="{BB962C8B-B14F-4D97-AF65-F5344CB8AC3E}">
        <p14:creationId xmlns:p14="http://schemas.microsoft.com/office/powerpoint/2010/main" val="11715079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pPr rtl="0"/>
            <a:fld id="{6BF82289-BCFD-4053-9D06-A9140C63A457}" type="slidenum">
              <a:rPr lang="el-GR" noProof="0" smtClean="0"/>
              <a:t>11</a:t>
            </a:fld>
            <a:endParaRPr lang="el-GR" noProof="0"/>
          </a:p>
        </p:txBody>
      </p:sp>
    </p:spTree>
    <p:extLst>
      <p:ext uri="{BB962C8B-B14F-4D97-AF65-F5344CB8AC3E}">
        <p14:creationId xmlns:p14="http://schemas.microsoft.com/office/powerpoint/2010/main" val="6508537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pPr rtl="0"/>
            <a:fld id="{6BF82289-BCFD-4053-9D06-A9140C63A457}" type="slidenum">
              <a:rPr lang="el-GR" noProof="0" smtClean="0"/>
              <a:t>12</a:t>
            </a:fld>
            <a:endParaRPr lang="el-GR" noProof="0"/>
          </a:p>
        </p:txBody>
      </p:sp>
    </p:spTree>
    <p:extLst>
      <p:ext uri="{BB962C8B-B14F-4D97-AF65-F5344CB8AC3E}">
        <p14:creationId xmlns:p14="http://schemas.microsoft.com/office/powerpoint/2010/main" val="36088511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pPr rtl="0"/>
            <a:fld id="{6BF82289-BCFD-4053-9D06-A9140C63A457}" type="slidenum">
              <a:rPr lang="el-GR" noProof="0" smtClean="0"/>
              <a:t>13</a:t>
            </a:fld>
            <a:endParaRPr lang="el-GR" noProof="0"/>
          </a:p>
        </p:txBody>
      </p:sp>
    </p:spTree>
    <p:extLst>
      <p:ext uri="{BB962C8B-B14F-4D97-AF65-F5344CB8AC3E}">
        <p14:creationId xmlns:p14="http://schemas.microsoft.com/office/powerpoint/2010/main" val="24461926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pPr rtl="0"/>
            <a:fld id="{6BF82289-BCFD-4053-9D06-A9140C63A457}" type="slidenum">
              <a:rPr lang="el-GR" noProof="0" smtClean="0"/>
              <a:t>14</a:t>
            </a:fld>
            <a:endParaRPr lang="el-GR" noProof="0"/>
          </a:p>
        </p:txBody>
      </p:sp>
    </p:spTree>
    <p:extLst>
      <p:ext uri="{BB962C8B-B14F-4D97-AF65-F5344CB8AC3E}">
        <p14:creationId xmlns:p14="http://schemas.microsoft.com/office/powerpoint/2010/main" val="35476026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pPr rtl="0"/>
            <a:fld id="{6BF82289-BCFD-4053-9D06-A9140C63A457}" type="slidenum">
              <a:rPr lang="el-GR" noProof="0" smtClean="0"/>
              <a:t>15</a:t>
            </a:fld>
            <a:endParaRPr lang="el-GR" noProof="0"/>
          </a:p>
        </p:txBody>
      </p:sp>
    </p:spTree>
    <p:extLst>
      <p:ext uri="{BB962C8B-B14F-4D97-AF65-F5344CB8AC3E}">
        <p14:creationId xmlns:p14="http://schemas.microsoft.com/office/powerpoint/2010/main" val="35612792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pPr rtl="0"/>
            <a:fld id="{6BF82289-BCFD-4053-9D06-A9140C63A457}" type="slidenum">
              <a:rPr lang="el-GR" noProof="0" smtClean="0"/>
              <a:t>16</a:t>
            </a:fld>
            <a:endParaRPr lang="el-GR" noProof="0"/>
          </a:p>
        </p:txBody>
      </p:sp>
    </p:spTree>
    <p:extLst>
      <p:ext uri="{BB962C8B-B14F-4D97-AF65-F5344CB8AC3E}">
        <p14:creationId xmlns:p14="http://schemas.microsoft.com/office/powerpoint/2010/main" val="15807063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pPr rtl="0"/>
            <a:fld id="{6BF82289-BCFD-4053-9D06-A9140C63A457}" type="slidenum">
              <a:rPr lang="el-GR" noProof="0" smtClean="0"/>
              <a:t>17</a:t>
            </a:fld>
            <a:endParaRPr lang="el-GR" noProof="0"/>
          </a:p>
        </p:txBody>
      </p:sp>
    </p:spTree>
    <p:extLst>
      <p:ext uri="{BB962C8B-B14F-4D97-AF65-F5344CB8AC3E}">
        <p14:creationId xmlns:p14="http://schemas.microsoft.com/office/powerpoint/2010/main" val="35909291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pPr rtl="0"/>
            <a:fld id="{6BF82289-BCFD-4053-9D06-A9140C63A457}" type="slidenum">
              <a:rPr lang="el-GR" noProof="0" smtClean="0"/>
              <a:t>18</a:t>
            </a:fld>
            <a:endParaRPr lang="el-GR" noProof="0"/>
          </a:p>
        </p:txBody>
      </p:sp>
    </p:spTree>
    <p:extLst>
      <p:ext uri="{BB962C8B-B14F-4D97-AF65-F5344CB8AC3E}">
        <p14:creationId xmlns:p14="http://schemas.microsoft.com/office/powerpoint/2010/main" val="39998250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pPr rtl="0"/>
            <a:fld id="{6BF82289-BCFD-4053-9D06-A9140C63A457}" type="slidenum">
              <a:rPr lang="el-GR" noProof="0" smtClean="0"/>
              <a:t>19</a:t>
            </a:fld>
            <a:endParaRPr lang="el-GR" noProof="0"/>
          </a:p>
        </p:txBody>
      </p:sp>
    </p:spTree>
    <p:extLst>
      <p:ext uri="{BB962C8B-B14F-4D97-AF65-F5344CB8AC3E}">
        <p14:creationId xmlns:p14="http://schemas.microsoft.com/office/powerpoint/2010/main" val="31855502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pPr rtl="0"/>
            <a:fld id="{6BF82289-BCFD-4053-9D06-A9140C63A457}" type="slidenum">
              <a:rPr lang="el-GR" smtClean="0"/>
              <a:t>2</a:t>
            </a:fld>
            <a:endParaRPr lang="el-GR"/>
          </a:p>
        </p:txBody>
      </p:sp>
    </p:spTree>
    <p:extLst>
      <p:ext uri="{BB962C8B-B14F-4D97-AF65-F5344CB8AC3E}">
        <p14:creationId xmlns:p14="http://schemas.microsoft.com/office/powerpoint/2010/main" val="26799523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pPr rtl="0"/>
            <a:fld id="{6BF82289-BCFD-4053-9D06-A9140C63A457}" type="slidenum">
              <a:rPr lang="el-GR" noProof="0" smtClean="0"/>
              <a:t>20</a:t>
            </a:fld>
            <a:endParaRPr lang="el-GR" noProof="0"/>
          </a:p>
        </p:txBody>
      </p:sp>
    </p:spTree>
    <p:extLst>
      <p:ext uri="{BB962C8B-B14F-4D97-AF65-F5344CB8AC3E}">
        <p14:creationId xmlns:p14="http://schemas.microsoft.com/office/powerpoint/2010/main" val="40761973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pPr rtl="0"/>
            <a:fld id="{6BF82289-BCFD-4053-9D06-A9140C63A457}" type="slidenum">
              <a:rPr lang="el-GR" noProof="0" smtClean="0"/>
              <a:t>21</a:t>
            </a:fld>
            <a:endParaRPr lang="el-GR" noProof="0"/>
          </a:p>
        </p:txBody>
      </p:sp>
    </p:spTree>
    <p:extLst>
      <p:ext uri="{BB962C8B-B14F-4D97-AF65-F5344CB8AC3E}">
        <p14:creationId xmlns:p14="http://schemas.microsoft.com/office/powerpoint/2010/main" val="18713473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pPr rtl="0"/>
            <a:fld id="{6BF82289-BCFD-4053-9D06-A9140C63A457}" type="slidenum">
              <a:rPr lang="el-GR" noProof="0" smtClean="0"/>
              <a:t>22</a:t>
            </a:fld>
            <a:endParaRPr lang="el-GR" noProof="0"/>
          </a:p>
        </p:txBody>
      </p:sp>
    </p:spTree>
    <p:extLst>
      <p:ext uri="{BB962C8B-B14F-4D97-AF65-F5344CB8AC3E}">
        <p14:creationId xmlns:p14="http://schemas.microsoft.com/office/powerpoint/2010/main" val="8120355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pPr rtl="0"/>
            <a:fld id="{6BF82289-BCFD-4053-9D06-A9140C63A457}" type="slidenum">
              <a:rPr lang="el-GR" noProof="0" smtClean="0"/>
              <a:t>23</a:t>
            </a:fld>
            <a:endParaRPr lang="el-GR" noProof="0"/>
          </a:p>
        </p:txBody>
      </p:sp>
    </p:spTree>
    <p:extLst>
      <p:ext uri="{BB962C8B-B14F-4D97-AF65-F5344CB8AC3E}">
        <p14:creationId xmlns:p14="http://schemas.microsoft.com/office/powerpoint/2010/main" val="14999485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pPr rtl="0"/>
            <a:fld id="{6BF82289-BCFD-4053-9D06-A9140C63A457}" type="slidenum">
              <a:rPr lang="el-GR" noProof="0" smtClean="0"/>
              <a:t>24</a:t>
            </a:fld>
            <a:endParaRPr lang="el-GR" noProof="0"/>
          </a:p>
        </p:txBody>
      </p:sp>
    </p:spTree>
    <p:extLst>
      <p:ext uri="{BB962C8B-B14F-4D97-AF65-F5344CB8AC3E}">
        <p14:creationId xmlns:p14="http://schemas.microsoft.com/office/powerpoint/2010/main" val="144386551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pPr rtl="0"/>
            <a:fld id="{6BF82289-BCFD-4053-9D06-A9140C63A457}" type="slidenum">
              <a:rPr lang="el-GR" noProof="0" smtClean="0"/>
              <a:t>25</a:t>
            </a:fld>
            <a:endParaRPr lang="el-GR" noProof="0"/>
          </a:p>
        </p:txBody>
      </p:sp>
    </p:spTree>
    <p:extLst>
      <p:ext uri="{BB962C8B-B14F-4D97-AF65-F5344CB8AC3E}">
        <p14:creationId xmlns:p14="http://schemas.microsoft.com/office/powerpoint/2010/main" val="296773162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pPr rtl="0"/>
            <a:fld id="{6BF82289-BCFD-4053-9D06-A9140C63A457}" type="slidenum">
              <a:rPr lang="el-GR" noProof="0" smtClean="0"/>
              <a:t>26</a:t>
            </a:fld>
            <a:endParaRPr lang="el-GR" noProof="0"/>
          </a:p>
        </p:txBody>
      </p:sp>
    </p:spTree>
    <p:extLst>
      <p:ext uri="{BB962C8B-B14F-4D97-AF65-F5344CB8AC3E}">
        <p14:creationId xmlns:p14="http://schemas.microsoft.com/office/powerpoint/2010/main" val="368213904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pPr rtl="0"/>
            <a:fld id="{6BF82289-BCFD-4053-9D06-A9140C63A457}" type="slidenum">
              <a:rPr lang="el-GR" noProof="0" smtClean="0"/>
              <a:t>27</a:t>
            </a:fld>
            <a:endParaRPr lang="el-GR" noProof="0"/>
          </a:p>
        </p:txBody>
      </p:sp>
    </p:spTree>
    <p:extLst>
      <p:ext uri="{BB962C8B-B14F-4D97-AF65-F5344CB8AC3E}">
        <p14:creationId xmlns:p14="http://schemas.microsoft.com/office/powerpoint/2010/main" val="94419252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pPr rtl="0"/>
            <a:fld id="{6BF82289-BCFD-4053-9D06-A9140C63A457}" type="slidenum">
              <a:rPr lang="el-GR" noProof="0" smtClean="0"/>
              <a:t>28</a:t>
            </a:fld>
            <a:endParaRPr lang="el-GR" noProof="0"/>
          </a:p>
        </p:txBody>
      </p:sp>
    </p:spTree>
    <p:extLst>
      <p:ext uri="{BB962C8B-B14F-4D97-AF65-F5344CB8AC3E}">
        <p14:creationId xmlns:p14="http://schemas.microsoft.com/office/powerpoint/2010/main" val="26315333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pPr rtl="0"/>
            <a:fld id="{6BF82289-BCFD-4053-9D06-A9140C63A457}" type="slidenum">
              <a:rPr lang="el-GR" noProof="0" smtClean="0"/>
              <a:t>29</a:t>
            </a:fld>
            <a:endParaRPr lang="el-GR" noProof="0"/>
          </a:p>
        </p:txBody>
      </p:sp>
    </p:spTree>
    <p:extLst>
      <p:ext uri="{BB962C8B-B14F-4D97-AF65-F5344CB8AC3E}">
        <p14:creationId xmlns:p14="http://schemas.microsoft.com/office/powerpoint/2010/main" val="34134391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pPr rtl="0"/>
            <a:fld id="{6BF82289-BCFD-4053-9D06-A9140C63A457}" type="slidenum">
              <a:rPr lang="el-GR" noProof="0" smtClean="0"/>
              <a:t>3</a:t>
            </a:fld>
            <a:endParaRPr lang="el-GR" noProof="0"/>
          </a:p>
        </p:txBody>
      </p:sp>
    </p:spTree>
    <p:extLst>
      <p:ext uri="{BB962C8B-B14F-4D97-AF65-F5344CB8AC3E}">
        <p14:creationId xmlns:p14="http://schemas.microsoft.com/office/powerpoint/2010/main" val="21781845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pPr rtl="0"/>
            <a:fld id="{6BF82289-BCFD-4053-9D06-A9140C63A457}" type="slidenum">
              <a:rPr lang="el-GR" noProof="0" smtClean="0"/>
              <a:t>30</a:t>
            </a:fld>
            <a:endParaRPr lang="el-GR" noProof="0"/>
          </a:p>
        </p:txBody>
      </p:sp>
    </p:spTree>
    <p:extLst>
      <p:ext uri="{BB962C8B-B14F-4D97-AF65-F5344CB8AC3E}">
        <p14:creationId xmlns:p14="http://schemas.microsoft.com/office/powerpoint/2010/main" val="43348565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pPr rtl="0"/>
            <a:fld id="{6BF82289-BCFD-4053-9D06-A9140C63A457}" type="slidenum">
              <a:rPr lang="el-GR" noProof="0" smtClean="0"/>
              <a:t>31</a:t>
            </a:fld>
            <a:endParaRPr lang="el-GR" noProof="0"/>
          </a:p>
        </p:txBody>
      </p:sp>
    </p:spTree>
    <p:extLst>
      <p:ext uri="{BB962C8B-B14F-4D97-AF65-F5344CB8AC3E}">
        <p14:creationId xmlns:p14="http://schemas.microsoft.com/office/powerpoint/2010/main" val="367761362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pPr rtl="0"/>
            <a:fld id="{6BF82289-BCFD-4053-9D06-A9140C63A457}" type="slidenum">
              <a:rPr lang="el-GR" noProof="0" smtClean="0"/>
              <a:t>32</a:t>
            </a:fld>
            <a:endParaRPr lang="el-GR" noProof="0"/>
          </a:p>
        </p:txBody>
      </p:sp>
    </p:spTree>
    <p:extLst>
      <p:ext uri="{BB962C8B-B14F-4D97-AF65-F5344CB8AC3E}">
        <p14:creationId xmlns:p14="http://schemas.microsoft.com/office/powerpoint/2010/main" val="165861821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pPr rtl="0"/>
            <a:fld id="{6BF82289-BCFD-4053-9D06-A9140C63A457}" type="slidenum">
              <a:rPr lang="el-GR" noProof="0" smtClean="0"/>
              <a:t>33</a:t>
            </a:fld>
            <a:endParaRPr lang="el-GR" noProof="0"/>
          </a:p>
        </p:txBody>
      </p:sp>
    </p:spTree>
    <p:extLst>
      <p:ext uri="{BB962C8B-B14F-4D97-AF65-F5344CB8AC3E}">
        <p14:creationId xmlns:p14="http://schemas.microsoft.com/office/powerpoint/2010/main" val="122206923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pPr rtl="0"/>
            <a:fld id="{6BF82289-BCFD-4053-9D06-A9140C63A457}" type="slidenum">
              <a:rPr lang="el-GR" noProof="0" smtClean="0"/>
              <a:t>34</a:t>
            </a:fld>
            <a:endParaRPr lang="el-GR" noProof="0"/>
          </a:p>
        </p:txBody>
      </p:sp>
    </p:spTree>
    <p:extLst>
      <p:ext uri="{BB962C8B-B14F-4D97-AF65-F5344CB8AC3E}">
        <p14:creationId xmlns:p14="http://schemas.microsoft.com/office/powerpoint/2010/main" val="321361472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pPr rtl="0"/>
            <a:fld id="{6BF82289-BCFD-4053-9D06-A9140C63A457}" type="slidenum">
              <a:rPr lang="el-GR" noProof="0" smtClean="0"/>
              <a:t>35</a:t>
            </a:fld>
            <a:endParaRPr lang="el-GR" noProof="0"/>
          </a:p>
        </p:txBody>
      </p:sp>
    </p:spTree>
    <p:extLst>
      <p:ext uri="{BB962C8B-B14F-4D97-AF65-F5344CB8AC3E}">
        <p14:creationId xmlns:p14="http://schemas.microsoft.com/office/powerpoint/2010/main" val="13362150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pPr rtl="0"/>
            <a:fld id="{6BF82289-BCFD-4053-9D06-A9140C63A457}" type="slidenum">
              <a:rPr lang="el-GR" noProof="0" smtClean="0"/>
              <a:t>4</a:t>
            </a:fld>
            <a:endParaRPr lang="el-GR" noProof="0"/>
          </a:p>
        </p:txBody>
      </p:sp>
    </p:spTree>
    <p:extLst>
      <p:ext uri="{BB962C8B-B14F-4D97-AF65-F5344CB8AC3E}">
        <p14:creationId xmlns:p14="http://schemas.microsoft.com/office/powerpoint/2010/main" val="8742843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pPr rtl="0"/>
            <a:fld id="{6BF82289-BCFD-4053-9D06-A9140C63A457}" type="slidenum">
              <a:rPr lang="el-GR" noProof="0" smtClean="0"/>
              <a:t>5</a:t>
            </a:fld>
            <a:endParaRPr lang="el-GR" noProof="0"/>
          </a:p>
        </p:txBody>
      </p:sp>
    </p:spTree>
    <p:extLst>
      <p:ext uri="{BB962C8B-B14F-4D97-AF65-F5344CB8AC3E}">
        <p14:creationId xmlns:p14="http://schemas.microsoft.com/office/powerpoint/2010/main" val="39901590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pPr rtl="0"/>
            <a:fld id="{6BF82289-BCFD-4053-9D06-A9140C63A457}" type="slidenum">
              <a:rPr lang="el-GR" noProof="0" smtClean="0"/>
              <a:t>6</a:t>
            </a:fld>
            <a:endParaRPr lang="el-GR" noProof="0"/>
          </a:p>
        </p:txBody>
      </p:sp>
    </p:spTree>
    <p:extLst>
      <p:ext uri="{BB962C8B-B14F-4D97-AF65-F5344CB8AC3E}">
        <p14:creationId xmlns:p14="http://schemas.microsoft.com/office/powerpoint/2010/main" val="14807481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pPr rtl="0"/>
            <a:fld id="{6BF82289-BCFD-4053-9D06-A9140C63A457}" type="slidenum">
              <a:rPr lang="el-GR" noProof="0" smtClean="0"/>
              <a:t>7</a:t>
            </a:fld>
            <a:endParaRPr lang="el-GR" noProof="0"/>
          </a:p>
        </p:txBody>
      </p:sp>
    </p:spTree>
    <p:extLst>
      <p:ext uri="{BB962C8B-B14F-4D97-AF65-F5344CB8AC3E}">
        <p14:creationId xmlns:p14="http://schemas.microsoft.com/office/powerpoint/2010/main" val="32509715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pPr rtl="0"/>
            <a:fld id="{6BF82289-BCFD-4053-9D06-A9140C63A457}" type="slidenum">
              <a:rPr lang="el-GR" noProof="0" smtClean="0"/>
              <a:t>8</a:t>
            </a:fld>
            <a:endParaRPr lang="el-GR" noProof="0"/>
          </a:p>
        </p:txBody>
      </p:sp>
    </p:spTree>
    <p:extLst>
      <p:ext uri="{BB962C8B-B14F-4D97-AF65-F5344CB8AC3E}">
        <p14:creationId xmlns:p14="http://schemas.microsoft.com/office/powerpoint/2010/main" val="25307896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pPr rtl="0"/>
            <a:fld id="{6BF82289-BCFD-4053-9D06-A9140C63A457}" type="slidenum">
              <a:rPr lang="el-GR" noProof="0" smtClean="0"/>
              <a:t>9</a:t>
            </a:fld>
            <a:endParaRPr lang="el-GR" noProof="0"/>
          </a:p>
        </p:txBody>
      </p:sp>
    </p:spTree>
    <p:extLst>
      <p:ext uri="{BB962C8B-B14F-4D97-AF65-F5344CB8AC3E}">
        <p14:creationId xmlns:p14="http://schemas.microsoft.com/office/powerpoint/2010/main" val="42103309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Τίτλος_01">
    <p:spTree>
      <p:nvGrpSpPr>
        <p:cNvPr id="1" name=""/>
        <p:cNvGrpSpPr/>
        <p:nvPr/>
      </p:nvGrpSpPr>
      <p:grpSpPr>
        <a:xfrm>
          <a:off x="0" y="0"/>
          <a:ext cx="0" cy="0"/>
          <a:chOff x="0" y="0"/>
          <a:chExt cx="0" cy="0"/>
        </a:xfrm>
      </p:grpSpPr>
      <p:sp>
        <p:nvSpPr>
          <p:cNvPr id="10" name="Ελεύθερο σχήμα: Σχήμα 9">
            <a:extLst>
              <a:ext uri="{FF2B5EF4-FFF2-40B4-BE49-F238E27FC236}">
                <a16:creationId xmlns:a16="http://schemas.microsoft.com/office/drawing/2014/main" id="{B305EBB3-0F16-4B63-82ED-191AB224B8E2}"/>
              </a:ext>
            </a:extLst>
          </p:cNvPr>
          <p:cNvSpPr/>
          <p:nvPr userDrawn="1"/>
        </p:nvSpPr>
        <p:spPr>
          <a:xfrm>
            <a:off x="6676569" y="0"/>
            <a:ext cx="3522381" cy="6858000"/>
          </a:xfrm>
          <a:custGeom>
            <a:avLst/>
            <a:gdLst>
              <a:gd name="connsiteX0" fmla="*/ 0 w 3522381"/>
              <a:gd name="connsiteY0" fmla="*/ 0 h 6858000"/>
              <a:gd name="connsiteX1" fmla="*/ 3522381 w 3522381"/>
              <a:gd name="connsiteY1" fmla="*/ 0 h 6858000"/>
              <a:gd name="connsiteX2" fmla="*/ 51547 w 3522381"/>
              <a:gd name="connsiteY2" fmla="*/ 6858000 h 6858000"/>
              <a:gd name="connsiteX3" fmla="*/ 0 w 352238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22381" h="6858000">
                <a:moveTo>
                  <a:pt x="0" y="0"/>
                </a:moveTo>
                <a:lnTo>
                  <a:pt x="3522381" y="0"/>
                </a:lnTo>
                <a:lnTo>
                  <a:pt x="51547" y="6858000"/>
                </a:lnTo>
                <a:lnTo>
                  <a:pt x="0" y="6858000"/>
                </a:lnTo>
                <a:close/>
              </a:path>
            </a:pathLst>
          </a:custGeom>
          <a:solidFill>
            <a:schemeClr val="bg1">
              <a:lumMod val="95000"/>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l-GR" noProof="0"/>
          </a:p>
        </p:txBody>
      </p:sp>
      <p:sp>
        <p:nvSpPr>
          <p:cNvPr id="12" name="Θέση εικόνας 11">
            <a:extLst>
              <a:ext uri="{FF2B5EF4-FFF2-40B4-BE49-F238E27FC236}">
                <a16:creationId xmlns:a16="http://schemas.microsoft.com/office/drawing/2014/main" id="{1A440F4A-C2AF-406D-B420-CCF52F447AC1}"/>
              </a:ext>
            </a:extLst>
          </p:cNvPr>
          <p:cNvSpPr>
            <a:spLocks noGrp="1"/>
          </p:cNvSpPr>
          <p:nvPr>
            <p:ph type="pic" sz="quarter" idx="10" hasCustomPrompt="1"/>
          </p:nvPr>
        </p:nvSpPr>
        <p:spPr>
          <a:xfrm>
            <a:off x="-1" y="0"/>
            <a:ext cx="6676568" cy="6858000"/>
          </a:xfrm>
        </p:spPr>
        <p:txBody>
          <a:bodyPr rtlCol="0" anchor="ctr" anchorCtr="1">
            <a:normAutofit/>
          </a:bodyPr>
          <a:lstStyle>
            <a:lvl1pPr marL="0" indent="0">
              <a:buNone/>
              <a:defRPr sz="2400">
                <a:solidFill>
                  <a:schemeClr val="bg1"/>
                </a:solidFill>
              </a:defRPr>
            </a:lvl1pPr>
          </a:lstStyle>
          <a:p>
            <a:pPr rtl="0"/>
            <a:r>
              <a:rPr lang="el-GR" noProof="0"/>
              <a:t>Εισαγωγή εικόνας</a:t>
            </a:r>
          </a:p>
        </p:txBody>
      </p:sp>
      <p:sp>
        <p:nvSpPr>
          <p:cNvPr id="2" name="Τίτλος 1">
            <a:extLst>
              <a:ext uri="{FF2B5EF4-FFF2-40B4-BE49-F238E27FC236}">
                <a16:creationId xmlns:a16="http://schemas.microsoft.com/office/drawing/2014/main" id="{C1744DE2-A455-46F2-BE15-959050C87CE4}"/>
              </a:ext>
            </a:extLst>
          </p:cNvPr>
          <p:cNvSpPr>
            <a:spLocks noGrp="1"/>
          </p:cNvSpPr>
          <p:nvPr>
            <p:ph type="ctrTitle" hasCustomPrompt="1"/>
          </p:nvPr>
        </p:nvSpPr>
        <p:spPr>
          <a:xfrm>
            <a:off x="7274144" y="1291772"/>
            <a:ext cx="4379976" cy="3611880"/>
          </a:xfrm>
        </p:spPr>
        <p:txBody>
          <a:bodyPr vert="horz" lIns="91440" tIns="45720" rIns="91440" bIns="45720" rtlCol="0" anchor="b" anchorCtr="1">
            <a:noAutofit/>
          </a:bodyPr>
          <a:lstStyle>
            <a:lvl1pPr>
              <a:defRPr lang="en-GB" dirty="0"/>
            </a:lvl1pPr>
          </a:lstStyle>
          <a:p>
            <a:pPr marL="0" lvl="0" algn="ctr" rtl="0"/>
            <a:r>
              <a:rPr lang="el-GR" noProof="0"/>
              <a:t>ΤΙΤΛΟΣ</a:t>
            </a:r>
          </a:p>
        </p:txBody>
      </p:sp>
      <p:sp>
        <p:nvSpPr>
          <p:cNvPr id="3" name="Υπότιτλος 2">
            <a:extLst>
              <a:ext uri="{FF2B5EF4-FFF2-40B4-BE49-F238E27FC236}">
                <a16:creationId xmlns:a16="http://schemas.microsoft.com/office/drawing/2014/main" id="{AC9DE4F3-CE8F-41A0-BFDE-76D0DF1DF432}"/>
              </a:ext>
            </a:extLst>
          </p:cNvPr>
          <p:cNvSpPr>
            <a:spLocks noGrp="1"/>
          </p:cNvSpPr>
          <p:nvPr>
            <p:ph type="subTitle" idx="1" hasCustomPrompt="1"/>
          </p:nvPr>
        </p:nvSpPr>
        <p:spPr>
          <a:xfrm>
            <a:off x="7389079" y="5392401"/>
            <a:ext cx="4178808" cy="521208"/>
          </a:xfrm>
        </p:spPr>
        <p:txBody>
          <a:bodyPr vert="horz" lIns="91440" tIns="45720" rIns="91440" bIns="45720" rtlCol="0" anchor="t">
            <a:noAutofit/>
          </a:bodyPr>
          <a:lstStyle>
            <a:lvl1pPr marL="0" indent="0" algn="ctr">
              <a:buNone/>
              <a:defRPr lang="en-US" sz="1800" dirty="0">
                <a:solidFill>
                  <a:srgbClr val="B2606E"/>
                </a:solidFill>
              </a:defRPr>
            </a:lvl1pPr>
          </a:lstStyle>
          <a:p>
            <a:pPr lvl="0" rtl="0"/>
            <a:r>
              <a:rPr lang="el-GR" noProof="0"/>
              <a:t>Υπότιτλος</a:t>
            </a:r>
          </a:p>
        </p:txBody>
      </p:sp>
      <p:grpSp>
        <p:nvGrpSpPr>
          <p:cNvPr id="6" name="Ομάδα 5">
            <a:extLst>
              <a:ext uri="{FF2B5EF4-FFF2-40B4-BE49-F238E27FC236}">
                <a16:creationId xmlns:a16="http://schemas.microsoft.com/office/drawing/2014/main" id="{EFDB39AB-B644-434A-9D55-AF3455D468E5}"/>
              </a:ext>
            </a:extLst>
          </p:cNvPr>
          <p:cNvGrpSpPr/>
          <p:nvPr userDrawn="1"/>
        </p:nvGrpSpPr>
        <p:grpSpPr>
          <a:xfrm>
            <a:off x="9140346" y="5054600"/>
            <a:ext cx="676275" cy="114300"/>
            <a:chOff x="9330846" y="5054600"/>
            <a:chExt cx="676275" cy="114300"/>
          </a:xfrm>
        </p:grpSpPr>
        <p:sp>
          <p:nvSpPr>
            <p:cNvPr id="7" name="Έλλειψη 6">
              <a:extLst>
                <a:ext uri="{FF2B5EF4-FFF2-40B4-BE49-F238E27FC236}">
                  <a16:creationId xmlns:a16="http://schemas.microsoft.com/office/drawing/2014/main" id="{BF14E129-1970-4994-89E5-F7A67128AFE3}"/>
                </a:ext>
              </a:extLst>
            </p:cNvPr>
            <p:cNvSpPr/>
            <p:nvPr/>
          </p:nvSpPr>
          <p:spPr>
            <a:xfrm>
              <a:off x="9330846" y="5054600"/>
              <a:ext cx="114300" cy="1143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noProof="0"/>
            </a:p>
          </p:txBody>
        </p:sp>
        <p:sp>
          <p:nvSpPr>
            <p:cNvPr id="8" name="Έλλειψη 7">
              <a:extLst>
                <a:ext uri="{FF2B5EF4-FFF2-40B4-BE49-F238E27FC236}">
                  <a16:creationId xmlns:a16="http://schemas.microsoft.com/office/drawing/2014/main" id="{593336FA-97B2-4528-88E8-5FF97F86E216}"/>
                </a:ext>
              </a:extLst>
            </p:cNvPr>
            <p:cNvSpPr/>
            <p:nvPr/>
          </p:nvSpPr>
          <p:spPr>
            <a:xfrm>
              <a:off x="9518171" y="5054600"/>
              <a:ext cx="114300" cy="1143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noProof="0"/>
            </a:p>
          </p:txBody>
        </p:sp>
        <p:sp>
          <p:nvSpPr>
            <p:cNvPr id="9" name="Έλλειψη 8">
              <a:extLst>
                <a:ext uri="{FF2B5EF4-FFF2-40B4-BE49-F238E27FC236}">
                  <a16:creationId xmlns:a16="http://schemas.microsoft.com/office/drawing/2014/main" id="{8A73C166-FCDF-40AE-8B0D-69C7E2C8573E}"/>
                </a:ext>
              </a:extLst>
            </p:cNvPr>
            <p:cNvSpPr/>
            <p:nvPr/>
          </p:nvSpPr>
          <p:spPr>
            <a:xfrm>
              <a:off x="9705496" y="5054600"/>
              <a:ext cx="114300" cy="1143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noProof="0"/>
            </a:p>
          </p:txBody>
        </p:sp>
        <p:sp>
          <p:nvSpPr>
            <p:cNvPr id="11" name="Έλλειψη 10">
              <a:extLst>
                <a:ext uri="{FF2B5EF4-FFF2-40B4-BE49-F238E27FC236}">
                  <a16:creationId xmlns:a16="http://schemas.microsoft.com/office/drawing/2014/main" id="{EF418119-E3DD-44B0-A4AF-F8A98EC5863B}"/>
                </a:ext>
              </a:extLst>
            </p:cNvPr>
            <p:cNvSpPr/>
            <p:nvPr/>
          </p:nvSpPr>
          <p:spPr>
            <a:xfrm>
              <a:off x="9892821" y="5054600"/>
              <a:ext cx="114300" cy="1143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noProof="0"/>
            </a:p>
          </p:txBody>
        </p:sp>
      </p:grpSp>
    </p:spTree>
    <p:extLst>
      <p:ext uri="{BB962C8B-B14F-4D97-AF65-F5344CB8AC3E}">
        <p14:creationId xmlns:p14="http://schemas.microsoft.com/office/powerpoint/2010/main" val="1242049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558FCDE-8F3F-4E83-B550-DF944B424F78}"/>
              </a:ext>
            </a:extLst>
          </p:cNvPr>
          <p:cNvSpPr>
            <a:spLocks noGrp="1"/>
          </p:cNvSpPr>
          <p:nvPr>
            <p:ph type="title" hasCustomPrompt="1"/>
          </p:nvPr>
        </p:nvSpPr>
        <p:spPr>
          <a:xfrm>
            <a:off x="633186" y="557439"/>
            <a:ext cx="10815864" cy="830997"/>
          </a:xfrm>
        </p:spPr>
        <p:txBody>
          <a:bodyPr vert="horz" wrap="square" lIns="0" tIns="45720" rIns="91440" bIns="45720" rtlCol="0" anchor="t">
            <a:noAutofit/>
          </a:bodyPr>
          <a:lstStyle>
            <a:lvl1pPr>
              <a:defRPr lang="en-GB" sz="2400">
                <a:solidFill>
                  <a:schemeClr val="tx1"/>
                </a:solidFill>
                <a:latin typeface="Corbel" panose="020B0503020204020204" pitchFamily="34" charset="0"/>
              </a:defRPr>
            </a:lvl1pPr>
          </a:lstStyle>
          <a:p>
            <a:pPr lvl="0" rtl="0">
              <a:lnSpc>
                <a:spcPct val="100000"/>
              </a:lnSpc>
            </a:pPr>
            <a:r>
              <a:rPr lang="el-GR" noProof="0"/>
              <a:t>Κάντε κλικ για να επεξεργαστείτε το Στυλ κύριου τίτλου</a:t>
            </a:r>
          </a:p>
        </p:txBody>
      </p:sp>
      <p:grpSp>
        <p:nvGrpSpPr>
          <p:cNvPr id="4" name="Ομάδα 3">
            <a:extLst>
              <a:ext uri="{FF2B5EF4-FFF2-40B4-BE49-F238E27FC236}">
                <a16:creationId xmlns:a16="http://schemas.microsoft.com/office/drawing/2014/main" id="{859AE304-DA92-45D8-B258-61BEA6C99C0E}"/>
              </a:ext>
            </a:extLst>
          </p:cNvPr>
          <p:cNvGrpSpPr/>
          <p:nvPr userDrawn="1"/>
        </p:nvGrpSpPr>
        <p:grpSpPr>
          <a:xfrm>
            <a:off x="0" y="6086479"/>
            <a:ext cx="12192000" cy="600974"/>
            <a:chOff x="0" y="6086479"/>
            <a:chExt cx="12192000" cy="600974"/>
          </a:xfrm>
        </p:grpSpPr>
        <p:sp>
          <p:nvSpPr>
            <p:cNvPr id="5" name="Ορθογώνιο 4">
              <a:extLst>
                <a:ext uri="{FF2B5EF4-FFF2-40B4-BE49-F238E27FC236}">
                  <a16:creationId xmlns:a16="http://schemas.microsoft.com/office/drawing/2014/main" id="{6BF91D02-B4A9-4013-94B6-079A8D06DE11}"/>
                </a:ext>
              </a:extLst>
            </p:cNvPr>
            <p:cNvSpPr/>
            <p:nvPr/>
          </p:nvSpPr>
          <p:spPr>
            <a:xfrm>
              <a:off x="0" y="6355760"/>
              <a:ext cx="12192000" cy="9144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noProof="0"/>
            </a:p>
          </p:txBody>
        </p:sp>
        <p:sp>
          <p:nvSpPr>
            <p:cNvPr id="7" name="Έλλειψη 6">
              <a:extLst>
                <a:ext uri="{FF2B5EF4-FFF2-40B4-BE49-F238E27FC236}">
                  <a16:creationId xmlns:a16="http://schemas.microsoft.com/office/drawing/2014/main" id="{74DAC864-782A-48D4-8E15-9B35C60421BB}"/>
                </a:ext>
              </a:extLst>
            </p:cNvPr>
            <p:cNvSpPr/>
            <p:nvPr/>
          </p:nvSpPr>
          <p:spPr>
            <a:xfrm>
              <a:off x="11091210" y="6086479"/>
              <a:ext cx="600974" cy="60097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noProof="0"/>
            </a:p>
          </p:txBody>
        </p:sp>
      </p:grpSp>
      <p:sp>
        <p:nvSpPr>
          <p:cNvPr id="8" name="Θέση αριθμού διαφάνειας 5">
            <a:extLst>
              <a:ext uri="{FF2B5EF4-FFF2-40B4-BE49-F238E27FC236}">
                <a16:creationId xmlns:a16="http://schemas.microsoft.com/office/drawing/2014/main" id="{73B7B0E2-E4FA-4B45-89A6-98E4C4DC1D24}"/>
              </a:ext>
            </a:extLst>
          </p:cNvPr>
          <p:cNvSpPr txBox="1">
            <a:spLocks/>
          </p:cNvSpPr>
          <p:nvPr userDrawn="1"/>
        </p:nvSpPr>
        <p:spPr>
          <a:xfrm>
            <a:off x="11091210" y="6189345"/>
            <a:ext cx="600974" cy="395243"/>
          </a:xfrm>
          <a:prstGeom prst="rect">
            <a:avLst/>
          </a:prstGeom>
        </p:spPr>
        <p:txBody>
          <a:bodyPr vert="horz" lIns="0" tIns="0" rIns="0" bIns="0" rtlCol="0" anchor="ctr"/>
          <a:lstStyle>
            <a:defPPr>
              <a:defRPr lang="en-US"/>
            </a:defPPr>
            <a:lvl1pPr marL="0" algn="r" defTabSz="914400" rtl="0" eaLnBrk="1" latinLnBrk="0" hangingPunct="1">
              <a:defRPr sz="11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fld id="{247A4EEE-49CE-4F6C-BF32-B7FCC5EBBF45}" type="slidenum">
              <a:rPr lang="el-GR" sz="1200" noProof="0" smtClean="0">
                <a:solidFill>
                  <a:schemeClr val="bg1"/>
                </a:solidFill>
              </a:rPr>
              <a:pPr algn="ctr"/>
              <a:t>‹#›</a:t>
            </a:fld>
            <a:endParaRPr lang="el-GR" sz="1200" noProof="0">
              <a:solidFill>
                <a:schemeClr val="bg1"/>
              </a:solidFill>
            </a:endParaRPr>
          </a:p>
        </p:txBody>
      </p:sp>
    </p:spTree>
    <p:extLst>
      <p:ext uri="{BB962C8B-B14F-4D97-AF65-F5344CB8AC3E}">
        <p14:creationId xmlns:p14="http://schemas.microsoft.com/office/powerpoint/2010/main" val="1508095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 Εικόνες_Σημαντικό κείμενο 01">
    <p:spTree>
      <p:nvGrpSpPr>
        <p:cNvPr id="1" name=""/>
        <p:cNvGrpSpPr/>
        <p:nvPr/>
      </p:nvGrpSpPr>
      <p:grpSpPr>
        <a:xfrm>
          <a:off x="0" y="0"/>
          <a:ext cx="0" cy="0"/>
          <a:chOff x="0" y="0"/>
          <a:chExt cx="0" cy="0"/>
        </a:xfrm>
      </p:grpSpPr>
      <p:sp>
        <p:nvSpPr>
          <p:cNvPr id="12" name="Θέση εικόνας 11">
            <a:extLst>
              <a:ext uri="{FF2B5EF4-FFF2-40B4-BE49-F238E27FC236}">
                <a16:creationId xmlns:a16="http://schemas.microsoft.com/office/drawing/2014/main" id="{83A2DEF1-03FF-475D-994A-6FC6FB1414FB}"/>
              </a:ext>
            </a:extLst>
          </p:cNvPr>
          <p:cNvSpPr>
            <a:spLocks noGrp="1"/>
          </p:cNvSpPr>
          <p:nvPr>
            <p:ph type="pic" sz="quarter" idx="12" hasCustomPrompt="1"/>
          </p:nvPr>
        </p:nvSpPr>
        <p:spPr>
          <a:xfrm>
            <a:off x="0" y="0"/>
            <a:ext cx="8087304" cy="6858000"/>
          </a:xfrm>
          <a:custGeom>
            <a:avLst/>
            <a:gdLst>
              <a:gd name="connsiteX0" fmla="*/ 0 w 8087304"/>
              <a:gd name="connsiteY0" fmla="*/ 0 h 6858000"/>
              <a:gd name="connsiteX1" fmla="*/ 8087304 w 8087304"/>
              <a:gd name="connsiteY1" fmla="*/ 0 h 6858000"/>
              <a:gd name="connsiteX2" fmla="*/ 8087304 w 8087304"/>
              <a:gd name="connsiteY2" fmla="*/ 7620 h 6858000"/>
              <a:gd name="connsiteX3" fmla="*/ 6368365 w 8087304"/>
              <a:gd name="connsiteY3" fmla="*/ 6858000 h 6858000"/>
              <a:gd name="connsiteX4" fmla="*/ 0 w 8087304"/>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87304" h="6858000">
                <a:moveTo>
                  <a:pt x="0" y="0"/>
                </a:moveTo>
                <a:lnTo>
                  <a:pt x="8087304" y="0"/>
                </a:lnTo>
                <a:lnTo>
                  <a:pt x="8087304" y="7620"/>
                </a:lnTo>
                <a:lnTo>
                  <a:pt x="6368365" y="6858000"/>
                </a:lnTo>
                <a:lnTo>
                  <a:pt x="0" y="6858000"/>
                </a:lnTo>
                <a:close/>
              </a:path>
            </a:pathLst>
          </a:custGeom>
        </p:spPr>
        <p:txBody>
          <a:bodyPr wrap="square" rtlCol="0" anchor="ctr" anchorCtr="1">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a:lvl1pPr>
          </a:lstStyle>
          <a:p>
            <a:pPr marL="285750" marR="0" lvl="0" indent="-285750" algn="ctr" defTabSz="914400" rtl="0" eaLnBrk="1" fontAlgn="auto" latinLnBrk="0" hangingPunct="1">
              <a:lnSpc>
                <a:spcPct val="90000"/>
              </a:lnSpc>
              <a:spcBef>
                <a:spcPts val="1000"/>
              </a:spcBef>
              <a:spcAft>
                <a:spcPts val="0"/>
              </a:spcAft>
              <a:buClrTx/>
              <a:buSzTx/>
              <a:tabLst/>
              <a:defRPr/>
            </a:pPr>
            <a:r>
              <a:rPr lang="el-GR" noProof="0"/>
              <a:t>Εισαγωγή εικόνας</a:t>
            </a:r>
          </a:p>
        </p:txBody>
      </p:sp>
      <p:sp>
        <p:nvSpPr>
          <p:cNvPr id="2" name="Τίτλος 1">
            <a:extLst>
              <a:ext uri="{FF2B5EF4-FFF2-40B4-BE49-F238E27FC236}">
                <a16:creationId xmlns:a16="http://schemas.microsoft.com/office/drawing/2014/main" id="{2558FCDE-8F3F-4E83-B550-DF944B424F78}"/>
              </a:ext>
            </a:extLst>
          </p:cNvPr>
          <p:cNvSpPr>
            <a:spLocks noGrp="1"/>
          </p:cNvSpPr>
          <p:nvPr>
            <p:ph type="title" hasCustomPrompt="1"/>
          </p:nvPr>
        </p:nvSpPr>
        <p:spPr>
          <a:xfrm>
            <a:off x="785586" y="4081468"/>
            <a:ext cx="5005614" cy="822960"/>
          </a:xfrm>
        </p:spPr>
        <p:txBody>
          <a:bodyPr vert="horz" wrap="square" lIns="0" tIns="45720" rIns="91440" bIns="45720" rtlCol="0" anchor="t">
            <a:noAutofit/>
          </a:bodyPr>
          <a:lstStyle>
            <a:lvl1pPr marL="0" indent="0">
              <a:buFont typeface="Arial" panose="020B0604020202020204" pitchFamily="34" charset="0"/>
              <a:buNone/>
              <a:defRPr lang="en-GB" sz="2400" dirty="0">
                <a:solidFill>
                  <a:schemeClr val="tx1"/>
                </a:solidFill>
                <a:latin typeface="Corbel" panose="020B0503020204020204" pitchFamily="34" charset="0"/>
              </a:defRPr>
            </a:lvl1pPr>
          </a:lstStyle>
          <a:p>
            <a:pPr marL="0" lvl="0" rtl="0">
              <a:lnSpc>
                <a:spcPct val="100000"/>
              </a:lnSpc>
            </a:pPr>
            <a:r>
              <a:rPr lang="el-GR" noProof="0"/>
              <a:t>Κάντε κλικ για να επεξεργαστείτε το Στυλ κύριου τίτλου</a:t>
            </a:r>
          </a:p>
        </p:txBody>
      </p:sp>
      <p:sp>
        <p:nvSpPr>
          <p:cNvPr id="13" name="Θέση κειμένου 12">
            <a:extLst>
              <a:ext uri="{FF2B5EF4-FFF2-40B4-BE49-F238E27FC236}">
                <a16:creationId xmlns:a16="http://schemas.microsoft.com/office/drawing/2014/main" id="{B48BA177-B717-42B2-884C-04576C20342D}"/>
              </a:ext>
            </a:extLst>
          </p:cNvPr>
          <p:cNvSpPr>
            <a:spLocks noGrp="1"/>
          </p:cNvSpPr>
          <p:nvPr>
            <p:ph type="body" sz="quarter" idx="11" hasCustomPrompt="1"/>
          </p:nvPr>
        </p:nvSpPr>
        <p:spPr>
          <a:xfrm>
            <a:off x="785586" y="5047107"/>
            <a:ext cx="5005614" cy="1005840"/>
          </a:xfrm>
        </p:spPr>
        <p:txBody>
          <a:bodyPr vert="horz" wrap="square" lIns="0" tIns="45720" rIns="0" bIns="45720" rtlCol="0" anchor="t">
            <a:noAutofit/>
          </a:bodyPr>
          <a:lstStyle>
            <a:lvl1pPr marL="0" indent="0">
              <a:buNone/>
              <a:defRPr lang="en-US" sz="1600" dirty="0" smtClean="0">
                <a:solidFill>
                  <a:schemeClr val="tx1"/>
                </a:solidFill>
                <a:latin typeface="+mn-lt"/>
                <a:ea typeface="+mj-ea"/>
                <a:cs typeface="+mj-cs"/>
              </a:defRPr>
            </a:lvl1pPr>
          </a:lstStyle>
          <a:p>
            <a:pPr lvl="0" rtl="0"/>
            <a:r>
              <a:rPr lang="el-GR" noProof="0" dirty="0"/>
              <a:t>Κάντε κλικ για επεξεργασία των στυλ κειμένου του υποδείγματος</a:t>
            </a:r>
          </a:p>
        </p:txBody>
      </p:sp>
      <p:sp>
        <p:nvSpPr>
          <p:cNvPr id="17" name="Θέση εικόνας 16">
            <a:extLst>
              <a:ext uri="{FF2B5EF4-FFF2-40B4-BE49-F238E27FC236}">
                <a16:creationId xmlns:a16="http://schemas.microsoft.com/office/drawing/2014/main" id="{D935D313-376E-4CA0-9732-D0CACCC07FAD}"/>
              </a:ext>
            </a:extLst>
          </p:cNvPr>
          <p:cNvSpPr>
            <a:spLocks noGrp="1"/>
          </p:cNvSpPr>
          <p:nvPr>
            <p:ph type="pic" sz="quarter" idx="13" hasCustomPrompt="1"/>
          </p:nvPr>
        </p:nvSpPr>
        <p:spPr>
          <a:xfrm>
            <a:off x="6464300" y="0"/>
            <a:ext cx="5727700" cy="6858000"/>
          </a:xfrm>
          <a:custGeom>
            <a:avLst/>
            <a:gdLst>
              <a:gd name="connsiteX0" fmla="*/ 1708150 w 5727700"/>
              <a:gd name="connsiteY0" fmla="*/ 0 h 6858000"/>
              <a:gd name="connsiteX1" fmla="*/ 5727700 w 5727700"/>
              <a:gd name="connsiteY1" fmla="*/ 0 h 6858000"/>
              <a:gd name="connsiteX2" fmla="*/ 5727700 w 5727700"/>
              <a:gd name="connsiteY2" fmla="*/ 6858000 h 6858000"/>
              <a:gd name="connsiteX3" fmla="*/ 0 w 5727700"/>
              <a:gd name="connsiteY3" fmla="*/ 6858000 h 6858000"/>
              <a:gd name="connsiteX4" fmla="*/ 0 w 5727700"/>
              <a:gd name="connsiteY4" fmla="*/ 68326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27700" h="6858000">
                <a:moveTo>
                  <a:pt x="1708150" y="0"/>
                </a:moveTo>
                <a:lnTo>
                  <a:pt x="5727700" y="0"/>
                </a:lnTo>
                <a:lnTo>
                  <a:pt x="5727700" y="6858000"/>
                </a:lnTo>
                <a:lnTo>
                  <a:pt x="0" y="6858000"/>
                </a:lnTo>
                <a:lnTo>
                  <a:pt x="0" y="6832600"/>
                </a:lnTo>
                <a:close/>
              </a:path>
            </a:pathLst>
          </a:custGeom>
        </p:spPr>
        <p:txBody>
          <a:bodyPr vert="horz" wrap="square" lIns="91440" tIns="45720" rIns="91440" bIns="45720" rtlCol="0" anchor="ctr" anchorCtr="1">
            <a:noAutofit/>
          </a:bodyPr>
          <a:lstStyle>
            <a:lvl1pPr marL="0" indent="0">
              <a:buNone/>
              <a:defRPr lang="en-GB" sz="1800"/>
            </a:lvl1pPr>
          </a:lstStyle>
          <a:p>
            <a:pPr marL="228600" lvl="0" indent="-228600" algn="ctr" rtl="0"/>
            <a:r>
              <a:rPr lang="el-GR" noProof="0"/>
              <a:t>Εισαγωγή εικόνας</a:t>
            </a:r>
          </a:p>
        </p:txBody>
      </p:sp>
      <p:sp>
        <p:nvSpPr>
          <p:cNvPr id="20" name="Θέση αριθμού διαφάνειας 7">
            <a:extLst>
              <a:ext uri="{FF2B5EF4-FFF2-40B4-BE49-F238E27FC236}">
                <a16:creationId xmlns:a16="http://schemas.microsoft.com/office/drawing/2014/main" id="{1CEA3362-50AD-4D98-92C4-DA1D8C857A75}"/>
              </a:ext>
            </a:extLst>
          </p:cNvPr>
          <p:cNvSpPr>
            <a:spLocks noGrp="1"/>
          </p:cNvSpPr>
          <p:nvPr>
            <p:ph type="sldNum" sz="quarter" idx="4"/>
          </p:nvPr>
        </p:nvSpPr>
        <p:spPr>
          <a:xfrm>
            <a:off x="11091210" y="6189345"/>
            <a:ext cx="600974" cy="395243"/>
          </a:xfrm>
          <a:prstGeom prst="rect">
            <a:avLst/>
          </a:prstGeom>
        </p:spPr>
        <p:txBody>
          <a:bodyPr vert="horz" lIns="0" tIns="0" rIns="0" bIns="0" rtlCol="0" anchor="ctr"/>
          <a:lstStyle>
            <a:lvl1pPr>
              <a:defRPr lang="en-GB" sz="1200" smtClean="0">
                <a:solidFill>
                  <a:schemeClr val="bg1"/>
                </a:solidFill>
              </a:defRPr>
            </a:lvl1pPr>
          </a:lstStyle>
          <a:p>
            <a:pPr algn="ctr" rtl="0"/>
            <a:fld id="{817179DE-9BF3-494C-804F-0C7C90AC8700}" type="slidenum">
              <a:rPr lang="el-GR" noProof="0" smtClean="0"/>
              <a:pPr algn="ctr"/>
              <a:t>‹#›</a:t>
            </a:fld>
            <a:endParaRPr lang="el-GR" noProof="0"/>
          </a:p>
        </p:txBody>
      </p:sp>
    </p:spTree>
    <p:extLst>
      <p:ext uri="{BB962C8B-B14F-4D97-AF65-F5344CB8AC3E}">
        <p14:creationId xmlns:p14="http://schemas.microsoft.com/office/powerpoint/2010/main" val="7914178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grpSp>
        <p:nvGrpSpPr>
          <p:cNvPr id="3" name="Ομάδα 2">
            <a:extLst>
              <a:ext uri="{FF2B5EF4-FFF2-40B4-BE49-F238E27FC236}">
                <a16:creationId xmlns:a16="http://schemas.microsoft.com/office/drawing/2014/main" id="{5F3686C7-DF83-47D9-A485-35F4F1D36A69}"/>
              </a:ext>
            </a:extLst>
          </p:cNvPr>
          <p:cNvGrpSpPr/>
          <p:nvPr userDrawn="1"/>
        </p:nvGrpSpPr>
        <p:grpSpPr>
          <a:xfrm>
            <a:off x="0" y="6086479"/>
            <a:ext cx="12192000" cy="600974"/>
            <a:chOff x="0" y="6086479"/>
            <a:chExt cx="12192000" cy="600974"/>
          </a:xfrm>
        </p:grpSpPr>
        <p:sp>
          <p:nvSpPr>
            <p:cNvPr id="4" name="Ορθογώνιο 3">
              <a:extLst>
                <a:ext uri="{FF2B5EF4-FFF2-40B4-BE49-F238E27FC236}">
                  <a16:creationId xmlns:a16="http://schemas.microsoft.com/office/drawing/2014/main" id="{790B36CF-9391-49E9-B599-8B724B6EF267}"/>
                </a:ext>
              </a:extLst>
            </p:cNvPr>
            <p:cNvSpPr/>
            <p:nvPr/>
          </p:nvSpPr>
          <p:spPr>
            <a:xfrm>
              <a:off x="0" y="6355760"/>
              <a:ext cx="12192000" cy="9144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noProof="0"/>
            </a:p>
          </p:txBody>
        </p:sp>
        <p:sp>
          <p:nvSpPr>
            <p:cNvPr id="6" name="Έλλειψη 5">
              <a:extLst>
                <a:ext uri="{FF2B5EF4-FFF2-40B4-BE49-F238E27FC236}">
                  <a16:creationId xmlns:a16="http://schemas.microsoft.com/office/drawing/2014/main" id="{468CE156-5D60-42B0-A4F9-33FA85537807}"/>
                </a:ext>
              </a:extLst>
            </p:cNvPr>
            <p:cNvSpPr/>
            <p:nvPr/>
          </p:nvSpPr>
          <p:spPr>
            <a:xfrm>
              <a:off x="11091210" y="6086479"/>
              <a:ext cx="600974" cy="60097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noProof="0"/>
            </a:p>
          </p:txBody>
        </p:sp>
      </p:grpSp>
      <p:sp>
        <p:nvSpPr>
          <p:cNvPr id="5" name="Θέση αριθμού διαφάνειας 7">
            <a:extLst>
              <a:ext uri="{FF2B5EF4-FFF2-40B4-BE49-F238E27FC236}">
                <a16:creationId xmlns:a16="http://schemas.microsoft.com/office/drawing/2014/main" id="{9E4521A1-4C9D-4795-B551-D151E8856AAE}"/>
              </a:ext>
            </a:extLst>
          </p:cNvPr>
          <p:cNvSpPr>
            <a:spLocks noGrp="1"/>
          </p:cNvSpPr>
          <p:nvPr>
            <p:ph type="sldNum" sz="quarter" idx="4"/>
          </p:nvPr>
        </p:nvSpPr>
        <p:spPr>
          <a:xfrm>
            <a:off x="11091210" y="6189345"/>
            <a:ext cx="600974" cy="395243"/>
          </a:xfrm>
          <a:prstGeom prst="rect">
            <a:avLst/>
          </a:prstGeom>
        </p:spPr>
        <p:txBody>
          <a:bodyPr vert="horz" lIns="0" tIns="0" rIns="0" bIns="0" rtlCol="0" anchor="ctr"/>
          <a:lstStyle>
            <a:lvl1pPr>
              <a:defRPr lang="en-GB" sz="1200" smtClean="0">
                <a:solidFill>
                  <a:schemeClr val="bg1"/>
                </a:solidFill>
              </a:defRPr>
            </a:lvl1pPr>
          </a:lstStyle>
          <a:p>
            <a:pPr algn="ctr" rtl="0"/>
            <a:fld id="{817179DE-9BF3-494C-804F-0C7C90AC8700}" type="slidenum">
              <a:rPr lang="el-GR" noProof="0" smtClean="0"/>
              <a:pPr algn="ctr"/>
              <a:t>‹#›</a:t>
            </a:fld>
            <a:endParaRPr lang="el-GR" noProof="0"/>
          </a:p>
        </p:txBody>
      </p:sp>
    </p:spTree>
    <p:extLst>
      <p:ext uri="{BB962C8B-B14F-4D97-AF65-F5344CB8AC3E}">
        <p14:creationId xmlns:p14="http://schemas.microsoft.com/office/powerpoint/2010/main" val="5403706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Κλείσιμο">
    <p:spTree>
      <p:nvGrpSpPr>
        <p:cNvPr id="1" name=""/>
        <p:cNvGrpSpPr/>
        <p:nvPr/>
      </p:nvGrpSpPr>
      <p:grpSpPr>
        <a:xfrm>
          <a:off x="0" y="0"/>
          <a:ext cx="0" cy="0"/>
          <a:chOff x="0" y="0"/>
          <a:chExt cx="0" cy="0"/>
        </a:xfrm>
      </p:grpSpPr>
      <p:sp>
        <p:nvSpPr>
          <p:cNvPr id="9" name="Θέση εικόνας 8">
            <a:extLst>
              <a:ext uri="{FF2B5EF4-FFF2-40B4-BE49-F238E27FC236}">
                <a16:creationId xmlns:a16="http://schemas.microsoft.com/office/drawing/2014/main" id="{A46D6285-06A8-4297-915D-0A280359C280}"/>
              </a:ext>
            </a:extLst>
          </p:cNvPr>
          <p:cNvSpPr>
            <a:spLocks noGrp="1"/>
          </p:cNvSpPr>
          <p:nvPr>
            <p:ph type="pic" sz="quarter" idx="10" hasCustomPrompt="1"/>
          </p:nvPr>
        </p:nvSpPr>
        <p:spPr>
          <a:xfrm>
            <a:off x="1" y="0"/>
            <a:ext cx="12192000" cy="6858000"/>
          </a:xfrm>
        </p:spPr>
        <p:txBody>
          <a:bodyPr vert="horz" lIns="91440" tIns="45720" rIns="91440" bIns="45720" rtlCol="0" anchor="ctr" anchorCtr="1">
            <a:normAutofit/>
          </a:bodyPr>
          <a:lstStyle>
            <a:lvl1pPr>
              <a:defRPr lang="en-GB" sz="2400">
                <a:solidFill>
                  <a:schemeClr val="tx1"/>
                </a:solidFill>
              </a:defRPr>
            </a:lvl1pPr>
          </a:lstStyle>
          <a:p>
            <a:pPr marL="0" lvl="0" indent="0" rtl="0">
              <a:buNone/>
            </a:pPr>
            <a:r>
              <a:rPr lang="el-GR" noProof="0"/>
              <a:t>Εισαγωγή εικόνας</a:t>
            </a:r>
          </a:p>
        </p:txBody>
      </p:sp>
      <p:sp>
        <p:nvSpPr>
          <p:cNvPr id="10" name="Τίτλος 1">
            <a:extLst>
              <a:ext uri="{FF2B5EF4-FFF2-40B4-BE49-F238E27FC236}">
                <a16:creationId xmlns:a16="http://schemas.microsoft.com/office/drawing/2014/main" id="{A75C086E-F523-4C77-938F-0DB6203DBC43}"/>
              </a:ext>
            </a:extLst>
          </p:cNvPr>
          <p:cNvSpPr>
            <a:spLocks noGrp="1"/>
          </p:cNvSpPr>
          <p:nvPr>
            <p:ph type="ctrTitle" hasCustomPrompt="1"/>
          </p:nvPr>
        </p:nvSpPr>
        <p:spPr>
          <a:xfrm>
            <a:off x="691080" y="2139696"/>
            <a:ext cx="5578995" cy="879928"/>
          </a:xfrm>
        </p:spPr>
        <p:txBody>
          <a:bodyPr vert="horz" lIns="91440" tIns="45720" rIns="91440" bIns="45720" rtlCol="0" anchor="ctr" anchorCtr="0">
            <a:noAutofit/>
          </a:bodyPr>
          <a:lstStyle>
            <a:lvl1pPr algn="l">
              <a:defRPr lang="en-GB" b="0" dirty="0">
                <a:solidFill>
                  <a:schemeClr val="bg1"/>
                </a:solidFill>
              </a:defRPr>
            </a:lvl1pPr>
          </a:lstStyle>
          <a:p>
            <a:pPr marL="0" lvl="0" algn="ctr" rtl="0"/>
            <a:r>
              <a:rPr lang="el-GR" noProof="0"/>
              <a:t>ΤΙΤΛΟΣ</a:t>
            </a:r>
          </a:p>
        </p:txBody>
      </p:sp>
      <p:sp>
        <p:nvSpPr>
          <p:cNvPr id="17" name="Θέση κειμένου 4">
            <a:extLst>
              <a:ext uri="{FF2B5EF4-FFF2-40B4-BE49-F238E27FC236}">
                <a16:creationId xmlns:a16="http://schemas.microsoft.com/office/drawing/2014/main" id="{B293AB9F-7C1D-4A06-9F42-4FD67BF2739F}"/>
              </a:ext>
            </a:extLst>
          </p:cNvPr>
          <p:cNvSpPr>
            <a:spLocks noGrp="1"/>
          </p:cNvSpPr>
          <p:nvPr>
            <p:ph type="body" sz="quarter" idx="15" hasCustomPrompt="1"/>
          </p:nvPr>
        </p:nvSpPr>
        <p:spPr>
          <a:xfrm>
            <a:off x="1359075" y="3653097"/>
            <a:ext cx="3695206" cy="276999"/>
          </a:xfrm>
        </p:spPr>
        <p:txBody>
          <a:bodyPr lIns="0" rtlCol="0" anchor="ctr">
            <a:noAutofit/>
          </a:bodyPr>
          <a:lstStyle>
            <a:lvl1pPr marL="0" indent="0">
              <a:lnSpc>
                <a:spcPct val="100000"/>
              </a:lnSpc>
              <a:buNone/>
              <a:defRPr sz="1800" spc="0">
                <a:solidFill>
                  <a:schemeClr val="bg1"/>
                </a:solidFill>
              </a:defRPr>
            </a:lvl1pPr>
          </a:lstStyle>
          <a:p>
            <a:pPr lvl="0" rtl="0"/>
            <a:r>
              <a:rPr lang="el-GR" noProof="0"/>
              <a:t>Όνομα</a:t>
            </a:r>
          </a:p>
        </p:txBody>
      </p:sp>
      <p:sp>
        <p:nvSpPr>
          <p:cNvPr id="18" name="Θέση κειμένου 4">
            <a:extLst>
              <a:ext uri="{FF2B5EF4-FFF2-40B4-BE49-F238E27FC236}">
                <a16:creationId xmlns:a16="http://schemas.microsoft.com/office/drawing/2014/main" id="{224AF9FB-5C6E-4050-AE8D-3B218C0F1DAE}"/>
              </a:ext>
            </a:extLst>
          </p:cNvPr>
          <p:cNvSpPr>
            <a:spLocks noGrp="1"/>
          </p:cNvSpPr>
          <p:nvPr>
            <p:ph type="body" sz="quarter" idx="16" hasCustomPrompt="1"/>
          </p:nvPr>
        </p:nvSpPr>
        <p:spPr>
          <a:xfrm>
            <a:off x="1359075" y="4392151"/>
            <a:ext cx="3695206" cy="276999"/>
          </a:xfrm>
        </p:spPr>
        <p:txBody>
          <a:bodyPr lIns="0" rtlCol="0" anchor="ctr">
            <a:noAutofit/>
          </a:bodyPr>
          <a:lstStyle>
            <a:lvl1pPr marL="0" indent="0">
              <a:lnSpc>
                <a:spcPct val="100000"/>
              </a:lnSpc>
              <a:buNone/>
              <a:defRPr sz="1800" spc="0">
                <a:solidFill>
                  <a:schemeClr val="bg1"/>
                </a:solidFill>
              </a:defRPr>
            </a:lvl1pPr>
          </a:lstStyle>
          <a:p>
            <a:pPr lvl="0" rtl="0"/>
            <a:r>
              <a:rPr lang="el-GR" noProof="0"/>
              <a:t>Τηλέφωνο</a:t>
            </a:r>
          </a:p>
        </p:txBody>
      </p:sp>
      <p:sp>
        <p:nvSpPr>
          <p:cNvPr id="19" name="Θέση κειμένου 4">
            <a:extLst>
              <a:ext uri="{FF2B5EF4-FFF2-40B4-BE49-F238E27FC236}">
                <a16:creationId xmlns:a16="http://schemas.microsoft.com/office/drawing/2014/main" id="{68A48B85-2E0B-42B6-AB4A-1302D3C828F5}"/>
              </a:ext>
            </a:extLst>
          </p:cNvPr>
          <p:cNvSpPr>
            <a:spLocks noGrp="1"/>
          </p:cNvSpPr>
          <p:nvPr>
            <p:ph type="body" sz="quarter" idx="17" hasCustomPrompt="1"/>
          </p:nvPr>
        </p:nvSpPr>
        <p:spPr>
          <a:xfrm>
            <a:off x="1359075" y="5131205"/>
            <a:ext cx="3695206" cy="276999"/>
          </a:xfrm>
        </p:spPr>
        <p:txBody>
          <a:bodyPr lIns="0" rtlCol="0" anchor="ctr">
            <a:noAutofit/>
          </a:bodyPr>
          <a:lstStyle>
            <a:lvl1pPr marL="0" indent="0">
              <a:lnSpc>
                <a:spcPct val="100000"/>
              </a:lnSpc>
              <a:buNone/>
              <a:defRPr sz="1800" spc="0">
                <a:solidFill>
                  <a:schemeClr val="bg1"/>
                </a:solidFill>
              </a:defRPr>
            </a:lvl1pPr>
          </a:lstStyle>
          <a:p>
            <a:pPr lvl="0" rtl="0"/>
            <a:r>
              <a:rPr lang="el-GR" noProof="0"/>
              <a:t>Διεύθυνση ηλεκτρονικού ταχυδρομείου</a:t>
            </a:r>
          </a:p>
        </p:txBody>
      </p:sp>
      <p:sp>
        <p:nvSpPr>
          <p:cNvPr id="20" name="Θέση κειμένου 4">
            <a:extLst>
              <a:ext uri="{FF2B5EF4-FFF2-40B4-BE49-F238E27FC236}">
                <a16:creationId xmlns:a16="http://schemas.microsoft.com/office/drawing/2014/main" id="{9244D33F-3A47-4DE3-8198-7AC5316E31E6}"/>
              </a:ext>
            </a:extLst>
          </p:cNvPr>
          <p:cNvSpPr>
            <a:spLocks noGrp="1"/>
          </p:cNvSpPr>
          <p:nvPr>
            <p:ph type="body" sz="quarter" idx="18" hasCustomPrompt="1"/>
          </p:nvPr>
        </p:nvSpPr>
        <p:spPr>
          <a:xfrm>
            <a:off x="1359075" y="5870258"/>
            <a:ext cx="3695206" cy="276999"/>
          </a:xfrm>
        </p:spPr>
        <p:txBody>
          <a:bodyPr lIns="0" rtlCol="0" anchor="ctr">
            <a:noAutofit/>
          </a:bodyPr>
          <a:lstStyle>
            <a:lvl1pPr marL="0" indent="0">
              <a:lnSpc>
                <a:spcPct val="100000"/>
              </a:lnSpc>
              <a:buNone/>
              <a:defRPr sz="1800" spc="0">
                <a:solidFill>
                  <a:schemeClr val="bg1"/>
                </a:solidFill>
              </a:defRPr>
            </a:lvl1pPr>
          </a:lstStyle>
          <a:p>
            <a:pPr lvl="0" rtl="0"/>
            <a:r>
              <a:rPr lang="el-GR" noProof="0"/>
              <a:t>Τοποθεσία web</a:t>
            </a:r>
          </a:p>
        </p:txBody>
      </p:sp>
      <p:sp>
        <p:nvSpPr>
          <p:cNvPr id="3" name="Θέση περιεχομένου 2">
            <a:extLst>
              <a:ext uri="{FF2B5EF4-FFF2-40B4-BE49-F238E27FC236}">
                <a16:creationId xmlns:a16="http://schemas.microsoft.com/office/drawing/2014/main" id="{8F220C8B-2E18-4D91-A806-6C7C3940B00F}"/>
              </a:ext>
            </a:extLst>
          </p:cNvPr>
          <p:cNvSpPr>
            <a:spLocks noGrp="1" noChangeAspect="1"/>
          </p:cNvSpPr>
          <p:nvPr>
            <p:ph sz="quarter" idx="19" hasCustomPrompt="1"/>
          </p:nvPr>
        </p:nvSpPr>
        <p:spPr>
          <a:xfrm>
            <a:off x="691080" y="4295744"/>
            <a:ext cx="469813" cy="469812"/>
          </a:xfrm>
          <a:prstGeom prst="ellipse">
            <a:avLst/>
          </a:prstGeom>
          <a:noFill/>
          <a:ln>
            <a:noFill/>
          </a:ln>
        </p:spPr>
        <p:txBody>
          <a:bodyPr lIns="0" tIns="0" rIns="0" bIns="0" rtlCol="0" anchor="ctr">
            <a:noAutofit/>
          </a:bodyPr>
          <a:lstStyle>
            <a:lvl1pPr marL="0" indent="0" algn="ctr">
              <a:buNone/>
              <a:defRPr sz="1050"/>
            </a:lvl1pPr>
          </a:lstStyle>
          <a:p>
            <a:pPr lvl="0" rtl="0"/>
            <a:r>
              <a:rPr lang="el-GR" noProof="0"/>
              <a:t>Εικονίδιο</a:t>
            </a:r>
          </a:p>
        </p:txBody>
      </p:sp>
      <p:sp>
        <p:nvSpPr>
          <p:cNvPr id="28" name="Θέση περιεχομένου 2">
            <a:extLst>
              <a:ext uri="{FF2B5EF4-FFF2-40B4-BE49-F238E27FC236}">
                <a16:creationId xmlns:a16="http://schemas.microsoft.com/office/drawing/2014/main" id="{3D1C5933-D103-4989-B652-C7B692341BC3}"/>
              </a:ext>
            </a:extLst>
          </p:cNvPr>
          <p:cNvSpPr>
            <a:spLocks noGrp="1" noChangeAspect="1"/>
          </p:cNvSpPr>
          <p:nvPr>
            <p:ph sz="quarter" idx="20" hasCustomPrompt="1"/>
          </p:nvPr>
        </p:nvSpPr>
        <p:spPr>
          <a:xfrm>
            <a:off x="691080" y="5034798"/>
            <a:ext cx="469813" cy="469812"/>
          </a:xfrm>
          <a:prstGeom prst="ellipse">
            <a:avLst/>
          </a:prstGeom>
          <a:noFill/>
          <a:ln>
            <a:noFill/>
          </a:ln>
        </p:spPr>
        <p:txBody>
          <a:bodyPr lIns="0" tIns="0" rIns="0" bIns="0" rtlCol="0" anchor="ctr">
            <a:noAutofit/>
          </a:bodyPr>
          <a:lstStyle>
            <a:lvl1pPr marL="0" indent="0" algn="ctr">
              <a:buNone/>
              <a:defRPr sz="1050"/>
            </a:lvl1pPr>
          </a:lstStyle>
          <a:p>
            <a:pPr lvl="0" rtl="0"/>
            <a:r>
              <a:rPr lang="el-GR" noProof="0"/>
              <a:t>Εικονίδιο</a:t>
            </a:r>
          </a:p>
        </p:txBody>
      </p:sp>
      <p:sp>
        <p:nvSpPr>
          <p:cNvPr id="29" name="Θέση περιεχομένου 2">
            <a:extLst>
              <a:ext uri="{FF2B5EF4-FFF2-40B4-BE49-F238E27FC236}">
                <a16:creationId xmlns:a16="http://schemas.microsoft.com/office/drawing/2014/main" id="{A80EBF65-A9A1-4724-B962-DB9B79A924AA}"/>
              </a:ext>
            </a:extLst>
          </p:cNvPr>
          <p:cNvSpPr>
            <a:spLocks noGrp="1" noChangeAspect="1"/>
          </p:cNvSpPr>
          <p:nvPr>
            <p:ph sz="quarter" idx="21" hasCustomPrompt="1"/>
          </p:nvPr>
        </p:nvSpPr>
        <p:spPr>
          <a:xfrm>
            <a:off x="691080" y="5773851"/>
            <a:ext cx="469813" cy="469812"/>
          </a:xfrm>
          <a:prstGeom prst="ellipse">
            <a:avLst/>
          </a:prstGeom>
          <a:noFill/>
          <a:ln>
            <a:noFill/>
          </a:ln>
        </p:spPr>
        <p:txBody>
          <a:bodyPr lIns="0" tIns="0" rIns="0" bIns="0" rtlCol="0" anchor="ctr">
            <a:noAutofit/>
          </a:bodyPr>
          <a:lstStyle>
            <a:lvl1pPr marL="0" indent="0" algn="ctr">
              <a:buNone/>
              <a:defRPr sz="1050"/>
            </a:lvl1pPr>
          </a:lstStyle>
          <a:p>
            <a:pPr lvl="0" rtl="0"/>
            <a:r>
              <a:rPr lang="el-GR" noProof="0"/>
              <a:t>Εικονίδιο</a:t>
            </a:r>
          </a:p>
        </p:txBody>
      </p:sp>
      <p:sp>
        <p:nvSpPr>
          <p:cNvPr id="30" name="Θέση περιεχομένου 2">
            <a:extLst>
              <a:ext uri="{FF2B5EF4-FFF2-40B4-BE49-F238E27FC236}">
                <a16:creationId xmlns:a16="http://schemas.microsoft.com/office/drawing/2014/main" id="{06251342-E6E3-4C57-A0A9-C7BB3DCAE115}"/>
              </a:ext>
            </a:extLst>
          </p:cNvPr>
          <p:cNvSpPr>
            <a:spLocks noGrp="1" noChangeAspect="1"/>
          </p:cNvSpPr>
          <p:nvPr>
            <p:ph sz="quarter" idx="22" hasCustomPrompt="1"/>
          </p:nvPr>
        </p:nvSpPr>
        <p:spPr>
          <a:xfrm>
            <a:off x="691080" y="3556690"/>
            <a:ext cx="469813" cy="469812"/>
          </a:xfrm>
          <a:prstGeom prst="ellipse">
            <a:avLst/>
          </a:prstGeom>
          <a:noFill/>
          <a:ln>
            <a:noFill/>
          </a:ln>
        </p:spPr>
        <p:txBody>
          <a:bodyPr lIns="0" tIns="0" rIns="0" bIns="0" rtlCol="0" anchor="ctr">
            <a:noAutofit/>
          </a:bodyPr>
          <a:lstStyle>
            <a:lvl1pPr marL="0" indent="0" algn="ctr">
              <a:buNone/>
              <a:defRPr sz="1050"/>
            </a:lvl1pPr>
          </a:lstStyle>
          <a:p>
            <a:pPr lvl="0" rtl="0"/>
            <a:r>
              <a:rPr lang="el-GR" noProof="0"/>
              <a:t>Εικονίδιο</a:t>
            </a:r>
          </a:p>
        </p:txBody>
      </p:sp>
    </p:spTree>
    <p:extLst>
      <p:ext uri="{BB962C8B-B14F-4D97-AF65-F5344CB8AC3E}">
        <p14:creationId xmlns:p14="http://schemas.microsoft.com/office/powerpoint/2010/main" val="41693542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1744DE2-A455-46F2-BE15-959050C87CE4}"/>
              </a:ext>
            </a:extLst>
          </p:cNvPr>
          <p:cNvSpPr>
            <a:spLocks noGrp="1"/>
          </p:cNvSpPr>
          <p:nvPr>
            <p:ph type="ctrTitle" hasCustomPrompt="1"/>
          </p:nvPr>
        </p:nvSpPr>
        <p:spPr>
          <a:xfrm>
            <a:off x="7274144" y="1291772"/>
            <a:ext cx="4379976" cy="3611880"/>
          </a:xfrm>
        </p:spPr>
        <p:txBody>
          <a:bodyPr vert="horz" lIns="91440" tIns="45720" rIns="91440" bIns="45720" rtlCol="0" anchor="b" anchorCtr="1">
            <a:noAutofit/>
          </a:bodyPr>
          <a:lstStyle>
            <a:lvl1pPr>
              <a:defRPr lang="en-GB" dirty="0"/>
            </a:lvl1pPr>
          </a:lstStyle>
          <a:p>
            <a:pPr marL="0" lvl="0" algn="ctr" rtl="0"/>
            <a:r>
              <a:rPr lang="el-GR" noProof="0"/>
              <a:t>ΤΙΤΛΟΣ</a:t>
            </a:r>
          </a:p>
        </p:txBody>
      </p:sp>
      <p:sp>
        <p:nvSpPr>
          <p:cNvPr id="3" name="Υπότιτλος 2">
            <a:extLst>
              <a:ext uri="{FF2B5EF4-FFF2-40B4-BE49-F238E27FC236}">
                <a16:creationId xmlns:a16="http://schemas.microsoft.com/office/drawing/2014/main" id="{AC9DE4F3-CE8F-41A0-BFDE-76D0DF1DF432}"/>
              </a:ext>
            </a:extLst>
          </p:cNvPr>
          <p:cNvSpPr>
            <a:spLocks noGrp="1"/>
          </p:cNvSpPr>
          <p:nvPr>
            <p:ph type="subTitle" idx="1" hasCustomPrompt="1"/>
          </p:nvPr>
        </p:nvSpPr>
        <p:spPr>
          <a:xfrm>
            <a:off x="7389079" y="5392401"/>
            <a:ext cx="4178808" cy="521208"/>
          </a:xfrm>
        </p:spPr>
        <p:txBody>
          <a:bodyPr vert="horz" lIns="91440" tIns="45720" rIns="91440" bIns="45720" rtlCol="0" anchor="t">
            <a:noAutofit/>
          </a:bodyPr>
          <a:lstStyle>
            <a:lvl1pPr marL="0" indent="0" algn="ctr">
              <a:buNone/>
              <a:defRPr lang="en-US" sz="1800" dirty="0">
                <a:solidFill>
                  <a:srgbClr val="B2606E"/>
                </a:solidFill>
              </a:defRPr>
            </a:lvl1pPr>
          </a:lstStyle>
          <a:p>
            <a:pPr lvl="0" rtl="0"/>
            <a:r>
              <a:rPr lang="el-GR" noProof="0"/>
              <a:t>Υπότιτλος</a:t>
            </a:r>
          </a:p>
        </p:txBody>
      </p:sp>
      <p:grpSp>
        <p:nvGrpSpPr>
          <p:cNvPr id="6" name="Ομάδα 5">
            <a:extLst>
              <a:ext uri="{FF2B5EF4-FFF2-40B4-BE49-F238E27FC236}">
                <a16:creationId xmlns:a16="http://schemas.microsoft.com/office/drawing/2014/main" id="{EFDB39AB-B644-434A-9D55-AF3455D468E5}"/>
              </a:ext>
            </a:extLst>
          </p:cNvPr>
          <p:cNvGrpSpPr/>
          <p:nvPr userDrawn="1"/>
        </p:nvGrpSpPr>
        <p:grpSpPr>
          <a:xfrm>
            <a:off x="9140346" y="5054600"/>
            <a:ext cx="676275" cy="114300"/>
            <a:chOff x="9330846" y="5054600"/>
            <a:chExt cx="676275" cy="114300"/>
          </a:xfrm>
        </p:grpSpPr>
        <p:sp>
          <p:nvSpPr>
            <p:cNvPr id="7" name="Έλλειψη 6">
              <a:extLst>
                <a:ext uri="{FF2B5EF4-FFF2-40B4-BE49-F238E27FC236}">
                  <a16:creationId xmlns:a16="http://schemas.microsoft.com/office/drawing/2014/main" id="{BF14E129-1970-4994-89E5-F7A67128AFE3}"/>
                </a:ext>
              </a:extLst>
            </p:cNvPr>
            <p:cNvSpPr/>
            <p:nvPr/>
          </p:nvSpPr>
          <p:spPr>
            <a:xfrm>
              <a:off x="9330846" y="5054600"/>
              <a:ext cx="114300" cy="1143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noProof="0"/>
            </a:p>
          </p:txBody>
        </p:sp>
        <p:sp>
          <p:nvSpPr>
            <p:cNvPr id="8" name="Έλλειψη 7">
              <a:extLst>
                <a:ext uri="{FF2B5EF4-FFF2-40B4-BE49-F238E27FC236}">
                  <a16:creationId xmlns:a16="http://schemas.microsoft.com/office/drawing/2014/main" id="{593336FA-97B2-4528-88E8-5FF97F86E216}"/>
                </a:ext>
              </a:extLst>
            </p:cNvPr>
            <p:cNvSpPr/>
            <p:nvPr/>
          </p:nvSpPr>
          <p:spPr>
            <a:xfrm>
              <a:off x="9518171" y="5054600"/>
              <a:ext cx="114300" cy="1143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noProof="0"/>
            </a:p>
          </p:txBody>
        </p:sp>
        <p:sp>
          <p:nvSpPr>
            <p:cNvPr id="9" name="Έλλειψη 8">
              <a:extLst>
                <a:ext uri="{FF2B5EF4-FFF2-40B4-BE49-F238E27FC236}">
                  <a16:creationId xmlns:a16="http://schemas.microsoft.com/office/drawing/2014/main" id="{8A73C166-FCDF-40AE-8B0D-69C7E2C8573E}"/>
                </a:ext>
              </a:extLst>
            </p:cNvPr>
            <p:cNvSpPr/>
            <p:nvPr/>
          </p:nvSpPr>
          <p:spPr>
            <a:xfrm>
              <a:off x="9705496" y="5054600"/>
              <a:ext cx="114300" cy="1143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noProof="0"/>
            </a:p>
          </p:txBody>
        </p:sp>
        <p:sp>
          <p:nvSpPr>
            <p:cNvPr id="11" name="Έλλειψη 10">
              <a:extLst>
                <a:ext uri="{FF2B5EF4-FFF2-40B4-BE49-F238E27FC236}">
                  <a16:creationId xmlns:a16="http://schemas.microsoft.com/office/drawing/2014/main" id="{EF418119-E3DD-44B0-A4AF-F8A98EC5863B}"/>
                </a:ext>
              </a:extLst>
            </p:cNvPr>
            <p:cNvSpPr/>
            <p:nvPr/>
          </p:nvSpPr>
          <p:spPr>
            <a:xfrm>
              <a:off x="9892821" y="5054600"/>
              <a:ext cx="114300" cy="1143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noProof="0"/>
            </a:p>
          </p:txBody>
        </p:sp>
      </p:grpSp>
      <p:sp>
        <p:nvSpPr>
          <p:cNvPr id="13" name="Ελεύθερο σχήμα: Σχήμα 12">
            <a:extLst>
              <a:ext uri="{FF2B5EF4-FFF2-40B4-BE49-F238E27FC236}">
                <a16:creationId xmlns:a16="http://schemas.microsoft.com/office/drawing/2014/main" id="{5BE10AC4-CBFC-4ECF-92D5-9CE1874F58D7}"/>
              </a:ext>
            </a:extLst>
          </p:cNvPr>
          <p:cNvSpPr/>
          <p:nvPr userDrawn="1"/>
        </p:nvSpPr>
        <p:spPr>
          <a:xfrm>
            <a:off x="0" y="0"/>
            <a:ext cx="8568965" cy="6858000"/>
          </a:xfrm>
          <a:custGeom>
            <a:avLst/>
            <a:gdLst>
              <a:gd name="connsiteX0" fmla="*/ 0 w 3522381"/>
              <a:gd name="connsiteY0" fmla="*/ 0 h 6858000"/>
              <a:gd name="connsiteX1" fmla="*/ 3522381 w 3522381"/>
              <a:gd name="connsiteY1" fmla="*/ 0 h 6858000"/>
              <a:gd name="connsiteX2" fmla="*/ 51547 w 3522381"/>
              <a:gd name="connsiteY2" fmla="*/ 6858000 h 6858000"/>
              <a:gd name="connsiteX3" fmla="*/ 0 w 352238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22381" h="6858000">
                <a:moveTo>
                  <a:pt x="0" y="0"/>
                </a:moveTo>
                <a:lnTo>
                  <a:pt x="3522381" y="0"/>
                </a:lnTo>
                <a:lnTo>
                  <a:pt x="51547" y="6858000"/>
                </a:lnTo>
                <a:lnTo>
                  <a:pt x="0" y="6858000"/>
                </a:lnTo>
                <a:close/>
              </a:path>
            </a:pathLst>
          </a:custGeom>
          <a:solidFill>
            <a:schemeClr val="bg1">
              <a:lumMod val="95000"/>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l-GR" noProof="0"/>
          </a:p>
        </p:txBody>
      </p:sp>
    </p:spTree>
    <p:extLst>
      <p:ext uri="{BB962C8B-B14F-4D97-AF65-F5344CB8AC3E}">
        <p14:creationId xmlns:p14="http://schemas.microsoft.com/office/powerpoint/2010/main" val="24667344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Κεφαλίδα ενότητας">
    <p:spTree>
      <p:nvGrpSpPr>
        <p:cNvPr id="1" name=""/>
        <p:cNvGrpSpPr/>
        <p:nvPr/>
      </p:nvGrpSpPr>
      <p:grpSpPr>
        <a:xfrm>
          <a:off x="0" y="0"/>
          <a:ext cx="0" cy="0"/>
          <a:chOff x="0" y="0"/>
          <a:chExt cx="0" cy="0"/>
        </a:xfrm>
      </p:grpSpPr>
      <p:sp>
        <p:nvSpPr>
          <p:cNvPr id="10" name="Ελεύθερο σχήμα: Σχήμα 9">
            <a:extLst>
              <a:ext uri="{FF2B5EF4-FFF2-40B4-BE49-F238E27FC236}">
                <a16:creationId xmlns:a16="http://schemas.microsoft.com/office/drawing/2014/main" id="{B305EBB3-0F16-4B63-82ED-191AB224B8E2}"/>
              </a:ext>
            </a:extLst>
          </p:cNvPr>
          <p:cNvSpPr/>
          <p:nvPr userDrawn="1"/>
        </p:nvSpPr>
        <p:spPr>
          <a:xfrm>
            <a:off x="4334810" y="0"/>
            <a:ext cx="3522381" cy="6858000"/>
          </a:xfrm>
          <a:custGeom>
            <a:avLst/>
            <a:gdLst>
              <a:gd name="connsiteX0" fmla="*/ 0 w 3522381"/>
              <a:gd name="connsiteY0" fmla="*/ 0 h 6858000"/>
              <a:gd name="connsiteX1" fmla="*/ 3522381 w 3522381"/>
              <a:gd name="connsiteY1" fmla="*/ 0 h 6858000"/>
              <a:gd name="connsiteX2" fmla="*/ 51547 w 3522381"/>
              <a:gd name="connsiteY2" fmla="*/ 6858000 h 6858000"/>
              <a:gd name="connsiteX3" fmla="*/ 0 w 352238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22381" h="6858000">
                <a:moveTo>
                  <a:pt x="0" y="0"/>
                </a:moveTo>
                <a:lnTo>
                  <a:pt x="3522381" y="0"/>
                </a:lnTo>
                <a:lnTo>
                  <a:pt x="51547" y="6858000"/>
                </a:lnTo>
                <a:lnTo>
                  <a:pt x="0" y="6858000"/>
                </a:lnTo>
                <a:close/>
              </a:path>
            </a:pathLst>
          </a:custGeom>
          <a:solidFill>
            <a:schemeClr val="bg1">
              <a:lumMod val="95000"/>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l-GR" noProof="0"/>
          </a:p>
        </p:txBody>
      </p:sp>
      <p:sp>
        <p:nvSpPr>
          <p:cNvPr id="2" name="Τίτλος 1">
            <a:extLst>
              <a:ext uri="{FF2B5EF4-FFF2-40B4-BE49-F238E27FC236}">
                <a16:creationId xmlns:a16="http://schemas.microsoft.com/office/drawing/2014/main" id="{C1744DE2-A455-46F2-BE15-959050C87CE4}"/>
              </a:ext>
            </a:extLst>
          </p:cNvPr>
          <p:cNvSpPr>
            <a:spLocks noGrp="1"/>
          </p:cNvSpPr>
          <p:nvPr>
            <p:ph type="ctrTitle" hasCustomPrompt="1"/>
          </p:nvPr>
        </p:nvSpPr>
        <p:spPr>
          <a:xfrm>
            <a:off x="7274144" y="1291772"/>
            <a:ext cx="4379976" cy="3611880"/>
          </a:xfrm>
        </p:spPr>
        <p:txBody>
          <a:bodyPr vert="horz" lIns="91440" tIns="45720" rIns="91440" bIns="45720" rtlCol="0" anchor="b" anchorCtr="1">
            <a:noAutofit/>
          </a:bodyPr>
          <a:lstStyle>
            <a:lvl1pPr>
              <a:defRPr lang="en-GB" dirty="0"/>
            </a:lvl1pPr>
          </a:lstStyle>
          <a:p>
            <a:pPr marL="0" lvl="0" algn="ctr" rtl="0"/>
            <a:r>
              <a:rPr lang="el-GR" noProof="0"/>
              <a:t>ΤΙΤΛΟΣ</a:t>
            </a:r>
          </a:p>
        </p:txBody>
      </p:sp>
      <p:sp>
        <p:nvSpPr>
          <p:cNvPr id="3" name="Υπότιτλος 2">
            <a:extLst>
              <a:ext uri="{FF2B5EF4-FFF2-40B4-BE49-F238E27FC236}">
                <a16:creationId xmlns:a16="http://schemas.microsoft.com/office/drawing/2014/main" id="{AC9DE4F3-CE8F-41A0-BFDE-76D0DF1DF432}"/>
              </a:ext>
            </a:extLst>
          </p:cNvPr>
          <p:cNvSpPr>
            <a:spLocks noGrp="1"/>
          </p:cNvSpPr>
          <p:nvPr>
            <p:ph type="subTitle" idx="1" hasCustomPrompt="1"/>
          </p:nvPr>
        </p:nvSpPr>
        <p:spPr>
          <a:xfrm>
            <a:off x="7389079" y="5392401"/>
            <a:ext cx="4178808" cy="521208"/>
          </a:xfrm>
        </p:spPr>
        <p:txBody>
          <a:bodyPr vert="horz" lIns="91440" tIns="45720" rIns="91440" bIns="45720" rtlCol="0" anchor="t">
            <a:noAutofit/>
          </a:bodyPr>
          <a:lstStyle>
            <a:lvl1pPr marL="0" indent="0" algn="ctr">
              <a:buNone/>
              <a:defRPr lang="en-US" sz="1800" dirty="0">
                <a:solidFill>
                  <a:srgbClr val="B2606E"/>
                </a:solidFill>
              </a:defRPr>
            </a:lvl1pPr>
          </a:lstStyle>
          <a:p>
            <a:pPr lvl="0" rtl="0"/>
            <a:r>
              <a:rPr lang="el-GR" noProof="0"/>
              <a:t>Υπότιτλος</a:t>
            </a:r>
          </a:p>
        </p:txBody>
      </p:sp>
      <p:grpSp>
        <p:nvGrpSpPr>
          <p:cNvPr id="6" name="Ομάδα 5">
            <a:extLst>
              <a:ext uri="{FF2B5EF4-FFF2-40B4-BE49-F238E27FC236}">
                <a16:creationId xmlns:a16="http://schemas.microsoft.com/office/drawing/2014/main" id="{EFDB39AB-B644-434A-9D55-AF3455D468E5}"/>
              </a:ext>
            </a:extLst>
          </p:cNvPr>
          <p:cNvGrpSpPr/>
          <p:nvPr userDrawn="1"/>
        </p:nvGrpSpPr>
        <p:grpSpPr>
          <a:xfrm>
            <a:off x="9140346" y="5054600"/>
            <a:ext cx="676275" cy="114300"/>
            <a:chOff x="9330846" y="5054600"/>
            <a:chExt cx="676275" cy="114300"/>
          </a:xfrm>
        </p:grpSpPr>
        <p:sp>
          <p:nvSpPr>
            <p:cNvPr id="7" name="Έλλειψη 6">
              <a:extLst>
                <a:ext uri="{FF2B5EF4-FFF2-40B4-BE49-F238E27FC236}">
                  <a16:creationId xmlns:a16="http://schemas.microsoft.com/office/drawing/2014/main" id="{BF14E129-1970-4994-89E5-F7A67128AFE3}"/>
                </a:ext>
              </a:extLst>
            </p:cNvPr>
            <p:cNvSpPr/>
            <p:nvPr/>
          </p:nvSpPr>
          <p:spPr>
            <a:xfrm>
              <a:off x="9330846" y="5054600"/>
              <a:ext cx="114300" cy="1143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noProof="0"/>
            </a:p>
          </p:txBody>
        </p:sp>
        <p:sp>
          <p:nvSpPr>
            <p:cNvPr id="8" name="Έλλειψη 7">
              <a:extLst>
                <a:ext uri="{FF2B5EF4-FFF2-40B4-BE49-F238E27FC236}">
                  <a16:creationId xmlns:a16="http://schemas.microsoft.com/office/drawing/2014/main" id="{593336FA-97B2-4528-88E8-5FF97F86E216}"/>
                </a:ext>
              </a:extLst>
            </p:cNvPr>
            <p:cNvSpPr/>
            <p:nvPr/>
          </p:nvSpPr>
          <p:spPr>
            <a:xfrm>
              <a:off x="9518171" y="5054600"/>
              <a:ext cx="114300" cy="1143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noProof="0"/>
            </a:p>
          </p:txBody>
        </p:sp>
        <p:sp>
          <p:nvSpPr>
            <p:cNvPr id="9" name="Έλλειψη 8">
              <a:extLst>
                <a:ext uri="{FF2B5EF4-FFF2-40B4-BE49-F238E27FC236}">
                  <a16:creationId xmlns:a16="http://schemas.microsoft.com/office/drawing/2014/main" id="{8A73C166-FCDF-40AE-8B0D-69C7E2C8573E}"/>
                </a:ext>
              </a:extLst>
            </p:cNvPr>
            <p:cNvSpPr/>
            <p:nvPr/>
          </p:nvSpPr>
          <p:spPr>
            <a:xfrm>
              <a:off x="9705496" y="5054600"/>
              <a:ext cx="114300" cy="1143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noProof="0"/>
            </a:p>
          </p:txBody>
        </p:sp>
        <p:sp>
          <p:nvSpPr>
            <p:cNvPr id="11" name="Έλλειψη 10">
              <a:extLst>
                <a:ext uri="{FF2B5EF4-FFF2-40B4-BE49-F238E27FC236}">
                  <a16:creationId xmlns:a16="http://schemas.microsoft.com/office/drawing/2014/main" id="{EF418119-E3DD-44B0-A4AF-F8A98EC5863B}"/>
                </a:ext>
              </a:extLst>
            </p:cNvPr>
            <p:cNvSpPr/>
            <p:nvPr/>
          </p:nvSpPr>
          <p:spPr>
            <a:xfrm>
              <a:off x="9892821" y="5054600"/>
              <a:ext cx="114300" cy="1143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noProof="0"/>
            </a:p>
          </p:txBody>
        </p:sp>
      </p:grpSp>
    </p:spTree>
    <p:extLst>
      <p:ext uri="{BB962C8B-B14F-4D97-AF65-F5344CB8AC3E}">
        <p14:creationId xmlns:p14="http://schemas.microsoft.com/office/powerpoint/2010/main" val="38734915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558FCDE-8F3F-4E83-B550-DF944B424F78}"/>
              </a:ext>
            </a:extLst>
          </p:cNvPr>
          <p:cNvSpPr>
            <a:spLocks noGrp="1"/>
          </p:cNvSpPr>
          <p:nvPr>
            <p:ph type="title" hasCustomPrompt="1"/>
          </p:nvPr>
        </p:nvSpPr>
        <p:spPr>
          <a:xfrm>
            <a:off x="633186" y="557439"/>
            <a:ext cx="10815864" cy="830997"/>
          </a:xfrm>
        </p:spPr>
        <p:txBody>
          <a:bodyPr vert="horz" wrap="square" lIns="0" tIns="45720" rIns="91440" bIns="45720" rtlCol="0" anchor="t">
            <a:noAutofit/>
          </a:bodyPr>
          <a:lstStyle>
            <a:lvl1pPr>
              <a:defRPr lang="en-GB" sz="2400">
                <a:solidFill>
                  <a:schemeClr val="tx1"/>
                </a:solidFill>
                <a:latin typeface="Corbel" panose="020B0503020204020204" pitchFamily="34" charset="0"/>
              </a:defRPr>
            </a:lvl1pPr>
          </a:lstStyle>
          <a:p>
            <a:pPr lvl="0" rtl="0">
              <a:lnSpc>
                <a:spcPct val="100000"/>
              </a:lnSpc>
            </a:pPr>
            <a:r>
              <a:rPr lang="el-GR" noProof="0"/>
              <a:t>Κάντε κλικ για να επεξεργαστείτε το Στυλ κύριου τίτλου</a:t>
            </a:r>
          </a:p>
        </p:txBody>
      </p:sp>
      <p:grpSp>
        <p:nvGrpSpPr>
          <p:cNvPr id="4" name="Ομάδα 3">
            <a:extLst>
              <a:ext uri="{FF2B5EF4-FFF2-40B4-BE49-F238E27FC236}">
                <a16:creationId xmlns:a16="http://schemas.microsoft.com/office/drawing/2014/main" id="{859AE304-DA92-45D8-B258-61BEA6C99C0E}"/>
              </a:ext>
            </a:extLst>
          </p:cNvPr>
          <p:cNvGrpSpPr/>
          <p:nvPr userDrawn="1"/>
        </p:nvGrpSpPr>
        <p:grpSpPr>
          <a:xfrm>
            <a:off x="0" y="6086479"/>
            <a:ext cx="12192000" cy="600974"/>
            <a:chOff x="0" y="6086479"/>
            <a:chExt cx="12192000" cy="600974"/>
          </a:xfrm>
        </p:grpSpPr>
        <p:sp>
          <p:nvSpPr>
            <p:cNvPr id="5" name="Ορθογώνιο 4">
              <a:extLst>
                <a:ext uri="{FF2B5EF4-FFF2-40B4-BE49-F238E27FC236}">
                  <a16:creationId xmlns:a16="http://schemas.microsoft.com/office/drawing/2014/main" id="{6BF91D02-B4A9-4013-94B6-079A8D06DE11}"/>
                </a:ext>
              </a:extLst>
            </p:cNvPr>
            <p:cNvSpPr/>
            <p:nvPr/>
          </p:nvSpPr>
          <p:spPr>
            <a:xfrm>
              <a:off x="0" y="6355760"/>
              <a:ext cx="12192000" cy="9144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noProof="0"/>
            </a:p>
          </p:txBody>
        </p:sp>
        <p:sp>
          <p:nvSpPr>
            <p:cNvPr id="7" name="Έλλειψη 6">
              <a:extLst>
                <a:ext uri="{FF2B5EF4-FFF2-40B4-BE49-F238E27FC236}">
                  <a16:creationId xmlns:a16="http://schemas.microsoft.com/office/drawing/2014/main" id="{74DAC864-782A-48D4-8E15-9B35C60421BB}"/>
                </a:ext>
              </a:extLst>
            </p:cNvPr>
            <p:cNvSpPr/>
            <p:nvPr/>
          </p:nvSpPr>
          <p:spPr>
            <a:xfrm>
              <a:off x="11091210" y="6086479"/>
              <a:ext cx="600974" cy="60097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noProof="0"/>
            </a:p>
          </p:txBody>
        </p:sp>
      </p:grpSp>
      <p:sp>
        <p:nvSpPr>
          <p:cNvPr id="8" name="Θέση αριθμού διαφάνειας 5">
            <a:extLst>
              <a:ext uri="{FF2B5EF4-FFF2-40B4-BE49-F238E27FC236}">
                <a16:creationId xmlns:a16="http://schemas.microsoft.com/office/drawing/2014/main" id="{73B7B0E2-E4FA-4B45-89A6-98E4C4DC1D24}"/>
              </a:ext>
            </a:extLst>
          </p:cNvPr>
          <p:cNvSpPr txBox="1">
            <a:spLocks/>
          </p:cNvSpPr>
          <p:nvPr userDrawn="1"/>
        </p:nvSpPr>
        <p:spPr>
          <a:xfrm>
            <a:off x="11091210" y="6189345"/>
            <a:ext cx="600974" cy="395243"/>
          </a:xfrm>
          <a:prstGeom prst="rect">
            <a:avLst/>
          </a:prstGeom>
        </p:spPr>
        <p:txBody>
          <a:bodyPr vert="horz" lIns="0" tIns="0" rIns="0" bIns="0" rtlCol="0" anchor="ctr"/>
          <a:lstStyle>
            <a:defPPr>
              <a:defRPr lang="en-US"/>
            </a:defPPr>
            <a:lvl1pPr marL="0" algn="r" defTabSz="914400" rtl="0" eaLnBrk="1" latinLnBrk="0" hangingPunct="1">
              <a:defRPr sz="11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fld id="{247A4EEE-49CE-4F6C-BF32-B7FCC5EBBF45}" type="slidenum">
              <a:rPr lang="el-GR" sz="1200" noProof="0" smtClean="0">
                <a:solidFill>
                  <a:schemeClr val="bg1"/>
                </a:solidFill>
              </a:rPr>
              <a:pPr algn="ctr"/>
              <a:t>‹#›</a:t>
            </a:fld>
            <a:endParaRPr lang="el-GR" sz="1200" noProof="0">
              <a:solidFill>
                <a:schemeClr val="bg1"/>
              </a:solidFill>
            </a:endParaRPr>
          </a:p>
        </p:txBody>
      </p:sp>
      <p:sp>
        <p:nvSpPr>
          <p:cNvPr id="9" name="Θέση περιεχομένου 2">
            <a:extLst>
              <a:ext uri="{FF2B5EF4-FFF2-40B4-BE49-F238E27FC236}">
                <a16:creationId xmlns:a16="http://schemas.microsoft.com/office/drawing/2014/main" id="{C7BBA6D3-FEB9-412B-8FBB-095FC3A60ABF}"/>
              </a:ext>
            </a:extLst>
          </p:cNvPr>
          <p:cNvSpPr>
            <a:spLocks noGrp="1"/>
          </p:cNvSpPr>
          <p:nvPr>
            <p:ph idx="1" hasCustomPrompt="1"/>
          </p:nvPr>
        </p:nvSpPr>
        <p:spPr>
          <a:xfrm>
            <a:off x="633186" y="1825625"/>
            <a:ext cx="10815864" cy="4351338"/>
          </a:xfrm>
        </p:spPr>
        <p:txBody>
          <a:bodyPr rtlCol="0"/>
          <a:lstStyle/>
          <a:p>
            <a:pPr lvl="0" rtl="0"/>
            <a:r>
              <a:rPr lang="el-GR" noProof="0" dirty="0"/>
              <a:t>Κάντε κλικ για επεξεργασία των στυλ κειμένου του υποδείγματος</a:t>
            </a:r>
          </a:p>
          <a:p>
            <a:pPr lvl="1" rtl="0"/>
            <a:r>
              <a:rPr lang="el-GR" noProof="0" dirty="0"/>
              <a:t>Δεύτερου επιπέδου</a:t>
            </a:r>
          </a:p>
          <a:p>
            <a:pPr lvl="2" rtl="0"/>
            <a:r>
              <a:rPr lang="el-GR" noProof="0" dirty="0"/>
              <a:t>Τρίτου επιπέδου</a:t>
            </a:r>
          </a:p>
          <a:p>
            <a:pPr lvl="3" rtl="0"/>
            <a:r>
              <a:rPr lang="el-GR" noProof="0" dirty="0"/>
              <a:t>Τέταρτου επιπέδου</a:t>
            </a:r>
          </a:p>
          <a:p>
            <a:pPr lvl="4" rtl="0"/>
            <a:r>
              <a:rPr lang="el-GR" noProof="0" dirty="0"/>
              <a:t>Πέμπτου επιπέδου</a:t>
            </a:r>
          </a:p>
        </p:txBody>
      </p:sp>
    </p:spTree>
    <p:extLst>
      <p:ext uri="{BB962C8B-B14F-4D97-AF65-F5344CB8AC3E}">
        <p14:creationId xmlns:p14="http://schemas.microsoft.com/office/powerpoint/2010/main" val="2010023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558FCDE-8F3F-4E83-B550-DF944B424F78}"/>
              </a:ext>
            </a:extLst>
          </p:cNvPr>
          <p:cNvSpPr>
            <a:spLocks noGrp="1"/>
          </p:cNvSpPr>
          <p:nvPr>
            <p:ph type="title" hasCustomPrompt="1"/>
          </p:nvPr>
        </p:nvSpPr>
        <p:spPr>
          <a:xfrm>
            <a:off x="633186" y="557439"/>
            <a:ext cx="10815864" cy="830997"/>
          </a:xfrm>
        </p:spPr>
        <p:txBody>
          <a:bodyPr vert="horz" wrap="square" lIns="0" tIns="45720" rIns="91440" bIns="45720" rtlCol="0" anchor="t">
            <a:noAutofit/>
          </a:bodyPr>
          <a:lstStyle>
            <a:lvl1pPr>
              <a:defRPr lang="en-GB" sz="2400">
                <a:solidFill>
                  <a:schemeClr val="tx1"/>
                </a:solidFill>
                <a:latin typeface="Corbel" panose="020B0503020204020204" pitchFamily="34" charset="0"/>
              </a:defRPr>
            </a:lvl1pPr>
          </a:lstStyle>
          <a:p>
            <a:pPr lvl="0" rtl="0">
              <a:lnSpc>
                <a:spcPct val="100000"/>
              </a:lnSpc>
            </a:pPr>
            <a:r>
              <a:rPr lang="el-GR" noProof="0"/>
              <a:t>Κάντε κλικ για να επεξεργαστείτε το Στυλ κύριου τίτλου</a:t>
            </a:r>
          </a:p>
        </p:txBody>
      </p:sp>
      <p:grpSp>
        <p:nvGrpSpPr>
          <p:cNvPr id="4" name="Ομάδα 3">
            <a:extLst>
              <a:ext uri="{FF2B5EF4-FFF2-40B4-BE49-F238E27FC236}">
                <a16:creationId xmlns:a16="http://schemas.microsoft.com/office/drawing/2014/main" id="{859AE304-DA92-45D8-B258-61BEA6C99C0E}"/>
              </a:ext>
            </a:extLst>
          </p:cNvPr>
          <p:cNvGrpSpPr/>
          <p:nvPr userDrawn="1"/>
        </p:nvGrpSpPr>
        <p:grpSpPr>
          <a:xfrm>
            <a:off x="0" y="6086479"/>
            <a:ext cx="12192000" cy="600974"/>
            <a:chOff x="0" y="6086479"/>
            <a:chExt cx="12192000" cy="600974"/>
          </a:xfrm>
        </p:grpSpPr>
        <p:sp>
          <p:nvSpPr>
            <p:cNvPr id="5" name="Ορθογώνιο 4">
              <a:extLst>
                <a:ext uri="{FF2B5EF4-FFF2-40B4-BE49-F238E27FC236}">
                  <a16:creationId xmlns:a16="http://schemas.microsoft.com/office/drawing/2014/main" id="{6BF91D02-B4A9-4013-94B6-079A8D06DE11}"/>
                </a:ext>
              </a:extLst>
            </p:cNvPr>
            <p:cNvSpPr/>
            <p:nvPr/>
          </p:nvSpPr>
          <p:spPr>
            <a:xfrm>
              <a:off x="0" y="6355760"/>
              <a:ext cx="12192000" cy="9144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noProof="0"/>
            </a:p>
          </p:txBody>
        </p:sp>
        <p:sp>
          <p:nvSpPr>
            <p:cNvPr id="7" name="Έλλειψη 6">
              <a:extLst>
                <a:ext uri="{FF2B5EF4-FFF2-40B4-BE49-F238E27FC236}">
                  <a16:creationId xmlns:a16="http://schemas.microsoft.com/office/drawing/2014/main" id="{74DAC864-782A-48D4-8E15-9B35C60421BB}"/>
                </a:ext>
              </a:extLst>
            </p:cNvPr>
            <p:cNvSpPr/>
            <p:nvPr/>
          </p:nvSpPr>
          <p:spPr>
            <a:xfrm>
              <a:off x="11091210" y="6086479"/>
              <a:ext cx="600974" cy="60097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noProof="0"/>
            </a:p>
          </p:txBody>
        </p:sp>
      </p:grpSp>
      <p:sp>
        <p:nvSpPr>
          <p:cNvPr id="8" name="Θέση αριθμού διαφάνειας 5">
            <a:extLst>
              <a:ext uri="{FF2B5EF4-FFF2-40B4-BE49-F238E27FC236}">
                <a16:creationId xmlns:a16="http://schemas.microsoft.com/office/drawing/2014/main" id="{73B7B0E2-E4FA-4B45-89A6-98E4C4DC1D24}"/>
              </a:ext>
            </a:extLst>
          </p:cNvPr>
          <p:cNvSpPr txBox="1">
            <a:spLocks/>
          </p:cNvSpPr>
          <p:nvPr userDrawn="1"/>
        </p:nvSpPr>
        <p:spPr>
          <a:xfrm>
            <a:off x="11091210" y="6189345"/>
            <a:ext cx="600974" cy="395243"/>
          </a:xfrm>
          <a:prstGeom prst="rect">
            <a:avLst/>
          </a:prstGeom>
        </p:spPr>
        <p:txBody>
          <a:bodyPr vert="horz" lIns="0" tIns="0" rIns="0" bIns="0" rtlCol="0" anchor="ctr"/>
          <a:lstStyle>
            <a:defPPr>
              <a:defRPr lang="en-US"/>
            </a:defPPr>
            <a:lvl1pPr marL="0" algn="r" defTabSz="914400" rtl="0" eaLnBrk="1" latinLnBrk="0" hangingPunct="1">
              <a:defRPr sz="11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fld id="{247A4EEE-49CE-4F6C-BF32-B7FCC5EBBF45}" type="slidenum">
              <a:rPr lang="el-GR" sz="1200" noProof="0" smtClean="0">
                <a:solidFill>
                  <a:schemeClr val="bg1"/>
                </a:solidFill>
              </a:rPr>
              <a:pPr algn="ctr"/>
              <a:t>‹#›</a:t>
            </a:fld>
            <a:endParaRPr lang="el-GR" sz="1200" noProof="0">
              <a:solidFill>
                <a:schemeClr val="bg1"/>
              </a:solidFill>
            </a:endParaRPr>
          </a:p>
        </p:txBody>
      </p:sp>
      <p:sp>
        <p:nvSpPr>
          <p:cNvPr id="9" name="Θέση περιεχομένου 2">
            <a:extLst>
              <a:ext uri="{FF2B5EF4-FFF2-40B4-BE49-F238E27FC236}">
                <a16:creationId xmlns:a16="http://schemas.microsoft.com/office/drawing/2014/main" id="{64A4F74B-B2CD-407C-865A-037EDFAC9DB0}"/>
              </a:ext>
            </a:extLst>
          </p:cNvPr>
          <p:cNvSpPr>
            <a:spLocks noGrp="1"/>
          </p:cNvSpPr>
          <p:nvPr>
            <p:ph sz="half" idx="1" hasCustomPrompt="1"/>
          </p:nvPr>
        </p:nvSpPr>
        <p:spPr>
          <a:xfrm>
            <a:off x="633186" y="1825625"/>
            <a:ext cx="5386614" cy="4351338"/>
          </a:xfrm>
        </p:spPr>
        <p:txBody>
          <a:bodyPr rtlCol="0">
            <a:normAutofit/>
          </a:bodyPr>
          <a:lstStyle>
            <a:lvl1pPr>
              <a:defRPr sz="2000"/>
            </a:lvl1pPr>
            <a:lvl2pPr>
              <a:defRPr sz="1800"/>
            </a:lvl2pPr>
            <a:lvl3pPr>
              <a:defRPr sz="1600"/>
            </a:lvl3pPr>
            <a:lvl4pPr>
              <a:defRPr sz="1400"/>
            </a:lvl4pPr>
            <a:lvl5pPr>
              <a:defRPr sz="1400"/>
            </a:lvl5pPr>
          </a:lstStyle>
          <a:p>
            <a:pPr lvl="0" rtl="0"/>
            <a:r>
              <a:rPr lang="el-GR" noProof="0" dirty="0"/>
              <a:t>Κάντε κλικ για επεξεργασία των στυλ κειμένου του υποδείγματος</a:t>
            </a:r>
          </a:p>
          <a:p>
            <a:pPr lvl="1" rtl="0"/>
            <a:r>
              <a:rPr lang="el-GR" noProof="0" dirty="0"/>
              <a:t>Δεύτερου επιπέδου</a:t>
            </a:r>
          </a:p>
          <a:p>
            <a:pPr lvl="2" rtl="0"/>
            <a:r>
              <a:rPr lang="el-GR" noProof="0" dirty="0"/>
              <a:t>Τρίτου επιπέδου</a:t>
            </a:r>
          </a:p>
          <a:p>
            <a:pPr lvl="3" rtl="0"/>
            <a:r>
              <a:rPr lang="el-GR" noProof="0" dirty="0"/>
              <a:t>Τέταρτου επιπέδου</a:t>
            </a:r>
          </a:p>
          <a:p>
            <a:pPr lvl="4" rtl="0"/>
            <a:r>
              <a:rPr lang="el-GR" noProof="0" dirty="0"/>
              <a:t>Πέμπτου επιπέδου</a:t>
            </a:r>
          </a:p>
        </p:txBody>
      </p:sp>
      <p:sp>
        <p:nvSpPr>
          <p:cNvPr id="10" name="Θέση περιεχομένου 3">
            <a:extLst>
              <a:ext uri="{FF2B5EF4-FFF2-40B4-BE49-F238E27FC236}">
                <a16:creationId xmlns:a16="http://schemas.microsoft.com/office/drawing/2014/main" id="{A2548E2E-973A-4D52-ACB9-BF564F407308}"/>
              </a:ext>
            </a:extLst>
          </p:cNvPr>
          <p:cNvSpPr>
            <a:spLocks noGrp="1"/>
          </p:cNvSpPr>
          <p:nvPr>
            <p:ph sz="half" idx="2" hasCustomPrompt="1"/>
          </p:nvPr>
        </p:nvSpPr>
        <p:spPr>
          <a:xfrm>
            <a:off x="6172200" y="1825625"/>
            <a:ext cx="5276850" cy="4351338"/>
          </a:xfrm>
        </p:spPr>
        <p:txBody>
          <a:bodyPr rtlCol="0">
            <a:normAutofit/>
          </a:bodyPr>
          <a:lstStyle>
            <a:lvl1pPr>
              <a:defRPr sz="2000"/>
            </a:lvl1pPr>
            <a:lvl2pPr>
              <a:defRPr sz="1800"/>
            </a:lvl2pPr>
            <a:lvl3pPr>
              <a:defRPr sz="1600"/>
            </a:lvl3pPr>
            <a:lvl4pPr>
              <a:defRPr sz="1400"/>
            </a:lvl4pPr>
            <a:lvl5pPr>
              <a:defRPr sz="1400"/>
            </a:lvl5pPr>
          </a:lstStyle>
          <a:p>
            <a:pPr lvl="0" rtl="0"/>
            <a:r>
              <a:rPr lang="el-GR" noProof="0" dirty="0"/>
              <a:t>Κάντε κλικ για επεξεργασία των στυλ κειμένου του υποδείγματος</a:t>
            </a:r>
          </a:p>
          <a:p>
            <a:pPr lvl="1" rtl="0"/>
            <a:r>
              <a:rPr lang="el-GR" noProof="0" dirty="0"/>
              <a:t>Δεύτερου επιπέδου</a:t>
            </a:r>
          </a:p>
          <a:p>
            <a:pPr lvl="2" rtl="0"/>
            <a:r>
              <a:rPr lang="el-GR" noProof="0" dirty="0"/>
              <a:t>Τρίτου επιπέδου</a:t>
            </a:r>
          </a:p>
          <a:p>
            <a:pPr lvl="3" rtl="0"/>
            <a:r>
              <a:rPr lang="el-GR" noProof="0" dirty="0"/>
              <a:t>Τέταρτου επιπέδου</a:t>
            </a:r>
          </a:p>
          <a:p>
            <a:pPr lvl="4" rtl="0"/>
            <a:r>
              <a:rPr lang="el-GR" noProof="0" dirty="0"/>
              <a:t>Πέμπτου επιπέδου</a:t>
            </a:r>
          </a:p>
        </p:txBody>
      </p:sp>
    </p:spTree>
    <p:extLst>
      <p:ext uri="{BB962C8B-B14F-4D97-AF65-F5344CB8AC3E}">
        <p14:creationId xmlns:p14="http://schemas.microsoft.com/office/powerpoint/2010/main" val="10510698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558FCDE-8F3F-4E83-B550-DF944B424F78}"/>
              </a:ext>
            </a:extLst>
          </p:cNvPr>
          <p:cNvSpPr>
            <a:spLocks noGrp="1"/>
          </p:cNvSpPr>
          <p:nvPr>
            <p:ph type="title" hasCustomPrompt="1"/>
          </p:nvPr>
        </p:nvSpPr>
        <p:spPr>
          <a:xfrm>
            <a:off x="633186" y="557439"/>
            <a:ext cx="10815864" cy="830997"/>
          </a:xfrm>
        </p:spPr>
        <p:txBody>
          <a:bodyPr vert="horz" wrap="square" lIns="0" tIns="45720" rIns="91440" bIns="45720" rtlCol="0" anchor="t">
            <a:noAutofit/>
          </a:bodyPr>
          <a:lstStyle>
            <a:lvl1pPr>
              <a:defRPr lang="en-GB" sz="2400">
                <a:solidFill>
                  <a:schemeClr val="tx1"/>
                </a:solidFill>
                <a:latin typeface="Corbel" panose="020B0503020204020204" pitchFamily="34" charset="0"/>
              </a:defRPr>
            </a:lvl1pPr>
          </a:lstStyle>
          <a:p>
            <a:pPr lvl="0" rtl="0">
              <a:lnSpc>
                <a:spcPct val="100000"/>
              </a:lnSpc>
            </a:pPr>
            <a:r>
              <a:rPr lang="el-GR" noProof="0"/>
              <a:t>Κάντε κλικ για να επεξεργαστείτε το Στυλ κύριου τίτλου</a:t>
            </a:r>
          </a:p>
        </p:txBody>
      </p:sp>
      <p:grpSp>
        <p:nvGrpSpPr>
          <p:cNvPr id="4" name="Ομάδα 3">
            <a:extLst>
              <a:ext uri="{FF2B5EF4-FFF2-40B4-BE49-F238E27FC236}">
                <a16:creationId xmlns:a16="http://schemas.microsoft.com/office/drawing/2014/main" id="{859AE304-DA92-45D8-B258-61BEA6C99C0E}"/>
              </a:ext>
            </a:extLst>
          </p:cNvPr>
          <p:cNvGrpSpPr/>
          <p:nvPr userDrawn="1"/>
        </p:nvGrpSpPr>
        <p:grpSpPr>
          <a:xfrm>
            <a:off x="0" y="6086479"/>
            <a:ext cx="12192000" cy="600974"/>
            <a:chOff x="0" y="6086479"/>
            <a:chExt cx="12192000" cy="600974"/>
          </a:xfrm>
        </p:grpSpPr>
        <p:sp>
          <p:nvSpPr>
            <p:cNvPr id="5" name="Ορθογώνιο 4">
              <a:extLst>
                <a:ext uri="{FF2B5EF4-FFF2-40B4-BE49-F238E27FC236}">
                  <a16:creationId xmlns:a16="http://schemas.microsoft.com/office/drawing/2014/main" id="{6BF91D02-B4A9-4013-94B6-079A8D06DE11}"/>
                </a:ext>
              </a:extLst>
            </p:cNvPr>
            <p:cNvSpPr/>
            <p:nvPr/>
          </p:nvSpPr>
          <p:spPr>
            <a:xfrm>
              <a:off x="0" y="6355760"/>
              <a:ext cx="12192000" cy="9144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noProof="0"/>
            </a:p>
          </p:txBody>
        </p:sp>
        <p:sp>
          <p:nvSpPr>
            <p:cNvPr id="7" name="Έλλειψη 6">
              <a:extLst>
                <a:ext uri="{FF2B5EF4-FFF2-40B4-BE49-F238E27FC236}">
                  <a16:creationId xmlns:a16="http://schemas.microsoft.com/office/drawing/2014/main" id="{74DAC864-782A-48D4-8E15-9B35C60421BB}"/>
                </a:ext>
              </a:extLst>
            </p:cNvPr>
            <p:cNvSpPr/>
            <p:nvPr/>
          </p:nvSpPr>
          <p:spPr>
            <a:xfrm>
              <a:off x="11091210" y="6086479"/>
              <a:ext cx="600974" cy="60097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noProof="0"/>
            </a:p>
          </p:txBody>
        </p:sp>
      </p:grpSp>
      <p:sp>
        <p:nvSpPr>
          <p:cNvPr id="8" name="Θέση αριθμού διαφάνειας 5">
            <a:extLst>
              <a:ext uri="{FF2B5EF4-FFF2-40B4-BE49-F238E27FC236}">
                <a16:creationId xmlns:a16="http://schemas.microsoft.com/office/drawing/2014/main" id="{73B7B0E2-E4FA-4B45-89A6-98E4C4DC1D24}"/>
              </a:ext>
            </a:extLst>
          </p:cNvPr>
          <p:cNvSpPr txBox="1">
            <a:spLocks/>
          </p:cNvSpPr>
          <p:nvPr userDrawn="1"/>
        </p:nvSpPr>
        <p:spPr>
          <a:xfrm>
            <a:off x="11091210" y="6189345"/>
            <a:ext cx="600974" cy="395243"/>
          </a:xfrm>
          <a:prstGeom prst="rect">
            <a:avLst/>
          </a:prstGeom>
        </p:spPr>
        <p:txBody>
          <a:bodyPr vert="horz" lIns="0" tIns="0" rIns="0" bIns="0" rtlCol="0" anchor="ctr"/>
          <a:lstStyle>
            <a:defPPr>
              <a:defRPr lang="en-US"/>
            </a:defPPr>
            <a:lvl1pPr marL="0" algn="r" defTabSz="914400" rtl="0" eaLnBrk="1" latinLnBrk="0" hangingPunct="1">
              <a:defRPr sz="11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fld id="{247A4EEE-49CE-4F6C-BF32-B7FCC5EBBF45}" type="slidenum">
              <a:rPr lang="el-GR" sz="1200" noProof="0" smtClean="0">
                <a:solidFill>
                  <a:schemeClr val="bg1"/>
                </a:solidFill>
              </a:rPr>
              <a:pPr algn="ctr"/>
              <a:t>‹#›</a:t>
            </a:fld>
            <a:endParaRPr lang="el-GR" sz="1200" noProof="0">
              <a:solidFill>
                <a:schemeClr val="bg1"/>
              </a:solidFill>
            </a:endParaRPr>
          </a:p>
        </p:txBody>
      </p:sp>
      <p:sp>
        <p:nvSpPr>
          <p:cNvPr id="9" name="Θέση κειμένου 2">
            <a:extLst>
              <a:ext uri="{FF2B5EF4-FFF2-40B4-BE49-F238E27FC236}">
                <a16:creationId xmlns:a16="http://schemas.microsoft.com/office/drawing/2014/main" id="{10CD1AD0-C8B7-4785-A47D-D822CF4F248F}"/>
              </a:ext>
            </a:extLst>
          </p:cNvPr>
          <p:cNvSpPr>
            <a:spLocks noGrp="1"/>
          </p:cNvSpPr>
          <p:nvPr>
            <p:ph type="body" idx="1" hasCustomPrompt="1"/>
          </p:nvPr>
        </p:nvSpPr>
        <p:spPr>
          <a:xfrm>
            <a:off x="633186" y="1681163"/>
            <a:ext cx="5332147"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l-GR" noProof="0" dirty="0"/>
              <a:t>Κάντε κλικ για επεξεργασία των στυλ κειμένου του υποδείγματος</a:t>
            </a:r>
          </a:p>
        </p:txBody>
      </p:sp>
      <p:sp>
        <p:nvSpPr>
          <p:cNvPr id="10" name="Θέση κειμένου 4">
            <a:extLst>
              <a:ext uri="{FF2B5EF4-FFF2-40B4-BE49-F238E27FC236}">
                <a16:creationId xmlns:a16="http://schemas.microsoft.com/office/drawing/2014/main" id="{90A1BBCF-EEF1-4C9A-BA10-9657A79560D3}"/>
              </a:ext>
            </a:extLst>
          </p:cNvPr>
          <p:cNvSpPr>
            <a:spLocks noGrp="1"/>
          </p:cNvSpPr>
          <p:nvPr>
            <p:ph type="body" sz="quarter" idx="3" hasCustomPrompt="1"/>
          </p:nvPr>
        </p:nvSpPr>
        <p:spPr>
          <a:xfrm>
            <a:off x="6172200" y="1681163"/>
            <a:ext cx="5276850"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l-GR" noProof="0" dirty="0"/>
              <a:t>Κάντε κλικ για επεξεργασία των στυλ κειμένου του υποδείγματος</a:t>
            </a:r>
          </a:p>
        </p:txBody>
      </p:sp>
      <p:sp>
        <p:nvSpPr>
          <p:cNvPr id="11" name="Θέση περιεχομένου 3">
            <a:extLst>
              <a:ext uri="{FF2B5EF4-FFF2-40B4-BE49-F238E27FC236}">
                <a16:creationId xmlns:a16="http://schemas.microsoft.com/office/drawing/2014/main" id="{79F8415A-57A2-4D5C-97B0-E78499CC7C6F}"/>
              </a:ext>
            </a:extLst>
          </p:cNvPr>
          <p:cNvSpPr>
            <a:spLocks noGrp="1"/>
          </p:cNvSpPr>
          <p:nvPr>
            <p:ph sz="half" idx="2" hasCustomPrompt="1"/>
          </p:nvPr>
        </p:nvSpPr>
        <p:spPr>
          <a:xfrm>
            <a:off x="633186" y="2505075"/>
            <a:ext cx="5332147" cy="3684588"/>
          </a:xfrm>
        </p:spPr>
        <p:txBody>
          <a:bodyPr rtlCol="0">
            <a:normAutofit/>
          </a:bodyPr>
          <a:lstStyle>
            <a:lvl1pPr>
              <a:defRPr sz="2000"/>
            </a:lvl1pPr>
            <a:lvl2pPr>
              <a:defRPr sz="1800"/>
            </a:lvl2pPr>
            <a:lvl3pPr>
              <a:defRPr sz="1600"/>
            </a:lvl3pPr>
            <a:lvl4pPr>
              <a:defRPr sz="1400"/>
            </a:lvl4pPr>
            <a:lvl5pPr>
              <a:defRPr sz="1400"/>
            </a:lvl5pPr>
          </a:lstStyle>
          <a:p>
            <a:pPr lvl="0" rtl="0"/>
            <a:r>
              <a:rPr lang="el-GR" noProof="0" dirty="0"/>
              <a:t>Κάντε κλικ για επεξεργασία των στυλ κειμένου του υποδείγματος</a:t>
            </a:r>
          </a:p>
          <a:p>
            <a:pPr lvl="1" rtl="0"/>
            <a:r>
              <a:rPr lang="el-GR" noProof="0" dirty="0"/>
              <a:t>Δεύτερου επιπέδου</a:t>
            </a:r>
          </a:p>
          <a:p>
            <a:pPr lvl="2" rtl="0"/>
            <a:r>
              <a:rPr lang="el-GR" noProof="0" dirty="0"/>
              <a:t>Τρίτου επιπέδου</a:t>
            </a:r>
          </a:p>
          <a:p>
            <a:pPr lvl="3" rtl="0"/>
            <a:r>
              <a:rPr lang="el-GR" noProof="0" dirty="0"/>
              <a:t>Τέταρτου επιπέδου</a:t>
            </a:r>
          </a:p>
          <a:p>
            <a:pPr lvl="4" rtl="0"/>
            <a:r>
              <a:rPr lang="el-GR" noProof="0" dirty="0"/>
              <a:t>Πέμπτου επιπέδου</a:t>
            </a:r>
          </a:p>
        </p:txBody>
      </p:sp>
      <p:sp>
        <p:nvSpPr>
          <p:cNvPr id="12" name="Θέση περιεχομένου 5">
            <a:extLst>
              <a:ext uri="{FF2B5EF4-FFF2-40B4-BE49-F238E27FC236}">
                <a16:creationId xmlns:a16="http://schemas.microsoft.com/office/drawing/2014/main" id="{37A31490-A10D-455A-B515-E26064D0E10A}"/>
              </a:ext>
            </a:extLst>
          </p:cNvPr>
          <p:cNvSpPr>
            <a:spLocks noGrp="1"/>
          </p:cNvSpPr>
          <p:nvPr>
            <p:ph sz="quarter" idx="4" hasCustomPrompt="1"/>
          </p:nvPr>
        </p:nvSpPr>
        <p:spPr>
          <a:xfrm>
            <a:off x="6172200" y="2505075"/>
            <a:ext cx="5276850" cy="3684588"/>
          </a:xfrm>
        </p:spPr>
        <p:txBody>
          <a:bodyPr rtlCol="0">
            <a:normAutofit/>
          </a:bodyPr>
          <a:lstStyle>
            <a:lvl1pPr>
              <a:defRPr sz="2000"/>
            </a:lvl1pPr>
            <a:lvl2pPr>
              <a:defRPr sz="1800"/>
            </a:lvl2pPr>
            <a:lvl3pPr>
              <a:defRPr sz="1600"/>
            </a:lvl3pPr>
            <a:lvl4pPr>
              <a:defRPr sz="1400"/>
            </a:lvl4pPr>
            <a:lvl5pPr>
              <a:defRPr sz="1400"/>
            </a:lvl5pPr>
          </a:lstStyle>
          <a:p>
            <a:pPr lvl="0" rtl="0"/>
            <a:r>
              <a:rPr lang="el-GR" noProof="0" dirty="0"/>
              <a:t>Κάντε κλικ για επεξεργασία των στυλ κειμένου του υποδείγματος</a:t>
            </a:r>
          </a:p>
          <a:p>
            <a:pPr lvl="1" rtl="0"/>
            <a:r>
              <a:rPr lang="el-GR" noProof="0" dirty="0"/>
              <a:t>Δεύτερου επιπέδου</a:t>
            </a:r>
          </a:p>
          <a:p>
            <a:pPr lvl="2" rtl="0"/>
            <a:r>
              <a:rPr lang="el-GR" noProof="0" dirty="0"/>
              <a:t>Τρίτου επιπέδου</a:t>
            </a:r>
          </a:p>
          <a:p>
            <a:pPr lvl="3" rtl="0"/>
            <a:r>
              <a:rPr lang="el-GR" noProof="0" dirty="0"/>
              <a:t>Τέταρτου επιπέδου</a:t>
            </a:r>
          </a:p>
          <a:p>
            <a:pPr lvl="4" rtl="0"/>
            <a:r>
              <a:rPr lang="el-GR" noProof="0" dirty="0"/>
              <a:t>Πέμπτου επιπέδου</a:t>
            </a:r>
          </a:p>
        </p:txBody>
      </p:sp>
    </p:spTree>
    <p:extLst>
      <p:ext uri="{BB962C8B-B14F-4D97-AF65-F5344CB8AC3E}">
        <p14:creationId xmlns:p14="http://schemas.microsoft.com/office/powerpoint/2010/main" val="19490708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grpSp>
        <p:nvGrpSpPr>
          <p:cNvPr id="4" name="Ομάδα 3">
            <a:extLst>
              <a:ext uri="{FF2B5EF4-FFF2-40B4-BE49-F238E27FC236}">
                <a16:creationId xmlns:a16="http://schemas.microsoft.com/office/drawing/2014/main" id="{859AE304-DA92-45D8-B258-61BEA6C99C0E}"/>
              </a:ext>
            </a:extLst>
          </p:cNvPr>
          <p:cNvGrpSpPr/>
          <p:nvPr userDrawn="1"/>
        </p:nvGrpSpPr>
        <p:grpSpPr>
          <a:xfrm>
            <a:off x="0" y="6086479"/>
            <a:ext cx="12192000" cy="600974"/>
            <a:chOff x="0" y="6086479"/>
            <a:chExt cx="12192000" cy="600974"/>
          </a:xfrm>
        </p:grpSpPr>
        <p:sp>
          <p:nvSpPr>
            <p:cNvPr id="5" name="Ορθογώνιο 4">
              <a:extLst>
                <a:ext uri="{FF2B5EF4-FFF2-40B4-BE49-F238E27FC236}">
                  <a16:creationId xmlns:a16="http://schemas.microsoft.com/office/drawing/2014/main" id="{6BF91D02-B4A9-4013-94B6-079A8D06DE11}"/>
                </a:ext>
              </a:extLst>
            </p:cNvPr>
            <p:cNvSpPr/>
            <p:nvPr/>
          </p:nvSpPr>
          <p:spPr>
            <a:xfrm>
              <a:off x="0" y="6355760"/>
              <a:ext cx="12192000" cy="9144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noProof="0"/>
            </a:p>
          </p:txBody>
        </p:sp>
        <p:sp>
          <p:nvSpPr>
            <p:cNvPr id="7" name="Έλλειψη 6">
              <a:extLst>
                <a:ext uri="{FF2B5EF4-FFF2-40B4-BE49-F238E27FC236}">
                  <a16:creationId xmlns:a16="http://schemas.microsoft.com/office/drawing/2014/main" id="{74DAC864-782A-48D4-8E15-9B35C60421BB}"/>
                </a:ext>
              </a:extLst>
            </p:cNvPr>
            <p:cNvSpPr/>
            <p:nvPr/>
          </p:nvSpPr>
          <p:spPr>
            <a:xfrm>
              <a:off x="11091210" y="6086479"/>
              <a:ext cx="600974" cy="60097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noProof="0"/>
            </a:p>
          </p:txBody>
        </p:sp>
      </p:grpSp>
      <p:sp>
        <p:nvSpPr>
          <p:cNvPr id="8" name="Θέση αριθμού διαφάνειας 5">
            <a:extLst>
              <a:ext uri="{FF2B5EF4-FFF2-40B4-BE49-F238E27FC236}">
                <a16:creationId xmlns:a16="http://schemas.microsoft.com/office/drawing/2014/main" id="{73B7B0E2-E4FA-4B45-89A6-98E4C4DC1D24}"/>
              </a:ext>
            </a:extLst>
          </p:cNvPr>
          <p:cNvSpPr txBox="1">
            <a:spLocks/>
          </p:cNvSpPr>
          <p:nvPr userDrawn="1"/>
        </p:nvSpPr>
        <p:spPr>
          <a:xfrm>
            <a:off x="11091210" y="6189345"/>
            <a:ext cx="600974" cy="395243"/>
          </a:xfrm>
          <a:prstGeom prst="rect">
            <a:avLst/>
          </a:prstGeom>
        </p:spPr>
        <p:txBody>
          <a:bodyPr vert="horz" lIns="0" tIns="0" rIns="0" bIns="0" rtlCol="0" anchor="ctr"/>
          <a:lstStyle>
            <a:defPPr>
              <a:defRPr lang="en-US"/>
            </a:defPPr>
            <a:lvl1pPr marL="0" algn="r" defTabSz="914400" rtl="0" eaLnBrk="1" latinLnBrk="0" hangingPunct="1">
              <a:defRPr sz="11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fld id="{247A4EEE-49CE-4F6C-BF32-B7FCC5EBBF45}" type="slidenum">
              <a:rPr lang="el-GR" sz="1200" noProof="0" smtClean="0">
                <a:solidFill>
                  <a:schemeClr val="bg1"/>
                </a:solidFill>
              </a:rPr>
              <a:pPr algn="ctr"/>
              <a:t>‹#›</a:t>
            </a:fld>
            <a:endParaRPr lang="el-GR" sz="1200" noProof="0">
              <a:solidFill>
                <a:schemeClr val="bg1"/>
              </a:solidFill>
            </a:endParaRPr>
          </a:p>
        </p:txBody>
      </p:sp>
      <p:sp>
        <p:nvSpPr>
          <p:cNvPr id="9" name="Θέση κειμένου 3">
            <a:extLst>
              <a:ext uri="{FF2B5EF4-FFF2-40B4-BE49-F238E27FC236}">
                <a16:creationId xmlns:a16="http://schemas.microsoft.com/office/drawing/2014/main" id="{9F5DF135-B773-4FF0-A198-687768159124}"/>
              </a:ext>
            </a:extLst>
          </p:cNvPr>
          <p:cNvSpPr>
            <a:spLocks noGrp="1"/>
          </p:cNvSpPr>
          <p:nvPr>
            <p:ph type="body" sz="half" idx="2" hasCustomPrompt="1"/>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el-GR" noProof="0" dirty="0"/>
              <a:t>Κάντε κλικ για επεξεργασία των στυλ κειμένου του υποδείγματος</a:t>
            </a:r>
          </a:p>
        </p:txBody>
      </p:sp>
      <p:sp>
        <p:nvSpPr>
          <p:cNvPr id="10" name="Θέση περιεχομένου 2">
            <a:extLst>
              <a:ext uri="{FF2B5EF4-FFF2-40B4-BE49-F238E27FC236}">
                <a16:creationId xmlns:a16="http://schemas.microsoft.com/office/drawing/2014/main" id="{4D4BA48E-457A-42FA-BC00-3AE386B38A0C}"/>
              </a:ext>
            </a:extLst>
          </p:cNvPr>
          <p:cNvSpPr>
            <a:spLocks noGrp="1"/>
          </p:cNvSpPr>
          <p:nvPr>
            <p:ph idx="1" hasCustomPrompt="1"/>
          </p:nvPr>
        </p:nvSpPr>
        <p:spPr>
          <a:xfrm>
            <a:off x="5183188" y="987425"/>
            <a:ext cx="6265862" cy="4873625"/>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el-GR" noProof="0" dirty="0"/>
              <a:t>Κάντε κλικ για επεξεργασία των στυλ κειμένου του υποδείγματος</a:t>
            </a:r>
          </a:p>
          <a:p>
            <a:pPr lvl="1" rtl="0"/>
            <a:r>
              <a:rPr lang="el-GR" noProof="0" dirty="0"/>
              <a:t>Δεύτερου επιπέδου</a:t>
            </a:r>
          </a:p>
          <a:p>
            <a:pPr lvl="2" rtl="0"/>
            <a:r>
              <a:rPr lang="el-GR" noProof="0" dirty="0"/>
              <a:t>Τρίτου επιπέδου</a:t>
            </a:r>
          </a:p>
          <a:p>
            <a:pPr lvl="3" rtl="0"/>
            <a:r>
              <a:rPr lang="el-GR" noProof="0" dirty="0"/>
              <a:t>Τέταρτου επιπέδου</a:t>
            </a:r>
          </a:p>
          <a:p>
            <a:pPr lvl="4" rtl="0"/>
            <a:r>
              <a:rPr lang="el-GR" noProof="0" dirty="0"/>
              <a:t>Πέμπτου επιπέδου</a:t>
            </a:r>
          </a:p>
        </p:txBody>
      </p:sp>
      <p:sp>
        <p:nvSpPr>
          <p:cNvPr id="11" name="Τίτλος 1">
            <a:extLst>
              <a:ext uri="{FF2B5EF4-FFF2-40B4-BE49-F238E27FC236}">
                <a16:creationId xmlns:a16="http://schemas.microsoft.com/office/drawing/2014/main" id="{43DF8AE6-3466-400C-B6F1-335DF4DED075}"/>
              </a:ext>
            </a:extLst>
          </p:cNvPr>
          <p:cNvSpPr>
            <a:spLocks noGrp="1"/>
          </p:cNvSpPr>
          <p:nvPr>
            <p:ph type="title" hasCustomPrompt="1"/>
          </p:nvPr>
        </p:nvSpPr>
        <p:spPr>
          <a:xfrm>
            <a:off x="839788" y="457200"/>
            <a:ext cx="3932237" cy="1600200"/>
          </a:xfrm>
        </p:spPr>
        <p:txBody>
          <a:bodyPr rtlCol="0" anchor="b"/>
          <a:lstStyle>
            <a:lvl1pPr>
              <a:defRPr sz="3200"/>
            </a:lvl1pPr>
          </a:lstStyle>
          <a:p>
            <a:pPr rtl="0"/>
            <a:r>
              <a:rPr lang="el-GR" noProof="0"/>
              <a:t>Κάντε κλικ για να επεξεργαστείτε το Στυλ κύριου τίτλου</a:t>
            </a:r>
          </a:p>
        </p:txBody>
      </p:sp>
    </p:spTree>
    <p:extLst>
      <p:ext uri="{BB962C8B-B14F-4D97-AF65-F5344CB8AC3E}">
        <p14:creationId xmlns:p14="http://schemas.microsoft.com/office/powerpoint/2010/main" val="39769864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Τίτλος_02">
    <p:spTree>
      <p:nvGrpSpPr>
        <p:cNvPr id="1" name=""/>
        <p:cNvGrpSpPr/>
        <p:nvPr/>
      </p:nvGrpSpPr>
      <p:grpSpPr>
        <a:xfrm>
          <a:off x="0" y="0"/>
          <a:ext cx="0" cy="0"/>
          <a:chOff x="0" y="0"/>
          <a:chExt cx="0" cy="0"/>
        </a:xfrm>
      </p:grpSpPr>
      <p:sp>
        <p:nvSpPr>
          <p:cNvPr id="10" name="Ελεύθερο σχήμα: Σχήμα 9">
            <a:extLst>
              <a:ext uri="{FF2B5EF4-FFF2-40B4-BE49-F238E27FC236}">
                <a16:creationId xmlns:a16="http://schemas.microsoft.com/office/drawing/2014/main" id="{B305EBB3-0F16-4B63-82ED-191AB224B8E2}"/>
              </a:ext>
            </a:extLst>
          </p:cNvPr>
          <p:cNvSpPr/>
          <p:nvPr userDrawn="1"/>
        </p:nvSpPr>
        <p:spPr>
          <a:xfrm>
            <a:off x="5512953" y="0"/>
            <a:ext cx="3522381" cy="6858000"/>
          </a:xfrm>
          <a:custGeom>
            <a:avLst/>
            <a:gdLst>
              <a:gd name="connsiteX0" fmla="*/ 0 w 3522381"/>
              <a:gd name="connsiteY0" fmla="*/ 0 h 6858000"/>
              <a:gd name="connsiteX1" fmla="*/ 3522381 w 3522381"/>
              <a:gd name="connsiteY1" fmla="*/ 0 h 6858000"/>
              <a:gd name="connsiteX2" fmla="*/ 51547 w 3522381"/>
              <a:gd name="connsiteY2" fmla="*/ 6858000 h 6858000"/>
              <a:gd name="connsiteX3" fmla="*/ 0 w 352238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22381" h="6858000">
                <a:moveTo>
                  <a:pt x="0" y="0"/>
                </a:moveTo>
                <a:lnTo>
                  <a:pt x="3522381" y="0"/>
                </a:lnTo>
                <a:lnTo>
                  <a:pt x="51547" y="6858000"/>
                </a:lnTo>
                <a:lnTo>
                  <a:pt x="0" y="6858000"/>
                </a:lnTo>
                <a:close/>
              </a:path>
            </a:pathLst>
          </a:custGeom>
          <a:solidFill>
            <a:schemeClr val="bg1">
              <a:lumMod val="95000"/>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l-GR" noProof="0"/>
          </a:p>
        </p:txBody>
      </p:sp>
      <p:sp>
        <p:nvSpPr>
          <p:cNvPr id="12" name="Θέση εικόνας 11">
            <a:extLst>
              <a:ext uri="{FF2B5EF4-FFF2-40B4-BE49-F238E27FC236}">
                <a16:creationId xmlns:a16="http://schemas.microsoft.com/office/drawing/2014/main" id="{1A440F4A-C2AF-406D-B420-CCF52F447AC1}"/>
              </a:ext>
            </a:extLst>
          </p:cNvPr>
          <p:cNvSpPr>
            <a:spLocks noGrp="1"/>
          </p:cNvSpPr>
          <p:nvPr>
            <p:ph type="pic" sz="quarter" idx="10" hasCustomPrompt="1"/>
          </p:nvPr>
        </p:nvSpPr>
        <p:spPr>
          <a:xfrm>
            <a:off x="-1" y="0"/>
            <a:ext cx="5504688" cy="6858000"/>
          </a:xfrm>
        </p:spPr>
        <p:txBody>
          <a:bodyPr rtlCol="0" anchor="ctr" anchorCtr="1">
            <a:normAutofit/>
          </a:bodyPr>
          <a:lstStyle>
            <a:lvl1pPr marL="0" indent="0">
              <a:buNone/>
              <a:defRPr sz="2400">
                <a:solidFill>
                  <a:schemeClr val="bg1"/>
                </a:solidFill>
              </a:defRPr>
            </a:lvl1pPr>
          </a:lstStyle>
          <a:p>
            <a:pPr rtl="0"/>
            <a:r>
              <a:rPr lang="el-GR" noProof="0"/>
              <a:t>Εισαγωγή εικόνας</a:t>
            </a:r>
          </a:p>
        </p:txBody>
      </p:sp>
      <p:sp>
        <p:nvSpPr>
          <p:cNvPr id="2" name="Τίτλος 1">
            <a:extLst>
              <a:ext uri="{FF2B5EF4-FFF2-40B4-BE49-F238E27FC236}">
                <a16:creationId xmlns:a16="http://schemas.microsoft.com/office/drawing/2014/main" id="{C1744DE2-A455-46F2-BE15-959050C87CE4}"/>
              </a:ext>
            </a:extLst>
          </p:cNvPr>
          <p:cNvSpPr>
            <a:spLocks noGrp="1"/>
          </p:cNvSpPr>
          <p:nvPr>
            <p:ph type="ctrTitle" hasCustomPrompt="1"/>
          </p:nvPr>
        </p:nvSpPr>
        <p:spPr>
          <a:xfrm>
            <a:off x="7274144" y="1291772"/>
            <a:ext cx="4379976" cy="3611880"/>
          </a:xfrm>
        </p:spPr>
        <p:txBody>
          <a:bodyPr vert="horz" lIns="91440" tIns="45720" rIns="91440" bIns="45720" rtlCol="0" anchor="b" anchorCtr="1">
            <a:noAutofit/>
          </a:bodyPr>
          <a:lstStyle>
            <a:lvl1pPr>
              <a:defRPr lang="en-GB" dirty="0"/>
            </a:lvl1pPr>
          </a:lstStyle>
          <a:p>
            <a:pPr marL="0" lvl="0" algn="ctr" rtl="0"/>
            <a:r>
              <a:rPr lang="el-GR" noProof="0"/>
              <a:t>ΤΙΤΛΟΣ</a:t>
            </a:r>
          </a:p>
        </p:txBody>
      </p:sp>
      <p:sp>
        <p:nvSpPr>
          <p:cNvPr id="3" name="Υπότιτλος 2">
            <a:extLst>
              <a:ext uri="{FF2B5EF4-FFF2-40B4-BE49-F238E27FC236}">
                <a16:creationId xmlns:a16="http://schemas.microsoft.com/office/drawing/2014/main" id="{AC9DE4F3-CE8F-41A0-BFDE-76D0DF1DF432}"/>
              </a:ext>
            </a:extLst>
          </p:cNvPr>
          <p:cNvSpPr>
            <a:spLocks noGrp="1"/>
          </p:cNvSpPr>
          <p:nvPr>
            <p:ph type="subTitle" idx="1" hasCustomPrompt="1"/>
          </p:nvPr>
        </p:nvSpPr>
        <p:spPr>
          <a:xfrm>
            <a:off x="7389079" y="5392401"/>
            <a:ext cx="4178808" cy="521208"/>
          </a:xfrm>
        </p:spPr>
        <p:txBody>
          <a:bodyPr vert="horz" lIns="91440" tIns="45720" rIns="91440" bIns="45720" rtlCol="0" anchor="t">
            <a:noAutofit/>
          </a:bodyPr>
          <a:lstStyle>
            <a:lvl1pPr marL="0" indent="0" algn="ctr">
              <a:buNone/>
              <a:defRPr lang="en-US" sz="1800" dirty="0">
                <a:solidFill>
                  <a:srgbClr val="B2606E"/>
                </a:solidFill>
              </a:defRPr>
            </a:lvl1pPr>
          </a:lstStyle>
          <a:p>
            <a:pPr lvl="0" rtl="0"/>
            <a:r>
              <a:rPr lang="el-GR" noProof="0"/>
              <a:t>Υπότιτλος</a:t>
            </a:r>
          </a:p>
        </p:txBody>
      </p:sp>
    </p:spTree>
    <p:extLst>
      <p:ext uri="{BB962C8B-B14F-4D97-AF65-F5344CB8AC3E}">
        <p14:creationId xmlns:p14="http://schemas.microsoft.com/office/powerpoint/2010/main" val="127085477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grpSp>
        <p:nvGrpSpPr>
          <p:cNvPr id="4" name="Ομάδα 3">
            <a:extLst>
              <a:ext uri="{FF2B5EF4-FFF2-40B4-BE49-F238E27FC236}">
                <a16:creationId xmlns:a16="http://schemas.microsoft.com/office/drawing/2014/main" id="{859AE304-DA92-45D8-B258-61BEA6C99C0E}"/>
              </a:ext>
            </a:extLst>
          </p:cNvPr>
          <p:cNvGrpSpPr/>
          <p:nvPr userDrawn="1"/>
        </p:nvGrpSpPr>
        <p:grpSpPr>
          <a:xfrm>
            <a:off x="0" y="6086479"/>
            <a:ext cx="12192000" cy="600974"/>
            <a:chOff x="0" y="6086479"/>
            <a:chExt cx="12192000" cy="600974"/>
          </a:xfrm>
        </p:grpSpPr>
        <p:sp>
          <p:nvSpPr>
            <p:cNvPr id="5" name="Ορθογώνιο 4">
              <a:extLst>
                <a:ext uri="{FF2B5EF4-FFF2-40B4-BE49-F238E27FC236}">
                  <a16:creationId xmlns:a16="http://schemas.microsoft.com/office/drawing/2014/main" id="{6BF91D02-B4A9-4013-94B6-079A8D06DE11}"/>
                </a:ext>
              </a:extLst>
            </p:cNvPr>
            <p:cNvSpPr/>
            <p:nvPr/>
          </p:nvSpPr>
          <p:spPr>
            <a:xfrm>
              <a:off x="0" y="6355760"/>
              <a:ext cx="12192000" cy="9144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noProof="0"/>
            </a:p>
          </p:txBody>
        </p:sp>
        <p:sp>
          <p:nvSpPr>
            <p:cNvPr id="7" name="Έλλειψη 6">
              <a:extLst>
                <a:ext uri="{FF2B5EF4-FFF2-40B4-BE49-F238E27FC236}">
                  <a16:creationId xmlns:a16="http://schemas.microsoft.com/office/drawing/2014/main" id="{74DAC864-782A-48D4-8E15-9B35C60421BB}"/>
                </a:ext>
              </a:extLst>
            </p:cNvPr>
            <p:cNvSpPr/>
            <p:nvPr/>
          </p:nvSpPr>
          <p:spPr>
            <a:xfrm>
              <a:off x="11091210" y="6086479"/>
              <a:ext cx="600974" cy="60097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noProof="0"/>
            </a:p>
          </p:txBody>
        </p:sp>
      </p:grpSp>
      <p:sp>
        <p:nvSpPr>
          <p:cNvPr id="8" name="Θέση αριθμού διαφάνειας 5">
            <a:extLst>
              <a:ext uri="{FF2B5EF4-FFF2-40B4-BE49-F238E27FC236}">
                <a16:creationId xmlns:a16="http://schemas.microsoft.com/office/drawing/2014/main" id="{73B7B0E2-E4FA-4B45-89A6-98E4C4DC1D24}"/>
              </a:ext>
            </a:extLst>
          </p:cNvPr>
          <p:cNvSpPr txBox="1">
            <a:spLocks/>
          </p:cNvSpPr>
          <p:nvPr userDrawn="1"/>
        </p:nvSpPr>
        <p:spPr>
          <a:xfrm>
            <a:off x="11091210" y="6189345"/>
            <a:ext cx="600974" cy="395243"/>
          </a:xfrm>
          <a:prstGeom prst="rect">
            <a:avLst/>
          </a:prstGeom>
        </p:spPr>
        <p:txBody>
          <a:bodyPr vert="horz" lIns="0" tIns="0" rIns="0" bIns="0" rtlCol="0" anchor="ctr"/>
          <a:lstStyle>
            <a:defPPr>
              <a:defRPr lang="en-US"/>
            </a:defPPr>
            <a:lvl1pPr marL="0" algn="r" defTabSz="914400" rtl="0" eaLnBrk="1" latinLnBrk="0" hangingPunct="1">
              <a:defRPr sz="11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fld id="{247A4EEE-49CE-4F6C-BF32-B7FCC5EBBF45}" type="slidenum">
              <a:rPr lang="el-GR" sz="1200" noProof="0" smtClean="0">
                <a:solidFill>
                  <a:schemeClr val="bg1"/>
                </a:solidFill>
              </a:rPr>
              <a:pPr algn="ctr"/>
              <a:t>‹#›</a:t>
            </a:fld>
            <a:endParaRPr lang="el-GR" sz="1200" noProof="0">
              <a:solidFill>
                <a:schemeClr val="bg1"/>
              </a:solidFill>
            </a:endParaRPr>
          </a:p>
        </p:txBody>
      </p:sp>
      <p:sp>
        <p:nvSpPr>
          <p:cNvPr id="9" name="Τίτλος 1">
            <a:extLst>
              <a:ext uri="{FF2B5EF4-FFF2-40B4-BE49-F238E27FC236}">
                <a16:creationId xmlns:a16="http://schemas.microsoft.com/office/drawing/2014/main" id="{A3EA16B2-FFAE-4A6E-977D-191BC1DB5B28}"/>
              </a:ext>
            </a:extLst>
          </p:cNvPr>
          <p:cNvSpPr>
            <a:spLocks noGrp="1"/>
          </p:cNvSpPr>
          <p:nvPr>
            <p:ph type="title" hasCustomPrompt="1"/>
          </p:nvPr>
        </p:nvSpPr>
        <p:spPr>
          <a:xfrm>
            <a:off x="839788" y="457200"/>
            <a:ext cx="3932237" cy="1600200"/>
          </a:xfrm>
        </p:spPr>
        <p:txBody>
          <a:bodyPr rtlCol="0" anchor="b"/>
          <a:lstStyle>
            <a:lvl1pPr>
              <a:defRPr sz="3200"/>
            </a:lvl1pPr>
          </a:lstStyle>
          <a:p>
            <a:pPr rtl="0"/>
            <a:r>
              <a:rPr lang="el-GR" noProof="0"/>
              <a:t>Κάντε κλικ για να επεξεργαστείτε το Στυλ κύριου τίτλου</a:t>
            </a:r>
          </a:p>
        </p:txBody>
      </p:sp>
      <p:sp>
        <p:nvSpPr>
          <p:cNvPr id="10" name="Θέση κειμένου 3">
            <a:extLst>
              <a:ext uri="{FF2B5EF4-FFF2-40B4-BE49-F238E27FC236}">
                <a16:creationId xmlns:a16="http://schemas.microsoft.com/office/drawing/2014/main" id="{436B2E80-B2B9-4309-8C9B-11D0B83C4337}"/>
              </a:ext>
            </a:extLst>
          </p:cNvPr>
          <p:cNvSpPr>
            <a:spLocks noGrp="1"/>
          </p:cNvSpPr>
          <p:nvPr>
            <p:ph type="body" sz="half" idx="2" hasCustomPrompt="1"/>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el-GR" noProof="0" dirty="0"/>
              <a:t>Κάντε κλικ για επεξεργασία των στυλ κειμένου του υποδείγματος</a:t>
            </a:r>
          </a:p>
        </p:txBody>
      </p:sp>
      <p:sp>
        <p:nvSpPr>
          <p:cNvPr id="11" name="Θέση εικόνας 2">
            <a:extLst>
              <a:ext uri="{FF2B5EF4-FFF2-40B4-BE49-F238E27FC236}">
                <a16:creationId xmlns:a16="http://schemas.microsoft.com/office/drawing/2014/main" id="{03DB89DF-F372-4E54-9DFD-D53E42A2B8E8}"/>
              </a:ext>
            </a:extLst>
          </p:cNvPr>
          <p:cNvSpPr>
            <a:spLocks noGrp="1"/>
          </p:cNvSpPr>
          <p:nvPr>
            <p:ph type="pic" idx="1" hasCustomPrompt="1"/>
          </p:nvPr>
        </p:nvSpPr>
        <p:spPr>
          <a:xfrm>
            <a:off x="5183188" y="457201"/>
            <a:ext cx="6172200" cy="5403850"/>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el-GR" noProof="0"/>
              <a:t>Κάντε κλικ στο εικονίδιο για να προσθέσετε μια εικόνα</a:t>
            </a:r>
          </a:p>
        </p:txBody>
      </p:sp>
    </p:spTree>
    <p:extLst>
      <p:ext uri="{BB962C8B-B14F-4D97-AF65-F5344CB8AC3E}">
        <p14:creationId xmlns:p14="http://schemas.microsoft.com/office/powerpoint/2010/main" val="429434659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p:bgRef idx="1002">
        <a:schemeClr val="bg2"/>
      </p:bgRef>
    </p:bg>
    <p:spTree>
      <p:nvGrpSpPr>
        <p:cNvPr id="1" name=""/>
        <p:cNvGrpSpPr/>
        <p:nvPr/>
      </p:nvGrpSpPr>
      <p:grpSpPr>
        <a:xfrm>
          <a:off x="0" y="0"/>
          <a:ext cx="0" cy="0"/>
          <a:chOff x="0" y="0"/>
          <a:chExt cx="0" cy="0"/>
        </a:xfrm>
      </p:grpSpPr>
      <p:sp>
        <p:nvSpPr>
          <p:cNvPr id="16" name="Rectangle 15"/>
          <p:cNvSpPr/>
          <p:nvPr/>
        </p:nvSpPr>
        <p:spPr>
          <a:xfrm>
            <a:off x="1"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2"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1"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1" y="1267732"/>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198" b="0" kern="1200" cap="all" spc="-100" baseline="0" dirty="0">
                <a:solidFill>
                  <a:schemeClr val="tx1">
                    <a:lumMod val="85000"/>
                    <a:lumOff val="15000"/>
                  </a:schemeClr>
                </a:solidFill>
                <a:effectLst/>
                <a:latin typeface="+mj-lt"/>
                <a:ea typeface="+mn-ea"/>
                <a:cs typeface="+mn-cs"/>
              </a:defRPr>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562100" y="4682064"/>
            <a:ext cx="9070848" cy="457201"/>
          </a:xfrm>
        </p:spPr>
        <p:txBody>
          <a:bodyPr>
            <a:normAutofit/>
          </a:bodyPr>
          <a:lstStyle>
            <a:lvl1pPr marL="0" indent="0" algn="ctr">
              <a:spcBef>
                <a:spcPts val="0"/>
              </a:spcBef>
              <a:buNone/>
              <a:defRPr sz="1600" spc="80" baseline="0">
                <a:solidFill>
                  <a:schemeClr val="tx1"/>
                </a:solidFill>
              </a:defRPr>
            </a:lvl1pPr>
            <a:lvl2pPr marL="457063" indent="0" algn="ctr">
              <a:buNone/>
              <a:defRPr sz="1600"/>
            </a:lvl2pPr>
            <a:lvl3pPr marL="914126" indent="0" algn="ctr">
              <a:buNone/>
              <a:defRPr sz="1600"/>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l-GR"/>
              <a:t>Κάντε κλικ για να επεξεργαστείτε τον υπότιτλο του υποδείγματος</a:t>
            </a:r>
            <a:endParaRPr lang="en-US" dirty="0"/>
          </a:p>
        </p:txBody>
      </p:sp>
      <p:sp>
        <p:nvSpPr>
          <p:cNvPr id="20" name="Date Placeholder 19"/>
          <p:cNvSpPr>
            <a:spLocks noGrp="1"/>
          </p:cNvSpPr>
          <p:nvPr>
            <p:ph type="dt" sz="half" idx="10"/>
          </p:nvPr>
        </p:nvSpPr>
        <p:spPr>
          <a:xfrm>
            <a:off x="5318761" y="1341257"/>
            <a:ext cx="1554480" cy="527213"/>
          </a:xfrm>
        </p:spPr>
        <p:txBody>
          <a:bodyPr/>
          <a:lstStyle>
            <a:lvl1pPr algn="ctr">
              <a:defRPr sz="1300" spc="0" baseline="0">
                <a:solidFill>
                  <a:schemeClr val="tx1"/>
                </a:solidFill>
                <a:latin typeface="+mn-lt"/>
              </a:defRPr>
            </a:lvl1pPr>
          </a:lstStyle>
          <a:p>
            <a:pPr rtl="0"/>
            <a:fld id="{860A7CF4-93B0-45E2-B2FC-3D0A1F438AFC}" type="datetime1">
              <a:rPr lang="el-GR" noProof="0" smtClean="0"/>
              <a:t>21/3/2022</a:t>
            </a:fld>
            <a:endParaRPr lang="el-GR" noProof="0"/>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pPr rtl="0"/>
            <a:endParaRPr lang="el-GR" noProof="0"/>
          </a:p>
        </p:txBody>
      </p:sp>
      <p:sp>
        <p:nvSpPr>
          <p:cNvPr id="22" name="Slide Number Placeholder 21"/>
          <p:cNvSpPr>
            <a:spLocks noGrp="1"/>
          </p:cNvSpPr>
          <p:nvPr>
            <p:ph type="sldNum" sz="quarter" idx="12"/>
          </p:nvPr>
        </p:nvSpPr>
        <p:spPr>
          <a:xfrm>
            <a:off x="8606920" y="5212080"/>
            <a:ext cx="2111881" cy="228600"/>
          </a:xfrm>
        </p:spPr>
        <p:txBody>
          <a:bodyPr/>
          <a:lstStyle>
            <a:lvl1pPr>
              <a:defRPr>
                <a:solidFill>
                  <a:schemeClr val="tx1">
                    <a:lumMod val="75000"/>
                    <a:lumOff val="25000"/>
                  </a:schemeClr>
                </a:solidFill>
              </a:defRPr>
            </a:lvl1pPr>
          </a:lstStyle>
          <a:p>
            <a:pPr rtl="0"/>
            <a:fld id="{A6AF1B4E-90EC-4A51-B6E5-B702C054ECB0}" type="slidenum">
              <a:rPr lang="el-GR" noProof="0" smtClean="0"/>
              <a:t>‹#›</a:t>
            </a:fld>
            <a:endParaRPr lang="el-GR" noProof="0"/>
          </a:p>
        </p:txBody>
      </p:sp>
    </p:spTree>
    <p:extLst>
      <p:ext uri="{BB962C8B-B14F-4D97-AF65-F5344CB8AC3E}">
        <p14:creationId xmlns:p14="http://schemas.microsoft.com/office/powerpoint/2010/main" val="4168126005"/>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pPr rtl="0"/>
            <a:fld id="{2721B52D-F3ED-4E5C-8849-441421E9320E}" type="datetime1">
              <a:rPr lang="el-GR" noProof="0" smtClean="0"/>
              <a:t>21/3/2022</a:t>
            </a:fld>
            <a:endParaRPr lang="el-GR" noProof="0"/>
          </a:p>
        </p:txBody>
      </p:sp>
      <p:sp>
        <p:nvSpPr>
          <p:cNvPr id="8" name="Footer Placeholder 7"/>
          <p:cNvSpPr>
            <a:spLocks noGrp="1"/>
          </p:cNvSpPr>
          <p:nvPr>
            <p:ph type="ftr" sz="quarter" idx="11"/>
          </p:nvPr>
        </p:nvSpPr>
        <p:spPr/>
        <p:txBody>
          <a:bodyPr/>
          <a:lstStyle/>
          <a:p>
            <a:pPr rtl="0"/>
            <a:endParaRPr lang="el-GR" noProof="0"/>
          </a:p>
        </p:txBody>
      </p:sp>
      <p:sp>
        <p:nvSpPr>
          <p:cNvPr id="9" name="Slide Number Placeholder 8"/>
          <p:cNvSpPr>
            <a:spLocks noGrp="1"/>
          </p:cNvSpPr>
          <p:nvPr>
            <p:ph type="sldNum" sz="quarter" idx="12"/>
          </p:nvPr>
        </p:nvSpPr>
        <p:spPr/>
        <p:txBody>
          <a:bodyPr/>
          <a:lstStyle/>
          <a:p>
            <a:pPr rtl="0"/>
            <a:fld id="{A6AF1B4E-90EC-4A51-B6E5-B702C054ECB0}" type="slidenum">
              <a:rPr lang="el-GR" noProof="0" smtClean="0"/>
              <a:t>‹#›</a:t>
            </a:fld>
            <a:endParaRPr lang="el-GR" noProof="0"/>
          </a:p>
        </p:txBody>
      </p:sp>
    </p:spTree>
    <p:extLst>
      <p:ext uri="{BB962C8B-B14F-4D97-AF65-F5344CB8AC3E}">
        <p14:creationId xmlns:p14="http://schemas.microsoft.com/office/powerpoint/2010/main" val="202529705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2">
        <a:schemeClr val="bg2"/>
      </p:bgRef>
    </p:bg>
    <p:spTree>
      <p:nvGrpSpPr>
        <p:cNvPr id="1" name=""/>
        <p:cNvGrpSpPr/>
        <p:nvPr/>
      </p:nvGrpSpPr>
      <p:grpSpPr>
        <a:xfrm>
          <a:off x="0" y="0"/>
          <a:ext cx="0" cy="0"/>
          <a:chOff x="0" y="0"/>
          <a:chExt cx="0" cy="0"/>
        </a:xfrm>
      </p:grpSpPr>
      <p:sp>
        <p:nvSpPr>
          <p:cNvPr id="22" name="Rectangle 21"/>
          <p:cNvSpPr/>
          <p:nvPr/>
        </p:nvSpPr>
        <p:spPr>
          <a:xfrm>
            <a:off x="1"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1"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1" y="1267732"/>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198" kern="1200" cap="all" spc="-100" baseline="0" dirty="0">
                <a:solidFill>
                  <a:schemeClr val="tx1">
                    <a:lumMod val="85000"/>
                    <a:lumOff val="15000"/>
                  </a:schemeClr>
                </a:solidFill>
                <a:effectLst/>
                <a:latin typeface="+mj-lt"/>
                <a:ea typeface="+mn-ea"/>
                <a:cs typeface="+mn-cs"/>
              </a:defRPr>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063" indent="0">
              <a:buNone/>
              <a:defRPr sz="1600">
                <a:solidFill>
                  <a:schemeClr val="tx1">
                    <a:tint val="75000"/>
                  </a:schemeClr>
                </a:solidFill>
              </a:defRPr>
            </a:lvl2pPr>
            <a:lvl3pPr marL="914126" indent="0">
              <a:buNone/>
              <a:defRPr sz="1600">
                <a:solidFill>
                  <a:schemeClr val="tx1">
                    <a:tint val="75000"/>
                  </a:schemeClr>
                </a:solidFill>
              </a:defRPr>
            </a:lvl3pPr>
            <a:lvl4pPr marL="1371189" indent="0">
              <a:buNone/>
              <a:defRPr sz="1400">
                <a:solidFill>
                  <a:schemeClr val="tx1">
                    <a:tint val="75000"/>
                  </a:schemeClr>
                </a:solidFill>
              </a:defRPr>
            </a:lvl4pPr>
            <a:lvl5pPr marL="1828251" indent="0">
              <a:buNone/>
              <a:defRPr sz="1400">
                <a:solidFill>
                  <a:schemeClr val="tx1">
                    <a:tint val="75000"/>
                  </a:schemeClr>
                </a:solidFill>
              </a:defRPr>
            </a:lvl5pPr>
            <a:lvl6pPr marL="2285314" indent="0">
              <a:buNone/>
              <a:defRPr sz="1400">
                <a:solidFill>
                  <a:schemeClr val="tx1">
                    <a:tint val="75000"/>
                  </a:schemeClr>
                </a:solidFill>
              </a:defRPr>
            </a:lvl6pPr>
            <a:lvl7pPr marL="2742377" indent="0">
              <a:buNone/>
              <a:defRPr sz="1400">
                <a:solidFill>
                  <a:schemeClr val="tx1">
                    <a:tint val="75000"/>
                  </a:schemeClr>
                </a:solidFill>
              </a:defRPr>
            </a:lvl7pPr>
            <a:lvl8pPr marL="3199440" indent="0">
              <a:buNone/>
              <a:defRPr sz="1400">
                <a:solidFill>
                  <a:schemeClr val="tx1">
                    <a:tint val="75000"/>
                  </a:schemeClr>
                </a:solidFill>
              </a:defRPr>
            </a:lvl8pPr>
            <a:lvl9pPr marL="3656503"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pPr rtl="0"/>
            <a:fld id="{438E13D6-8864-4322-8BA5-AC9AD549A48C}" type="datetime1">
              <a:rPr lang="el-GR" noProof="0" smtClean="0"/>
              <a:t>21/3/2022</a:t>
            </a:fld>
            <a:endParaRPr lang="el-GR" noProof="0"/>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pPr rtl="0"/>
            <a:endParaRPr lang="el-GR" noProof="0"/>
          </a:p>
        </p:txBody>
      </p:sp>
      <p:sp>
        <p:nvSpPr>
          <p:cNvPr id="6" name="Slide Number Placeholder 5"/>
          <p:cNvSpPr>
            <a:spLocks noGrp="1"/>
          </p:cNvSpPr>
          <p:nvPr>
            <p:ph type="sldNum" sz="quarter" idx="12"/>
          </p:nvPr>
        </p:nvSpPr>
        <p:spPr>
          <a:xfrm>
            <a:off x="8604504" y="5211060"/>
            <a:ext cx="2112264" cy="228600"/>
          </a:xfrm>
        </p:spPr>
        <p:txBody>
          <a:bodyPr/>
          <a:lstStyle/>
          <a:p>
            <a:pPr rtl="0"/>
            <a:fld id="{A6AF1B4E-90EC-4A51-B6E5-B702C054ECB0}" type="slidenum">
              <a:rPr lang="el-GR" noProof="0" smtClean="0"/>
              <a:t>‹#›</a:t>
            </a:fld>
            <a:endParaRPr lang="el-GR" noProof="0"/>
          </a:p>
        </p:txBody>
      </p:sp>
    </p:spTree>
    <p:extLst>
      <p:ext uri="{BB962C8B-B14F-4D97-AF65-F5344CB8AC3E}">
        <p14:creationId xmlns:p14="http://schemas.microsoft.com/office/powerpoint/2010/main" val="2802272187"/>
      </p:ext>
    </p:extLst>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799"/>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799"/>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pPr rtl="0"/>
            <a:fld id="{B673DE1B-67A4-4D1A-93A8-DDA9751B69FC}" type="datetime1">
              <a:rPr lang="el-GR" noProof="0" smtClean="0"/>
              <a:t>21/3/2022</a:t>
            </a:fld>
            <a:endParaRPr lang="el-GR" noProof="0"/>
          </a:p>
        </p:txBody>
      </p:sp>
      <p:sp>
        <p:nvSpPr>
          <p:cNvPr id="6" name="Footer Placeholder 5"/>
          <p:cNvSpPr>
            <a:spLocks noGrp="1"/>
          </p:cNvSpPr>
          <p:nvPr>
            <p:ph type="ftr" sz="quarter" idx="11"/>
          </p:nvPr>
        </p:nvSpPr>
        <p:spPr/>
        <p:txBody>
          <a:bodyPr/>
          <a:lstStyle/>
          <a:p>
            <a:pPr rtl="0"/>
            <a:endParaRPr lang="el-GR" noProof="0"/>
          </a:p>
        </p:txBody>
      </p:sp>
      <p:sp>
        <p:nvSpPr>
          <p:cNvPr id="7" name="Slide Number Placeholder 6"/>
          <p:cNvSpPr>
            <a:spLocks noGrp="1"/>
          </p:cNvSpPr>
          <p:nvPr>
            <p:ph type="sldNum" sz="quarter" idx="12"/>
          </p:nvPr>
        </p:nvSpPr>
        <p:spPr/>
        <p:txBody>
          <a:bodyPr/>
          <a:lstStyle/>
          <a:p>
            <a:pPr rtl="0"/>
            <a:fld id="{A6AF1B4E-90EC-4A51-B6E5-B702C054ECB0}" type="slidenum">
              <a:rPr lang="el-GR" noProof="0" smtClean="0"/>
              <a:t>‹#›</a:t>
            </a:fld>
            <a:endParaRPr lang="el-GR" noProof="0"/>
          </a:p>
        </p:txBody>
      </p:sp>
    </p:spTree>
    <p:extLst>
      <p:ext uri="{BB962C8B-B14F-4D97-AF65-F5344CB8AC3E}">
        <p14:creationId xmlns:p14="http://schemas.microsoft.com/office/powerpoint/2010/main" val="51712780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899" b="0">
                <a:solidFill>
                  <a:schemeClr val="tx2"/>
                </a:solidFill>
                <a:latin typeface="+mn-lt"/>
              </a:defRPr>
            </a:lvl1pPr>
            <a:lvl2pPr marL="457063" indent="0">
              <a:buNone/>
              <a:defRPr sz="18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1069848" y="2755898"/>
            <a:ext cx="4754880" cy="3200400"/>
          </a:xfrm>
        </p:spPr>
        <p:txBody>
          <a:bodyPr/>
          <a:lstStyle>
            <a:lvl1pPr>
              <a:defRPr sz="1799"/>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899" b="0">
                <a:solidFill>
                  <a:schemeClr val="tx2"/>
                </a:solidFill>
              </a:defRPr>
            </a:lvl1pPr>
            <a:lvl2pPr marL="457063" indent="0">
              <a:buNone/>
              <a:defRPr sz="18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6373368" y="2756581"/>
            <a:ext cx="4754880" cy="3200400"/>
          </a:xfrm>
        </p:spPr>
        <p:txBody>
          <a:bodyPr/>
          <a:lstStyle>
            <a:lvl1pPr>
              <a:defRPr sz="1799"/>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pPr rtl="0"/>
            <a:fld id="{6A6F7A84-1916-4246-8703-8D97463C8FF5}" type="datetime1">
              <a:rPr lang="el-GR" noProof="0" smtClean="0"/>
              <a:t>21/3/2022</a:t>
            </a:fld>
            <a:endParaRPr lang="el-GR" noProof="0"/>
          </a:p>
        </p:txBody>
      </p:sp>
      <p:sp>
        <p:nvSpPr>
          <p:cNvPr id="8" name="Footer Placeholder 7"/>
          <p:cNvSpPr>
            <a:spLocks noGrp="1"/>
          </p:cNvSpPr>
          <p:nvPr>
            <p:ph type="ftr" sz="quarter" idx="11"/>
          </p:nvPr>
        </p:nvSpPr>
        <p:spPr/>
        <p:txBody>
          <a:bodyPr/>
          <a:lstStyle/>
          <a:p>
            <a:pPr rtl="0"/>
            <a:endParaRPr lang="el-GR" noProof="0"/>
          </a:p>
        </p:txBody>
      </p:sp>
      <p:sp>
        <p:nvSpPr>
          <p:cNvPr id="9" name="Slide Number Placeholder 8"/>
          <p:cNvSpPr>
            <a:spLocks noGrp="1"/>
          </p:cNvSpPr>
          <p:nvPr>
            <p:ph type="sldNum" sz="quarter" idx="12"/>
          </p:nvPr>
        </p:nvSpPr>
        <p:spPr/>
        <p:txBody>
          <a:bodyPr/>
          <a:lstStyle/>
          <a:p>
            <a:pPr rtl="0"/>
            <a:fld id="{A6AF1B4E-90EC-4A51-B6E5-B702C054ECB0}" type="slidenum">
              <a:rPr lang="el-GR" noProof="0" smtClean="0"/>
              <a:t>‹#›</a:t>
            </a:fld>
            <a:endParaRPr lang="el-GR" noProof="0"/>
          </a:p>
        </p:txBody>
      </p:sp>
    </p:spTree>
    <p:extLst>
      <p:ext uri="{BB962C8B-B14F-4D97-AF65-F5344CB8AC3E}">
        <p14:creationId xmlns:p14="http://schemas.microsoft.com/office/powerpoint/2010/main" val="3511794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pPr rtl="0"/>
            <a:fld id="{5B26B5A3-6363-4E85-BF4F-56F4ED300C1F}" type="datetime1">
              <a:rPr lang="el-GR" noProof="0" smtClean="0"/>
              <a:t>21/3/2022</a:t>
            </a:fld>
            <a:endParaRPr lang="el-GR" noProof="0"/>
          </a:p>
        </p:txBody>
      </p:sp>
      <p:sp>
        <p:nvSpPr>
          <p:cNvPr id="4" name="Footer Placeholder 3"/>
          <p:cNvSpPr>
            <a:spLocks noGrp="1"/>
          </p:cNvSpPr>
          <p:nvPr>
            <p:ph type="ftr" sz="quarter" idx="11"/>
          </p:nvPr>
        </p:nvSpPr>
        <p:spPr/>
        <p:txBody>
          <a:bodyPr/>
          <a:lstStyle/>
          <a:p>
            <a:pPr rtl="0"/>
            <a:endParaRPr lang="el-GR" noProof="0"/>
          </a:p>
        </p:txBody>
      </p:sp>
      <p:sp>
        <p:nvSpPr>
          <p:cNvPr id="5" name="Slide Number Placeholder 4"/>
          <p:cNvSpPr>
            <a:spLocks noGrp="1"/>
          </p:cNvSpPr>
          <p:nvPr>
            <p:ph type="sldNum" sz="quarter" idx="12"/>
          </p:nvPr>
        </p:nvSpPr>
        <p:spPr/>
        <p:txBody>
          <a:bodyPr/>
          <a:lstStyle/>
          <a:p>
            <a:pPr rtl="0"/>
            <a:fld id="{A6AF1B4E-90EC-4A51-B6E5-B702C054ECB0}" type="slidenum">
              <a:rPr lang="el-GR" noProof="0" smtClean="0"/>
              <a:t>‹#›</a:t>
            </a:fld>
            <a:endParaRPr lang="el-GR" noProof="0"/>
          </a:p>
        </p:txBody>
      </p:sp>
    </p:spTree>
    <p:extLst>
      <p:ext uri="{BB962C8B-B14F-4D97-AF65-F5344CB8AC3E}">
        <p14:creationId xmlns:p14="http://schemas.microsoft.com/office/powerpoint/2010/main" val="29334510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rtl="0"/>
            <a:fld id="{54BBD7DD-0A44-4F4D-A40A-C7F22FF5E50C}" type="datetime1">
              <a:rPr lang="el-GR" noProof="0" smtClean="0"/>
              <a:t>21/3/2022</a:t>
            </a:fld>
            <a:endParaRPr lang="el-GR" noProof="0"/>
          </a:p>
        </p:txBody>
      </p:sp>
      <p:sp>
        <p:nvSpPr>
          <p:cNvPr id="3" name="Footer Placeholder 2"/>
          <p:cNvSpPr>
            <a:spLocks noGrp="1"/>
          </p:cNvSpPr>
          <p:nvPr>
            <p:ph type="ftr" sz="quarter" idx="11"/>
          </p:nvPr>
        </p:nvSpPr>
        <p:spPr/>
        <p:txBody>
          <a:bodyPr/>
          <a:lstStyle/>
          <a:p>
            <a:pPr rtl="0"/>
            <a:endParaRPr lang="el-GR" noProof="0"/>
          </a:p>
        </p:txBody>
      </p:sp>
      <p:sp>
        <p:nvSpPr>
          <p:cNvPr id="4" name="Slide Number Placeholder 3"/>
          <p:cNvSpPr>
            <a:spLocks noGrp="1"/>
          </p:cNvSpPr>
          <p:nvPr>
            <p:ph type="sldNum" sz="quarter" idx="12"/>
          </p:nvPr>
        </p:nvSpPr>
        <p:spPr/>
        <p:txBody>
          <a:bodyPr/>
          <a:lstStyle/>
          <a:p>
            <a:pPr rtl="0"/>
            <a:fld id="{A6AF1B4E-90EC-4A51-B6E5-B702C054ECB0}" type="slidenum">
              <a:rPr lang="el-GR" noProof="0" smtClean="0"/>
              <a:t>‹#›</a:t>
            </a:fld>
            <a:endParaRPr lang="el-GR" noProof="0"/>
          </a:p>
        </p:txBody>
      </p:sp>
    </p:spTree>
    <p:extLst>
      <p:ext uri="{BB962C8B-B14F-4D97-AF65-F5344CB8AC3E}">
        <p14:creationId xmlns:p14="http://schemas.microsoft.com/office/powerpoint/2010/main" val="362092799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126" rtl="0" eaLnBrk="1" latinLnBrk="0" hangingPunct="1">
              <a:lnSpc>
                <a:spcPct val="90000"/>
              </a:lnSpc>
              <a:spcBef>
                <a:spcPct val="0"/>
              </a:spcBef>
              <a:buNone/>
              <a:defRPr lang="en-US" sz="2799" b="0" kern="1200" cap="none" spc="0" baseline="0" dirty="0">
                <a:solidFill>
                  <a:srgbClr val="FFFFFF"/>
                </a:solidFill>
                <a:effectLst/>
                <a:latin typeface="+mj-lt"/>
                <a:ea typeface="+mn-ea"/>
                <a:cs typeface="+mn-cs"/>
              </a:defRPr>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685800" y="609600"/>
            <a:ext cx="7772400" cy="5334000"/>
          </a:xfrm>
        </p:spPr>
        <p:txBody>
          <a:bodyPr/>
          <a:lstStyle>
            <a:lvl1pPr>
              <a:defRPr sz="1799"/>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el-GR"/>
              <a:t>Στυλ κειμένου υποδείγματος</a:t>
            </a:r>
          </a:p>
        </p:txBody>
      </p:sp>
      <p:sp>
        <p:nvSpPr>
          <p:cNvPr id="8" name="Date Placeholder 7"/>
          <p:cNvSpPr>
            <a:spLocks noGrp="1"/>
          </p:cNvSpPr>
          <p:nvPr>
            <p:ph type="dt" sz="half" idx="10"/>
          </p:nvPr>
        </p:nvSpPr>
        <p:spPr/>
        <p:txBody>
          <a:bodyPr/>
          <a:lstStyle/>
          <a:p>
            <a:pPr rtl="0"/>
            <a:fld id="{4760D41A-FB15-4DC5-BC7A-B828252D387D}" type="datetime1">
              <a:rPr lang="el-GR" noProof="0" smtClean="0"/>
              <a:t>21/3/2022</a:t>
            </a:fld>
            <a:endParaRPr lang="el-GR" noProof="0"/>
          </a:p>
        </p:txBody>
      </p:sp>
      <p:sp>
        <p:nvSpPr>
          <p:cNvPr id="9" name="Footer Placeholder 8"/>
          <p:cNvSpPr>
            <a:spLocks noGrp="1"/>
          </p:cNvSpPr>
          <p:nvPr>
            <p:ph type="ftr" sz="quarter" idx="11"/>
          </p:nvPr>
        </p:nvSpPr>
        <p:spPr/>
        <p:txBody>
          <a:bodyPr/>
          <a:lstStyle>
            <a:lvl1pPr algn="r">
              <a:defRPr/>
            </a:lvl1pPr>
          </a:lstStyle>
          <a:p>
            <a:pPr rtl="0"/>
            <a:endParaRPr lang="el-GR" noProof="0"/>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pPr rtl="0"/>
            <a:fld id="{A6AF1B4E-90EC-4A51-B6E5-B702C054ECB0}" type="slidenum">
              <a:rPr lang="el-GR" noProof="0" smtClean="0"/>
              <a:t>‹#›</a:t>
            </a:fld>
            <a:endParaRPr lang="el-GR" noProof="0"/>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95886393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1" y="603504"/>
            <a:ext cx="2432304" cy="1645920"/>
          </a:xfrm>
        </p:spPr>
        <p:txBody>
          <a:bodyPr anchor="b">
            <a:noAutofit/>
          </a:bodyPr>
          <a:lstStyle>
            <a:lvl1pPr algn="l">
              <a:defRPr sz="2799" b="0">
                <a:solidFill>
                  <a:srgbClr val="FFFFFF"/>
                </a:solidFill>
                <a:latin typeface="+mj-lt"/>
              </a:defRPr>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199"/>
            </a:lvl1pPr>
            <a:lvl2pPr marL="457063" indent="0">
              <a:buNone/>
              <a:defRPr sz="2799"/>
            </a:lvl2pPr>
            <a:lvl3pPr marL="914126" indent="0">
              <a:buNone/>
              <a:defRPr sz="2399"/>
            </a:lvl3pPr>
            <a:lvl4pPr marL="1371189" indent="0">
              <a:buNone/>
              <a:defRPr sz="1999"/>
            </a:lvl4pPr>
            <a:lvl5pPr marL="1828251" indent="0">
              <a:buNone/>
              <a:defRPr sz="1999"/>
            </a:lvl5pPr>
            <a:lvl6pPr marL="2285314" indent="0">
              <a:buNone/>
              <a:defRPr sz="1999"/>
            </a:lvl6pPr>
            <a:lvl7pPr marL="2742377" indent="0">
              <a:buNone/>
              <a:defRPr sz="1999"/>
            </a:lvl7pPr>
            <a:lvl8pPr marL="3199440" indent="0">
              <a:buNone/>
              <a:defRPr sz="1999"/>
            </a:lvl8pPr>
            <a:lvl9pPr marL="3656503" indent="0">
              <a:buNone/>
              <a:defRPr sz="1999"/>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9296401"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pPr rtl="0"/>
            <a:fld id="{B1DCC89E-C514-491E-955C-8B8A76E2E3F2}" type="datetime1">
              <a:rPr lang="el-GR" noProof="0" smtClean="0"/>
              <a:t>21/3/2022</a:t>
            </a:fld>
            <a:endParaRPr lang="el-GR" noProof="0"/>
          </a:p>
        </p:txBody>
      </p:sp>
      <p:sp>
        <p:nvSpPr>
          <p:cNvPr id="6" name="Footer Placeholder 5"/>
          <p:cNvSpPr>
            <a:spLocks noGrp="1"/>
          </p:cNvSpPr>
          <p:nvPr>
            <p:ph type="ftr" sz="quarter" idx="11"/>
          </p:nvPr>
        </p:nvSpPr>
        <p:spPr/>
        <p:txBody>
          <a:bodyPr/>
          <a:lstStyle>
            <a:lvl1pPr marL="0" algn="r" defTabSz="914126"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pPr rtl="0"/>
            <a:endParaRPr lang="el-GR" noProof="0"/>
          </a:p>
        </p:txBody>
      </p:sp>
      <p:sp>
        <p:nvSpPr>
          <p:cNvPr id="7" name="Slide Number Placeholder 6"/>
          <p:cNvSpPr>
            <a:spLocks noGrp="1"/>
          </p:cNvSpPr>
          <p:nvPr>
            <p:ph type="sldNum" sz="quarter" idx="12"/>
          </p:nvPr>
        </p:nvSpPr>
        <p:spPr>
          <a:xfrm>
            <a:off x="10396729" y="6227064"/>
            <a:ext cx="1463040" cy="274320"/>
          </a:xfrm>
        </p:spPr>
        <p:txBody>
          <a:bodyPr/>
          <a:lstStyle>
            <a:lvl1pPr>
              <a:defRPr>
                <a:solidFill>
                  <a:srgbClr val="FFFFFF"/>
                </a:solidFill>
              </a:defRPr>
            </a:lvl1pPr>
          </a:lstStyle>
          <a:p>
            <a:pPr rtl="0"/>
            <a:fld id="{A6AF1B4E-90EC-4A51-B6E5-B702C054ECB0}" type="slidenum">
              <a:rPr lang="el-GR" noProof="0" smtClean="0"/>
              <a:t>‹#›</a:t>
            </a:fld>
            <a:endParaRPr lang="el-GR" noProof="0"/>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110541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Τίτλος_03">
    <p:spTree>
      <p:nvGrpSpPr>
        <p:cNvPr id="1" name=""/>
        <p:cNvGrpSpPr/>
        <p:nvPr/>
      </p:nvGrpSpPr>
      <p:grpSpPr>
        <a:xfrm>
          <a:off x="0" y="0"/>
          <a:ext cx="0" cy="0"/>
          <a:chOff x="0" y="0"/>
          <a:chExt cx="0" cy="0"/>
        </a:xfrm>
      </p:grpSpPr>
      <p:sp>
        <p:nvSpPr>
          <p:cNvPr id="7" name="Θέση εικόνας 11">
            <a:extLst>
              <a:ext uri="{FF2B5EF4-FFF2-40B4-BE49-F238E27FC236}">
                <a16:creationId xmlns:a16="http://schemas.microsoft.com/office/drawing/2014/main" id="{47CEAAF6-CCA9-40F8-8A3D-FAAD92220D11}"/>
              </a:ext>
            </a:extLst>
          </p:cNvPr>
          <p:cNvSpPr>
            <a:spLocks noGrp="1"/>
          </p:cNvSpPr>
          <p:nvPr>
            <p:ph type="pic" sz="quarter" idx="10" hasCustomPrompt="1"/>
          </p:nvPr>
        </p:nvSpPr>
        <p:spPr>
          <a:xfrm>
            <a:off x="-2" y="0"/>
            <a:ext cx="12192001" cy="6858000"/>
          </a:xfrm>
        </p:spPr>
        <p:txBody>
          <a:bodyPr rtlCol="0" anchor="ctr" anchorCtr="1">
            <a:normAutofit/>
          </a:bodyPr>
          <a:lstStyle>
            <a:lvl1pPr marL="0" indent="0">
              <a:buNone/>
              <a:defRPr sz="2400">
                <a:solidFill>
                  <a:schemeClr val="bg1"/>
                </a:solidFill>
              </a:defRPr>
            </a:lvl1pPr>
          </a:lstStyle>
          <a:p>
            <a:pPr rtl="0"/>
            <a:r>
              <a:rPr lang="el-GR" noProof="0"/>
              <a:t>Εισαγωγή εικόνας</a:t>
            </a:r>
          </a:p>
        </p:txBody>
      </p:sp>
      <p:sp>
        <p:nvSpPr>
          <p:cNvPr id="2" name="Τίτλος 1">
            <a:extLst>
              <a:ext uri="{FF2B5EF4-FFF2-40B4-BE49-F238E27FC236}">
                <a16:creationId xmlns:a16="http://schemas.microsoft.com/office/drawing/2014/main" id="{C1744DE2-A455-46F2-BE15-959050C87CE4}"/>
              </a:ext>
            </a:extLst>
          </p:cNvPr>
          <p:cNvSpPr>
            <a:spLocks noGrp="1"/>
          </p:cNvSpPr>
          <p:nvPr>
            <p:ph type="ctrTitle" hasCustomPrompt="1"/>
          </p:nvPr>
        </p:nvSpPr>
        <p:spPr>
          <a:xfrm>
            <a:off x="316020" y="2404234"/>
            <a:ext cx="5330038" cy="1746504"/>
          </a:xfrm>
        </p:spPr>
        <p:txBody>
          <a:bodyPr vert="horz" lIns="0" tIns="45720" rIns="0" bIns="45720" rtlCol="0" anchor="b" anchorCtr="1">
            <a:noAutofit/>
          </a:bodyPr>
          <a:lstStyle>
            <a:lvl1pPr>
              <a:defRPr lang="en-GB" dirty="0">
                <a:solidFill>
                  <a:schemeClr val="bg1"/>
                </a:solidFill>
              </a:defRPr>
            </a:lvl1pPr>
          </a:lstStyle>
          <a:p>
            <a:pPr marL="0" lvl="0" rtl="0"/>
            <a:r>
              <a:rPr lang="el-GR" noProof="0"/>
              <a:t>ΤΙΤΛΟΣ</a:t>
            </a:r>
          </a:p>
        </p:txBody>
      </p:sp>
      <p:sp>
        <p:nvSpPr>
          <p:cNvPr id="3" name="Υπότιτλος 2">
            <a:extLst>
              <a:ext uri="{FF2B5EF4-FFF2-40B4-BE49-F238E27FC236}">
                <a16:creationId xmlns:a16="http://schemas.microsoft.com/office/drawing/2014/main" id="{AC9DE4F3-CE8F-41A0-BFDE-76D0DF1DF432}"/>
              </a:ext>
            </a:extLst>
          </p:cNvPr>
          <p:cNvSpPr>
            <a:spLocks noGrp="1"/>
          </p:cNvSpPr>
          <p:nvPr>
            <p:ph type="subTitle" idx="1" hasCustomPrompt="1"/>
          </p:nvPr>
        </p:nvSpPr>
        <p:spPr>
          <a:xfrm>
            <a:off x="453180" y="4553291"/>
            <a:ext cx="5049510" cy="521208"/>
          </a:xfrm>
        </p:spPr>
        <p:txBody>
          <a:bodyPr vert="horz" lIns="0" tIns="0" rIns="0" bIns="0" rtlCol="0" anchor="t" anchorCtr="1">
            <a:noAutofit/>
          </a:bodyPr>
          <a:lstStyle>
            <a:lvl1pPr marL="0" indent="0">
              <a:lnSpc>
                <a:spcPct val="100000"/>
              </a:lnSpc>
              <a:spcBef>
                <a:spcPts val="0"/>
              </a:spcBef>
              <a:buNone/>
              <a:defRPr lang="en-GB" sz="2000" dirty="0">
                <a:solidFill>
                  <a:schemeClr val="bg1"/>
                </a:solidFill>
              </a:defRPr>
            </a:lvl1pPr>
          </a:lstStyle>
          <a:p>
            <a:pPr lvl="0" rtl="0"/>
            <a:r>
              <a:rPr lang="el-GR" noProof="0"/>
              <a:t>Υπότιτλος</a:t>
            </a:r>
          </a:p>
        </p:txBody>
      </p:sp>
    </p:spTree>
    <p:extLst>
      <p:ext uri="{BB962C8B-B14F-4D97-AF65-F5344CB8AC3E}">
        <p14:creationId xmlns:p14="http://schemas.microsoft.com/office/powerpoint/2010/main" val="347717564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pPr rtl="0"/>
            <a:fld id="{B393DF57-9105-4084-8089-4EA8B3A62BD9}" type="datetime1">
              <a:rPr lang="el-GR" noProof="0" smtClean="0"/>
              <a:t>21/3/2022</a:t>
            </a:fld>
            <a:endParaRPr lang="el-GR" noProof="0"/>
          </a:p>
        </p:txBody>
      </p:sp>
      <p:sp>
        <p:nvSpPr>
          <p:cNvPr id="5" name="Footer Placeholder 4"/>
          <p:cNvSpPr>
            <a:spLocks noGrp="1"/>
          </p:cNvSpPr>
          <p:nvPr>
            <p:ph type="ftr" sz="quarter" idx="11"/>
          </p:nvPr>
        </p:nvSpPr>
        <p:spPr/>
        <p:txBody>
          <a:bodyPr/>
          <a:lstStyle/>
          <a:p>
            <a:pPr rtl="0"/>
            <a:endParaRPr lang="el-GR" noProof="0"/>
          </a:p>
        </p:txBody>
      </p:sp>
      <p:sp>
        <p:nvSpPr>
          <p:cNvPr id="6" name="Slide Number Placeholder 5"/>
          <p:cNvSpPr>
            <a:spLocks noGrp="1"/>
          </p:cNvSpPr>
          <p:nvPr>
            <p:ph type="sldNum" sz="quarter" idx="12"/>
          </p:nvPr>
        </p:nvSpPr>
        <p:spPr/>
        <p:txBody>
          <a:bodyPr/>
          <a:lstStyle/>
          <a:p>
            <a:pPr rtl="0"/>
            <a:fld id="{A6AF1B4E-90EC-4A51-B6E5-B702C054ECB0}" type="slidenum">
              <a:rPr lang="el-GR" noProof="0" smtClean="0"/>
              <a:t>‹#›</a:t>
            </a:fld>
            <a:endParaRPr lang="el-GR" noProof="0"/>
          </a:p>
        </p:txBody>
      </p:sp>
    </p:spTree>
    <p:extLst>
      <p:ext uri="{BB962C8B-B14F-4D97-AF65-F5344CB8AC3E}">
        <p14:creationId xmlns:p14="http://schemas.microsoft.com/office/powerpoint/2010/main" val="359086583"/>
      </p:ext>
    </p:extLst>
  </p:cSld>
  <p:clrMapOvr>
    <a:masterClrMapping/>
  </p:clrMapOvr>
  <p:hf sldNum="0"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838201" y="762000"/>
            <a:ext cx="8077200" cy="5257800"/>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pPr rtl="0"/>
            <a:fld id="{B393DF57-9105-4084-8089-4EA8B3A62BD9}" type="datetime1">
              <a:rPr lang="el-GR" noProof="0" smtClean="0"/>
              <a:t>21/3/2022</a:t>
            </a:fld>
            <a:endParaRPr lang="el-GR" noProof="0"/>
          </a:p>
        </p:txBody>
      </p:sp>
      <p:sp>
        <p:nvSpPr>
          <p:cNvPr id="5" name="Footer Placeholder 4"/>
          <p:cNvSpPr>
            <a:spLocks noGrp="1"/>
          </p:cNvSpPr>
          <p:nvPr>
            <p:ph type="ftr" sz="quarter" idx="11"/>
          </p:nvPr>
        </p:nvSpPr>
        <p:spPr/>
        <p:txBody>
          <a:bodyPr/>
          <a:lstStyle/>
          <a:p>
            <a:pPr rtl="0"/>
            <a:endParaRPr lang="el-GR" noProof="0"/>
          </a:p>
        </p:txBody>
      </p:sp>
      <p:sp>
        <p:nvSpPr>
          <p:cNvPr id="6" name="Slide Number Placeholder 5"/>
          <p:cNvSpPr>
            <a:spLocks noGrp="1"/>
          </p:cNvSpPr>
          <p:nvPr>
            <p:ph type="sldNum" sz="quarter" idx="12"/>
          </p:nvPr>
        </p:nvSpPr>
        <p:spPr/>
        <p:txBody>
          <a:bodyPr/>
          <a:lstStyle/>
          <a:p>
            <a:pPr rtl="0"/>
            <a:fld id="{A6AF1B4E-90EC-4A51-B6E5-B702C054ECB0}" type="slidenum">
              <a:rPr lang="el-GR" noProof="0" smtClean="0"/>
              <a:t>‹#›</a:t>
            </a:fld>
            <a:endParaRPr lang="el-GR" noProof="0"/>
          </a:p>
        </p:txBody>
      </p:sp>
    </p:spTree>
    <p:extLst>
      <p:ext uri="{BB962C8B-B14F-4D97-AF65-F5344CB8AC3E}">
        <p14:creationId xmlns:p14="http://schemas.microsoft.com/office/powerpoint/2010/main" val="953111628"/>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Κεφαλίδα ενότητας με εικόνα">
    <p:spTree>
      <p:nvGrpSpPr>
        <p:cNvPr id="1" name=""/>
        <p:cNvGrpSpPr/>
        <p:nvPr/>
      </p:nvGrpSpPr>
      <p:grpSpPr>
        <a:xfrm>
          <a:off x="0" y="0"/>
          <a:ext cx="0" cy="0"/>
          <a:chOff x="0" y="0"/>
          <a:chExt cx="0" cy="0"/>
        </a:xfrm>
      </p:grpSpPr>
      <p:sp>
        <p:nvSpPr>
          <p:cNvPr id="7" name="Θέση εικόνας 11">
            <a:extLst>
              <a:ext uri="{FF2B5EF4-FFF2-40B4-BE49-F238E27FC236}">
                <a16:creationId xmlns:a16="http://schemas.microsoft.com/office/drawing/2014/main" id="{AAF32A0B-D38A-4E4A-BD5E-94B671296508}"/>
              </a:ext>
            </a:extLst>
          </p:cNvPr>
          <p:cNvSpPr>
            <a:spLocks noGrp="1"/>
          </p:cNvSpPr>
          <p:nvPr>
            <p:ph type="pic" sz="quarter" idx="10" hasCustomPrompt="1"/>
          </p:nvPr>
        </p:nvSpPr>
        <p:spPr>
          <a:xfrm>
            <a:off x="-2" y="0"/>
            <a:ext cx="12192001" cy="6858000"/>
          </a:xfrm>
        </p:spPr>
        <p:txBody>
          <a:bodyPr rtlCol="0" anchor="ctr" anchorCtr="1">
            <a:normAutofit/>
          </a:bodyPr>
          <a:lstStyle>
            <a:lvl1pPr marL="0" indent="0">
              <a:buNone/>
              <a:defRPr sz="2400">
                <a:solidFill>
                  <a:schemeClr val="tx1"/>
                </a:solidFill>
              </a:defRPr>
            </a:lvl1pPr>
          </a:lstStyle>
          <a:p>
            <a:pPr rtl="0"/>
            <a:r>
              <a:rPr lang="el-GR" noProof="0"/>
              <a:t>Εισαγωγή εικόνας</a:t>
            </a:r>
          </a:p>
        </p:txBody>
      </p:sp>
      <p:sp>
        <p:nvSpPr>
          <p:cNvPr id="2" name="Τίτλος 1">
            <a:extLst>
              <a:ext uri="{FF2B5EF4-FFF2-40B4-BE49-F238E27FC236}">
                <a16:creationId xmlns:a16="http://schemas.microsoft.com/office/drawing/2014/main" id="{2DCD3B46-48AB-439D-A981-D3596F977592}"/>
              </a:ext>
            </a:extLst>
          </p:cNvPr>
          <p:cNvSpPr>
            <a:spLocks noGrp="1"/>
          </p:cNvSpPr>
          <p:nvPr>
            <p:ph type="title" hasCustomPrompt="1"/>
          </p:nvPr>
        </p:nvSpPr>
        <p:spPr>
          <a:xfrm>
            <a:off x="4590288" y="2313432"/>
            <a:ext cx="6592824" cy="2852737"/>
          </a:xfrm>
        </p:spPr>
        <p:txBody>
          <a:bodyPr vert="horz" lIns="91440" tIns="45720" rIns="91440" bIns="45720" rtlCol="0" anchor="b">
            <a:noAutofit/>
          </a:bodyPr>
          <a:lstStyle>
            <a:lvl1pPr>
              <a:defRPr lang="en-GB" sz="6000" dirty="0">
                <a:solidFill>
                  <a:schemeClr val="bg1"/>
                </a:solidFill>
              </a:defRPr>
            </a:lvl1pPr>
          </a:lstStyle>
          <a:p>
            <a:pPr lvl="0" rtl="0"/>
            <a:r>
              <a:rPr lang="el-GR" noProof="0"/>
              <a:t>Κάντε κλικ για να επεξεργαστείτε το Στυλ κύριου τίτλου</a:t>
            </a:r>
          </a:p>
        </p:txBody>
      </p:sp>
      <p:sp>
        <p:nvSpPr>
          <p:cNvPr id="3" name="Θέση κειμένου 2">
            <a:extLst>
              <a:ext uri="{FF2B5EF4-FFF2-40B4-BE49-F238E27FC236}">
                <a16:creationId xmlns:a16="http://schemas.microsoft.com/office/drawing/2014/main" id="{2728D712-0D13-4ECD-9BEB-B8EE651FF63F}"/>
              </a:ext>
            </a:extLst>
          </p:cNvPr>
          <p:cNvSpPr>
            <a:spLocks noGrp="1"/>
          </p:cNvSpPr>
          <p:nvPr>
            <p:ph type="body" idx="1" hasCustomPrompt="1"/>
          </p:nvPr>
        </p:nvSpPr>
        <p:spPr>
          <a:xfrm>
            <a:off x="4590288" y="5193792"/>
            <a:ext cx="6592824" cy="978408"/>
          </a:xfrm>
        </p:spPr>
        <p:txBody>
          <a:bodyPr vert="horz" lIns="91440" tIns="45720" rIns="91440" bIns="45720" rtlCol="0">
            <a:noAutofit/>
          </a:bodyPr>
          <a:lstStyle>
            <a:lvl1pPr marL="0" indent="0">
              <a:buNone/>
              <a:defRPr lang="en-US" sz="1600">
                <a:solidFill>
                  <a:schemeClr val="bg1"/>
                </a:solidFill>
              </a:defRPr>
            </a:lvl1pPr>
          </a:lstStyle>
          <a:p>
            <a:pPr marL="228600" lvl="0" indent="-228600" rtl="0"/>
            <a:r>
              <a:rPr lang="el-GR" noProof="0"/>
              <a:t>Στυλ υποδείγματος κειμένου</a:t>
            </a:r>
          </a:p>
        </p:txBody>
      </p:sp>
    </p:spTree>
    <p:extLst>
      <p:ext uri="{BB962C8B-B14F-4D97-AF65-F5344CB8AC3E}">
        <p14:creationId xmlns:p14="http://schemas.microsoft.com/office/powerpoint/2010/main" val="34113088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Στήλη 01 Περιεχόμενο_2">
    <p:spTree>
      <p:nvGrpSpPr>
        <p:cNvPr id="1" name=""/>
        <p:cNvGrpSpPr/>
        <p:nvPr/>
      </p:nvGrpSpPr>
      <p:grpSpPr>
        <a:xfrm>
          <a:off x="0" y="0"/>
          <a:ext cx="0" cy="0"/>
          <a:chOff x="0" y="0"/>
          <a:chExt cx="0" cy="0"/>
        </a:xfrm>
      </p:grpSpPr>
      <p:sp>
        <p:nvSpPr>
          <p:cNvPr id="9" name="Θέση εικόνας 8">
            <a:extLst>
              <a:ext uri="{FF2B5EF4-FFF2-40B4-BE49-F238E27FC236}">
                <a16:creationId xmlns:a16="http://schemas.microsoft.com/office/drawing/2014/main" id="{A46D6285-06A8-4297-915D-0A280359C280}"/>
              </a:ext>
            </a:extLst>
          </p:cNvPr>
          <p:cNvSpPr>
            <a:spLocks noGrp="1"/>
          </p:cNvSpPr>
          <p:nvPr>
            <p:ph type="pic" sz="quarter" idx="10" hasCustomPrompt="1"/>
          </p:nvPr>
        </p:nvSpPr>
        <p:spPr>
          <a:xfrm>
            <a:off x="6836125" y="0"/>
            <a:ext cx="5355875" cy="6858000"/>
          </a:xfrm>
        </p:spPr>
        <p:txBody>
          <a:bodyPr vert="horz" lIns="91440" tIns="45720" rIns="91440" bIns="45720" rtlCol="0" anchor="ctr" anchorCtr="1">
            <a:normAutofit/>
          </a:bodyPr>
          <a:lstStyle>
            <a:lvl1pPr>
              <a:defRPr lang="en-GB" sz="2400">
                <a:solidFill>
                  <a:schemeClr val="tx1"/>
                </a:solidFill>
              </a:defRPr>
            </a:lvl1pPr>
          </a:lstStyle>
          <a:p>
            <a:pPr marL="0" lvl="0" indent="0" rtl="0">
              <a:buNone/>
            </a:pPr>
            <a:r>
              <a:rPr lang="el-GR" noProof="0" dirty="0"/>
              <a:t>Εισαγωγή εικόνας</a:t>
            </a:r>
          </a:p>
        </p:txBody>
      </p:sp>
      <p:sp>
        <p:nvSpPr>
          <p:cNvPr id="14" name="Θέση κειμένου 12">
            <a:extLst>
              <a:ext uri="{FF2B5EF4-FFF2-40B4-BE49-F238E27FC236}">
                <a16:creationId xmlns:a16="http://schemas.microsoft.com/office/drawing/2014/main" id="{C7F0E85E-786D-44FC-A9C8-8853277D7C38}"/>
              </a:ext>
            </a:extLst>
          </p:cNvPr>
          <p:cNvSpPr>
            <a:spLocks noGrp="1"/>
          </p:cNvSpPr>
          <p:nvPr>
            <p:ph type="body" sz="quarter" idx="12" hasCustomPrompt="1"/>
          </p:nvPr>
        </p:nvSpPr>
        <p:spPr>
          <a:xfrm>
            <a:off x="4386558" y="2717803"/>
            <a:ext cx="2834640" cy="3368675"/>
          </a:xfrm>
        </p:spPr>
        <p:txBody>
          <a:bodyPr vert="horz" wrap="square" lIns="0" tIns="45720" rIns="0" bIns="45720" rtlCol="0" anchor="t">
            <a:noAutofit/>
          </a:bodyPr>
          <a:lstStyle>
            <a:lvl1pPr marL="0" indent="0">
              <a:buNone/>
              <a:defRPr lang="en-US" sz="1400" dirty="0" smtClean="0">
                <a:latin typeface="+mn-lt"/>
                <a:ea typeface="+mj-ea"/>
                <a:cs typeface="+mj-cs"/>
              </a:defRPr>
            </a:lvl1pPr>
          </a:lstStyle>
          <a:p>
            <a:pPr lvl="0" rtl="0"/>
            <a:r>
              <a:rPr lang="el-GR" noProof="0" dirty="0"/>
              <a:t>Κάντε κλικ για επεξεργασία των στυλ κειμένου του υποδείγματος</a:t>
            </a:r>
          </a:p>
        </p:txBody>
      </p:sp>
      <p:sp>
        <p:nvSpPr>
          <p:cNvPr id="13" name="Θέση κειμένου 12">
            <a:extLst>
              <a:ext uri="{FF2B5EF4-FFF2-40B4-BE49-F238E27FC236}">
                <a16:creationId xmlns:a16="http://schemas.microsoft.com/office/drawing/2014/main" id="{B48BA177-B717-42B2-884C-04576C20342D}"/>
              </a:ext>
            </a:extLst>
          </p:cNvPr>
          <p:cNvSpPr>
            <a:spLocks noGrp="1"/>
          </p:cNvSpPr>
          <p:nvPr>
            <p:ph type="body" sz="quarter" idx="11" hasCustomPrompt="1"/>
          </p:nvPr>
        </p:nvSpPr>
        <p:spPr>
          <a:xfrm>
            <a:off x="647700" y="2717803"/>
            <a:ext cx="2834640" cy="3368675"/>
          </a:xfrm>
        </p:spPr>
        <p:txBody>
          <a:bodyPr vert="horz" wrap="square" lIns="0" tIns="45720" rIns="0" bIns="45720" rtlCol="0" anchor="t">
            <a:noAutofit/>
          </a:bodyPr>
          <a:lstStyle>
            <a:lvl1pPr marL="0" indent="0">
              <a:buNone/>
              <a:defRPr lang="en-US" sz="1400" dirty="0" smtClean="0">
                <a:latin typeface="+mn-lt"/>
                <a:ea typeface="+mj-ea"/>
                <a:cs typeface="+mj-cs"/>
              </a:defRPr>
            </a:lvl1pPr>
          </a:lstStyle>
          <a:p>
            <a:pPr lvl="0" rtl="0"/>
            <a:r>
              <a:rPr lang="el-GR" noProof="0" dirty="0"/>
              <a:t>Κάντε κλικ για επεξεργασία των στυλ κειμένου του υποδείγματος</a:t>
            </a:r>
          </a:p>
        </p:txBody>
      </p:sp>
      <p:sp>
        <p:nvSpPr>
          <p:cNvPr id="2" name="Τίτλος 1">
            <a:extLst>
              <a:ext uri="{FF2B5EF4-FFF2-40B4-BE49-F238E27FC236}">
                <a16:creationId xmlns:a16="http://schemas.microsoft.com/office/drawing/2014/main" id="{2558FCDE-8F3F-4E83-B550-DF944B424F78}"/>
              </a:ext>
            </a:extLst>
          </p:cNvPr>
          <p:cNvSpPr>
            <a:spLocks noGrp="1"/>
          </p:cNvSpPr>
          <p:nvPr>
            <p:ph type="title" hasCustomPrompt="1"/>
          </p:nvPr>
        </p:nvSpPr>
        <p:spPr>
          <a:xfrm>
            <a:off x="633186" y="557439"/>
            <a:ext cx="6891564" cy="830997"/>
          </a:xfrm>
        </p:spPr>
        <p:txBody>
          <a:bodyPr vert="horz" wrap="square" lIns="0" tIns="45720" rIns="91440" bIns="45720" rtlCol="0" anchor="t">
            <a:noAutofit/>
          </a:bodyPr>
          <a:lstStyle>
            <a:lvl1pPr>
              <a:defRPr lang="en-GB" sz="2400">
                <a:latin typeface="Corbel" panose="020B0503020204020204" pitchFamily="34" charset="0"/>
              </a:defRPr>
            </a:lvl1pPr>
          </a:lstStyle>
          <a:p>
            <a:pPr lvl="0" rtl="0">
              <a:lnSpc>
                <a:spcPct val="100000"/>
              </a:lnSpc>
            </a:pPr>
            <a:r>
              <a:rPr lang="el-GR" noProof="0"/>
              <a:t>Κάντε κλικ για να επεξεργαστείτε το Στυλ κύριου τίτλου</a:t>
            </a:r>
          </a:p>
        </p:txBody>
      </p:sp>
      <p:sp>
        <p:nvSpPr>
          <p:cNvPr id="16" name="Θέση περιεχομένου 15">
            <a:extLst>
              <a:ext uri="{FF2B5EF4-FFF2-40B4-BE49-F238E27FC236}">
                <a16:creationId xmlns:a16="http://schemas.microsoft.com/office/drawing/2014/main" id="{C1ABB07C-6957-412E-9A87-72242AA3EE85}"/>
              </a:ext>
            </a:extLst>
          </p:cNvPr>
          <p:cNvSpPr>
            <a:spLocks noGrp="1"/>
          </p:cNvSpPr>
          <p:nvPr>
            <p:ph sz="quarter" idx="13" hasCustomPrompt="1"/>
          </p:nvPr>
        </p:nvSpPr>
        <p:spPr>
          <a:xfrm>
            <a:off x="1906451" y="1981200"/>
            <a:ext cx="548640" cy="548640"/>
          </a:xfrm>
        </p:spPr>
        <p:txBody>
          <a:bodyPr lIns="0" tIns="0" rIns="0" bIns="0" rtlCol="0" anchor="ctr">
            <a:noAutofit/>
          </a:bodyPr>
          <a:lstStyle>
            <a:lvl1pPr marL="0" indent="0" algn="ctr">
              <a:buNone/>
              <a:defRPr sz="1400"/>
            </a:lvl1pPr>
          </a:lstStyle>
          <a:p>
            <a:pPr lvl="0" rtl="0"/>
            <a:r>
              <a:rPr lang="el-GR" noProof="0"/>
              <a:t>Εικονίδιο</a:t>
            </a:r>
          </a:p>
        </p:txBody>
      </p:sp>
      <p:sp>
        <p:nvSpPr>
          <p:cNvPr id="17" name="Θέση περιεχομένου 15">
            <a:extLst>
              <a:ext uri="{FF2B5EF4-FFF2-40B4-BE49-F238E27FC236}">
                <a16:creationId xmlns:a16="http://schemas.microsoft.com/office/drawing/2014/main" id="{6DF8CB66-232E-4CE3-96FC-CE37C74994E1}"/>
              </a:ext>
            </a:extLst>
          </p:cNvPr>
          <p:cNvSpPr>
            <a:spLocks noGrp="1"/>
          </p:cNvSpPr>
          <p:nvPr>
            <p:ph sz="quarter" idx="14" hasCustomPrompt="1"/>
          </p:nvPr>
        </p:nvSpPr>
        <p:spPr>
          <a:xfrm>
            <a:off x="5645309" y="1981200"/>
            <a:ext cx="548640" cy="548640"/>
          </a:xfrm>
        </p:spPr>
        <p:txBody>
          <a:bodyPr lIns="0" tIns="0" rIns="0" bIns="0" rtlCol="0" anchor="ctr">
            <a:noAutofit/>
          </a:bodyPr>
          <a:lstStyle>
            <a:lvl1pPr marL="0" indent="0" algn="ctr">
              <a:buNone/>
              <a:defRPr sz="1400"/>
            </a:lvl1pPr>
          </a:lstStyle>
          <a:p>
            <a:pPr lvl="0" rtl="0"/>
            <a:r>
              <a:rPr lang="el-GR" noProof="0"/>
              <a:t>Εικονίδιο</a:t>
            </a:r>
          </a:p>
        </p:txBody>
      </p:sp>
      <p:sp>
        <p:nvSpPr>
          <p:cNvPr id="18" name="Θέση αριθμού διαφάνειας 7">
            <a:extLst>
              <a:ext uri="{FF2B5EF4-FFF2-40B4-BE49-F238E27FC236}">
                <a16:creationId xmlns:a16="http://schemas.microsoft.com/office/drawing/2014/main" id="{8728750D-82C7-4A8D-A7C7-554934667964}"/>
              </a:ext>
            </a:extLst>
          </p:cNvPr>
          <p:cNvSpPr>
            <a:spLocks noGrp="1"/>
          </p:cNvSpPr>
          <p:nvPr>
            <p:ph type="sldNum" sz="quarter" idx="4"/>
          </p:nvPr>
        </p:nvSpPr>
        <p:spPr>
          <a:xfrm>
            <a:off x="11091210" y="6189345"/>
            <a:ext cx="600974" cy="395243"/>
          </a:xfrm>
          <a:prstGeom prst="rect">
            <a:avLst/>
          </a:prstGeom>
        </p:spPr>
        <p:txBody>
          <a:bodyPr vert="horz" lIns="0" tIns="0" rIns="0" bIns="0" rtlCol="0" anchor="ctr"/>
          <a:lstStyle>
            <a:lvl1pPr>
              <a:defRPr lang="en-GB" sz="1200" smtClean="0">
                <a:solidFill>
                  <a:schemeClr val="bg1"/>
                </a:solidFill>
              </a:defRPr>
            </a:lvl1pPr>
          </a:lstStyle>
          <a:p>
            <a:pPr algn="ctr" rtl="0"/>
            <a:fld id="{817179DE-9BF3-494C-804F-0C7C90AC8700}" type="slidenum">
              <a:rPr lang="el-GR" noProof="0" smtClean="0"/>
              <a:pPr algn="ctr"/>
              <a:t>‹#›</a:t>
            </a:fld>
            <a:endParaRPr lang="el-GR" noProof="0"/>
          </a:p>
        </p:txBody>
      </p:sp>
    </p:spTree>
    <p:extLst>
      <p:ext uri="{BB962C8B-B14F-4D97-AF65-F5344CB8AC3E}">
        <p14:creationId xmlns:p14="http://schemas.microsoft.com/office/powerpoint/2010/main" val="27720493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Στήλη 02 Περιεχόμενο_3">
    <p:spTree>
      <p:nvGrpSpPr>
        <p:cNvPr id="1" name=""/>
        <p:cNvGrpSpPr/>
        <p:nvPr/>
      </p:nvGrpSpPr>
      <p:grpSpPr>
        <a:xfrm>
          <a:off x="0" y="0"/>
          <a:ext cx="0" cy="0"/>
          <a:chOff x="0" y="0"/>
          <a:chExt cx="0" cy="0"/>
        </a:xfrm>
      </p:grpSpPr>
      <p:sp>
        <p:nvSpPr>
          <p:cNvPr id="9" name="Θέση εικόνας 8">
            <a:extLst>
              <a:ext uri="{FF2B5EF4-FFF2-40B4-BE49-F238E27FC236}">
                <a16:creationId xmlns:a16="http://schemas.microsoft.com/office/drawing/2014/main" id="{A46D6285-06A8-4297-915D-0A280359C280}"/>
              </a:ext>
            </a:extLst>
          </p:cNvPr>
          <p:cNvSpPr>
            <a:spLocks noGrp="1"/>
          </p:cNvSpPr>
          <p:nvPr>
            <p:ph type="pic" sz="quarter" idx="10" hasCustomPrompt="1"/>
          </p:nvPr>
        </p:nvSpPr>
        <p:spPr>
          <a:xfrm>
            <a:off x="1" y="0"/>
            <a:ext cx="12192000" cy="6858000"/>
          </a:xfrm>
        </p:spPr>
        <p:txBody>
          <a:bodyPr vert="horz" lIns="91440" tIns="45720" rIns="91440" bIns="45720" rtlCol="0" anchor="ctr" anchorCtr="1">
            <a:normAutofit/>
          </a:bodyPr>
          <a:lstStyle>
            <a:lvl1pPr>
              <a:defRPr lang="en-GB" sz="2400">
                <a:solidFill>
                  <a:schemeClr val="tx1"/>
                </a:solidFill>
              </a:defRPr>
            </a:lvl1pPr>
          </a:lstStyle>
          <a:p>
            <a:pPr marL="0" lvl="0" indent="0" rtl="0">
              <a:buNone/>
            </a:pPr>
            <a:r>
              <a:rPr lang="el-GR" noProof="0"/>
              <a:t>Εισαγωγή εικόνας</a:t>
            </a:r>
          </a:p>
        </p:txBody>
      </p:sp>
      <p:sp>
        <p:nvSpPr>
          <p:cNvPr id="14" name="Θέση κειμένου 12">
            <a:extLst>
              <a:ext uri="{FF2B5EF4-FFF2-40B4-BE49-F238E27FC236}">
                <a16:creationId xmlns:a16="http://schemas.microsoft.com/office/drawing/2014/main" id="{C7F0E85E-786D-44FC-A9C8-8853277D7C38}"/>
              </a:ext>
            </a:extLst>
          </p:cNvPr>
          <p:cNvSpPr>
            <a:spLocks noGrp="1"/>
          </p:cNvSpPr>
          <p:nvPr>
            <p:ph type="body" sz="quarter" idx="12" hasCustomPrompt="1"/>
          </p:nvPr>
        </p:nvSpPr>
        <p:spPr>
          <a:xfrm>
            <a:off x="3888842" y="2717803"/>
            <a:ext cx="2377440" cy="3368675"/>
          </a:xfrm>
        </p:spPr>
        <p:txBody>
          <a:bodyPr vert="horz" wrap="square" lIns="0" tIns="45720" rIns="0" bIns="45720" rtlCol="0" anchor="t">
            <a:noAutofit/>
          </a:bodyPr>
          <a:lstStyle>
            <a:lvl1pPr marL="0" indent="0">
              <a:buNone/>
              <a:defRPr lang="en-US" sz="1400" dirty="0" smtClean="0">
                <a:solidFill>
                  <a:schemeClr val="bg1">
                    <a:lumMod val="95000"/>
                  </a:schemeClr>
                </a:solidFill>
                <a:latin typeface="+mn-lt"/>
                <a:ea typeface="+mj-ea"/>
                <a:cs typeface="+mj-cs"/>
              </a:defRPr>
            </a:lvl1pPr>
          </a:lstStyle>
          <a:p>
            <a:pPr lvl="0" rtl="0"/>
            <a:r>
              <a:rPr lang="el-GR" noProof="0" dirty="0"/>
              <a:t>Κάντε κλικ για επεξεργασία των στυλ κειμένου του υποδείγματος</a:t>
            </a:r>
          </a:p>
        </p:txBody>
      </p:sp>
      <p:sp>
        <p:nvSpPr>
          <p:cNvPr id="13" name="Θέση κειμένου 12">
            <a:extLst>
              <a:ext uri="{FF2B5EF4-FFF2-40B4-BE49-F238E27FC236}">
                <a16:creationId xmlns:a16="http://schemas.microsoft.com/office/drawing/2014/main" id="{B48BA177-B717-42B2-884C-04576C20342D}"/>
              </a:ext>
            </a:extLst>
          </p:cNvPr>
          <p:cNvSpPr>
            <a:spLocks noGrp="1"/>
          </p:cNvSpPr>
          <p:nvPr>
            <p:ph type="body" sz="quarter" idx="11" hasCustomPrompt="1"/>
          </p:nvPr>
        </p:nvSpPr>
        <p:spPr>
          <a:xfrm>
            <a:off x="647700" y="2717803"/>
            <a:ext cx="2377440" cy="3368675"/>
          </a:xfrm>
        </p:spPr>
        <p:txBody>
          <a:bodyPr vert="horz" wrap="square" lIns="0" tIns="45720" rIns="0" bIns="45720" rtlCol="0" anchor="t">
            <a:noAutofit/>
          </a:bodyPr>
          <a:lstStyle>
            <a:lvl1pPr marL="0" indent="0">
              <a:buNone/>
              <a:defRPr lang="en-US" sz="1400" dirty="0" smtClean="0">
                <a:solidFill>
                  <a:schemeClr val="bg1">
                    <a:lumMod val="95000"/>
                  </a:schemeClr>
                </a:solidFill>
                <a:latin typeface="+mn-lt"/>
                <a:ea typeface="+mj-ea"/>
                <a:cs typeface="+mj-cs"/>
              </a:defRPr>
            </a:lvl1pPr>
          </a:lstStyle>
          <a:p>
            <a:pPr lvl="0" rtl="0"/>
            <a:r>
              <a:rPr lang="el-GR" noProof="0" dirty="0"/>
              <a:t>Κάντε κλικ για επεξεργασία των στυλ κειμένου του υποδείγματος</a:t>
            </a:r>
          </a:p>
        </p:txBody>
      </p:sp>
      <p:sp>
        <p:nvSpPr>
          <p:cNvPr id="2" name="Τίτλος 1">
            <a:extLst>
              <a:ext uri="{FF2B5EF4-FFF2-40B4-BE49-F238E27FC236}">
                <a16:creationId xmlns:a16="http://schemas.microsoft.com/office/drawing/2014/main" id="{2558FCDE-8F3F-4E83-B550-DF944B424F78}"/>
              </a:ext>
            </a:extLst>
          </p:cNvPr>
          <p:cNvSpPr>
            <a:spLocks noGrp="1"/>
          </p:cNvSpPr>
          <p:nvPr>
            <p:ph type="title" hasCustomPrompt="1"/>
          </p:nvPr>
        </p:nvSpPr>
        <p:spPr>
          <a:xfrm>
            <a:off x="633186" y="557439"/>
            <a:ext cx="10206264" cy="830997"/>
          </a:xfrm>
        </p:spPr>
        <p:txBody>
          <a:bodyPr vert="horz" wrap="square" lIns="0" tIns="45720" rIns="91440" bIns="45720" rtlCol="0" anchor="t">
            <a:noAutofit/>
          </a:bodyPr>
          <a:lstStyle>
            <a:lvl1pPr>
              <a:defRPr lang="en-GB" sz="2400">
                <a:solidFill>
                  <a:schemeClr val="bg1">
                    <a:lumMod val="95000"/>
                  </a:schemeClr>
                </a:solidFill>
                <a:latin typeface="Corbel" panose="020B0503020204020204" pitchFamily="34" charset="0"/>
              </a:defRPr>
            </a:lvl1pPr>
          </a:lstStyle>
          <a:p>
            <a:pPr lvl="0" rtl="0">
              <a:lnSpc>
                <a:spcPct val="100000"/>
              </a:lnSpc>
            </a:pPr>
            <a:r>
              <a:rPr lang="el-GR" noProof="0"/>
              <a:t>Κάντε κλικ για να επεξεργαστείτε το Στυλ κύριου τίτλου</a:t>
            </a:r>
          </a:p>
        </p:txBody>
      </p:sp>
      <p:sp>
        <p:nvSpPr>
          <p:cNvPr id="16" name="Θέση περιεχομένου 15">
            <a:extLst>
              <a:ext uri="{FF2B5EF4-FFF2-40B4-BE49-F238E27FC236}">
                <a16:creationId xmlns:a16="http://schemas.microsoft.com/office/drawing/2014/main" id="{C1ABB07C-6957-412E-9A87-72242AA3EE85}"/>
              </a:ext>
            </a:extLst>
          </p:cNvPr>
          <p:cNvSpPr>
            <a:spLocks noGrp="1"/>
          </p:cNvSpPr>
          <p:nvPr>
            <p:ph sz="quarter" idx="13" hasCustomPrompt="1"/>
          </p:nvPr>
        </p:nvSpPr>
        <p:spPr>
          <a:xfrm>
            <a:off x="1562100" y="1981200"/>
            <a:ext cx="548640" cy="548640"/>
          </a:xfrm>
        </p:spPr>
        <p:txBody>
          <a:bodyPr lIns="0" tIns="0" rIns="0" bIns="0" rtlCol="0" anchor="ctr">
            <a:noAutofit/>
          </a:bodyPr>
          <a:lstStyle>
            <a:lvl1pPr marL="0" indent="0" algn="ctr">
              <a:buNone/>
              <a:defRPr sz="1400">
                <a:solidFill>
                  <a:schemeClr val="bg1">
                    <a:lumMod val="95000"/>
                  </a:schemeClr>
                </a:solidFill>
              </a:defRPr>
            </a:lvl1pPr>
          </a:lstStyle>
          <a:p>
            <a:pPr lvl="0" rtl="0"/>
            <a:r>
              <a:rPr lang="el-GR" noProof="0"/>
              <a:t>Εικονίδιο</a:t>
            </a:r>
          </a:p>
        </p:txBody>
      </p:sp>
      <p:sp>
        <p:nvSpPr>
          <p:cNvPr id="17" name="Θέση περιεχομένου 15">
            <a:extLst>
              <a:ext uri="{FF2B5EF4-FFF2-40B4-BE49-F238E27FC236}">
                <a16:creationId xmlns:a16="http://schemas.microsoft.com/office/drawing/2014/main" id="{6DF8CB66-232E-4CE3-96FC-CE37C74994E1}"/>
              </a:ext>
            </a:extLst>
          </p:cNvPr>
          <p:cNvSpPr>
            <a:spLocks noGrp="1"/>
          </p:cNvSpPr>
          <p:nvPr>
            <p:ph sz="quarter" idx="14" hasCustomPrompt="1"/>
          </p:nvPr>
        </p:nvSpPr>
        <p:spPr>
          <a:xfrm>
            <a:off x="4803242" y="1981200"/>
            <a:ext cx="548640" cy="548640"/>
          </a:xfrm>
        </p:spPr>
        <p:txBody>
          <a:bodyPr lIns="0" tIns="0" rIns="0" bIns="0" rtlCol="0" anchor="ctr">
            <a:noAutofit/>
          </a:bodyPr>
          <a:lstStyle>
            <a:lvl1pPr marL="0" indent="0" algn="ctr">
              <a:buNone/>
              <a:defRPr sz="1400">
                <a:solidFill>
                  <a:schemeClr val="bg1">
                    <a:lumMod val="95000"/>
                  </a:schemeClr>
                </a:solidFill>
              </a:defRPr>
            </a:lvl1pPr>
          </a:lstStyle>
          <a:p>
            <a:pPr lvl="0" rtl="0"/>
            <a:r>
              <a:rPr lang="el-GR" noProof="0"/>
              <a:t>Εικονίδιο</a:t>
            </a:r>
          </a:p>
        </p:txBody>
      </p:sp>
      <p:sp>
        <p:nvSpPr>
          <p:cNvPr id="8" name="Θέση κειμένου 12">
            <a:extLst>
              <a:ext uri="{FF2B5EF4-FFF2-40B4-BE49-F238E27FC236}">
                <a16:creationId xmlns:a16="http://schemas.microsoft.com/office/drawing/2014/main" id="{DEF523FD-B1FC-40A7-93AA-389CB38E17C0}"/>
              </a:ext>
            </a:extLst>
          </p:cNvPr>
          <p:cNvSpPr>
            <a:spLocks noGrp="1"/>
          </p:cNvSpPr>
          <p:nvPr>
            <p:ph type="body" sz="quarter" idx="15" hasCustomPrompt="1"/>
          </p:nvPr>
        </p:nvSpPr>
        <p:spPr>
          <a:xfrm>
            <a:off x="7129985" y="2717803"/>
            <a:ext cx="2377440" cy="3368675"/>
          </a:xfrm>
        </p:spPr>
        <p:txBody>
          <a:bodyPr vert="horz" wrap="square" lIns="0" tIns="45720" rIns="0" bIns="45720" rtlCol="0" anchor="t">
            <a:noAutofit/>
          </a:bodyPr>
          <a:lstStyle>
            <a:lvl1pPr marL="0" indent="0">
              <a:buNone/>
              <a:defRPr lang="en-US" sz="1400" dirty="0" smtClean="0">
                <a:solidFill>
                  <a:schemeClr val="bg1">
                    <a:lumMod val="95000"/>
                  </a:schemeClr>
                </a:solidFill>
                <a:latin typeface="+mn-lt"/>
                <a:ea typeface="+mj-ea"/>
                <a:cs typeface="+mj-cs"/>
              </a:defRPr>
            </a:lvl1pPr>
          </a:lstStyle>
          <a:p>
            <a:pPr lvl="0" rtl="0"/>
            <a:r>
              <a:rPr lang="el-GR" noProof="0" dirty="0"/>
              <a:t>Κάντε κλικ για επεξεργασία των στυλ κειμένου του υποδείγματος</a:t>
            </a:r>
          </a:p>
        </p:txBody>
      </p:sp>
      <p:sp>
        <p:nvSpPr>
          <p:cNvPr id="10" name="Θέση περιεχομένου 15">
            <a:extLst>
              <a:ext uri="{FF2B5EF4-FFF2-40B4-BE49-F238E27FC236}">
                <a16:creationId xmlns:a16="http://schemas.microsoft.com/office/drawing/2014/main" id="{B60C8CC8-C869-4395-B389-D76DF4A56AA1}"/>
              </a:ext>
            </a:extLst>
          </p:cNvPr>
          <p:cNvSpPr>
            <a:spLocks noGrp="1"/>
          </p:cNvSpPr>
          <p:nvPr>
            <p:ph sz="quarter" idx="16" hasCustomPrompt="1"/>
          </p:nvPr>
        </p:nvSpPr>
        <p:spPr>
          <a:xfrm>
            <a:off x="8044385" y="1981200"/>
            <a:ext cx="548640" cy="548640"/>
          </a:xfrm>
        </p:spPr>
        <p:txBody>
          <a:bodyPr lIns="0" tIns="0" rIns="0" bIns="0" rtlCol="0" anchor="ctr">
            <a:noAutofit/>
          </a:bodyPr>
          <a:lstStyle>
            <a:lvl1pPr marL="0" indent="0" algn="ctr">
              <a:buNone/>
              <a:defRPr sz="1400">
                <a:solidFill>
                  <a:schemeClr val="bg1">
                    <a:lumMod val="95000"/>
                  </a:schemeClr>
                </a:solidFill>
              </a:defRPr>
            </a:lvl1pPr>
          </a:lstStyle>
          <a:p>
            <a:pPr lvl="0" rtl="0"/>
            <a:r>
              <a:rPr lang="el-GR" noProof="0"/>
              <a:t>Εικονίδιο</a:t>
            </a:r>
          </a:p>
        </p:txBody>
      </p:sp>
      <p:sp>
        <p:nvSpPr>
          <p:cNvPr id="11" name="Θέση αριθμού διαφάνειας 7">
            <a:extLst>
              <a:ext uri="{FF2B5EF4-FFF2-40B4-BE49-F238E27FC236}">
                <a16:creationId xmlns:a16="http://schemas.microsoft.com/office/drawing/2014/main" id="{E10AF5F6-7B7D-4CE6-A1D0-2F46804D3CE7}"/>
              </a:ext>
            </a:extLst>
          </p:cNvPr>
          <p:cNvSpPr>
            <a:spLocks noGrp="1"/>
          </p:cNvSpPr>
          <p:nvPr>
            <p:ph type="sldNum" sz="quarter" idx="4"/>
          </p:nvPr>
        </p:nvSpPr>
        <p:spPr>
          <a:xfrm>
            <a:off x="11091210" y="6189345"/>
            <a:ext cx="600974" cy="395243"/>
          </a:xfrm>
          <a:prstGeom prst="rect">
            <a:avLst/>
          </a:prstGeom>
        </p:spPr>
        <p:txBody>
          <a:bodyPr vert="horz" lIns="0" tIns="0" rIns="0" bIns="0" rtlCol="0" anchor="ctr"/>
          <a:lstStyle>
            <a:lvl1pPr>
              <a:defRPr lang="en-GB" sz="1200" smtClean="0">
                <a:solidFill>
                  <a:schemeClr val="bg1"/>
                </a:solidFill>
              </a:defRPr>
            </a:lvl1pPr>
          </a:lstStyle>
          <a:p>
            <a:pPr algn="ctr" rtl="0"/>
            <a:fld id="{817179DE-9BF3-494C-804F-0C7C90AC8700}" type="slidenum">
              <a:rPr lang="el-GR" noProof="0" smtClean="0"/>
              <a:pPr algn="ctr"/>
              <a:t>‹#›</a:t>
            </a:fld>
            <a:endParaRPr lang="el-GR" noProof="0"/>
          </a:p>
        </p:txBody>
      </p:sp>
    </p:spTree>
    <p:extLst>
      <p:ext uri="{BB962C8B-B14F-4D97-AF65-F5344CB8AC3E}">
        <p14:creationId xmlns:p14="http://schemas.microsoft.com/office/powerpoint/2010/main" val="10548049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Κατακόρυφη στήλη 03 Περιεχόμενο_2">
    <p:spTree>
      <p:nvGrpSpPr>
        <p:cNvPr id="1" name=""/>
        <p:cNvGrpSpPr/>
        <p:nvPr/>
      </p:nvGrpSpPr>
      <p:grpSpPr>
        <a:xfrm>
          <a:off x="0" y="0"/>
          <a:ext cx="0" cy="0"/>
          <a:chOff x="0" y="0"/>
          <a:chExt cx="0" cy="0"/>
        </a:xfrm>
      </p:grpSpPr>
      <p:sp>
        <p:nvSpPr>
          <p:cNvPr id="9" name="Θέση εικόνας 8">
            <a:extLst>
              <a:ext uri="{FF2B5EF4-FFF2-40B4-BE49-F238E27FC236}">
                <a16:creationId xmlns:a16="http://schemas.microsoft.com/office/drawing/2014/main" id="{A46D6285-06A8-4297-915D-0A280359C280}"/>
              </a:ext>
            </a:extLst>
          </p:cNvPr>
          <p:cNvSpPr>
            <a:spLocks noGrp="1"/>
          </p:cNvSpPr>
          <p:nvPr>
            <p:ph type="pic" sz="quarter" idx="10" hasCustomPrompt="1"/>
          </p:nvPr>
        </p:nvSpPr>
        <p:spPr>
          <a:xfrm>
            <a:off x="1" y="0"/>
            <a:ext cx="12192000" cy="6858000"/>
          </a:xfrm>
        </p:spPr>
        <p:txBody>
          <a:bodyPr vert="horz" lIns="91440" tIns="45720" rIns="91440" bIns="45720" rtlCol="0" anchor="ctr" anchorCtr="1">
            <a:normAutofit/>
          </a:bodyPr>
          <a:lstStyle>
            <a:lvl1pPr>
              <a:defRPr lang="en-GB" sz="2400">
                <a:solidFill>
                  <a:schemeClr val="tx1"/>
                </a:solidFill>
              </a:defRPr>
            </a:lvl1pPr>
          </a:lstStyle>
          <a:p>
            <a:pPr marL="0" lvl="0" indent="0" rtl="0">
              <a:buNone/>
            </a:pPr>
            <a:r>
              <a:rPr lang="el-GR" noProof="0"/>
              <a:t>Εισαγωγή εικόνας</a:t>
            </a:r>
          </a:p>
        </p:txBody>
      </p:sp>
      <p:sp>
        <p:nvSpPr>
          <p:cNvPr id="13" name="Θέση κειμένου 12">
            <a:extLst>
              <a:ext uri="{FF2B5EF4-FFF2-40B4-BE49-F238E27FC236}">
                <a16:creationId xmlns:a16="http://schemas.microsoft.com/office/drawing/2014/main" id="{B48BA177-B717-42B2-884C-04576C20342D}"/>
              </a:ext>
            </a:extLst>
          </p:cNvPr>
          <p:cNvSpPr>
            <a:spLocks noGrp="1"/>
          </p:cNvSpPr>
          <p:nvPr>
            <p:ph type="body" sz="quarter" idx="11" hasCustomPrompt="1"/>
          </p:nvPr>
        </p:nvSpPr>
        <p:spPr>
          <a:xfrm>
            <a:off x="1809750" y="1847927"/>
            <a:ext cx="7315200" cy="1461613"/>
          </a:xfrm>
        </p:spPr>
        <p:txBody>
          <a:bodyPr vert="horz" wrap="square" lIns="0" tIns="45720" rIns="0" bIns="45720" rtlCol="0" anchor="t">
            <a:noAutofit/>
          </a:bodyPr>
          <a:lstStyle>
            <a:lvl1pPr>
              <a:defRPr lang="en-US" sz="1400" dirty="0" smtClean="0">
                <a:solidFill>
                  <a:schemeClr val="bg1">
                    <a:lumMod val="95000"/>
                  </a:schemeClr>
                </a:solidFill>
                <a:latin typeface="+mn-lt"/>
                <a:ea typeface="+mj-ea"/>
                <a:cs typeface="+mj-cs"/>
              </a:defRPr>
            </a:lvl1pPr>
          </a:lstStyle>
          <a:p>
            <a:pPr lvl="0" rtl="0"/>
            <a:r>
              <a:rPr lang="el-GR" noProof="0" dirty="0"/>
              <a:t>Κάντε κλικ για επεξεργασία των στυλ κειμένου του υποδείγματος</a:t>
            </a:r>
          </a:p>
        </p:txBody>
      </p:sp>
      <p:sp>
        <p:nvSpPr>
          <p:cNvPr id="2" name="Τίτλος 1">
            <a:extLst>
              <a:ext uri="{FF2B5EF4-FFF2-40B4-BE49-F238E27FC236}">
                <a16:creationId xmlns:a16="http://schemas.microsoft.com/office/drawing/2014/main" id="{2558FCDE-8F3F-4E83-B550-DF944B424F78}"/>
              </a:ext>
            </a:extLst>
          </p:cNvPr>
          <p:cNvSpPr>
            <a:spLocks noGrp="1"/>
          </p:cNvSpPr>
          <p:nvPr>
            <p:ph type="title" hasCustomPrompt="1"/>
          </p:nvPr>
        </p:nvSpPr>
        <p:spPr>
          <a:xfrm>
            <a:off x="633186" y="557439"/>
            <a:ext cx="10206264" cy="830997"/>
          </a:xfrm>
        </p:spPr>
        <p:txBody>
          <a:bodyPr vert="horz" wrap="square" lIns="0" tIns="45720" rIns="91440" bIns="45720" rtlCol="0" anchor="t">
            <a:noAutofit/>
          </a:bodyPr>
          <a:lstStyle>
            <a:lvl1pPr>
              <a:defRPr lang="en-GB" sz="2400">
                <a:solidFill>
                  <a:schemeClr val="bg1">
                    <a:lumMod val="95000"/>
                  </a:schemeClr>
                </a:solidFill>
                <a:latin typeface="Corbel" panose="020B0503020204020204" pitchFamily="34" charset="0"/>
              </a:defRPr>
            </a:lvl1pPr>
          </a:lstStyle>
          <a:p>
            <a:pPr lvl="0" rtl="0">
              <a:lnSpc>
                <a:spcPct val="100000"/>
              </a:lnSpc>
            </a:pPr>
            <a:r>
              <a:rPr lang="el-GR" noProof="0"/>
              <a:t>Κάντε κλικ για να επεξεργαστείτε το Στυλ κύριου τίτλου</a:t>
            </a:r>
          </a:p>
        </p:txBody>
      </p:sp>
      <p:sp>
        <p:nvSpPr>
          <p:cNvPr id="16" name="Θέση περιεχομένου 15">
            <a:extLst>
              <a:ext uri="{FF2B5EF4-FFF2-40B4-BE49-F238E27FC236}">
                <a16:creationId xmlns:a16="http://schemas.microsoft.com/office/drawing/2014/main" id="{C1ABB07C-6957-412E-9A87-72242AA3EE85}"/>
              </a:ext>
            </a:extLst>
          </p:cNvPr>
          <p:cNvSpPr>
            <a:spLocks noGrp="1"/>
          </p:cNvSpPr>
          <p:nvPr>
            <p:ph sz="quarter" idx="13" hasCustomPrompt="1"/>
          </p:nvPr>
        </p:nvSpPr>
        <p:spPr>
          <a:xfrm>
            <a:off x="647700" y="2304413"/>
            <a:ext cx="548640" cy="548640"/>
          </a:xfrm>
        </p:spPr>
        <p:txBody>
          <a:bodyPr lIns="0" tIns="0" rIns="0" bIns="0" rtlCol="0" anchor="ctr">
            <a:noAutofit/>
          </a:bodyPr>
          <a:lstStyle>
            <a:lvl1pPr marL="0" indent="0" algn="ctr">
              <a:buNone/>
              <a:defRPr sz="1400">
                <a:solidFill>
                  <a:schemeClr val="bg1">
                    <a:lumMod val="95000"/>
                  </a:schemeClr>
                </a:solidFill>
              </a:defRPr>
            </a:lvl1pPr>
          </a:lstStyle>
          <a:p>
            <a:pPr lvl="0" rtl="0"/>
            <a:r>
              <a:rPr lang="el-GR" noProof="0"/>
              <a:t>Εικονίδιο</a:t>
            </a:r>
          </a:p>
        </p:txBody>
      </p:sp>
      <p:sp>
        <p:nvSpPr>
          <p:cNvPr id="11" name="Θέση κειμένου 12">
            <a:extLst>
              <a:ext uri="{FF2B5EF4-FFF2-40B4-BE49-F238E27FC236}">
                <a16:creationId xmlns:a16="http://schemas.microsoft.com/office/drawing/2014/main" id="{C3BB8EAB-4266-4938-A8CB-6D18C938017F}"/>
              </a:ext>
            </a:extLst>
          </p:cNvPr>
          <p:cNvSpPr>
            <a:spLocks noGrp="1"/>
          </p:cNvSpPr>
          <p:nvPr>
            <p:ph type="body" sz="quarter" idx="14" hasCustomPrompt="1"/>
          </p:nvPr>
        </p:nvSpPr>
        <p:spPr>
          <a:xfrm>
            <a:off x="1809750" y="4048520"/>
            <a:ext cx="7315200" cy="1461613"/>
          </a:xfrm>
        </p:spPr>
        <p:txBody>
          <a:bodyPr vert="horz" wrap="square" lIns="0" tIns="45720" rIns="0" bIns="45720" rtlCol="0" anchor="t">
            <a:noAutofit/>
          </a:bodyPr>
          <a:lstStyle>
            <a:lvl1pPr>
              <a:defRPr lang="en-US" sz="1400" dirty="0" smtClean="0">
                <a:solidFill>
                  <a:schemeClr val="bg1">
                    <a:lumMod val="95000"/>
                  </a:schemeClr>
                </a:solidFill>
                <a:latin typeface="+mn-lt"/>
                <a:ea typeface="+mj-ea"/>
                <a:cs typeface="+mj-cs"/>
              </a:defRPr>
            </a:lvl1pPr>
          </a:lstStyle>
          <a:p>
            <a:pPr lvl="0" rtl="0"/>
            <a:r>
              <a:rPr lang="el-GR" noProof="0" dirty="0"/>
              <a:t>Κάντε κλικ για επεξεργασία των στυλ κειμένου του υποδείγματος</a:t>
            </a:r>
          </a:p>
        </p:txBody>
      </p:sp>
      <p:sp>
        <p:nvSpPr>
          <p:cNvPr id="12" name="Θέση περιεχομένου 15">
            <a:extLst>
              <a:ext uri="{FF2B5EF4-FFF2-40B4-BE49-F238E27FC236}">
                <a16:creationId xmlns:a16="http://schemas.microsoft.com/office/drawing/2014/main" id="{716D363C-A0A5-4FB1-8CC2-850C0CD9F4E7}"/>
              </a:ext>
            </a:extLst>
          </p:cNvPr>
          <p:cNvSpPr>
            <a:spLocks noGrp="1"/>
          </p:cNvSpPr>
          <p:nvPr>
            <p:ph sz="quarter" idx="15" hasCustomPrompt="1"/>
          </p:nvPr>
        </p:nvSpPr>
        <p:spPr>
          <a:xfrm>
            <a:off x="647700" y="4505006"/>
            <a:ext cx="548640" cy="548640"/>
          </a:xfrm>
        </p:spPr>
        <p:txBody>
          <a:bodyPr lIns="0" tIns="0" rIns="0" bIns="0" rtlCol="0" anchor="ctr">
            <a:noAutofit/>
          </a:bodyPr>
          <a:lstStyle>
            <a:lvl1pPr marL="0" indent="0" algn="ctr">
              <a:buNone/>
              <a:defRPr sz="1400">
                <a:solidFill>
                  <a:schemeClr val="bg1">
                    <a:lumMod val="95000"/>
                  </a:schemeClr>
                </a:solidFill>
              </a:defRPr>
            </a:lvl1pPr>
          </a:lstStyle>
          <a:p>
            <a:pPr lvl="0" rtl="0"/>
            <a:r>
              <a:rPr lang="el-GR" noProof="0"/>
              <a:t>Εικονίδιο</a:t>
            </a:r>
          </a:p>
        </p:txBody>
      </p:sp>
      <p:sp>
        <p:nvSpPr>
          <p:cNvPr id="15" name="Θέση αριθμού διαφάνειας 7">
            <a:extLst>
              <a:ext uri="{FF2B5EF4-FFF2-40B4-BE49-F238E27FC236}">
                <a16:creationId xmlns:a16="http://schemas.microsoft.com/office/drawing/2014/main" id="{AAF4A39B-C3C3-4691-BB94-371047ADD50E}"/>
              </a:ext>
            </a:extLst>
          </p:cNvPr>
          <p:cNvSpPr>
            <a:spLocks noGrp="1"/>
          </p:cNvSpPr>
          <p:nvPr>
            <p:ph type="sldNum" sz="quarter" idx="4"/>
          </p:nvPr>
        </p:nvSpPr>
        <p:spPr>
          <a:xfrm>
            <a:off x="11091210" y="6189345"/>
            <a:ext cx="600974" cy="395243"/>
          </a:xfrm>
          <a:prstGeom prst="rect">
            <a:avLst/>
          </a:prstGeom>
        </p:spPr>
        <p:txBody>
          <a:bodyPr vert="horz" lIns="0" tIns="0" rIns="0" bIns="0" rtlCol="0" anchor="ctr"/>
          <a:lstStyle>
            <a:lvl1pPr>
              <a:defRPr lang="en-GB" sz="1200" smtClean="0">
                <a:solidFill>
                  <a:schemeClr val="bg1"/>
                </a:solidFill>
              </a:defRPr>
            </a:lvl1pPr>
          </a:lstStyle>
          <a:p>
            <a:pPr algn="ctr" rtl="0"/>
            <a:fld id="{817179DE-9BF3-494C-804F-0C7C90AC8700}" type="slidenum">
              <a:rPr lang="el-GR" noProof="0" smtClean="0"/>
              <a:pPr algn="ctr"/>
              <a:t>‹#›</a:t>
            </a:fld>
            <a:endParaRPr lang="el-GR" noProof="0"/>
          </a:p>
        </p:txBody>
      </p:sp>
    </p:spTree>
    <p:extLst>
      <p:ext uri="{BB962C8B-B14F-4D97-AF65-F5344CB8AC3E}">
        <p14:creationId xmlns:p14="http://schemas.microsoft.com/office/powerpoint/2010/main" val="24471900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Στήλη 04 Περιεχόμενο_1">
    <p:spTree>
      <p:nvGrpSpPr>
        <p:cNvPr id="1" name=""/>
        <p:cNvGrpSpPr/>
        <p:nvPr/>
      </p:nvGrpSpPr>
      <p:grpSpPr>
        <a:xfrm>
          <a:off x="0" y="0"/>
          <a:ext cx="0" cy="0"/>
          <a:chOff x="0" y="0"/>
          <a:chExt cx="0" cy="0"/>
        </a:xfrm>
      </p:grpSpPr>
      <p:sp>
        <p:nvSpPr>
          <p:cNvPr id="9" name="Θέση εικόνας 8">
            <a:extLst>
              <a:ext uri="{FF2B5EF4-FFF2-40B4-BE49-F238E27FC236}">
                <a16:creationId xmlns:a16="http://schemas.microsoft.com/office/drawing/2014/main" id="{A46D6285-06A8-4297-915D-0A280359C280}"/>
              </a:ext>
            </a:extLst>
          </p:cNvPr>
          <p:cNvSpPr>
            <a:spLocks noGrp="1"/>
          </p:cNvSpPr>
          <p:nvPr>
            <p:ph type="pic" sz="quarter" idx="10" hasCustomPrompt="1"/>
          </p:nvPr>
        </p:nvSpPr>
        <p:spPr>
          <a:xfrm>
            <a:off x="1" y="0"/>
            <a:ext cx="12192000" cy="6858000"/>
          </a:xfrm>
        </p:spPr>
        <p:txBody>
          <a:bodyPr vert="horz" lIns="91440" tIns="45720" rIns="91440" bIns="45720" rtlCol="0" anchor="ctr" anchorCtr="1">
            <a:normAutofit/>
          </a:bodyPr>
          <a:lstStyle>
            <a:lvl1pPr>
              <a:defRPr lang="en-GB" sz="2400">
                <a:solidFill>
                  <a:schemeClr val="tx1"/>
                </a:solidFill>
              </a:defRPr>
            </a:lvl1pPr>
          </a:lstStyle>
          <a:p>
            <a:pPr marL="0" lvl="0" indent="0" rtl="0">
              <a:buNone/>
            </a:pPr>
            <a:r>
              <a:rPr lang="el-GR" noProof="0" dirty="0"/>
              <a:t>Εισαγωγή εικόνας</a:t>
            </a:r>
          </a:p>
        </p:txBody>
      </p:sp>
      <p:sp>
        <p:nvSpPr>
          <p:cNvPr id="13" name="Θέση κειμένου 12">
            <a:extLst>
              <a:ext uri="{FF2B5EF4-FFF2-40B4-BE49-F238E27FC236}">
                <a16:creationId xmlns:a16="http://schemas.microsoft.com/office/drawing/2014/main" id="{B48BA177-B717-42B2-884C-04576C20342D}"/>
              </a:ext>
            </a:extLst>
          </p:cNvPr>
          <p:cNvSpPr>
            <a:spLocks noGrp="1"/>
          </p:cNvSpPr>
          <p:nvPr>
            <p:ph type="body" sz="quarter" idx="11" hasCustomPrompt="1"/>
          </p:nvPr>
        </p:nvSpPr>
        <p:spPr>
          <a:xfrm>
            <a:off x="1562100" y="1733627"/>
            <a:ext cx="2438400" cy="4248073"/>
          </a:xfrm>
        </p:spPr>
        <p:txBody>
          <a:bodyPr vert="horz" wrap="square" lIns="0" tIns="45720" rIns="0" bIns="45720" rtlCol="0" anchor="t">
            <a:noAutofit/>
          </a:bodyPr>
          <a:lstStyle>
            <a:lvl1pPr>
              <a:defRPr lang="en-US" sz="1400" dirty="0" smtClean="0">
                <a:solidFill>
                  <a:schemeClr val="bg1">
                    <a:lumMod val="95000"/>
                  </a:schemeClr>
                </a:solidFill>
                <a:latin typeface="+mn-lt"/>
                <a:ea typeface="+mj-ea"/>
                <a:cs typeface="+mj-cs"/>
              </a:defRPr>
            </a:lvl1pPr>
          </a:lstStyle>
          <a:p>
            <a:pPr lvl="0" rtl="0"/>
            <a:r>
              <a:rPr lang="el-GR" noProof="0" dirty="0"/>
              <a:t>Κάντε κλικ για επεξεργασία των στυλ κειμένου του υποδείγματος</a:t>
            </a:r>
          </a:p>
        </p:txBody>
      </p:sp>
      <p:sp>
        <p:nvSpPr>
          <p:cNvPr id="2" name="Τίτλος 1">
            <a:extLst>
              <a:ext uri="{FF2B5EF4-FFF2-40B4-BE49-F238E27FC236}">
                <a16:creationId xmlns:a16="http://schemas.microsoft.com/office/drawing/2014/main" id="{2558FCDE-8F3F-4E83-B550-DF944B424F78}"/>
              </a:ext>
            </a:extLst>
          </p:cNvPr>
          <p:cNvSpPr>
            <a:spLocks noGrp="1"/>
          </p:cNvSpPr>
          <p:nvPr>
            <p:ph type="title" hasCustomPrompt="1"/>
          </p:nvPr>
        </p:nvSpPr>
        <p:spPr>
          <a:xfrm>
            <a:off x="633186" y="557439"/>
            <a:ext cx="10206264" cy="830997"/>
          </a:xfrm>
        </p:spPr>
        <p:txBody>
          <a:bodyPr vert="horz" wrap="square" lIns="0" tIns="45720" rIns="91440" bIns="45720" rtlCol="0" anchor="t">
            <a:noAutofit/>
          </a:bodyPr>
          <a:lstStyle>
            <a:lvl1pPr>
              <a:defRPr lang="en-GB" sz="2400">
                <a:solidFill>
                  <a:schemeClr val="bg1">
                    <a:lumMod val="95000"/>
                  </a:schemeClr>
                </a:solidFill>
                <a:latin typeface="Corbel" panose="020B0503020204020204" pitchFamily="34" charset="0"/>
              </a:defRPr>
            </a:lvl1pPr>
          </a:lstStyle>
          <a:p>
            <a:pPr lvl="0" rtl="0">
              <a:lnSpc>
                <a:spcPct val="100000"/>
              </a:lnSpc>
            </a:pPr>
            <a:r>
              <a:rPr lang="el-GR" noProof="0"/>
              <a:t>Κάντε κλικ για να επεξεργαστείτε το Στυλ κύριου τίτλου</a:t>
            </a:r>
          </a:p>
        </p:txBody>
      </p:sp>
      <p:sp>
        <p:nvSpPr>
          <p:cNvPr id="16" name="Θέση περιεχομένου 15">
            <a:extLst>
              <a:ext uri="{FF2B5EF4-FFF2-40B4-BE49-F238E27FC236}">
                <a16:creationId xmlns:a16="http://schemas.microsoft.com/office/drawing/2014/main" id="{C1ABB07C-6957-412E-9A87-72242AA3EE85}"/>
              </a:ext>
            </a:extLst>
          </p:cNvPr>
          <p:cNvSpPr>
            <a:spLocks noGrp="1"/>
          </p:cNvSpPr>
          <p:nvPr>
            <p:ph sz="quarter" idx="13" hasCustomPrompt="1"/>
          </p:nvPr>
        </p:nvSpPr>
        <p:spPr>
          <a:xfrm>
            <a:off x="647700" y="1733627"/>
            <a:ext cx="548640" cy="548640"/>
          </a:xfrm>
        </p:spPr>
        <p:txBody>
          <a:bodyPr lIns="0" tIns="0" rIns="0" bIns="0" rtlCol="0" anchor="ctr">
            <a:noAutofit/>
          </a:bodyPr>
          <a:lstStyle>
            <a:lvl1pPr marL="0" indent="0" algn="ctr">
              <a:buNone/>
              <a:defRPr sz="1400">
                <a:solidFill>
                  <a:schemeClr val="bg1">
                    <a:lumMod val="95000"/>
                  </a:schemeClr>
                </a:solidFill>
              </a:defRPr>
            </a:lvl1pPr>
          </a:lstStyle>
          <a:p>
            <a:pPr lvl="0" rtl="0"/>
            <a:r>
              <a:rPr lang="el-GR" noProof="0"/>
              <a:t>Εικονίδιο</a:t>
            </a:r>
          </a:p>
        </p:txBody>
      </p:sp>
      <p:sp>
        <p:nvSpPr>
          <p:cNvPr id="8" name="Θέση αριθμού διαφάνειας 7">
            <a:extLst>
              <a:ext uri="{FF2B5EF4-FFF2-40B4-BE49-F238E27FC236}">
                <a16:creationId xmlns:a16="http://schemas.microsoft.com/office/drawing/2014/main" id="{100F546D-5491-4A19-9725-5C920C5738BE}"/>
              </a:ext>
            </a:extLst>
          </p:cNvPr>
          <p:cNvSpPr>
            <a:spLocks noGrp="1"/>
          </p:cNvSpPr>
          <p:nvPr>
            <p:ph type="sldNum" sz="quarter" idx="4"/>
          </p:nvPr>
        </p:nvSpPr>
        <p:spPr>
          <a:xfrm>
            <a:off x="11091210" y="6189345"/>
            <a:ext cx="600974" cy="395243"/>
          </a:xfrm>
          <a:prstGeom prst="rect">
            <a:avLst/>
          </a:prstGeom>
        </p:spPr>
        <p:txBody>
          <a:bodyPr vert="horz" lIns="0" tIns="0" rIns="0" bIns="0" rtlCol="0" anchor="ctr"/>
          <a:lstStyle>
            <a:lvl1pPr>
              <a:defRPr lang="en-GB" sz="1200" smtClean="0">
                <a:solidFill>
                  <a:schemeClr val="bg1"/>
                </a:solidFill>
              </a:defRPr>
            </a:lvl1pPr>
          </a:lstStyle>
          <a:p>
            <a:pPr algn="ctr" rtl="0"/>
            <a:fld id="{817179DE-9BF3-494C-804F-0C7C90AC8700}" type="slidenum">
              <a:rPr lang="el-GR" noProof="0" smtClean="0"/>
              <a:pPr algn="ctr"/>
              <a:t>‹#›</a:t>
            </a:fld>
            <a:endParaRPr lang="el-GR" noProof="0"/>
          </a:p>
        </p:txBody>
      </p:sp>
    </p:spTree>
    <p:extLst>
      <p:ext uri="{BB962C8B-B14F-4D97-AF65-F5344CB8AC3E}">
        <p14:creationId xmlns:p14="http://schemas.microsoft.com/office/powerpoint/2010/main" val="22159733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05 Περιεχόμενο">
    <p:spTree>
      <p:nvGrpSpPr>
        <p:cNvPr id="1" name=""/>
        <p:cNvGrpSpPr/>
        <p:nvPr/>
      </p:nvGrpSpPr>
      <p:grpSpPr>
        <a:xfrm>
          <a:off x="0" y="0"/>
          <a:ext cx="0" cy="0"/>
          <a:chOff x="0" y="0"/>
          <a:chExt cx="0" cy="0"/>
        </a:xfrm>
      </p:grpSpPr>
      <p:sp>
        <p:nvSpPr>
          <p:cNvPr id="13" name="Θέση κειμένου 12">
            <a:extLst>
              <a:ext uri="{FF2B5EF4-FFF2-40B4-BE49-F238E27FC236}">
                <a16:creationId xmlns:a16="http://schemas.microsoft.com/office/drawing/2014/main" id="{B48BA177-B717-42B2-884C-04576C20342D}"/>
              </a:ext>
            </a:extLst>
          </p:cNvPr>
          <p:cNvSpPr>
            <a:spLocks noGrp="1"/>
          </p:cNvSpPr>
          <p:nvPr>
            <p:ph type="body" sz="quarter" idx="11" hasCustomPrompt="1"/>
          </p:nvPr>
        </p:nvSpPr>
        <p:spPr>
          <a:xfrm>
            <a:off x="1562100" y="1733627"/>
            <a:ext cx="8534400" cy="4248073"/>
          </a:xfrm>
        </p:spPr>
        <p:txBody>
          <a:bodyPr vert="horz" wrap="square" lIns="0" tIns="45720" rIns="0" bIns="45720" rtlCol="0" anchor="t">
            <a:noAutofit/>
          </a:bodyPr>
          <a:lstStyle>
            <a:lvl1pPr>
              <a:defRPr lang="en-US" sz="1400" dirty="0" smtClean="0">
                <a:solidFill>
                  <a:schemeClr val="tx1"/>
                </a:solidFill>
                <a:latin typeface="+mn-lt"/>
                <a:ea typeface="+mj-ea"/>
                <a:cs typeface="+mj-cs"/>
              </a:defRPr>
            </a:lvl1pPr>
          </a:lstStyle>
          <a:p>
            <a:pPr lvl="0" rtl="0"/>
            <a:r>
              <a:rPr lang="el-GR" noProof="0" dirty="0"/>
              <a:t>Κάντε κλικ για επεξεργασία των στυλ κειμένου του υποδείγματος</a:t>
            </a:r>
          </a:p>
        </p:txBody>
      </p:sp>
      <p:sp>
        <p:nvSpPr>
          <p:cNvPr id="2" name="Τίτλος 1">
            <a:extLst>
              <a:ext uri="{FF2B5EF4-FFF2-40B4-BE49-F238E27FC236}">
                <a16:creationId xmlns:a16="http://schemas.microsoft.com/office/drawing/2014/main" id="{2558FCDE-8F3F-4E83-B550-DF944B424F78}"/>
              </a:ext>
            </a:extLst>
          </p:cNvPr>
          <p:cNvSpPr>
            <a:spLocks noGrp="1"/>
          </p:cNvSpPr>
          <p:nvPr>
            <p:ph type="title" hasCustomPrompt="1"/>
          </p:nvPr>
        </p:nvSpPr>
        <p:spPr>
          <a:xfrm>
            <a:off x="633186" y="557439"/>
            <a:ext cx="10815864" cy="830997"/>
          </a:xfrm>
        </p:spPr>
        <p:txBody>
          <a:bodyPr vert="horz" wrap="square" lIns="0" tIns="45720" rIns="91440" bIns="45720" rtlCol="0" anchor="t">
            <a:noAutofit/>
          </a:bodyPr>
          <a:lstStyle>
            <a:lvl1pPr>
              <a:defRPr lang="en-GB" sz="2400">
                <a:solidFill>
                  <a:schemeClr val="tx1"/>
                </a:solidFill>
                <a:latin typeface="Corbel" panose="020B0503020204020204" pitchFamily="34" charset="0"/>
              </a:defRPr>
            </a:lvl1pPr>
          </a:lstStyle>
          <a:p>
            <a:pPr lvl="0" rtl="0">
              <a:lnSpc>
                <a:spcPct val="100000"/>
              </a:lnSpc>
            </a:pPr>
            <a:r>
              <a:rPr lang="el-GR" noProof="0"/>
              <a:t>Κάντε κλικ για να επεξεργαστείτε το Στυλ κύριου τίτλου</a:t>
            </a:r>
          </a:p>
        </p:txBody>
      </p:sp>
      <p:sp>
        <p:nvSpPr>
          <p:cNvPr id="16" name="Θέση περιεχομένου 15">
            <a:extLst>
              <a:ext uri="{FF2B5EF4-FFF2-40B4-BE49-F238E27FC236}">
                <a16:creationId xmlns:a16="http://schemas.microsoft.com/office/drawing/2014/main" id="{C1ABB07C-6957-412E-9A87-72242AA3EE85}"/>
              </a:ext>
            </a:extLst>
          </p:cNvPr>
          <p:cNvSpPr>
            <a:spLocks noGrp="1"/>
          </p:cNvSpPr>
          <p:nvPr>
            <p:ph sz="quarter" idx="13" hasCustomPrompt="1"/>
          </p:nvPr>
        </p:nvSpPr>
        <p:spPr>
          <a:xfrm>
            <a:off x="647700" y="1733627"/>
            <a:ext cx="548640" cy="548640"/>
          </a:xfrm>
        </p:spPr>
        <p:txBody>
          <a:bodyPr lIns="0" tIns="0" rIns="0" bIns="0" rtlCol="0" anchor="ctr">
            <a:noAutofit/>
          </a:bodyPr>
          <a:lstStyle>
            <a:lvl1pPr marL="0" indent="0" algn="ctr">
              <a:buNone/>
              <a:defRPr sz="1400">
                <a:solidFill>
                  <a:schemeClr val="tx1"/>
                </a:solidFill>
              </a:defRPr>
            </a:lvl1pPr>
          </a:lstStyle>
          <a:p>
            <a:pPr lvl="0" rtl="0"/>
            <a:r>
              <a:rPr lang="el-GR" noProof="0"/>
              <a:t>Εικονίδιο</a:t>
            </a:r>
          </a:p>
        </p:txBody>
      </p:sp>
      <p:grpSp>
        <p:nvGrpSpPr>
          <p:cNvPr id="11" name="Ομάδα 10">
            <a:extLst>
              <a:ext uri="{FF2B5EF4-FFF2-40B4-BE49-F238E27FC236}">
                <a16:creationId xmlns:a16="http://schemas.microsoft.com/office/drawing/2014/main" id="{00AC1958-0DCB-4970-ADE3-E64DAAFC501D}"/>
              </a:ext>
            </a:extLst>
          </p:cNvPr>
          <p:cNvGrpSpPr/>
          <p:nvPr userDrawn="1"/>
        </p:nvGrpSpPr>
        <p:grpSpPr>
          <a:xfrm>
            <a:off x="0" y="6086479"/>
            <a:ext cx="12192000" cy="600974"/>
            <a:chOff x="0" y="6086479"/>
            <a:chExt cx="12192000" cy="600974"/>
          </a:xfrm>
        </p:grpSpPr>
        <p:sp>
          <p:nvSpPr>
            <p:cNvPr id="12" name="Ορθογώνιο 11">
              <a:extLst>
                <a:ext uri="{FF2B5EF4-FFF2-40B4-BE49-F238E27FC236}">
                  <a16:creationId xmlns:a16="http://schemas.microsoft.com/office/drawing/2014/main" id="{9E71A8D8-5A28-4968-9E80-110E9CB88F92}"/>
                </a:ext>
              </a:extLst>
            </p:cNvPr>
            <p:cNvSpPr/>
            <p:nvPr/>
          </p:nvSpPr>
          <p:spPr>
            <a:xfrm>
              <a:off x="0" y="6355760"/>
              <a:ext cx="12192000" cy="9144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noProof="0"/>
            </a:p>
          </p:txBody>
        </p:sp>
        <p:sp>
          <p:nvSpPr>
            <p:cNvPr id="14" name="Έλλειψη 13">
              <a:extLst>
                <a:ext uri="{FF2B5EF4-FFF2-40B4-BE49-F238E27FC236}">
                  <a16:creationId xmlns:a16="http://schemas.microsoft.com/office/drawing/2014/main" id="{7239C02C-1FAD-4E73-AB32-5A30A946A447}"/>
                </a:ext>
              </a:extLst>
            </p:cNvPr>
            <p:cNvSpPr/>
            <p:nvPr/>
          </p:nvSpPr>
          <p:spPr>
            <a:xfrm>
              <a:off x="11091210" y="6086479"/>
              <a:ext cx="600974" cy="60097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noProof="0"/>
            </a:p>
          </p:txBody>
        </p:sp>
      </p:grpSp>
      <p:sp>
        <p:nvSpPr>
          <p:cNvPr id="15" name="Θέση αριθμού διαφάνειας 5">
            <a:extLst>
              <a:ext uri="{FF2B5EF4-FFF2-40B4-BE49-F238E27FC236}">
                <a16:creationId xmlns:a16="http://schemas.microsoft.com/office/drawing/2014/main" id="{FF40D550-A563-4E50-AEE9-6D9D19499F9F}"/>
              </a:ext>
            </a:extLst>
          </p:cNvPr>
          <p:cNvSpPr txBox="1">
            <a:spLocks/>
          </p:cNvSpPr>
          <p:nvPr userDrawn="1"/>
        </p:nvSpPr>
        <p:spPr>
          <a:xfrm>
            <a:off x="11091210" y="6189345"/>
            <a:ext cx="600974" cy="395243"/>
          </a:xfrm>
          <a:prstGeom prst="rect">
            <a:avLst/>
          </a:prstGeom>
        </p:spPr>
        <p:txBody>
          <a:bodyPr vert="horz" lIns="0" tIns="0" rIns="0" bIns="0" rtlCol="0" anchor="ctr"/>
          <a:lstStyle>
            <a:defPPr>
              <a:defRPr lang="en-US"/>
            </a:defPPr>
            <a:lvl1pPr marL="0" algn="r" defTabSz="914400" rtl="0" eaLnBrk="1" latinLnBrk="0" hangingPunct="1">
              <a:defRPr sz="11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fld id="{247A4EEE-49CE-4F6C-BF32-B7FCC5EBBF45}" type="slidenum">
              <a:rPr lang="el-GR" sz="1200" noProof="0" smtClean="0">
                <a:solidFill>
                  <a:schemeClr val="bg1"/>
                </a:solidFill>
              </a:rPr>
              <a:pPr algn="ctr"/>
              <a:t>‹#›</a:t>
            </a:fld>
            <a:endParaRPr lang="el-GR" sz="1200" noProof="0">
              <a:solidFill>
                <a:schemeClr val="bg1"/>
              </a:solidFill>
            </a:endParaRPr>
          </a:p>
        </p:txBody>
      </p:sp>
    </p:spTree>
    <p:extLst>
      <p:ext uri="{BB962C8B-B14F-4D97-AF65-F5344CB8AC3E}">
        <p14:creationId xmlns:p14="http://schemas.microsoft.com/office/powerpoint/2010/main" val="18306571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theme" Target="../theme/theme2.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Θέση αριθμού διαφάνειας 7">
            <a:extLst>
              <a:ext uri="{FF2B5EF4-FFF2-40B4-BE49-F238E27FC236}">
                <a16:creationId xmlns:a16="http://schemas.microsoft.com/office/drawing/2014/main" id="{90F2147C-DDBF-4431-95AC-650CCE32FC7A}"/>
              </a:ext>
            </a:extLst>
          </p:cNvPr>
          <p:cNvSpPr>
            <a:spLocks noGrp="1"/>
          </p:cNvSpPr>
          <p:nvPr>
            <p:ph type="sldNum" sz="quarter" idx="4"/>
          </p:nvPr>
        </p:nvSpPr>
        <p:spPr>
          <a:xfrm>
            <a:off x="11091210" y="6189345"/>
            <a:ext cx="600974" cy="395243"/>
          </a:xfrm>
          <a:prstGeom prst="rect">
            <a:avLst/>
          </a:prstGeom>
        </p:spPr>
        <p:txBody>
          <a:bodyPr vert="horz" lIns="0" tIns="0" rIns="0" bIns="0" rtlCol="0" anchor="ctr"/>
          <a:lstStyle>
            <a:lvl1pPr>
              <a:defRPr lang="en-GB" sz="1200" smtClean="0">
                <a:solidFill>
                  <a:schemeClr val="tx1"/>
                </a:solidFill>
              </a:defRPr>
            </a:lvl1pPr>
          </a:lstStyle>
          <a:p>
            <a:pPr algn="ctr" rtl="0"/>
            <a:fld id="{817179DE-9BF3-494C-804F-0C7C90AC8700}" type="slidenum">
              <a:rPr lang="el-GR" noProof="0" smtClean="0"/>
              <a:pPr algn="ctr"/>
              <a:t>‹#›</a:t>
            </a:fld>
            <a:endParaRPr lang="el-GR" noProof="0"/>
          </a:p>
        </p:txBody>
      </p:sp>
      <p:sp>
        <p:nvSpPr>
          <p:cNvPr id="2" name="Θέση τίτλου 1">
            <a:extLst>
              <a:ext uri="{FF2B5EF4-FFF2-40B4-BE49-F238E27FC236}">
                <a16:creationId xmlns:a16="http://schemas.microsoft.com/office/drawing/2014/main" id="{224C3681-351A-40D9-8C08-632E98237CC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pPr rtl="0"/>
            <a:r>
              <a:rPr lang="el-GR" noProof="0" dirty="0"/>
              <a:t>Κάντε κλικ για να επεξεργαστείτε το Στυλ κύριου τίτλου</a:t>
            </a:r>
          </a:p>
        </p:txBody>
      </p:sp>
      <p:sp>
        <p:nvSpPr>
          <p:cNvPr id="3" name="Θέση κειμένου 2">
            <a:extLst>
              <a:ext uri="{FF2B5EF4-FFF2-40B4-BE49-F238E27FC236}">
                <a16:creationId xmlns:a16="http://schemas.microsoft.com/office/drawing/2014/main" id="{607CEF16-92A3-4A77-B95D-A9DB52319F3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rtl="0"/>
            <a:r>
              <a:rPr lang="el-GR" noProof="0" dirty="0"/>
              <a:t>Κάντε κλικ για επεξεργασία των στυλ κειμένου του υποδείγματος</a:t>
            </a:r>
          </a:p>
          <a:p>
            <a:pPr lvl="1" rtl="0"/>
            <a:r>
              <a:rPr lang="el-GR" noProof="0" dirty="0"/>
              <a:t>Δεύτερου επιπέδου</a:t>
            </a:r>
          </a:p>
          <a:p>
            <a:pPr lvl="2" rtl="0"/>
            <a:r>
              <a:rPr lang="el-GR" noProof="0" dirty="0"/>
              <a:t>Τρίτου επιπέδου</a:t>
            </a:r>
          </a:p>
          <a:p>
            <a:pPr lvl="3" rtl="0"/>
            <a:r>
              <a:rPr lang="el-GR" noProof="0" dirty="0"/>
              <a:t>Τέταρτου επιπέδου</a:t>
            </a:r>
          </a:p>
          <a:p>
            <a:pPr lvl="4" rtl="0"/>
            <a:r>
              <a:rPr lang="el-GR" noProof="0" dirty="0"/>
              <a:t>Πέμπτου επιπέδου</a:t>
            </a:r>
          </a:p>
        </p:txBody>
      </p:sp>
    </p:spTree>
    <p:extLst>
      <p:ext uri="{BB962C8B-B14F-4D97-AF65-F5344CB8AC3E}">
        <p14:creationId xmlns:p14="http://schemas.microsoft.com/office/powerpoint/2010/main" val="4096770716"/>
      </p:ext>
    </p:extLst>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70" r:id="rId10"/>
    <p:sldLayoutId id="2147483669" r:id="rId11"/>
    <p:sldLayoutId id="2147483655" r:id="rId12"/>
    <p:sldLayoutId id="2147483671" r:id="rId13"/>
    <p:sldLayoutId id="2147483672" r:id="rId14"/>
    <p:sldLayoutId id="2147483673" r:id="rId15"/>
    <p:sldLayoutId id="2147483674" r:id="rId16"/>
    <p:sldLayoutId id="2147483675" r:id="rId17"/>
    <p:sldLayoutId id="2147483676" r:id="rId18"/>
    <p:sldLayoutId id="2147483677" r:id="rId19"/>
    <p:sldLayoutId id="2147483678" r:id="rId2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7"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1" y="642594"/>
            <a:ext cx="10058400" cy="1371600"/>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066801" y="2103120"/>
            <a:ext cx="10058400" cy="3931920"/>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pPr rtl="0"/>
            <a:fld id="{3B67B838-77EF-40C9-87FB-20C22202D488}" type="datetime1">
              <a:rPr lang="el-GR" smtClean="0"/>
              <a:t>21/3/2022</a:t>
            </a:fld>
            <a:endParaRPr lang="el-GR" dirty="0"/>
          </a:p>
        </p:txBody>
      </p:sp>
      <p:sp>
        <p:nvSpPr>
          <p:cNvPr id="5" name="Footer Placeholder 4"/>
          <p:cNvSpPr>
            <a:spLocks noGrp="1"/>
          </p:cNvSpPr>
          <p:nvPr>
            <p:ph type="ftr" sz="quarter" idx="3"/>
          </p:nvPr>
        </p:nvSpPr>
        <p:spPr>
          <a:xfrm>
            <a:off x="3489961"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pPr rtl="0"/>
            <a:r>
              <a:rPr lang="el-GR"/>
              <a:t>Προσθήκη υποσέλιδου</a:t>
            </a:r>
            <a:endParaRPr lang="el-GR" dirty="0"/>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pPr rtl="0"/>
            <a:fld id="{7DC1BBB0-96F0-4077-A278-0F3FB5C104D3}" type="slidenum">
              <a:rPr lang="el-GR" smtClean="0"/>
              <a:pPr/>
              <a:t>‹#›</a:t>
            </a:fld>
            <a:endParaRPr lang="el-GR" dirty="0"/>
          </a:p>
        </p:txBody>
      </p:sp>
    </p:spTree>
    <p:extLst>
      <p:ext uri="{BB962C8B-B14F-4D97-AF65-F5344CB8AC3E}">
        <p14:creationId xmlns:p14="http://schemas.microsoft.com/office/powerpoint/2010/main" val="807877854"/>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Lst>
  <p:hf sldNum="0" hdr="0" ftr="0" dt="0"/>
  <p:txStyles>
    <p:titleStyle>
      <a:lvl1pPr algn="l" defTabSz="914126" rtl="0" eaLnBrk="1" latinLnBrk="0" hangingPunct="1">
        <a:lnSpc>
          <a:spcPct val="90000"/>
        </a:lnSpc>
        <a:spcBef>
          <a:spcPct val="0"/>
        </a:spcBef>
        <a:buNone/>
        <a:defRPr lang="en-US" sz="4799" kern="1200" cap="none" spc="0" baseline="0" dirty="0">
          <a:solidFill>
            <a:schemeClr val="tx1">
              <a:lumMod val="85000"/>
              <a:lumOff val="15000"/>
            </a:schemeClr>
          </a:solidFill>
          <a:effectLst/>
          <a:latin typeface="+mj-lt"/>
          <a:ea typeface="+mn-ea"/>
          <a:cs typeface="+mn-cs"/>
        </a:defRPr>
      </a:lvl1pPr>
    </p:titleStyle>
    <p:bodyStyle>
      <a:lvl1pPr marL="182825" indent="-182825" algn="l" defTabSz="914126"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799" kern="1200">
          <a:solidFill>
            <a:schemeClr val="tx1"/>
          </a:solidFill>
          <a:latin typeface="+mn-lt"/>
          <a:ea typeface="+mn-ea"/>
          <a:cs typeface="+mn-cs"/>
        </a:defRPr>
      </a:lvl1pPr>
      <a:lvl2pPr marL="457063" indent="-182825" algn="l" defTabSz="914126"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301" indent="-182825" algn="l" defTabSz="914126"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538" indent="-182825" algn="l" defTabSz="914126"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79776" indent="-182825" algn="l" defTabSz="914126"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599520" indent="-228531" algn="l" defTabSz="914126"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899430" indent="-228531" algn="l" defTabSz="914126"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199340" indent="-228531" algn="l" defTabSz="914126"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499250" indent="-228531" algn="l" defTabSz="914126"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2.xml"/><Relationship Id="rId4" Type="http://schemas.openxmlformats.org/officeDocument/2006/relationships/image" Target="../media/image4.svg"/></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microsoft.com/office/2007/relationships/hdphoto" Target="../media/hdphoto2.wdp"/></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microsoft.com/office/2007/relationships/hdphoto" Target="../media/hdphoto2.wdp"/></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9.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svg"/></Relationships>
</file>

<file path=ppt/slides/_rels/slide17.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5.jpeg"/><Relationship Id="rId7" Type="http://schemas.openxmlformats.org/officeDocument/2006/relationships/image" Target="../media/image10.svg"/><Relationship Id="rId2" Type="http://schemas.openxmlformats.org/officeDocument/2006/relationships/notesSlide" Target="../notesSlides/notesSlide17.xml"/><Relationship Id="rId1" Type="http://schemas.openxmlformats.org/officeDocument/2006/relationships/slideLayout" Target="../slideLayouts/slideLayout5.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 Id="rId9" Type="http://schemas.openxmlformats.org/officeDocument/2006/relationships/image" Target="../media/image27.svg"/></Relationships>
</file>

<file path=ppt/slides/_rels/slide18.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5.jpeg"/><Relationship Id="rId7" Type="http://schemas.openxmlformats.org/officeDocument/2006/relationships/image" Target="../media/image10.svg"/><Relationship Id="rId2" Type="http://schemas.openxmlformats.org/officeDocument/2006/relationships/notesSlide" Target="../notesSlides/notesSlide18.xml"/><Relationship Id="rId1" Type="http://schemas.openxmlformats.org/officeDocument/2006/relationships/slideLayout" Target="../slideLayouts/slideLayout5.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 Id="rId9" Type="http://schemas.openxmlformats.org/officeDocument/2006/relationships/image" Target="../media/image27.svg"/></Relationships>
</file>

<file path=ppt/slides/_rels/slide1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4.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5.xm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6.xm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7.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8.xml"/><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9.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10.sv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0.xml"/><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1.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2.xml"/><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3.xml"/><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4.xml"/><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5.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10.sv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16.sv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14.svg"/><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image" Target="../media/image13.png"/><Relationship Id="rId5" Type="http://schemas.openxmlformats.org/officeDocument/2006/relationships/image" Target="../media/image18.sv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6.xml"/><Relationship Id="rId5" Type="http://schemas.openxmlformats.org/officeDocument/2006/relationships/image" Target="../media/image18.sv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81072FAC-EEE9-4F26-A784-BC07EACCBE9F}"/>
              </a:ext>
            </a:extLst>
          </p:cNvPr>
          <p:cNvSpPr>
            <a:spLocks noGrp="1"/>
          </p:cNvSpPr>
          <p:nvPr>
            <p:ph idx="1"/>
          </p:nvPr>
        </p:nvSpPr>
        <p:spPr>
          <a:xfrm>
            <a:off x="2258216" y="1628801"/>
            <a:ext cx="9454409" cy="4412183"/>
          </a:xfrm>
        </p:spPr>
        <p:txBody>
          <a:bodyPr vert="horz" lIns="91416" tIns="45708" rIns="91416" bIns="45708" rtlCol="0" anchor="t">
            <a:normAutofit/>
          </a:bodyPr>
          <a:lstStyle/>
          <a:p>
            <a:pPr marL="0" indent="0" algn="ctr">
              <a:buNone/>
            </a:pPr>
            <a:r>
              <a:rPr lang="el-GR" sz="3000" b="1" dirty="0">
                <a:latin typeface="SkGaramondLightPolUni_W" panose="02040502050505030304" pitchFamily="18" charset="0"/>
                <a:cs typeface="Segoe UI" panose="020B0502040204020203" pitchFamily="34" charset="0"/>
              </a:rPr>
              <a:t>ΘΕΜΑ ΕΝΟΤΗΤΑΣ</a:t>
            </a:r>
          </a:p>
          <a:p>
            <a:pPr marL="0" indent="0" algn="ctr">
              <a:buNone/>
            </a:pPr>
            <a:endParaRPr lang="el-GR" sz="3000" b="1" dirty="0">
              <a:latin typeface="SkGaramondLightPolUni_W" panose="02040502050505030304" pitchFamily="18" charset="0"/>
              <a:cs typeface="Segoe UI" panose="020B0502040204020203" pitchFamily="34" charset="0"/>
            </a:endParaRPr>
          </a:p>
          <a:p>
            <a:pPr marL="0" indent="0" algn="ctr">
              <a:buNone/>
            </a:pPr>
            <a:r>
              <a:rPr lang="el-GR" sz="3000" b="1" dirty="0">
                <a:latin typeface="SkGaramondLightPolUni_W" panose="02040502050505030304" pitchFamily="18" charset="0"/>
                <a:cs typeface="Segoe UI" panose="020B0502040204020203" pitchFamily="34" charset="0"/>
              </a:rPr>
              <a:t>Κριτική σκέψη.</a:t>
            </a:r>
          </a:p>
          <a:p>
            <a:pPr marL="0" indent="0" algn="ctr">
              <a:buNone/>
            </a:pPr>
            <a:r>
              <a:rPr lang="el-GR" sz="3000" b="1" dirty="0">
                <a:latin typeface="SkGaramondLightPolUni_W" panose="02040502050505030304" pitchFamily="18" charset="0"/>
                <a:cs typeface="Segoe UI" panose="020B0502040204020203" pitchFamily="34" charset="0"/>
              </a:rPr>
              <a:t>Ιστορική σκέψη.</a:t>
            </a:r>
          </a:p>
          <a:p>
            <a:pPr marL="0" indent="0" algn="ctr">
              <a:buNone/>
            </a:pPr>
            <a:r>
              <a:rPr lang="el-GR" sz="3000" b="1" dirty="0">
                <a:latin typeface="SkGaramondLightPolUni_W" panose="02040502050505030304" pitchFamily="18" charset="0"/>
                <a:cs typeface="Segoe UI" panose="020B0502040204020203" pitchFamily="34" charset="0"/>
              </a:rPr>
              <a:t>Απομνημόνευση – αποστήθιση.</a:t>
            </a:r>
          </a:p>
          <a:p>
            <a:pPr marL="0" indent="0" algn="ctr">
              <a:buNone/>
            </a:pPr>
            <a:r>
              <a:rPr lang="el-GR" sz="3000" b="1" dirty="0">
                <a:latin typeface="SkGaramondLightPolUni_W" panose="02040502050505030304" pitchFamily="18" charset="0"/>
                <a:cs typeface="Segoe UI" panose="020B0502040204020203" pitchFamily="34" charset="0"/>
              </a:rPr>
              <a:t>Ιστορική κατανόηση.</a:t>
            </a:r>
          </a:p>
          <a:p>
            <a:pPr marL="0" indent="0" algn="ctr">
              <a:buNone/>
            </a:pPr>
            <a:r>
              <a:rPr lang="el-GR" sz="3000" b="1" dirty="0">
                <a:latin typeface="SkGaramondLightPolUni_W" panose="02040502050505030304" pitchFamily="18" charset="0"/>
                <a:cs typeface="Segoe UI" panose="020B0502040204020203" pitchFamily="34" charset="0"/>
              </a:rPr>
              <a:t>Ιστορική συνείδηση.</a:t>
            </a:r>
            <a:endParaRPr lang="el-GR" sz="2800" dirty="0">
              <a:latin typeface="SkGaramondLightPolUni_W" panose="02040502050505030304" pitchFamily="18" charset="0"/>
              <a:cs typeface="Segoe UI" panose="020B0502040204020203" pitchFamily="34" charset="0"/>
            </a:endParaRPr>
          </a:p>
          <a:p>
            <a:pPr marL="0" indent="0">
              <a:buNone/>
            </a:pPr>
            <a:endParaRPr lang="el-GR" sz="2800" dirty="0">
              <a:latin typeface="SkGaramondLightPolUni_W" panose="02040502050505030304" pitchFamily="18" charset="0"/>
              <a:cs typeface="Segoe UI" panose="020B0502040204020203" pitchFamily="34" charset="0"/>
            </a:endParaRPr>
          </a:p>
          <a:p>
            <a:pPr marL="0" indent="0">
              <a:buNone/>
            </a:pPr>
            <a:endParaRPr lang="el-GR" sz="1999" b="1" dirty="0">
              <a:latin typeface="SkGaramondLightPolUni_W" panose="02040502050505030304" pitchFamily="18" charset="0"/>
              <a:cs typeface="Segoe UI" panose="020B0502040204020203" pitchFamily="34" charset="0"/>
            </a:endParaRPr>
          </a:p>
        </p:txBody>
      </p:sp>
      <p:pic>
        <p:nvPicPr>
          <p:cNvPr id="5" name="Γραφικό 4" descr="Άνοιγμα βιβλίου">
            <a:extLst>
              <a:ext uri="{FF2B5EF4-FFF2-40B4-BE49-F238E27FC236}">
                <a16:creationId xmlns:a16="http://schemas.microsoft.com/office/drawing/2014/main" id="{DEFE964D-9F1C-4F69-ADD3-0E1AB324E19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39569" y="2880503"/>
            <a:ext cx="1096994" cy="1096994"/>
          </a:xfrm>
          <a:prstGeom prst="rect">
            <a:avLst/>
          </a:prstGeom>
        </p:spPr>
      </p:pic>
      <p:sp>
        <p:nvSpPr>
          <p:cNvPr id="8" name="1 - Τίτλος">
            <a:extLst>
              <a:ext uri="{FF2B5EF4-FFF2-40B4-BE49-F238E27FC236}">
                <a16:creationId xmlns:a16="http://schemas.microsoft.com/office/drawing/2014/main" id="{3B8E16B8-78AE-4AA7-A3E9-2EE5D7779B24}"/>
              </a:ext>
            </a:extLst>
          </p:cNvPr>
          <p:cNvSpPr txBox="1">
            <a:spLocks/>
          </p:cNvSpPr>
          <p:nvPr/>
        </p:nvSpPr>
        <p:spPr>
          <a:xfrm>
            <a:off x="273834" y="183074"/>
            <a:ext cx="11438790" cy="1096994"/>
          </a:xfrm>
          <a:prstGeom prst="rect">
            <a:avLst/>
          </a:prstGeom>
        </p:spPr>
        <p:txBody>
          <a:bodyPr vert="horz" lIns="91440" tIns="45720" rIns="91440" bIns="45720" rtlCol="0" anchor="ctr">
            <a:normAutofit fontScale="97500" lnSpcReduction="10000"/>
          </a:bodyPr>
          <a:lstStyle>
            <a:lvl1pPr algn="l" defTabSz="914126" rtl="0" eaLnBrk="1" latinLnBrk="0" hangingPunct="1">
              <a:lnSpc>
                <a:spcPct val="90000"/>
              </a:lnSpc>
              <a:spcBef>
                <a:spcPct val="0"/>
              </a:spcBef>
              <a:buNone/>
              <a:defRPr sz="4399" kern="1200">
                <a:solidFill>
                  <a:schemeClr val="tx1"/>
                </a:solidFill>
                <a:latin typeface="+mj-lt"/>
                <a:ea typeface="+mj-ea"/>
                <a:cs typeface="+mj-cs"/>
              </a:defRPr>
            </a:lvl1pPr>
          </a:lstStyle>
          <a:p>
            <a:pPr>
              <a:defRPr/>
            </a:pPr>
            <a:r>
              <a:rPr lang="el-GR" sz="1200" dirty="0">
                <a:solidFill>
                  <a:prstClr val="black">
                    <a:lumMod val="85000"/>
                    <a:lumOff val="15000"/>
                  </a:prstClr>
                </a:solidFill>
                <a:latin typeface="Book Antiqua" panose="02040602050305030304" pitchFamily="18" charset="0"/>
              </a:rPr>
              <a:t>ΙΕΑ 101</a:t>
            </a:r>
            <a:br>
              <a:rPr lang="el-GR" sz="1200" dirty="0">
                <a:solidFill>
                  <a:prstClr val="black">
                    <a:lumMod val="85000"/>
                    <a:lumOff val="15000"/>
                  </a:prstClr>
                </a:solidFill>
                <a:latin typeface="Book Antiqua" panose="02040602050305030304" pitchFamily="18" charset="0"/>
              </a:rPr>
            </a:br>
            <a:r>
              <a:rPr lang="el-GR" sz="1200" dirty="0">
                <a:solidFill>
                  <a:prstClr val="black">
                    <a:lumMod val="85000"/>
                    <a:lumOff val="15000"/>
                  </a:prstClr>
                </a:solidFill>
                <a:latin typeface="Book Antiqua" panose="02040602050305030304" pitchFamily="18" charset="0"/>
              </a:rPr>
              <a:t>ΔΙΔΑΚΤΙΚΗ – ΘΕΩΡΙΑ ΚΑΙ ΠΡΑΞΗ ΤΗΣ ΔΙΔΑΣΚΑΛΙΑΣ</a:t>
            </a:r>
            <a:br>
              <a:rPr lang="el-GR" sz="1200" dirty="0">
                <a:solidFill>
                  <a:prstClr val="black">
                    <a:lumMod val="85000"/>
                    <a:lumOff val="15000"/>
                  </a:prstClr>
                </a:solidFill>
                <a:latin typeface="Book Antiqua" panose="02040602050305030304" pitchFamily="18" charset="0"/>
              </a:rPr>
            </a:br>
            <a:r>
              <a:rPr lang="el-GR" sz="1200" dirty="0">
                <a:solidFill>
                  <a:prstClr val="black">
                    <a:lumMod val="85000"/>
                    <a:lumOff val="15000"/>
                  </a:prstClr>
                </a:solidFill>
                <a:latin typeface="Book Antiqua" panose="02040602050305030304" pitchFamily="18" charset="0"/>
              </a:rPr>
              <a:t>Κ. ΑΓΓΕΛΑΚΟΣ – Χ. ΚΟΥΡΓΙΑΝΤΑΚΗΣ</a:t>
            </a:r>
            <a:br>
              <a:rPr lang="el-GR" sz="1200" dirty="0">
                <a:solidFill>
                  <a:prstClr val="black">
                    <a:lumMod val="85000"/>
                    <a:lumOff val="15000"/>
                  </a:prstClr>
                </a:solidFill>
                <a:latin typeface="Book Antiqua" panose="02040602050305030304" pitchFamily="18" charset="0"/>
              </a:rPr>
            </a:br>
            <a:r>
              <a:rPr lang="el-GR" sz="1200" dirty="0">
                <a:solidFill>
                  <a:prstClr val="black">
                    <a:lumMod val="85000"/>
                    <a:lumOff val="15000"/>
                  </a:prstClr>
                </a:solidFill>
                <a:latin typeface="Book Antiqua" panose="02040602050305030304" pitchFamily="18" charset="0"/>
              </a:rPr>
              <a:t>ΥΠΟΧΡΕΩΤΙΚΟ, Η΄ ΕΞΑΜΗΝΟ</a:t>
            </a:r>
            <a:br>
              <a:rPr lang="el-GR" sz="1200" dirty="0">
                <a:solidFill>
                  <a:prstClr val="black">
                    <a:lumMod val="85000"/>
                    <a:lumOff val="15000"/>
                  </a:prstClr>
                </a:solidFill>
                <a:latin typeface="Book Antiqua" panose="02040602050305030304" pitchFamily="18" charset="0"/>
              </a:rPr>
            </a:br>
            <a:r>
              <a:rPr lang="el-GR" sz="1200" dirty="0">
                <a:solidFill>
                  <a:prstClr val="black">
                    <a:lumMod val="85000"/>
                    <a:lumOff val="15000"/>
                  </a:prstClr>
                </a:solidFill>
                <a:latin typeface="Book Antiqua" panose="02040602050305030304" pitchFamily="18" charset="0"/>
              </a:rPr>
              <a:t>5 ECTS</a:t>
            </a:r>
            <a:br>
              <a:rPr lang="el-GR" sz="1600" dirty="0">
                <a:solidFill>
                  <a:prstClr val="black">
                    <a:lumMod val="85000"/>
                    <a:lumOff val="15000"/>
                  </a:prstClr>
                </a:solidFill>
                <a:latin typeface="Century Gothic" panose="020B0502020202020204"/>
              </a:rPr>
            </a:br>
            <a:endParaRPr lang="el-GR" sz="1600" dirty="0">
              <a:solidFill>
                <a:prstClr val="black">
                  <a:lumMod val="85000"/>
                  <a:lumOff val="15000"/>
                </a:prstClr>
              </a:solidFill>
              <a:latin typeface="Century Gothic" panose="020B0502020202020204"/>
            </a:endParaRPr>
          </a:p>
        </p:txBody>
      </p:sp>
    </p:spTree>
    <p:extLst>
      <p:ext uri="{BB962C8B-B14F-4D97-AF65-F5344CB8AC3E}">
        <p14:creationId xmlns:p14="http://schemas.microsoft.com/office/powerpoint/2010/main" val="1250362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Θέση εικόνας 4" descr="κοντινό πλάνο σελίδων σε ένα βιβλίο">
            <a:extLst>
              <a:ext uri="{FF2B5EF4-FFF2-40B4-BE49-F238E27FC236}">
                <a16:creationId xmlns:a16="http://schemas.microsoft.com/office/drawing/2014/main" id="{18718FBA-CF32-41C2-9D07-1F0F7F19F73C}"/>
              </a:ext>
            </a:extLst>
          </p:cNvPr>
          <p:cNvPicPr>
            <a:picLocks noGrp="1" noChangeAspect="1"/>
          </p:cNvPicPr>
          <p:nvPr>
            <p:ph type="pic" sz="quarter" idx="10"/>
          </p:nvPr>
        </p:nvPicPr>
        <p:blipFill rotWithShape="1">
          <a:blip r:embed="rId3" cstate="email">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rcRect/>
          <a:stretch/>
        </p:blipFill>
        <p:spPr/>
      </p:pic>
      <p:sp>
        <p:nvSpPr>
          <p:cNvPr id="19" name="1 - Τίτλος">
            <a:extLst>
              <a:ext uri="{FF2B5EF4-FFF2-40B4-BE49-F238E27FC236}">
                <a16:creationId xmlns:a16="http://schemas.microsoft.com/office/drawing/2014/main" id="{B01BEDDC-CD33-4813-B414-17DCB17F6FCC}"/>
              </a:ext>
            </a:extLst>
          </p:cNvPr>
          <p:cNvSpPr txBox="1">
            <a:spLocks/>
          </p:cNvSpPr>
          <p:nvPr/>
        </p:nvSpPr>
        <p:spPr>
          <a:xfrm>
            <a:off x="7812505" y="196098"/>
            <a:ext cx="4211970" cy="936848"/>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lang="en-GB" sz="6000" kern="1200" dirty="0">
                <a:solidFill>
                  <a:schemeClr val="bg1"/>
                </a:solidFill>
                <a:latin typeface="+mj-lt"/>
                <a:ea typeface="+mj-ea"/>
                <a:cs typeface="+mj-cs"/>
              </a:defRPr>
            </a:lvl1pPr>
          </a:lstStyle>
          <a:p>
            <a:pPr algn="r">
              <a:defRPr/>
            </a:pPr>
            <a:r>
              <a:rPr lang="el-GR" sz="1200" dirty="0"/>
              <a:t>ΙΕΑ 101</a:t>
            </a:r>
            <a:br>
              <a:rPr lang="el-GR" sz="1200" dirty="0"/>
            </a:br>
            <a:r>
              <a:rPr lang="el-GR" sz="1200" b="1" dirty="0"/>
              <a:t>ΔΙΔΑΚΤΙΚΗ – ΘΕΩΡΙΑ ΚΑΙ ΠΡΑΞΗ ΤΗΣ ΔΙΔΑΣΚΑΛΙΑΣ</a:t>
            </a:r>
            <a:br>
              <a:rPr lang="el-GR" sz="1200" dirty="0"/>
            </a:br>
            <a:r>
              <a:rPr lang="el-GR" sz="1200" dirty="0"/>
              <a:t>Κ. ΑΓΓΕΛΑΚΟΣ – Χ. ΚΟΥΡΓΙΑΝΤΑΚΗΣ</a:t>
            </a:r>
            <a:br>
              <a:rPr lang="el-GR" sz="1200" dirty="0"/>
            </a:br>
            <a:r>
              <a:rPr lang="el-GR" sz="1200" dirty="0"/>
              <a:t>ΥΠΟΧΡΕΩΤΙΚΟ, Η΄ ΕΞΑΜΗΝΟ</a:t>
            </a:r>
            <a:br>
              <a:rPr lang="el-GR" sz="1200" dirty="0"/>
            </a:br>
            <a:r>
              <a:rPr lang="el-GR" sz="1200" dirty="0"/>
              <a:t>5 ECTS</a:t>
            </a:r>
            <a:endParaRPr lang="el-GR" sz="1200" cap="all" dirty="0"/>
          </a:p>
        </p:txBody>
      </p:sp>
      <p:sp>
        <p:nvSpPr>
          <p:cNvPr id="20" name="2 - Υπότιτλος">
            <a:extLst>
              <a:ext uri="{FF2B5EF4-FFF2-40B4-BE49-F238E27FC236}">
                <a16:creationId xmlns:a16="http://schemas.microsoft.com/office/drawing/2014/main" id="{0D44B44D-B69A-4681-8AFA-741C7068851A}"/>
              </a:ext>
            </a:extLst>
          </p:cNvPr>
          <p:cNvSpPr txBox="1">
            <a:spLocks/>
          </p:cNvSpPr>
          <p:nvPr/>
        </p:nvSpPr>
        <p:spPr>
          <a:xfrm>
            <a:off x="0" y="1017639"/>
            <a:ext cx="8245202" cy="5302949"/>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lang="en-US" sz="16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360363">
              <a:spcBef>
                <a:spcPts val="575"/>
              </a:spcBef>
              <a:defRPr/>
            </a:pPr>
            <a:endParaRPr lang="el-GR" dirty="0">
              <a:latin typeface="Corbel" panose="020B0503020204020204" pitchFamily="34" charset="0"/>
            </a:endParaRPr>
          </a:p>
          <a:p>
            <a:pPr indent="360363" algn="ctr">
              <a:spcBef>
                <a:spcPts val="575"/>
              </a:spcBef>
              <a:defRPr/>
            </a:pPr>
            <a:r>
              <a:rPr lang="el-GR" sz="2800" b="1" dirty="0">
                <a:latin typeface="Xarrovv" panose="02000603000000000000" pitchFamily="50" charset="-128"/>
                <a:ea typeface="Xarrovv" panose="02000603000000000000" pitchFamily="50" charset="-128"/>
                <a:cs typeface="Xarrovv" panose="02000603000000000000" pitchFamily="50" charset="-128"/>
              </a:rPr>
              <a:t>ΑΠΟΜΝΗΜΟΝΕΥΣΗ – ΑΠΟΣΤΗΘΙΣΗ</a:t>
            </a:r>
          </a:p>
          <a:p>
            <a:pPr indent="360363" algn="just">
              <a:spcBef>
                <a:spcPts val="575"/>
              </a:spcBef>
              <a:defRPr/>
            </a:pPr>
            <a:endParaRPr lang="el-GR" sz="2800" b="1" dirty="0">
              <a:latin typeface="Xarrovv" panose="02000603000000000000" pitchFamily="50" charset="-128"/>
              <a:ea typeface="Xarrovv" panose="02000603000000000000" pitchFamily="50" charset="-128"/>
              <a:cs typeface="Xarrovv" panose="02000603000000000000" pitchFamily="50" charset="-128"/>
            </a:endParaRPr>
          </a:p>
          <a:p>
            <a:pPr indent="360363">
              <a:spcBef>
                <a:spcPts val="575"/>
              </a:spcBef>
              <a:defRPr/>
            </a:pPr>
            <a:r>
              <a:rPr lang="el-GR" sz="2800" b="1" dirty="0">
                <a:effectLst>
                  <a:outerShdw blurRad="38100" dist="38100" dir="2700000" algn="tl">
                    <a:srgbClr val="000000">
                      <a:alpha val="43137"/>
                    </a:srgbClr>
                  </a:outerShdw>
                </a:effectLst>
                <a:latin typeface="Xarrovv" panose="02000603000000000000" pitchFamily="50" charset="-128"/>
                <a:ea typeface="Xarrovv" panose="02000603000000000000" pitchFamily="50" charset="-128"/>
                <a:cs typeface="Xarrovv" panose="02000603000000000000" pitchFamily="50" charset="-128"/>
              </a:rPr>
              <a:t>Απομνημόνευση</a:t>
            </a:r>
            <a:r>
              <a:rPr lang="el-GR" sz="2800" b="1" dirty="0">
                <a:latin typeface="Xarrovv" panose="02000603000000000000" pitchFamily="50" charset="-128"/>
                <a:ea typeface="Xarrovv" panose="02000603000000000000" pitchFamily="50" charset="-128"/>
                <a:cs typeface="Xarrovv" panose="02000603000000000000" pitchFamily="50" charset="-128"/>
              </a:rPr>
              <a:t>: η γνωστική λειτουργία κωδικοποίησης και αποθήκευσης στον εγκέφαλο -με οργανωμένο τρόπο- πληροφοριών και εμπειριών, με στόχο να είναι δυνατή και εύκολη η </a:t>
            </a:r>
            <a:r>
              <a:rPr lang="el-GR" sz="2800" b="1" dirty="0" err="1">
                <a:latin typeface="Xarrovv" panose="02000603000000000000" pitchFamily="50" charset="-128"/>
                <a:ea typeface="Xarrovv" panose="02000603000000000000" pitchFamily="50" charset="-128"/>
                <a:cs typeface="Xarrovv" panose="02000603000000000000" pitchFamily="50" charset="-128"/>
              </a:rPr>
              <a:t>ανάσυρση</a:t>
            </a:r>
            <a:r>
              <a:rPr lang="el-GR" sz="2800" b="1" dirty="0">
                <a:latin typeface="Xarrovv" panose="02000603000000000000" pitchFamily="50" charset="-128"/>
                <a:ea typeface="Xarrovv" panose="02000603000000000000" pitchFamily="50" charset="-128"/>
                <a:cs typeface="Xarrovv" panose="02000603000000000000" pitchFamily="50" charset="-128"/>
              </a:rPr>
              <a:t> και χρησιμοποίησή τους όποτε χρειαστεί.</a:t>
            </a:r>
          </a:p>
          <a:p>
            <a:pPr indent="360363" algn="just">
              <a:spcBef>
                <a:spcPts val="575"/>
              </a:spcBef>
              <a:defRPr/>
            </a:pPr>
            <a:endParaRPr lang="el-GR" sz="2800" b="1" dirty="0">
              <a:latin typeface="Xarrovv" panose="02000603000000000000" pitchFamily="50" charset="-128"/>
              <a:ea typeface="Xarrovv" panose="02000603000000000000" pitchFamily="50" charset="-128"/>
              <a:cs typeface="Xarrovv" panose="02000603000000000000" pitchFamily="50" charset="-128"/>
            </a:endParaRPr>
          </a:p>
          <a:p>
            <a:pPr indent="360363" algn="just">
              <a:spcBef>
                <a:spcPts val="575"/>
              </a:spcBef>
              <a:defRPr/>
            </a:pPr>
            <a:r>
              <a:rPr lang="el-GR" sz="2800" b="1" dirty="0">
                <a:latin typeface="Xarrovv" panose="02000603000000000000" pitchFamily="50" charset="-128"/>
                <a:ea typeface="Xarrovv" panose="02000603000000000000" pitchFamily="50" charset="-128"/>
                <a:cs typeface="Xarrovv" panose="02000603000000000000" pitchFamily="50" charset="-128"/>
              </a:rPr>
              <a:t>Θεωρείται βασική για κάθε γνωστική λειτουργία της σκέψης και της μάθησης και για τη βελτίωσή της χρησιμοποιούνται στρατηγικές.</a:t>
            </a:r>
          </a:p>
          <a:p>
            <a:pPr indent="360363">
              <a:spcBef>
                <a:spcPts val="575"/>
              </a:spcBef>
              <a:defRPr/>
            </a:pPr>
            <a:endParaRPr lang="el-GR" dirty="0">
              <a:latin typeface="Corbel" panose="020B0503020204020204" pitchFamily="34" charset="0"/>
            </a:endParaRPr>
          </a:p>
        </p:txBody>
      </p:sp>
    </p:spTree>
    <p:extLst>
      <p:ext uri="{BB962C8B-B14F-4D97-AF65-F5344CB8AC3E}">
        <p14:creationId xmlns:p14="http://schemas.microsoft.com/office/powerpoint/2010/main" val="10778161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Θέση εικόνας 4" descr="κοντινό πλάνο σελίδων σε ένα βιβλίο">
            <a:extLst>
              <a:ext uri="{FF2B5EF4-FFF2-40B4-BE49-F238E27FC236}">
                <a16:creationId xmlns:a16="http://schemas.microsoft.com/office/drawing/2014/main" id="{18718FBA-CF32-41C2-9D07-1F0F7F19F73C}"/>
              </a:ext>
            </a:extLst>
          </p:cNvPr>
          <p:cNvPicPr>
            <a:picLocks noGrp="1" noChangeAspect="1"/>
          </p:cNvPicPr>
          <p:nvPr>
            <p:ph type="pic" sz="quarter" idx="10"/>
          </p:nvPr>
        </p:nvPicPr>
        <p:blipFill rotWithShape="1">
          <a:blip r:embed="rId3" cstate="email">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rcRect/>
          <a:stretch/>
        </p:blipFill>
        <p:spPr/>
      </p:pic>
      <p:sp>
        <p:nvSpPr>
          <p:cNvPr id="19" name="1 - Τίτλος">
            <a:extLst>
              <a:ext uri="{FF2B5EF4-FFF2-40B4-BE49-F238E27FC236}">
                <a16:creationId xmlns:a16="http://schemas.microsoft.com/office/drawing/2014/main" id="{B01BEDDC-CD33-4813-B414-17DCB17F6FCC}"/>
              </a:ext>
            </a:extLst>
          </p:cNvPr>
          <p:cNvSpPr txBox="1">
            <a:spLocks/>
          </p:cNvSpPr>
          <p:nvPr/>
        </p:nvSpPr>
        <p:spPr>
          <a:xfrm>
            <a:off x="7812505" y="196098"/>
            <a:ext cx="4211970" cy="936848"/>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lang="en-GB" sz="6000" kern="1200" dirty="0">
                <a:solidFill>
                  <a:schemeClr val="bg1"/>
                </a:solidFill>
                <a:latin typeface="+mj-lt"/>
                <a:ea typeface="+mj-ea"/>
                <a:cs typeface="+mj-cs"/>
              </a:defRPr>
            </a:lvl1pPr>
          </a:lstStyle>
          <a:p>
            <a:pPr algn="r">
              <a:defRPr/>
            </a:pPr>
            <a:r>
              <a:rPr lang="el-GR" sz="1200" dirty="0"/>
              <a:t>ΙΕΑ 101</a:t>
            </a:r>
            <a:br>
              <a:rPr lang="el-GR" sz="1200" dirty="0"/>
            </a:br>
            <a:r>
              <a:rPr lang="el-GR" sz="1200" b="1" dirty="0"/>
              <a:t>ΔΙΔΑΚΤΙΚΗ – ΘΕΩΡΙΑ ΚΑΙ ΠΡΑΞΗ ΤΗΣ ΔΙΔΑΣΚΑΛΙΑΣ</a:t>
            </a:r>
            <a:br>
              <a:rPr lang="el-GR" sz="1200" dirty="0"/>
            </a:br>
            <a:r>
              <a:rPr lang="el-GR" sz="1200" dirty="0"/>
              <a:t>Κ. ΑΓΓΕΛΑΚΟΣ – Χ. ΚΟΥΡΓΙΑΝΤΑΚΗΣ</a:t>
            </a:r>
            <a:br>
              <a:rPr lang="el-GR" sz="1200" dirty="0"/>
            </a:br>
            <a:r>
              <a:rPr lang="el-GR" sz="1200" dirty="0"/>
              <a:t>ΥΠΟΧΡΕΩΤΙΚΟ, Η΄ ΕΞΑΜΗΝΟ</a:t>
            </a:r>
            <a:br>
              <a:rPr lang="el-GR" sz="1200" dirty="0"/>
            </a:br>
            <a:r>
              <a:rPr lang="el-GR" sz="1200" dirty="0"/>
              <a:t>5 ECTS</a:t>
            </a:r>
            <a:endParaRPr lang="el-GR" sz="1200" cap="all" dirty="0"/>
          </a:p>
        </p:txBody>
      </p:sp>
      <p:sp>
        <p:nvSpPr>
          <p:cNvPr id="20" name="2 - Υπότιτλος">
            <a:extLst>
              <a:ext uri="{FF2B5EF4-FFF2-40B4-BE49-F238E27FC236}">
                <a16:creationId xmlns:a16="http://schemas.microsoft.com/office/drawing/2014/main" id="{0D44B44D-B69A-4681-8AFA-741C7068851A}"/>
              </a:ext>
            </a:extLst>
          </p:cNvPr>
          <p:cNvSpPr txBox="1">
            <a:spLocks/>
          </p:cNvSpPr>
          <p:nvPr/>
        </p:nvSpPr>
        <p:spPr>
          <a:xfrm>
            <a:off x="0" y="336883"/>
            <a:ext cx="8245202" cy="5983705"/>
          </a:xfrm>
          <a:prstGeom prst="rect">
            <a:avLst/>
          </a:prstGeom>
        </p:spPr>
        <p:txBody>
          <a:bodyPr vert="horz" lIns="91440" tIns="45720" rIns="91440" bIns="45720" rtlCol="0">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lang="en-US" sz="16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360363">
              <a:spcBef>
                <a:spcPts val="575"/>
              </a:spcBef>
              <a:defRPr/>
            </a:pPr>
            <a:endParaRPr lang="el-GR" dirty="0">
              <a:latin typeface="Corbel" panose="020B0503020204020204" pitchFamily="34" charset="0"/>
            </a:endParaRPr>
          </a:p>
          <a:p>
            <a:pPr indent="360363" algn="ctr">
              <a:spcBef>
                <a:spcPts val="575"/>
              </a:spcBef>
              <a:defRPr/>
            </a:pPr>
            <a:r>
              <a:rPr lang="el-GR" sz="2800" b="1" dirty="0">
                <a:latin typeface="Xarrovv" panose="02000603000000000000" pitchFamily="50" charset="-128"/>
                <a:ea typeface="Xarrovv" panose="02000603000000000000" pitchFamily="50" charset="-128"/>
                <a:cs typeface="Xarrovv" panose="02000603000000000000" pitchFamily="50" charset="-128"/>
              </a:rPr>
              <a:t>ΑΠΟΜΝΗΜΟΝΕΥΣΗ – ΑΠΟΣΤΗΘΙΣΗ</a:t>
            </a:r>
          </a:p>
          <a:p>
            <a:pPr indent="360363" algn="just">
              <a:spcBef>
                <a:spcPts val="575"/>
              </a:spcBef>
              <a:defRPr/>
            </a:pPr>
            <a:endParaRPr lang="el-GR" sz="2800" b="1" dirty="0">
              <a:latin typeface="Xarrovv" panose="02000603000000000000" pitchFamily="50" charset="-128"/>
              <a:ea typeface="Xarrovv" panose="02000603000000000000" pitchFamily="50" charset="-128"/>
              <a:cs typeface="Xarrovv" panose="02000603000000000000" pitchFamily="50" charset="-128"/>
            </a:endParaRPr>
          </a:p>
          <a:p>
            <a:pPr indent="360363" algn="just">
              <a:spcBef>
                <a:spcPts val="575"/>
              </a:spcBef>
              <a:defRPr/>
            </a:pPr>
            <a:r>
              <a:rPr lang="el-GR" sz="2800" b="1" dirty="0">
                <a:latin typeface="Xarrovv" panose="02000603000000000000" pitchFamily="50" charset="-128"/>
                <a:ea typeface="Xarrovv" panose="02000603000000000000" pitchFamily="50" charset="-128"/>
                <a:cs typeface="Xarrovv" panose="02000603000000000000" pitchFamily="50" charset="-128"/>
              </a:rPr>
              <a:t>Ο άνθρωπος απομνημονεύει με τρεις κυρίως τρόπους:</a:t>
            </a:r>
          </a:p>
          <a:p>
            <a:pPr indent="360363" algn="just">
              <a:spcBef>
                <a:spcPts val="575"/>
              </a:spcBef>
              <a:defRPr/>
            </a:pPr>
            <a:r>
              <a:rPr lang="el-GR" sz="2800" b="1" dirty="0">
                <a:latin typeface="Xarrovv" panose="02000603000000000000" pitchFamily="50" charset="-128"/>
                <a:ea typeface="Xarrovv" panose="02000603000000000000" pitchFamily="50" charset="-128"/>
                <a:cs typeface="Xarrovv" panose="02000603000000000000" pitchFamily="50" charset="-128"/>
              </a:rPr>
              <a:t>α. Μηχανικά: δεν κατανοεί το περιεχόμενο και τη λογική συνάρτηση, αλλά προσέχει και συγκρατεί την εξωτερική σχέση, τη σειρά των παραστάσεων (μηχανική μνήμη).</a:t>
            </a:r>
          </a:p>
          <a:p>
            <a:pPr indent="360363" algn="just">
              <a:spcBef>
                <a:spcPts val="575"/>
              </a:spcBef>
              <a:defRPr/>
            </a:pPr>
            <a:r>
              <a:rPr lang="el-GR" sz="2800" b="1" dirty="0">
                <a:latin typeface="Xarrovv" panose="02000603000000000000" pitchFamily="50" charset="-128"/>
                <a:ea typeface="Xarrovv" panose="02000603000000000000" pitchFamily="50" charset="-128"/>
                <a:cs typeface="Xarrovv" panose="02000603000000000000" pitchFamily="50" charset="-128"/>
              </a:rPr>
              <a:t>Ό,τι απομνημονεύεται με αυτό τον τρόπο δεν διατηρείται επί πολύ χρόνο και δε μπορεί να χρησιμοποιηθεί δημιουργικά.</a:t>
            </a:r>
          </a:p>
          <a:p>
            <a:pPr indent="360363" algn="just">
              <a:spcBef>
                <a:spcPts val="575"/>
              </a:spcBef>
              <a:defRPr/>
            </a:pPr>
            <a:r>
              <a:rPr lang="el-GR" sz="2800" b="1" dirty="0">
                <a:latin typeface="Xarrovv" panose="02000603000000000000" pitchFamily="50" charset="-128"/>
                <a:ea typeface="Xarrovv" panose="02000603000000000000" pitchFamily="50" charset="-128"/>
                <a:cs typeface="Xarrovv" panose="02000603000000000000" pitchFamily="50" charset="-128"/>
              </a:rPr>
              <a:t>Παρά τον κόπο που απαιτεί η απομνημόνευση αυτού του είδους είναι εφήμερη, παθητική και εντέλει «νεκρή».</a:t>
            </a:r>
          </a:p>
          <a:p>
            <a:pPr indent="360363">
              <a:spcBef>
                <a:spcPts val="575"/>
              </a:spcBef>
              <a:defRPr/>
            </a:pPr>
            <a:endParaRPr lang="el-GR" dirty="0">
              <a:latin typeface="Corbel" panose="020B0503020204020204" pitchFamily="34" charset="0"/>
            </a:endParaRPr>
          </a:p>
        </p:txBody>
      </p:sp>
    </p:spTree>
    <p:extLst>
      <p:ext uri="{BB962C8B-B14F-4D97-AF65-F5344CB8AC3E}">
        <p14:creationId xmlns:p14="http://schemas.microsoft.com/office/powerpoint/2010/main" val="6533796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Θέση εικόνας 4" descr="κοντινό πλάνο σελίδων σε ένα βιβλίο">
            <a:extLst>
              <a:ext uri="{FF2B5EF4-FFF2-40B4-BE49-F238E27FC236}">
                <a16:creationId xmlns:a16="http://schemas.microsoft.com/office/drawing/2014/main" id="{18718FBA-CF32-41C2-9D07-1F0F7F19F73C}"/>
              </a:ext>
            </a:extLst>
          </p:cNvPr>
          <p:cNvPicPr>
            <a:picLocks noGrp="1" noChangeAspect="1"/>
          </p:cNvPicPr>
          <p:nvPr>
            <p:ph type="pic" sz="quarter" idx="10"/>
          </p:nvPr>
        </p:nvPicPr>
        <p:blipFill rotWithShape="1">
          <a:blip r:embed="rId3" cstate="email">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rcRect/>
          <a:stretch/>
        </p:blipFill>
        <p:spPr/>
      </p:pic>
      <p:sp>
        <p:nvSpPr>
          <p:cNvPr id="19" name="1 - Τίτλος">
            <a:extLst>
              <a:ext uri="{FF2B5EF4-FFF2-40B4-BE49-F238E27FC236}">
                <a16:creationId xmlns:a16="http://schemas.microsoft.com/office/drawing/2014/main" id="{B01BEDDC-CD33-4813-B414-17DCB17F6FCC}"/>
              </a:ext>
            </a:extLst>
          </p:cNvPr>
          <p:cNvSpPr txBox="1">
            <a:spLocks/>
          </p:cNvSpPr>
          <p:nvPr/>
        </p:nvSpPr>
        <p:spPr>
          <a:xfrm>
            <a:off x="7812505" y="196098"/>
            <a:ext cx="4211970" cy="936848"/>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lang="en-GB" sz="6000" kern="1200" dirty="0">
                <a:solidFill>
                  <a:schemeClr val="bg1"/>
                </a:solidFill>
                <a:latin typeface="+mj-lt"/>
                <a:ea typeface="+mj-ea"/>
                <a:cs typeface="+mj-cs"/>
              </a:defRPr>
            </a:lvl1pPr>
          </a:lstStyle>
          <a:p>
            <a:pPr algn="r">
              <a:defRPr/>
            </a:pPr>
            <a:r>
              <a:rPr lang="el-GR" sz="1200" dirty="0"/>
              <a:t>ΙΕΑ 101</a:t>
            </a:r>
            <a:br>
              <a:rPr lang="el-GR" sz="1200" dirty="0"/>
            </a:br>
            <a:r>
              <a:rPr lang="el-GR" sz="1200" b="1" dirty="0"/>
              <a:t>ΔΙΔΑΚΤΙΚΗ – ΘΕΩΡΙΑ ΚΑΙ ΠΡΑΞΗ ΤΗΣ ΔΙΔΑΣΚΑΛΙΑΣ</a:t>
            </a:r>
            <a:br>
              <a:rPr lang="el-GR" sz="1200" dirty="0"/>
            </a:br>
            <a:r>
              <a:rPr lang="el-GR" sz="1200" dirty="0"/>
              <a:t>Κ. ΑΓΓΕΛΑΚΟΣ – Χ. ΚΟΥΡΓΙΑΝΤΑΚΗΣ</a:t>
            </a:r>
            <a:br>
              <a:rPr lang="el-GR" sz="1200" dirty="0"/>
            </a:br>
            <a:r>
              <a:rPr lang="el-GR" sz="1200" dirty="0"/>
              <a:t>ΥΠΟΧΡΕΩΤΙΚΟ, Η΄ ΕΞΑΜΗΝΟ</a:t>
            </a:r>
            <a:br>
              <a:rPr lang="el-GR" sz="1200" dirty="0"/>
            </a:br>
            <a:r>
              <a:rPr lang="el-GR" sz="1200" dirty="0"/>
              <a:t>5 ECTS</a:t>
            </a:r>
            <a:endParaRPr lang="el-GR" sz="1200" cap="all" dirty="0"/>
          </a:p>
        </p:txBody>
      </p:sp>
      <p:sp>
        <p:nvSpPr>
          <p:cNvPr id="20" name="2 - Υπότιτλος">
            <a:extLst>
              <a:ext uri="{FF2B5EF4-FFF2-40B4-BE49-F238E27FC236}">
                <a16:creationId xmlns:a16="http://schemas.microsoft.com/office/drawing/2014/main" id="{0D44B44D-B69A-4681-8AFA-741C7068851A}"/>
              </a:ext>
            </a:extLst>
          </p:cNvPr>
          <p:cNvSpPr txBox="1">
            <a:spLocks/>
          </p:cNvSpPr>
          <p:nvPr/>
        </p:nvSpPr>
        <p:spPr>
          <a:xfrm>
            <a:off x="0" y="336883"/>
            <a:ext cx="8245202" cy="598370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lang="en-US" sz="16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360363">
              <a:spcBef>
                <a:spcPts val="575"/>
              </a:spcBef>
              <a:defRPr/>
            </a:pPr>
            <a:endParaRPr lang="el-GR" dirty="0">
              <a:latin typeface="Corbel" panose="020B0503020204020204" pitchFamily="34" charset="0"/>
            </a:endParaRPr>
          </a:p>
          <a:p>
            <a:pPr indent="360363" algn="ctr">
              <a:spcBef>
                <a:spcPts val="575"/>
              </a:spcBef>
              <a:defRPr/>
            </a:pPr>
            <a:r>
              <a:rPr lang="el-GR" sz="2800" b="1" dirty="0">
                <a:latin typeface="Xarrovv" panose="02000603000000000000" pitchFamily="50" charset="-128"/>
                <a:ea typeface="Xarrovv" panose="02000603000000000000" pitchFamily="50" charset="-128"/>
                <a:cs typeface="Xarrovv" panose="02000603000000000000" pitchFamily="50" charset="-128"/>
              </a:rPr>
              <a:t>ΑΠΟΜΝΗΜΟΝΕΥΣΗ – ΑΠΟΣΤΗΘΙΣΗ</a:t>
            </a:r>
          </a:p>
          <a:p>
            <a:pPr indent="360363" algn="just">
              <a:spcBef>
                <a:spcPts val="575"/>
              </a:spcBef>
              <a:defRPr/>
            </a:pPr>
            <a:endParaRPr lang="el-GR" sz="2800" b="1" dirty="0">
              <a:latin typeface="Xarrovv" panose="02000603000000000000" pitchFamily="50" charset="-128"/>
              <a:ea typeface="Xarrovv" panose="02000603000000000000" pitchFamily="50" charset="-128"/>
              <a:cs typeface="Xarrovv" panose="02000603000000000000" pitchFamily="50" charset="-128"/>
            </a:endParaRPr>
          </a:p>
          <a:p>
            <a:pPr indent="360363" algn="just">
              <a:spcBef>
                <a:spcPts val="575"/>
              </a:spcBef>
              <a:defRPr/>
            </a:pPr>
            <a:r>
              <a:rPr lang="el-GR" sz="2800" b="1" dirty="0">
                <a:latin typeface="Xarrovv" panose="02000603000000000000" pitchFamily="50" charset="-128"/>
                <a:ea typeface="Xarrovv" panose="02000603000000000000" pitchFamily="50" charset="-128"/>
                <a:cs typeface="Xarrovv" panose="02000603000000000000" pitchFamily="50" charset="-128"/>
              </a:rPr>
              <a:t>β. Κριτικά: προσέχουμε το νόημα των παραστάσεων και τις οργανώνουμε σε «μορφές», ανάλογα με τις λογικές σχέσεις τους (κριτική μνήμη).</a:t>
            </a:r>
          </a:p>
          <a:p>
            <a:pPr indent="360363" algn="just">
              <a:spcBef>
                <a:spcPts val="575"/>
              </a:spcBef>
              <a:defRPr/>
            </a:pPr>
            <a:r>
              <a:rPr lang="el-GR" sz="2800" b="1" dirty="0">
                <a:latin typeface="Xarrovv" panose="02000603000000000000" pitchFamily="50" charset="-128"/>
                <a:ea typeface="Xarrovv" panose="02000603000000000000" pitchFamily="50" charset="-128"/>
                <a:cs typeface="Xarrovv" panose="02000603000000000000" pitchFamily="50" charset="-128"/>
              </a:rPr>
              <a:t>Έτσι μόνο απομνημονεύεται σταθερά π.χ. η απόδειξη ενός μαθηματικού θεωρήματος ή ένα νομικό επιχείρημα.</a:t>
            </a:r>
          </a:p>
          <a:p>
            <a:pPr indent="360363" algn="just">
              <a:spcBef>
                <a:spcPts val="575"/>
              </a:spcBef>
              <a:defRPr/>
            </a:pPr>
            <a:r>
              <a:rPr lang="el-GR" sz="2800" b="1" dirty="0">
                <a:latin typeface="Xarrovv" panose="02000603000000000000" pitchFamily="50" charset="-128"/>
                <a:ea typeface="Xarrovv" panose="02000603000000000000" pitchFamily="50" charset="-128"/>
                <a:cs typeface="Xarrovv" panose="02000603000000000000" pitchFamily="50" charset="-128"/>
              </a:rPr>
              <a:t>Η μάθηση με αυτό τον τρόπο απομνημόνευσης είναι ασφαλής, γόνιμη και δημιουργική.</a:t>
            </a:r>
          </a:p>
          <a:p>
            <a:pPr indent="360363">
              <a:spcBef>
                <a:spcPts val="575"/>
              </a:spcBef>
              <a:defRPr/>
            </a:pPr>
            <a:endParaRPr lang="el-GR" dirty="0">
              <a:latin typeface="Corbel" panose="020B0503020204020204" pitchFamily="34" charset="0"/>
            </a:endParaRPr>
          </a:p>
        </p:txBody>
      </p:sp>
    </p:spTree>
    <p:extLst>
      <p:ext uri="{BB962C8B-B14F-4D97-AF65-F5344CB8AC3E}">
        <p14:creationId xmlns:p14="http://schemas.microsoft.com/office/powerpoint/2010/main" val="10089699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Θέση εικόνας 4" descr="κοντινό πλάνο σελίδων σε ένα βιβλίο">
            <a:extLst>
              <a:ext uri="{FF2B5EF4-FFF2-40B4-BE49-F238E27FC236}">
                <a16:creationId xmlns:a16="http://schemas.microsoft.com/office/drawing/2014/main" id="{18718FBA-CF32-41C2-9D07-1F0F7F19F73C}"/>
              </a:ext>
            </a:extLst>
          </p:cNvPr>
          <p:cNvPicPr>
            <a:picLocks noGrp="1" noChangeAspect="1"/>
          </p:cNvPicPr>
          <p:nvPr>
            <p:ph type="pic" sz="quarter" idx="10"/>
          </p:nvPr>
        </p:nvPicPr>
        <p:blipFill rotWithShape="1">
          <a:blip r:embed="rId3" cstate="email">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rcRect/>
          <a:stretch/>
        </p:blipFill>
        <p:spPr/>
      </p:pic>
      <p:sp>
        <p:nvSpPr>
          <p:cNvPr id="19" name="1 - Τίτλος">
            <a:extLst>
              <a:ext uri="{FF2B5EF4-FFF2-40B4-BE49-F238E27FC236}">
                <a16:creationId xmlns:a16="http://schemas.microsoft.com/office/drawing/2014/main" id="{B01BEDDC-CD33-4813-B414-17DCB17F6FCC}"/>
              </a:ext>
            </a:extLst>
          </p:cNvPr>
          <p:cNvSpPr txBox="1">
            <a:spLocks/>
          </p:cNvSpPr>
          <p:nvPr/>
        </p:nvSpPr>
        <p:spPr>
          <a:xfrm>
            <a:off x="7812505" y="196098"/>
            <a:ext cx="4211970" cy="936848"/>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lang="en-GB" sz="6000" kern="1200" dirty="0">
                <a:solidFill>
                  <a:schemeClr val="bg1"/>
                </a:solidFill>
                <a:latin typeface="+mj-lt"/>
                <a:ea typeface="+mj-ea"/>
                <a:cs typeface="+mj-cs"/>
              </a:defRPr>
            </a:lvl1pPr>
          </a:lstStyle>
          <a:p>
            <a:pPr algn="r">
              <a:defRPr/>
            </a:pPr>
            <a:r>
              <a:rPr lang="el-GR" sz="1200" dirty="0"/>
              <a:t>ΙΕΑ 101</a:t>
            </a:r>
            <a:br>
              <a:rPr lang="el-GR" sz="1200" dirty="0"/>
            </a:br>
            <a:r>
              <a:rPr lang="el-GR" sz="1200" b="1" dirty="0"/>
              <a:t>ΔΙΔΑΚΤΙΚΗ – ΘΕΩΡΙΑ ΚΑΙ ΠΡΑΞΗ ΤΗΣ ΔΙΔΑΣΚΑΛΙΑΣ</a:t>
            </a:r>
            <a:br>
              <a:rPr lang="el-GR" sz="1200" dirty="0"/>
            </a:br>
            <a:r>
              <a:rPr lang="el-GR" sz="1200" dirty="0"/>
              <a:t>Κ. ΑΓΓΕΛΑΚΟΣ – Χ. ΚΟΥΡΓΙΑΝΤΑΚΗΣ</a:t>
            </a:r>
            <a:br>
              <a:rPr lang="el-GR" sz="1200" dirty="0"/>
            </a:br>
            <a:r>
              <a:rPr lang="el-GR" sz="1200" dirty="0"/>
              <a:t>ΥΠΟΧΡΕΩΤΙΚΟ, Η΄ ΕΞΑΜΗΝΟ</a:t>
            </a:r>
            <a:br>
              <a:rPr lang="el-GR" sz="1200" dirty="0"/>
            </a:br>
            <a:r>
              <a:rPr lang="el-GR" sz="1200" dirty="0"/>
              <a:t>5 ECTS</a:t>
            </a:r>
            <a:endParaRPr lang="el-GR" sz="1200" cap="all" dirty="0"/>
          </a:p>
        </p:txBody>
      </p:sp>
      <p:sp>
        <p:nvSpPr>
          <p:cNvPr id="20" name="2 - Υπότιτλος">
            <a:extLst>
              <a:ext uri="{FF2B5EF4-FFF2-40B4-BE49-F238E27FC236}">
                <a16:creationId xmlns:a16="http://schemas.microsoft.com/office/drawing/2014/main" id="{0D44B44D-B69A-4681-8AFA-741C7068851A}"/>
              </a:ext>
            </a:extLst>
          </p:cNvPr>
          <p:cNvSpPr txBox="1">
            <a:spLocks/>
          </p:cNvSpPr>
          <p:nvPr/>
        </p:nvSpPr>
        <p:spPr>
          <a:xfrm>
            <a:off x="0" y="336883"/>
            <a:ext cx="8245202" cy="598370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lang="en-US" sz="16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360363">
              <a:spcBef>
                <a:spcPts val="575"/>
              </a:spcBef>
              <a:defRPr/>
            </a:pPr>
            <a:endParaRPr lang="el-GR" dirty="0">
              <a:latin typeface="Corbel" panose="020B0503020204020204" pitchFamily="34" charset="0"/>
            </a:endParaRPr>
          </a:p>
          <a:p>
            <a:pPr indent="360363" algn="ctr">
              <a:spcBef>
                <a:spcPts val="575"/>
              </a:spcBef>
              <a:defRPr/>
            </a:pPr>
            <a:r>
              <a:rPr lang="el-GR" sz="2800" b="1" dirty="0">
                <a:latin typeface="Xarrovv" panose="02000603000000000000" pitchFamily="50" charset="-128"/>
                <a:ea typeface="Xarrovv" panose="02000603000000000000" pitchFamily="50" charset="-128"/>
                <a:cs typeface="Xarrovv" panose="02000603000000000000" pitchFamily="50" charset="-128"/>
              </a:rPr>
              <a:t>ΑΠΟΜΝΗΜΟΝΕΥΣΗ – ΑΠΟΣΤΗΘΙΣΗ</a:t>
            </a:r>
          </a:p>
          <a:p>
            <a:pPr indent="360363" algn="just">
              <a:spcBef>
                <a:spcPts val="575"/>
              </a:spcBef>
              <a:defRPr/>
            </a:pPr>
            <a:endParaRPr lang="el-GR" sz="2800" b="1" dirty="0">
              <a:latin typeface="Xarrovv" panose="02000603000000000000" pitchFamily="50" charset="-128"/>
              <a:ea typeface="Xarrovv" panose="02000603000000000000" pitchFamily="50" charset="-128"/>
              <a:cs typeface="Xarrovv" panose="02000603000000000000" pitchFamily="50" charset="-128"/>
            </a:endParaRPr>
          </a:p>
          <a:p>
            <a:pPr indent="360363" algn="just">
              <a:spcBef>
                <a:spcPts val="575"/>
              </a:spcBef>
              <a:defRPr/>
            </a:pPr>
            <a:r>
              <a:rPr lang="el-GR" sz="2800" b="1" dirty="0">
                <a:latin typeface="Xarrovv" panose="02000603000000000000" pitchFamily="50" charset="-128"/>
                <a:ea typeface="Xarrovv" panose="02000603000000000000" pitchFamily="50" charset="-128"/>
                <a:cs typeface="Xarrovv" panose="02000603000000000000" pitchFamily="50" charset="-128"/>
              </a:rPr>
              <a:t>γ. Με αναζήτηση ομοιοτήτων ανάμεσα στις παραστάσεις που θέλουμε να συγκρατήσουμε και σε παλαιές, δευτερεύουσες αλλά εύκολα </a:t>
            </a:r>
            <a:r>
              <a:rPr lang="el-GR" sz="2800" b="1" dirty="0" err="1">
                <a:latin typeface="Xarrovv" panose="02000603000000000000" pitchFamily="50" charset="-128"/>
                <a:ea typeface="Xarrovv" panose="02000603000000000000" pitchFamily="50" charset="-128"/>
                <a:cs typeface="Xarrovv" panose="02000603000000000000" pitchFamily="50" charset="-128"/>
              </a:rPr>
              <a:t>αποτυπωνόμενες</a:t>
            </a:r>
            <a:r>
              <a:rPr lang="el-GR" sz="2800" b="1" dirty="0">
                <a:latin typeface="Xarrovv" panose="02000603000000000000" pitchFamily="50" charset="-128"/>
                <a:ea typeface="Xarrovv" panose="02000603000000000000" pitchFamily="50" charset="-128"/>
                <a:cs typeface="Xarrovv" panose="02000603000000000000" pitchFamily="50" charset="-128"/>
              </a:rPr>
              <a:t>, ομοιότητες (</a:t>
            </a:r>
            <a:r>
              <a:rPr lang="el-GR" sz="2800" b="1" dirty="0" err="1">
                <a:latin typeface="Xarrovv" panose="02000603000000000000" pitchFamily="50" charset="-128"/>
                <a:ea typeface="Xarrovv" panose="02000603000000000000" pitchFamily="50" charset="-128"/>
                <a:cs typeface="Xarrovv" panose="02000603000000000000" pitchFamily="50" charset="-128"/>
              </a:rPr>
              <a:t>αγχίνους</a:t>
            </a:r>
            <a:r>
              <a:rPr lang="el-GR" sz="2800" b="1" dirty="0">
                <a:latin typeface="Xarrovv" panose="02000603000000000000" pitchFamily="50" charset="-128"/>
                <a:ea typeface="Xarrovv" panose="02000603000000000000" pitchFamily="50" charset="-128"/>
                <a:cs typeface="Xarrovv" panose="02000603000000000000" pitchFamily="50" charset="-128"/>
              </a:rPr>
              <a:t> μνήμη).</a:t>
            </a:r>
          </a:p>
          <a:p>
            <a:pPr indent="360363" algn="just">
              <a:spcBef>
                <a:spcPts val="575"/>
              </a:spcBef>
              <a:defRPr/>
            </a:pPr>
            <a:r>
              <a:rPr lang="el-GR" sz="2800" b="1" dirty="0">
                <a:latin typeface="Xarrovv" panose="02000603000000000000" pitchFamily="50" charset="-128"/>
                <a:ea typeface="Xarrovv" panose="02000603000000000000" pitchFamily="50" charset="-128"/>
                <a:cs typeface="Xarrovv" panose="02000603000000000000" pitchFamily="50" charset="-128"/>
              </a:rPr>
              <a:t>Αυτό λ.χ. γίνεται συνήθως κατά την απομνημόνευση ιστορικών χρονολογιών ή γεωγραφικών σχημάτων.</a:t>
            </a:r>
          </a:p>
          <a:p>
            <a:pPr indent="360363" algn="just">
              <a:spcBef>
                <a:spcPts val="575"/>
              </a:spcBef>
              <a:defRPr/>
            </a:pPr>
            <a:r>
              <a:rPr lang="el-GR" sz="2200" b="1" dirty="0">
                <a:latin typeface="Xarrovv" panose="02000603000000000000" pitchFamily="50" charset="-128"/>
                <a:ea typeface="Xarrovv" panose="02000603000000000000" pitchFamily="50" charset="-128"/>
                <a:cs typeface="Xarrovv" panose="02000603000000000000" pitchFamily="50" charset="-128"/>
              </a:rPr>
              <a:t>(Το σχήμα της ιταλικής χερσονήσου το θυμόμαστε εύκολα, όταν την παρομοιάσουμε με μπότα· το έτος που κατακτήθηκε η Κωνσταντινούπολη από τους Φράγκους, 1204, όταν προσέξουμε ότι οι αριθμοί πηγαίνουν ανεβαίνοντας από το 1 έως το 4, με τη διαφορά ότι στη θέση του 3 βρίσκεται το 0).</a:t>
            </a:r>
          </a:p>
          <a:p>
            <a:pPr indent="360363">
              <a:spcBef>
                <a:spcPts val="575"/>
              </a:spcBef>
              <a:defRPr/>
            </a:pPr>
            <a:endParaRPr lang="el-GR" dirty="0">
              <a:latin typeface="Corbel" panose="020B0503020204020204" pitchFamily="34" charset="0"/>
            </a:endParaRPr>
          </a:p>
        </p:txBody>
      </p:sp>
    </p:spTree>
    <p:extLst>
      <p:ext uri="{BB962C8B-B14F-4D97-AF65-F5344CB8AC3E}">
        <p14:creationId xmlns:p14="http://schemas.microsoft.com/office/powerpoint/2010/main" val="41901913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Θέση εικόνας 9" descr="βιβλία σε ράφι">
            <a:extLst>
              <a:ext uri="{FF2B5EF4-FFF2-40B4-BE49-F238E27FC236}">
                <a16:creationId xmlns:a16="http://schemas.microsoft.com/office/drawing/2014/main" id="{0BCD2159-BE65-43D5-9E0A-9EB4B1B2F85B}"/>
              </a:ext>
            </a:extLst>
          </p:cNvPr>
          <p:cNvPicPr>
            <a:picLocks noGrp="1" noChangeAspect="1"/>
          </p:cNvPicPr>
          <p:nvPr>
            <p:ph type="pic" sz="quarter" idx="10"/>
          </p:nvPr>
        </p:nvPicPr>
        <p:blipFill>
          <a:blip r:embed="rId3" cstate="email">
            <a:extLst>
              <a:ext uri="{BEBA8EAE-BF5A-486C-A8C5-ECC9F3942E4B}">
                <a14:imgProps xmlns:a14="http://schemas.microsoft.com/office/drawing/2010/main">
                  <a14:imgLayer r:embed="rId4">
                    <a14:imgEffect>
                      <a14:brightnessContrast bright="-40000"/>
                    </a14:imgEffect>
                  </a14:imgLayer>
                </a14:imgProps>
              </a:ext>
              <a:ext uri="{28A0092B-C50C-407E-A947-70E740481C1C}">
                <a14:useLocalDpi xmlns:a14="http://schemas.microsoft.com/office/drawing/2010/main"/>
              </a:ext>
            </a:extLst>
          </a:blip>
          <a:srcRect/>
          <a:stretch>
            <a:fillRect/>
          </a:stretch>
        </p:blipFill>
        <p:spPr/>
      </p:pic>
      <p:sp>
        <p:nvSpPr>
          <p:cNvPr id="19" name="1 - Τίτλος">
            <a:extLst>
              <a:ext uri="{FF2B5EF4-FFF2-40B4-BE49-F238E27FC236}">
                <a16:creationId xmlns:a16="http://schemas.microsoft.com/office/drawing/2014/main" id="{4C36CF68-7666-4DA0-8326-1540BB420DE7}"/>
              </a:ext>
            </a:extLst>
          </p:cNvPr>
          <p:cNvSpPr txBox="1">
            <a:spLocks/>
          </p:cNvSpPr>
          <p:nvPr/>
        </p:nvSpPr>
        <p:spPr>
          <a:xfrm>
            <a:off x="107950" y="115888"/>
            <a:ext cx="5570955" cy="864840"/>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lang="en-GB" sz="6000" kern="1200" dirty="0">
                <a:solidFill>
                  <a:schemeClr val="bg1"/>
                </a:solidFill>
                <a:latin typeface="+mj-lt"/>
                <a:ea typeface="+mj-ea"/>
                <a:cs typeface="+mj-cs"/>
              </a:defRPr>
            </a:lvl1pPr>
          </a:lstStyle>
          <a:p>
            <a:pPr>
              <a:defRPr/>
            </a:pPr>
            <a:r>
              <a:rPr lang="el-GR" sz="1200" dirty="0"/>
              <a:t>ΙΕΑ 101</a:t>
            </a:r>
            <a:br>
              <a:rPr lang="el-GR" sz="1200" dirty="0"/>
            </a:br>
            <a:r>
              <a:rPr lang="el-GR" sz="1200" b="1" dirty="0"/>
              <a:t>ΔΙΔΑΚΤΙΚΗ – ΘΕΩΡΙΑ ΚΑΙ ΠΡΑΞΗ ΤΗΣ ΔΙΔΑΣΚΑΛΙΑΣ</a:t>
            </a:r>
            <a:br>
              <a:rPr lang="el-GR" sz="1200" dirty="0"/>
            </a:br>
            <a:r>
              <a:rPr lang="el-GR" sz="1200" dirty="0"/>
              <a:t>Κ. ΑΓΓΕΛΑΚΟΣ – Χ. ΚΟΥΡΓΙΑΝΤΑΚΗΣ</a:t>
            </a:r>
            <a:br>
              <a:rPr lang="el-GR" sz="1200" dirty="0"/>
            </a:br>
            <a:r>
              <a:rPr lang="el-GR" sz="1200" dirty="0"/>
              <a:t>ΥΠΟΧΡΕΩΤΙΚΟ, Η΄ ΕΞΑΜΗΝΟ</a:t>
            </a:r>
            <a:br>
              <a:rPr lang="el-GR" sz="1200" dirty="0"/>
            </a:br>
            <a:r>
              <a:rPr lang="el-GR" sz="1200" dirty="0"/>
              <a:t>5 ECTS</a:t>
            </a:r>
            <a:endParaRPr lang="el-GR" sz="1200" cap="small" dirty="0"/>
          </a:p>
        </p:txBody>
      </p:sp>
      <p:sp>
        <p:nvSpPr>
          <p:cNvPr id="20" name="2 - Υπότιτλος">
            <a:extLst>
              <a:ext uri="{FF2B5EF4-FFF2-40B4-BE49-F238E27FC236}">
                <a16:creationId xmlns:a16="http://schemas.microsoft.com/office/drawing/2014/main" id="{734D918C-7D59-4145-8CBA-348F7339EF1D}"/>
              </a:ext>
            </a:extLst>
          </p:cNvPr>
          <p:cNvSpPr txBox="1">
            <a:spLocks/>
          </p:cNvSpPr>
          <p:nvPr/>
        </p:nvSpPr>
        <p:spPr>
          <a:xfrm>
            <a:off x="4110914" y="115888"/>
            <a:ext cx="7973135" cy="6626224"/>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lang="en-US" sz="16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360363">
              <a:spcBef>
                <a:spcPts val="575"/>
              </a:spcBef>
              <a:defRPr/>
            </a:pPr>
            <a:endParaRPr lang="el-GR" sz="3200" dirty="0">
              <a:latin typeface="VAG-HandWritten" panose="02000506000000020003" pitchFamily="50" charset="-95"/>
            </a:endParaRPr>
          </a:p>
          <a:p>
            <a:pPr indent="360363">
              <a:spcBef>
                <a:spcPts val="575"/>
              </a:spcBef>
              <a:defRPr/>
            </a:pPr>
            <a:r>
              <a:rPr lang="el-GR" sz="3200" b="1" dirty="0">
                <a:latin typeface="VAG-HandWritten" panose="02000506000000020003" pitchFamily="50" charset="-95"/>
              </a:rPr>
              <a:t>ΑΠΟΜΝΗΜΟΝΕΥΣΗ – ΑΠΟΣΤΗΘΙΣΗ</a:t>
            </a:r>
          </a:p>
          <a:p>
            <a:pPr indent="360363">
              <a:spcBef>
                <a:spcPts val="575"/>
              </a:spcBef>
              <a:defRPr/>
            </a:pPr>
            <a:r>
              <a:rPr lang="el-GR" sz="3200" b="1" dirty="0">
                <a:latin typeface="VAG-HandWritten" panose="02000506000000020003" pitchFamily="50" charset="-95"/>
              </a:rPr>
              <a:t>Αποστήθιση:</a:t>
            </a:r>
            <a:r>
              <a:rPr lang="el-GR" sz="3200" dirty="0">
                <a:latin typeface="VAG-HandWritten" panose="02000506000000020003" pitchFamily="50" charset="-95"/>
              </a:rPr>
              <a:t> μία τεχνική μάθησης, η οποία επικεντρώνεται στη </a:t>
            </a:r>
            <a:r>
              <a:rPr lang="el-GR" sz="3200" b="1" dirty="0">
                <a:latin typeface="VAG-HandWritten" panose="02000506000000020003" pitchFamily="50" charset="-95"/>
              </a:rPr>
              <a:t>μηχανική απομνημόνευση </a:t>
            </a:r>
            <a:r>
              <a:rPr lang="el-GR" sz="3200" dirty="0">
                <a:latin typeface="VAG-HandWritten" panose="02000506000000020003" pitchFamily="50" charset="-95"/>
              </a:rPr>
              <a:t>της εκπαιδευτικής ύλης, αντί της κριτικής κατανόησης των εννοιών, με σκοπό την </a:t>
            </a:r>
            <a:r>
              <a:rPr lang="el-GR" sz="3200" b="1" dirty="0">
                <a:latin typeface="VAG-HandWritten" panose="02000506000000020003" pitchFamily="50" charset="-95"/>
              </a:rPr>
              <a:t>αποθήκευση πληροφοριών </a:t>
            </a:r>
            <a:r>
              <a:rPr lang="el-GR" sz="3200" dirty="0">
                <a:latin typeface="VAG-HandWritten" panose="02000506000000020003" pitchFamily="50" charset="-95"/>
              </a:rPr>
              <a:t>στον ανθρώπινο εγκέφαλο.</a:t>
            </a:r>
          </a:p>
          <a:p>
            <a:pPr indent="360363">
              <a:spcBef>
                <a:spcPts val="575"/>
              </a:spcBef>
              <a:defRPr/>
            </a:pPr>
            <a:r>
              <a:rPr lang="el-GR" sz="3200" dirty="0">
                <a:latin typeface="VAG-HandWritten" panose="02000506000000020003" pitchFamily="50" charset="-95"/>
              </a:rPr>
              <a:t>Γνωρίζω/ξέρω κάτι «απ’ έξω» και «από μνήμης».</a:t>
            </a:r>
          </a:p>
          <a:p>
            <a:pPr indent="360363">
              <a:spcBef>
                <a:spcPts val="575"/>
              </a:spcBef>
              <a:defRPr/>
            </a:pPr>
            <a:r>
              <a:rPr lang="el-GR" sz="3200" b="1" dirty="0">
                <a:latin typeface="VAG-HandWritten" panose="02000506000000020003" pitchFamily="50" charset="-95"/>
              </a:rPr>
              <a:t>«Παπαγαλία»</a:t>
            </a:r>
            <a:r>
              <a:rPr lang="el-GR" sz="3200" dirty="0">
                <a:latin typeface="VAG-HandWritten" panose="02000506000000020003" pitchFamily="50" charset="-95"/>
              </a:rPr>
              <a:t>: η μηχανική συνεχής επανάληψη/αναπαραγωγή, μέσω της οποίας επιτυγχάνεται συνήθως η αποστήθιση.</a:t>
            </a:r>
          </a:p>
        </p:txBody>
      </p:sp>
    </p:spTree>
    <p:extLst>
      <p:ext uri="{BB962C8B-B14F-4D97-AF65-F5344CB8AC3E}">
        <p14:creationId xmlns:p14="http://schemas.microsoft.com/office/powerpoint/2010/main" val="40215114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Θέση εικόνας 9" descr="βιβλία σε ράφι">
            <a:extLst>
              <a:ext uri="{FF2B5EF4-FFF2-40B4-BE49-F238E27FC236}">
                <a16:creationId xmlns:a16="http://schemas.microsoft.com/office/drawing/2014/main" id="{0BCD2159-BE65-43D5-9E0A-9EB4B1B2F85B}"/>
              </a:ext>
            </a:extLst>
          </p:cNvPr>
          <p:cNvPicPr>
            <a:picLocks noGrp="1" noChangeAspect="1"/>
          </p:cNvPicPr>
          <p:nvPr>
            <p:ph type="pic" sz="quarter" idx="10"/>
          </p:nvPr>
        </p:nvPicPr>
        <p:blipFill>
          <a:blip r:embed="rId3" cstate="email">
            <a:extLst>
              <a:ext uri="{BEBA8EAE-BF5A-486C-A8C5-ECC9F3942E4B}">
                <a14:imgProps xmlns:a14="http://schemas.microsoft.com/office/drawing/2010/main">
                  <a14:imgLayer r:embed="rId4">
                    <a14:imgEffect>
                      <a14:brightnessContrast bright="-40000"/>
                    </a14:imgEffect>
                  </a14:imgLayer>
                </a14:imgProps>
              </a:ext>
              <a:ext uri="{28A0092B-C50C-407E-A947-70E740481C1C}">
                <a14:useLocalDpi xmlns:a14="http://schemas.microsoft.com/office/drawing/2010/main"/>
              </a:ext>
            </a:extLst>
          </a:blip>
          <a:srcRect/>
          <a:stretch>
            <a:fillRect/>
          </a:stretch>
        </p:blipFill>
        <p:spPr/>
      </p:pic>
      <p:sp>
        <p:nvSpPr>
          <p:cNvPr id="19" name="1 - Τίτλος">
            <a:extLst>
              <a:ext uri="{FF2B5EF4-FFF2-40B4-BE49-F238E27FC236}">
                <a16:creationId xmlns:a16="http://schemas.microsoft.com/office/drawing/2014/main" id="{4C36CF68-7666-4DA0-8326-1540BB420DE7}"/>
              </a:ext>
            </a:extLst>
          </p:cNvPr>
          <p:cNvSpPr txBox="1">
            <a:spLocks/>
          </p:cNvSpPr>
          <p:nvPr/>
        </p:nvSpPr>
        <p:spPr>
          <a:xfrm>
            <a:off x="107950" y="115888"/>
            <a:ext cx="5570955" cy="864840"/>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lang="en-GB" sz="6000" kern="1200" dirty="0">
                <a:solidFill>
                  <a:schemeClr val="bg1"/>
                </a:solidFill>
                <a:latin typeface="+mj-lt"/>
                <a:ea typeface="+mj-ea"/>
                <a:cs typeface="+mj-cs"/>
              </a:defRPr>
            </a:lvl1pPr>
          </a:lstStyle>
          <a:p>
            <a:pPr>
              <a:defRPr/>
            </a:pPr>
            <a:r>
              <a:rPr lang="el-GR" sz="1200" dirty="0"/>
              <a:t>ΙΕΑ 101</a:t>
            </a:r>
            <a:br>
              <a:rPr lang="el-GR" sz="1200" dirty="0"/>
            </a:br>
            <a:r>
              <a:rPr lang="el-GR" sz="1200" b="1" dirty="0"/>
              <a:t>ΔΙΔΑΚΤΙΚΗ – ΘΕΩΡΙΑ ΚΑΙ ΠΡΑΞΗ ΤΗΣ ΔΙΔΑΣΚΑΛΙΑΣ</a:t>
            </a:r>
            <a:br>
              <a:rPr lang="el-GR" sz="1200" dirty="0"/>
            </a:br>
            <a:r>
              <a:rPr lang="el-GR" sz="1200" dirty="0"/>
              <a:t>Κ. ΑΓΓΕΛΑΚΟΣ – Χ. ΚΟΥΡΓΙΑΝΤΑΚΗΣ</a:t>
            </a:r>
            <a:br>
              <a:rPr lang="el-GR" sz="1200" dirty="0"/>
            </a:br>
            <a:r>
              <a:rPr lang="el-GR" sz="1200" dirty="0"/>
              <a:t>ΥΠΟΧΡΕΩΤΙΚΟ, Η΄ ΕΞΑΜΗΝΟ</a:t>
            </a:r>
            <a:br>
              <a:rPr lang="el-GR" sz="1200" dirty="0"/>
            </a:br>
            <a:r>
              <a:rPr lang="el-GR" sz="1200" dirty="0"/>
              <a:t>5 ECTS</a:t>
            </a:r>
            <a:endParaRPr lang="el-GR" sz="1200" cap="small" dirty="0"/>
          </a:p>
        </p:txBody>
      </p:sp>
      <p:sp>
        <p:nvSpPr>
          <p:cNvPr id="20" name="2 - Υπότιτλος">
            <a:extLst>
              <a:ext uri="{FF2B5EF4-FFF2-40B4-BE49-F238E27FC236}">
                <a16:creationId xmlns:a16="http://schemas.microsoft.com/office/drawing/2014/main" id="{734D918C-7D59-4145-8CBA-348F7339EF1D}"/>
              </a:ext>
            </a:extLst>
          </p:cNvPr>
          <p:cNvSpPr txBox="1">
            <a:spLocks/>
          </p:cNvSpPr>
          <p:nvPr/>
        </p:nvSpPr>
        <p:spPr>
          <a:xfrm>
            <a:off x="4110914" y="115888"/>
            <a:ext cx="7973135" cy="6626224"/>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lang="en-US" sz="16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360363">
              <a:spcBef>
                <a:spcPts val="575"/>
              </a:spcBef>
              <a:defRPr/>
            </a:pPr>
            <a:endParaRPr lang="el-GR" sz="3200" dirty="0">
              <a:latin typeface="VAG-HandWritten" panose="02000506000000020003" pitchFamily="50" charset="-95"/>
            </a:endParaRPr>
          </a:p>
          <a:p>
            <a:pPr indent="360363" algn="ctr">
              <a:spcBef>
                <a:spcPts val="575"/>
              </a:spcBef>
              <a:defRPr/>
            </a:pPr>
            <a:r>
              <a:rPr lang="el-GR" sz="3200" b="1" dirty="0">
                <a:latin typeface="VAG-HandWritten" panose="02000506000000020003" pitchFamily="50" charset="-95"/>
              </a:rPr>
              <a:t>ΑΠΟΜΝΗΜΟΝΕΥΣΗ – ΑΠΟΣΤΗΘΙΣΗ</a:t>
            </a:r>
          </a:p>
          <a:p>
            <a:pPr indent="360363">
              <a:spcBef>
                <a:spcPts val="575"/>
              </a:spcBef>
              <a:defRPr/>
            </a:pPr>
            <a:endParaRPr lang="el-GR" sz="3200" b="1" dirty="0">
              <a:latin typeface="VAG-HandWritten" panose="02000506000000020003" pitchFamily="50" charset="-95"/>
            </a:endParaRPr>
          </a:p>
          <a:p>
            <a:pPr indent="360363">
              <a:spcBef>
                <a:spcPts val="575"/>
              </a:spcBef>
              <a:defRPr/>
            </a:pPr>
            <a:r>
              <a:rPr lang="el-GR" sz="3200" b="1" dirty="0">
                <a:latin typeface="VAG-HandWritten" panose="02000506000000020003" pitchFamily="50" charset="-95"/>
              </a:rPr>
              <a:t>Στην Ιστορία και στη Διδακτική της η απομνημόνευση είναι απαραίτητος, αλλά όχι επαρκής, όρος για την ορθή προσέγγιση του διδακτικού αντικειμένου.</a:t>
            </a:r>
          </a:p>
          <a:p>
            <a:pPr indent="360363">
              <a:spcBef>
                <a:spcPts val="575"/>
              </a:spcBef>
              <a:defRPr/>
            </a:pPr>
            <a:endParaRPr lang="el-GR" sz="3200" b="1" dirty="0">
              <a:latin typeface="VAG-HandWritten" panose="02000506000000020003" pitchFamily="50" charset="-95"/>
            </a:endParaRPr>
          </a:p>
          <a:p>
            <a:pPr indent="360363">
              <a:spcBef>
                <a:spcPts val="575"/>
              </a:spcBef>
              <a:defRPr/>
            </a:pPr>
            <a:r>
              <a:rPr lang="el-GR" sz="3200" b="1" dirty="0">
                <a:latin typeface="VAG-HandWritten" panose="02000506000000020003" pitchFamily="50" charset="-95"/>
              </a:rPr>
              <a:t>Αντίθετα, η αποστήθιση θεωρείται ξεπερασμένη –και ενίοτε επικίνδυνη– τεχνική κατά τη διδακτική διαδικασία, γιατί αποπροσανατολίζει το μάθημα από το στόχο του.</a:t>
            </a:r>
          </a:p>
        </p:txBody>
      </p:sp>
    </p:spTree>
    <p:extLst>
      <p:ext uri="{BB962C8B-B14F-4D97-AF65-F5344CB8AC3E}">
        <p14:creationId xmlns:p14="http://schemas.microsoft.com/office/powerpoint/2010/main" val="35598362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Θέση περιεχομένου 79" descr="Ανοιχτό βιβλίο">
            <a:extLst>
              <a:ext uri="{FF2B5EF4-FFF2-40B4-BE49-F238E27FC236}">
                <a16:creationId xmlns:a16="http://schemas.microsoft.com/office/drawing/2014/main" id="{EBEE0E99-191F-4498-9399-4BA8BCD3E66F}"/>
              </a:ext>
            </a:extLst>
          </p:cNvPr>
          <p:cNvPicPr>
            <a:picLocks noGrp="1" noChangeAspect="1"/>
          </p:cNvPicPr>
          <p:nvPr>
            <p:ph sz="quarter" idx="13"/>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p:pic>
      <p:sp>
        <p:nvSpPr>
          <p:cNvPr id="16" name="Θέση κειμένου 15" descr="περιεχόμενο διαφάνειας">
            <a:extLst>
              <a:ext uri="{FF2B5EF4-FFF2-40B4-BE49-F238E27FC236}">
                <a16:creationId xmlns:a16="http://schemas.microsoft.com/office/drawing/2014/main" id="{5336101E-D654-46D8-A983-BF46C5D86583}"/>
              </a:ext>
            </a:extLst>
          </p:cNvPr>
          <p:cNvSpPr>
            <a:spLocks noGrp="1"/>
          </p:cNvSpPr>
          <p:nvPr>
            <p:ph type="body" sz="quarter" idx="11"/>
          </p:nvPr>
        </p:nvSpPr>
        <p:spPr>
          <a:xfrm>
            <a:off x="1562100" y="1733628"/>
            <a:ext cx="10341142" cy="4201952"/>
          </a:xfrm>
        </p:spPr>
        <p:txBody>
          <a:bodyPr rtlCol="0"/>
          <a:lstStyle/>
          <a:p>
            <a:pPr marL="0" indent="0" algn="r" rtl="0">
              <a:buNone/>
            </a:pPr>
            <a:r>
              <a:rPr lang="el-GR" sz="3200" b="1" dirty="0">
                <a:latin typeface="GFS Philostratos" panose="02000506000000020004" pitchFamily="50" charset="-95"/>
              </a:rPr>
              <a:t>ΙΣΤΟΡΙΚΗ ΚΑΤΑΝΟΗΣΗ</a:t>
            </a:r>
          </a:p>
          <a:p>
            <a:pPr marL="0" indent="0" rtl="0">
              <a:buNone/>
            </a:pPr>
            <a:r>
              <a:rPr lang="el-GR" sz="3200" dirty="0">
                <a:latin typeface="GFS Philostratos" panose="02000506000000020004" pitchFamily="50" charset="-95"/>
              </a:rPr>
              <a:t>Με τον όρο </a:t>
            </a:r>
            <a:r>
              <a:rPr lang="el-GR" sz="3200" b="1" dirty="0">
                <a:effectLst>
                  <a:outerShdw blurRad="38100" dist="38100" dir="2700000" algn="tl">
                    <a:srgbClr val="000000">
                      <a:alpha val="43137"/>
                    </a:srgbClr>
                  </a:outerShdw>
                </a:effectLst>
                <a:latin typeface="GFS Philostratos" panose="02000506000000020004" pitchFamily="50" charset="-95"/>
              </a:rPr>
              <a:t>κατανόηση</a:t>
            </a:r>
            <a:r>
              <a:rPr lang="el-GR" sz="3200" dirty="0">
                <a:latin typeface="GFS Philostratos" panose="02000506000000020004" pitchFamily="50" charset="-95"/>
              </a:rPr>
              <a:t> (γενικά) εννοούμε συνήθως την ικανότητα να σκέπτεται κανείς και να δρα,</a:t>
            </a:r>
          </a:p>
          <a:p>
            <a:pPr rtl="0">
              <a:buBlip>
                <a:blip r:embed="rId5">
                  <a:extLst>
                    <a:ext uri="{96DAC541-7B7A-43D3-8B79-37D633B846F1}">
                      <asvg:svgBlip xmlns:asvg="http://schemas.microsoft.com/office/drawing/2016/SVG/main" r:embed="rId6"/>
                    </a:ext>
                  </a:extLst>
                </a:blip>
              </a:buBlip>
            </a:pPr>
            <a:r>
              <a:rPr lang="el-GR" sz="3200" dirty="0">
                <a:latin typeface="GFS Philostratos" panose="02000506000000020004" pitchFamily="50" charset="-95"/>
              </a:rPr>
              <a:t> χρησιμοποιώντας αποτελεσματικά και ευέλικτα τη γνώση που έχει ήδη αποκτήσει,</a:t>
            </a:r>
          </a:p>
          <a:p>
            <a:pPr rtl="0">
              <a:buBlip>
                <a:blip r:embed="rId5">
                  <a:extLst>
                    <a:ext uri="{96DAC541-7B7A-43D3-8B79-37D633B846F1}">
                      <asvg:svgBlip xmlns:asvg="http://schemas.microsoft.com/office/drawing/2016/SVG/main" r:embed="rId6"/>
                    </a:ext>
                  </a:extLst>
                </a:blip>
              </a:buBlip>
            </a:pPr>
            <a:r>
              <a:rPr lang="el-GR" sz="3200" dirty="0">
                <a:latin typeface="GFS Philostratos" panose="02000506000000020004" pitchFamily="50" charset="-95"/>
              </a:rPr>
              <a:t> πετυχαίνοντας να λύνει  προβλήματα και</a:t>
            </a:r>
          </a:p>
          <a:p>
            <a:pPr rtl="0">
              <a:buBlip>
                <a:blip r:embed="rId5">
                  <a:extLst>
                    <a:ext uri="{96DAC541-7B7A-43D3-8B79-37D633B846F1}">
                      <asvg:svgBlip xmlns:asvg="http://schemas.microsoft.com/office/drawing/2016/SVG/main" r:embed="rId6"/>
                    </a:ext>
                  </a:extLst>
                </a:blip>
              </a:buBlip>
            </a:pPr>
            <a:r>
              <a:rPr lang="el-GR" sz="3200" dirty="0">
                <a:latin typeface="GFS Philostratos" panose="02000506000000020004" pitchFamily="50" charset="-95"/>
              </a:rPr>
              <a:t> έχοντας αποκτήσει την ικανότητα να προβλέπει και να αποφεύγει τις δυσκολίες, να μπορεί να εφαρμόσει με ευχέρεια αυτή τη γνώση σε διαφορετικές κάθε φορά περιστάσεις.</a:t>
            </a:r>
          </a:p>
          <a:p>
            <a:pPr rtl="0"/>
            <a:endParaRPr lang="el-GR" dirty="0"/>
          </a:p>
        </p:txBody>
      </p:sp>
      <p:sp>
        <p:nvSpPr>
          <p:cNvPr id="7" name="1 - Τίτλος">
            <a:extLst>
              <a:ext uri="{FF2B5EF4-FFF2-40B4-BE49-F238E27FC236}">
                <a16:creationId xmlns:a16="http://schemas.microsoft.com/office/drawing/2014/main" id="{D15CDA29-3F64-4313-8551-309DE44DB69D}"/>
              </a:ext>
            </a:extLst>
          </p:cNvPr>
          <p:cNvSpPr txBox="1">
            <a:spLocks/>
          </p:cNvSpPr>
          <p:nvPr/>
        </p:nvSpPr>
        <p:spPr>
          <a:xfrm>
            <a:off x="468313" y="0"/>
            <a:ext cx="8280400" cy="1196752"/>
          </a:xfrm>
          <a:prstGeom prst="rect">
            <a:avLst/>
          </a:prstGeom>
        </p:spPr>
        <p:txBody>
          <a:bodyPr vert="horz" wrap="square" lIns="0" tIns="45720" rIns="91440" bIns="45720" rtlCol="0" anchor="t">
            <a:noAutofit/>
          </a:bodyPr>
          <a:lstStyle>
            <a:lvl1pPr algn="l" defTabSz="914400" rtl="0" eaLnBrk="1" latinLnBrk="0" hangingPunct="1">
              <a:lnSpc>
                <a:spcPct val="90000"/>
              </a:lnSpc>
              <a:spcBef>
                <a:spcPct val="0"/>
              </a:spcBef>
              <a:buNone/>
              <a:defRPr lang="en-GB" sz="2400" kern="1200">
                <a:solidFill>
                  <a:schemeClr val="tx1"/>
                </a:solidFill>
                <a:latin typeface="Corbel" panose="020B0503020204020204" pitchFamily="34" charset="0"/>
                <a:ea typeface="+mj-ea"/>
                <a:cs typeface="+mj-cs"/>
              </a:defRPr>
            </a:lvl1pPr>
          </a:lstStyle>
          <a:p>
            <a:pPr>
              <a:defRPr/>
            </a:pPr>
            <a:r>
              <a:rPr lang="el-GR" sz="1600"/>
              <a:t>ΙΕΑ 101</a:t>
            </a:r>
            <a:br>
              <a:rPr lang="el-GR" sz="1600"/>
            </a:br>
            <a:r>
              <a:rPr lang="el-GR" sz="1600" b="1"/>
              <a:t>ΔΙΔΑΚΤΙΚΗ – ΘΕΩΡΙΑ ΚΑΙ ΠΡΑΞΗ ΤΗΣ ΔΙΔΑΣΚΑΛΙΑΣ</a:t>
            </a:r>
            <a:br>
              <a:rPr lang="el-GR" sz="1600"/>
            </a:br>
            <a:r>
              <a:rPr lang="el-GR" sz="1600"/>
              <a:t>Κ. ΑΓΓΕΛΑΚΟΣ – Χ. ΚΟΥΡΓΙΑΝΤΑΚΗΣ</a:t>
            </a:r>
            <a:br>
              <a:rPr lang="el-GR" sz="1600"/>
            </a:br>
            <a:r>
              <a:rPr lang="el-GR" sz="1600"/>
              <a:t>ΥΠΟΧΡΕΩΤΙΚΟ, Η΄ ΕΞΑΜΗΝΟ</a:t>
            </a:r>
            <a:br>
              <a:rPr lang="el-GR" sz="1600"/>
            </a:br>
            <a:r>
              <a:rPr lang="el-GR" sz="1600"/>
              <a:t>5 ECTS</a:t>
            </a:r>
            <a:endParaRPr lang="el-GR" sz="1600" cap="all" dirty="0"/>
          </a:p>
        </p:txBody>
      </p:sp>
    </p:spTree>
    <p:extLst>
      <p:ext uri="{BB962C8B-B14F-4D97-AF65-F5344CB8AC3E}">
        <p14:creationId xmlns:p14="http://schemas.microsoft.com/office/powerpoint/2010/main" val="4064734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Θέση εικόνας 6" descr="εναέρια προβολή παιδιού που κάθεται στον φορητό υπολογιστή του">
            <a:extLst>
              <a:ext uri="{FF2B5EF4-FFF2-40B4-BE49-F238E27FC236}">
                <a16:creationId xmlns:a16="http://schemas.microsoft.com/office/drawing/2014/main" id="{3C2A7DCB-B005-424A-8446-ACA533D0BC8B}"/>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a:fillRect/>
          </a:stretch>
        </p:blipFill>
        <p:spPr/>
      </p:pic>
      <p:grpSp>
        <p:nvGrpSpPr>
          <p:cNvPr id="11" name="Ομάδα 10">
            <a:extLst>
              <a:ext uri="{FF2B5EF4-FFF2-40B4-BE49-F238E27FC236}">
                <a16:creationId xmlns:a16="http://schemas.microsoft.com/office/drawing/2014/main" id="{AB025618-C830-4992-9CD3-D9E49BC79E67}"/>
              </a:ext>
              <a:ext uri="{C183D7F6-B498-43B3-948B-1728B52AA6E4}">
                <adec:decorative xmlns:adec="http://schemas.microsoft.com/office/drawing/2017/decorative" val="1"/>
              </a:ext>
            </a:extLst>
          </p:cNvPr>
          <p:cNvGrpSpPr/>
          <p:nvPr/>
        </p:nvGrpSpPr>
        <p:grpSpPr>
          <a:xfrm>
            <a:off x="2595847" y="0"/>
            <a:ext cx="7388298" cy="6858000"/>
            <a:chOff x="1826589" y="0"/>
            <a:chExt cx="7388298" cy="6858000"/>
          </a:xfrm>
        </p:grpSpPr>
        <p:sp>
          <p:nvSpPr>
            <p:cNvPr id="10" name="Παραλληλόγραμμο 9">
              <a:extLst>
                <a:ext uri="{FF2B5EF4-FFF2-40B4-BE49-F238E27FC236}">
                  <a16:creationId xmlns:a16="http://schemas.microsoft.com/office/drawing/2014/main" id="{11E692D4-6AEA-4652-A7AE-A02328258A55}"/>
                </a:ext>
              </a:extLst>
            </p:cNvPr>
            <p:cNvSpPr/>
            <p:nvPr/>
          </p:nvSpPr>
          <p:spPr>
            <a:xfrm>
              <a:off x="2618099" y="0"/>
              <a:ext cx="6596788" cy="6858000"/>
            </a:xfrm>
            <a:prstGeom prst="parallelogram">
              <a:avLst/>
            </a:pr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a:p>
          </p:txBody>
        </p:sp>
        <p:sp>
          <p:nvSpPr>
            <p:cNvPr id="9" name="Παραλληλόγραμμο 8">
              <a:extLst>
                <a:ext uri="{FF2B5EF4-FFF2-40B4-BE49-F238E27FC236}">
                  <a16:creationId xmlns:a16="http://schemas.microsoft.com/office/drawing/2014/main" id="{A134AA32-2418-4A09-9BA8-ED7207AC0D74}"/>
                </a:ext>
              </a:extLst>
            </p:cNvPr>
            <p:cNvSpPr/>
            <p:nvPr/>
          </p:nvSpPr>
          <p:spPr>
            <a:xfrm>
              <a:off x="2340861" y="0"/>
              <a:ext cx="6596788" cy="6858000"/>
            </a:xfrm>
            <a:prstGeom prst="parallelogram">
              <a:avLst/>
            </a:prstGeom>
            <a:solidFill>
              <a:schemeClr val="bg1">
                <a:alpha val="6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a:p>
          </p:txBody>
        </p:sp>
        <p:sp>
          <p:nvSpPr>
            <p:cNvPr id="22" name="Παραλληλόγραμμο 21">
              <a:extLst>
                <a:ext uri="{FF2B5EF4-FFF2-40B4-BE49-F238E27FC236}">
                  <a16:creationId xmlns:a16="http://schemas.microsoft.com/office/drawing/2014/main" id="{0051AD99-BC4A-487F-BE1C-486FC5B8E9F2}"/>
                </a:ext>
              </a:extLst>
            </p:cNvPr>
            <p:cNvSpPr/>
            <p:nvPr/>
          </p:nvSpPr>
          <p:spPr>
            <a:xfrm>
              <a:off x="1826589" y="0"/>
              <a:ext cx="6596788" cy="6858000"/>
            </a:xfrm>
            <a:prstGeom prst="parallelogram">
              <a:avLst/>
            </a:prstGeom>
            <a:solidFill>
              <a:schemeClr val="bg1">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a:p>
          </p:txBody>
        </p:sp>
      </p:grpSp>
      <p:pic>
        <p:nvPicPr>
          <p:cNvPr id="35" name="Θέση περιεχομένου 34" descr="Ανοιχτό βιβλίο">
            <a:extLst>
              <a:ext uri="{FF2B5EF4-FFF2-40B4-BE49-F238E27FC236}">
                <a16:creationId xmlns:a16="http://schemas.microsoft.com/office/drawing/2014/main" id="{56174A3F-A7B3-40BE-88BD-1796890E4B44}"/>
              </a:ext>
            </a:extLst>
          </p:cNvPr>
          <p:cNvPicPr>
            <a:picLocks noGrp="1" noChangeAspect="1"/>
          </p:cNvPicPr>
          <p:nvPr>
            <p:ph sz="quarter" idx="13"/>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056420" y="1981200"/>
            <a:ext cx="548640" cy="548640"/>
          </a:xfrm>
        </p:spPr>
      </p:pic>
      <p:sp>
        <p:nvSpPr>
          <p:cNvPr id="23" name="Θέση κειμένου 22" descr="τμήμα περιεχομένου 1">
            <a:extLst>
              <a:ext uri="{FF2B5EF4-FFF2-40B4-BE49-F238E27FC236}">
                <a16:creationId xmlns:a16="http://schemas.microsoft.com/office/drawing/2014/main" id="{B88939B0-5B9A-4423-AFD1-CF6B22268795}"/>
              </a:ext>
            </a:extLst>
          </p:cNvPr>
          <p:cNvSpPr>
            <a:spLocks noGrp="1"/>
          </p:cNvSpPr>
          <p:nvPr>
            <p:ph type="body" sz="quarter" idx="11"/>
          </p:nvPr>
        </p:nvSpPr>
        <p:spPr>
          <a:xfrm>
            <a:off x="136860" y="2746832"/>
            <a:ext cx="2834640" cy="3368675"/>
          </a:xfrm>
        </p:spPr>
        <p:txBody>
          <a:bodyPr rtlCol="0"/>
          <a:lstStyle/>
          <a:p>
            <a:pPr rtl="0"/>
            <a:r>
              <a:rPr lang="el-GR" sz="2400" dirty="0">
                <a:latin typeface="GFS Philostratos" panose="02000506000000020004" pitchFamily="50" charset="-95"/>
              </a:rPr>
              <a:t>αντιλαμβάνεται  ότι οι ιστορικοί έχουν εμπλακεί σε μια συνεχή συνομιλία για το παρελθόν και οφείλουν να στηριχτούν σε μια ποικιλία πρωτογενών πηγών, που προέρχονται από μια ποικιλία απόψεων, για να κατασκευάσουν τις </a:t>
            </a:r>
            <a:r>
              <a:rPr lang="el-GR" sz="2400" b="1" dirty="0">
                <a:latin typeface="GFS Philostratos" panose="02000506000000020004" pitchFamily="50" charset="-95"/>
              </a:rPr>
              <a:t>αφηγήσεις</a:t>
            </a:r>
            <a:r>
              <a:rPr lang="el-GR" sz="2400" dirty="0">
                <a:latin typeface="GFS Philostratos" panose="02000506000000020004" pitchFamily="50" charset="-95"/>
              </a:rPr>
              <a:t> και τις </a:t>
            </a:r>
            <a:r>
              <a:rPr lang="el-GR" sz="2400" b="1" dirty="0">
                <a:latin typeface="GFS Philostratos" panose="02000506000000020004" pitchFamily="50" charset="-95"/>
              </a:rPr>
              <a:t>ερμηνείες</a:t>
            </a:r>
            <a:r>
              <a:rPr lang="el-GR" sz="2400" dirty="0">
                <a:latin typeface="GFS Philostratos" panose="02000506000000020004" pitchFamily="50" charset="-95"/>
              </a:rPr>
              <a:t> τους,</a:t>
            </a:r>
          </a:p>
        </p:txBody>
      </p:sp>
      <p:pic>
        <p:nvPicPr>
          <p:cNvPr id="36" name="Θέση περιεχομένου 35" descr="Μετάλλιο">
            <a:extLst>
              <a:ext uri="{FF2B5EF4-FFF2-40B4-BE49-F238E27FC236}">
                <a16:creationId xmlns:a16="http://schemas.microsoft.com/office/drawing/2014/main" id="{A960174C-A9DE-472D-BF1C-B13108BD70B7}"/>
              </a:ext>
            </a:extLst>
          </p:cNvPr>
          <p:cNvPicPr>
            <a:picLocks noGrp="1" noChangeAspect="1"/>
          </p:cNvPicPr>
          <p:nvPr>
            <p:ph sz="quarter" idx="14"/>
          </p:nvPr>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4155022" y="1981200"/>
            <a:ext cx="548640" cy="548640"/>
          </a:xfrm>
        </p:spPr>
      </p:pic>
      <p:sp>
        <p:nvSpPr>
          <p:cNvPr id="24" name="Θέση κειμένου 23" descr="τμήμα περιεχομένου 2">
            <a:extLst>
              <a:ext uri="{FF2B5EF4-FFF2-40B4-BE49-F238E27FC236}">
                <a16:creationId xmlns:a16="http://schemas.microsoft.com/office/drawing/2014/main" id="{C3930A4E-1302-4AC9-86A3-C4E8AF186ED8}"/>
              </a:ext>
            </a:extLst>
          </p:cNvPr>
          <p:cNvSpPr>
            <a:spLocks noGrp="1"/>
          </p:cNvSpPr>
          <p:nvPr>
            <p:ph type="body" sz="quarter" idx="12"/>
          </p:nvPr>
        </p:nvSpPr>
        <p:spPr>
          <a:xfrm>
            <a:off x="3144960" y="2832387"/>
            <a:ext cx="2834640" cy="3368675"/>
          </a:xfrm>
        </p:spPr>
        <p:txBody>
          <a:bodyPr rtlCol="0"/>
          <a:lstStyle/>
          <a:p>
            <a:pPr eaLnBrk="1" fontAlgn="auto" hangingPunct="1">
              <a:spcBef>
                <a:spcPts val="575"/>
              </a:spcBef>
              <a:defRPr/>
            </a:pPr>
            <a:r>
              <a:rPr lang="el-GR" sz="2800" cap="none" dirty="0">
                <a:solidFill>
                  <a:schemeClr val="tx1"/>
                </a:solidFill>
                <a:latin typeface="GFS Philostratos" panose="02000506000000020004" pitchFamily="50" charset="-95"/>
              </a:rPr>
              <a:t>έχει επίγνωση </a:t>
            </a:r>
            <a:r>
              <a:rPr lang="el-GR" sz="2800" b="1" cap="none" dirty="0">
                <a:solidFill>
                  <a:schemeClr val="tx1"/>
                </a:solidFill>
                <a:latin typeface="GFS Philostratos" panose="02000506000000020004" pitchFamily="50" charset="-95"/>
              </a:rPr>
              <a:t>της συνέχειας και της αλλαγής </a:t>
            </a:r>
            <a:r>
              <a:rPr lang="el-GR" sz="2800" cap="none" dirty="0">
                <a:solidFill>
                  <a:schemeClr val="tx1"/>
                </a:solidFill>
                <a:latin typeface="GFS Philostratos" panose="02000506000000020004" pitchFamily="50" charset="-95"/>
              </a:rPr>
              <a:t>μέσα στο χρόνο,</a:t>
            </a:r>
          </a:p>
          <a:p>
            <a:pPr rtl="0"/>
            <a:endParaRPr lang="el-GR" dirty="0"/>
          </a:p>
        </p:txBody>
      </p:sp>
      <p:sp>
        <p:nvSpPr>
          <p:cNvPr id="14" name="Ορθογώνιο 13">
            <a:extLst>
              <a:ext uri="{FF2B5EF4-FFF2-40B4-BE49-F238E27FC236}">
                <a16:creationId xmlns:a16="http://schemas.microsoft.com/office/drawing/2014/main" id="{C862BC4D-BD7A-417E-A34A-59CE4D4A6AC8}"/>
              </a:ext>
              <a:ext uri="{C183D7F6-B498-43B3-948B-1728B52AA6E4}">
                <adec:decorative xmlns:adec="http://schemas.microsoft.com/office/drawing/2017/decorative" val="1"/>
              </a:ext>
            </a:extLst>
          </p:cNvPr>
          <p:cNvSpPr/>
          <p:nvPr/>
        </p:nvSpPr>
        <p:spPr>
          <a:xfrm>
            <a:off x="0" y="6355760"/>
            <a:ext cx="12192000" cy="9144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a:p>
        </p:txBody>
      </p:sp>
      <p:sp>
        <p:nvSpPr>
          <p:cNvPr id="15" name="Έλλειψη 14">
            <a:extLst>
              <a:ext uri="{FF2B5EF4-FFF2-40B4-BE49-F238E27FC236}">
                <a16:creationId xmlns:a16="http://schemas.microsoft.com/office/drawing/2014/main" id="{652937FB-CDE3-46B3-8481-AB5DB8C4BABA}"/>
              </a:ext>
              <a:ext uri="{C183D7F6-B498-43B3-948B-1728B52AA6E4}">
                <adec:decorative xmlns:adec="http://schemas.microsoft.com/office/drawing/2017/decorative" val="1"/>
              </a:ext>
            </a:extLst>
          </p:cNvPr>
          <p:cNvSpPr/>
          <p:nvPr/>
        </p:nvSpPr>
        <p:spPr>
          <a:xfrm>
            <a:off x="11091210" y="6086479"/>
            <a:ext cx="600974" cy="60097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a:p>
        </p:txBody>
      </p:sp>
      <p:sp>
        <p:nvSpPr>
          <p:cNvPr id="44" name="Θέση αριθμού διαφάνειας 5" descr="Αριθμός διαφάνειας">
            <a:extLst>
              <a:ext uri="{FF2B5EF4-FFF2-40B4-BE49-F238E27FC236}">
                <a16:creationId xmlns:a16="http://schemas.microsoft.com/office/drawing/2014/main" id="{11457662-C1A5-4B93-8E30-88025E27C462}"/>
              </a:ext>
              <a:ext uri="{C183D7F6-B498-43B3-948B-1728B52AA6E4}">
                <adec:decorative xmlns:adec="http://schemas.microsoft.com/office/drawing/2017/decorative" val="0"/>
              </a:ext>
            </a:extLst>
          </p:cNvPr>
          <p:cNvSpPr txBox="1">
            <a:spLocks/>
          </p:cNvSpPr>
          <p:nvPr/>
        </p:nvSpPr>
        <p:spPr>
          <a:xfrm>
            <a:off x="11091210" y="6189345"/>
            <a:ext cx="600974" cy="395243"/>
          </a:xfrm>
          <a:prstGeom prst="rect">
            <a:avLst/>
          </a:prstGeom>
        </p:spPr>
        <p:txBody>
          <a:bodyPr vert="horz" lIns="0" tIns="0" rIns="0" bIns="0" rtlCol="0" anchor="ctr"/>
          <a:lstStyle>
            <a:defPPr>
              <a:defRPr lang="en-US"/>
            </a:defPPr>
            <a:lvl1pPr marL="0" algn="r" defTabSz="914400" rtl="0" eaLnBrk="1" latinLnBrk="0" hangingPunct="1">
              <a:defRPr sz="11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fld id="{247A4EEE-49CE-4F6C-BF32-B7FCC5EBBF45}" type="slidenum">
              <a:rPr lang="el-GR" sz="1200" smtClean="0">
                <a:solidFill>
                  <a:schemeClr val="bg1"/>
                </a:solidFill>
              </a:rPr>
              <a:pPr algn="ctr" rtl="0"/>
              <a:t>17</a:t>
            </a:fld>
            <a:endParaRPr lang="el-GR" sz="1200">
              <a:solidFill>
                <a:schemeClr val="bg1"/>
              </a:solidFill>
            </a:endParaRPr>
          </a:p>
        </p:txBody>
      </p:sp>
      <p:sp>
        <p:nvSpPr>
          <p:cNvPr id="17" name="1 - Τίτλος">
            <a:extLst>
              <a:ext uri="{FF2B5EF4-FFF2-40B4-BE49-F238E27FC236}">
                <a16:creationId xmlns:a16="http://schemas.microsoft.com/office/drawing/2014/main" id="{0E222123-3470-400E-8D84-B922EB33E68B}"/>
              </a:ext>
            </a:extLst>
          </p:cNvPr>
          <p:cNvSpPr txBox="1">
            <a:spLocks/>
          </p:cNvSpPr>
          <p:nvPr/>
        </p:nvSpPr>
        <p:spPr>
          <a:xfrm>
            <a:off x="468313" y="0"/>
            <a:ext cx="8146298" cy="1095676"/>
          </a:xfrm>
          <a:prstGeom prst="rect">
            <a:avLst/>
          </a:prstGeom>
        </p:spPr>
        <p:txBody>
          <a:bodyPr vert="horz" wrap="square" lIns="0" tIns="45720" rIns="91440" bIns="45720" rtlCol="0" anchor="t">
            <a:noAutofit/>
          </a:bodyPr>
          <a:lstStyle>
            <a:lvl1pPr algn="l" defTabSz="914400" rtl="0" eaLnBrk="1" latinLnBrk="0" hangingPunct="1">
              <a:lnSpc>
                <a:spcPct val="90000"/>
              </a:lnSpc>
              <a:spcBef>
                <a:spcPct val="0"/>
              </a:spcBef>
              <a:buNone/>
              <a:defRPr lang="en-GB" sz="2400" kern="1200">
                <a:solidFill>
                  <a:schemeClr val="tx1"/>
                </a:solidFill>
                <a:latin typeface="Corbel" panose="020B0503020204020204" pitchFamily="34" charset="0"/>
                <a:ea typeface="+mj-ea"/>
                <a:cs typeface="+mj-cs"/>
              </a:defRPr>
            </a:lvl1pPr>
          </a:lstStyle>
          <a:p>
            <a:pPr>
              <a:defRPr/>
            </a:pPr>
            <a:r>
              <a:rPr lang="el-GR" sz="1400" dirty="0"/>
              <a:t>ΙΕΑ 101</a:t>
            </a:r>
            <a:br>
              <a:rPr lang="el-GR" sz="1400" dirty="0"/>
            </a:br>
            <a:r>
              <a:rPr lang="el-GR" sz="1400" b="1" dirty="0"/>
              <a:t>ΔΙΔΑΚΤΙΚΗ – ΘΕΩΡΙΑ ΚΑΙ ΠΡΑΞΗ ΤΗΣ ΔΙΔΑΣΚΑΛΙΑΣ</a:t>
            </a:r>
            <a:br>
              <a:rPr lang="el-GR" sz="1400" dirty="0"/>
            </a:br>
            <a:r>
              <a:rPr lang="el-GR" sz="1400" dirty="0"/>
              <a:t>Κ. ΑΓΓΕΛΑΚΟΣ – Χ. ΚΟΥΡΓΙΑΝΤΑΚΗΣ</a:t>
            </a:r>
            <a:br>
              <a:rPr lang="el-GR" sz="1400" dirty="0"/>
            </a:br>
            <a:r>
              <a:rPr lang="el-GR" sz="1400" dirty="0"/>
              <a:t>ΥΠΟΧΡΕΩΤΙΚΟ, Η΄ ΕΞΑΜΗΝΟ</a:t>
            </a:r>
            <a:br>
              <a:rPr lang="el-GR" sz="1400" dirty="0"/>
            </a:br>
            <a:r>
              <a:rPr lang="el-GR" sz="1400" dirty="0"/>
              <a:t>5 ECTS</a:t>
            </a:r>
            <a:endParaRPr lang="el-GR" sz="1400" cap="all" dirty="0"/>
          </a:p>
        </p:txBody>
      </p:sp>
      <p:sp>
        <p:nvSpPr>
          <p:cNvPr id="18" name="1 - Τίτλος">
            <a:extLst>
              <a:ext uri="{FF2B5EF4-FFF2-40B4-BE49-F238E27FC236}">
                <a16:creationId xmlns:a16="http://schemas.microsoft.com/office/drawing/2014/main" id="{F7EA96ED-F305-4DE5-AB3C-48A25AD95F7F}"/>
              </a:ext>
            </a:extLst>
          </p:cNvPr>
          <p:cNvSpPr txBox="1">
            <a:spLocks/>
          </p:cNvSpPr>
          <p:nvPr/>
        </p:nvSpPr>
        <p:spPr>
          <a:xfrm>
            <a:off x="884903" y="939648"/>
            <a:ext cx="9167846" cy="1095676"/>
          </a:xfrm>
          <a:prstGeom prst="rect">
            <a:avLst/>
          </a:prstGeom>
        </p:spPr>
        <p:txBody>
          <a:bodyPr vert="horz" wrap="square" lIns="0" tIns="45720" rIns="91440" bIns="45720" rtlCol="0" anchor="t">
            <a:noAutofit/>
          </a:bodyPr>
          <a:lstStyle>
            <a:lvl1pPr algn="l" defTabSz="914400" rtl="0" eaLnBrk="1" latinLnBrk="0" hangingPunct="1">
              <a:lnSpc>
                <a:spcPct val="90000"/>
              </a:lnSpc>
              <a:spcBef>
                <a:spcPct val="0"/>
              </a:spcBef>
              <a:buNone/>
              <a:defRPr lang="en-GB" sz="2400" kern="1200">
                <a:solidFill>
                  <a:schemeClr val="tx1"/>
                </a:solidFill>
                <a:latin typeface="Corbel" panose="020B0503020204020204" pitchFamily="34" charset="0"/>
                <a:ea typeface="+mj-ea"/>
                <a:cs typeface="+mj-cs"/>
              </a:defRPr>
            </a:lvl1pPr>
          </a:lstStyle>
          <a:p>
            <a:pPr algn="ctr">
              <a:defRPr/>
            </a:pPr>
            <a:r>
              <a:rPr lang="el-GR" sz="2800" b="1" dirty="0">
                <a:latin typeface="GFS Philostratos" panose="02000506000000020004" pitchFamily="50" charset="-95"/>
              </a:rPr>
              <a:t>ΙΣΤΟΡΙΚΗ ΚΑΤΑΝΟΗΣΗ</a:t>
            </a:r>
          </a:p>
          <a:p>
            <a:pPr algn="ctr">
              <a:defRPr/>
            </a:pPr>
            <a:r>
              <a:rPr lang="el-GR" sz="3200" dirty="0">
                <a:latin typeface="GFS Philostratos" panose="02000506000000020004" pitchFamily="50" charset="-95"/>
              </a:rPr>
              <a:t>Στη διδασκαλία της Ιστορίας, ο μαθητής κατανοεί όταν: </a:t>
            </a:r>
          </a:p>
        </p:txBody>
      </p:sp>
      <p:sp>
        <p:nvSpPr>
          <p:cNvPr id="19" name="Θέση κειμένου 23" descr="τμήμα περιεχομένου 2">
            <a:extLst>
              <a:ext uri="{FF2B5EF4-FFF2-40B4-BE49-F238E27FC236}">
                <a16:creationId xmlns:a16="http://schemas.microsoft.com/office/drawing/2014/main" id="{B5C0026B-F444-488C-A2D0-E0635D00903F}"/>
              </a:ext>
            </a:extLst>
          </p:cNvPr>
          <p:cNvSpPr txBox="1">
            <a:spLocks/>
          </p:cNvSpPr>
          <p:nvPr/>
        </p:nvSpPr>
        <p:spPr>
          <a:xfrm>
            <a:off x="6262001" y="2746832"/>
            <a:ext cx="2834640" cy="3368675"/>
          </a:xfrm>
          <a:prstGeom prst="rect">
            <a:avLst/>
          </a:prstGeom>
        </p:spPr>
        <p:txBody>
          <a:bodyPr vert="horz" wrap="square" lIns="0" tIns="45720" rIns="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lang="en-US" sz="1400" kern="1200" dirty="0" smtClean="0">
                <a:solidFill>
                  <a:schemeClr val="tx1"/>
                </a:solidFill>
                <a:latin typeface="+mn-lt"/>
                <a:ea typeface="+mj-ea"/>
                <a:cs typeface="+mj-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l-GR" sz="2800" cap="none" dirty="0">
                <a:solidFill>
                  <a:schemeClr val="tx1"/>
                </a:solidFill>
                <a:latin typeface="GFS Philostratos" panose="02000506000000020004" pitchFamily="50" charset="-95"/>
              </a:rPr>
              <a:t>έχει επίγνωση των πολλαπλών λόγων για τους οποίους </a:t>
            </a:r>
            <a:r>
              <a:rPr lang="el-GR" sz="2800" b="1" cap="none" dirty="0">
                <a:solidFill>
                  <a:schemeClr val="tx1"/>
                </a:solidFill>
                <a:latin typeface="GFS Philostratos" panose="02000506000000020004" pitchFamily="50" charset="-95"/>
              </a:rPr>
              <a:t>το παρελθόν διαφέρει θεμελιωδώς από το παρόν</a:t>
            </a:r>
            <a:r>
              <a:rPr lang="el-GR" sz="2800" cap="none" dirty="0">
                <a:solidFill>
                  <a:schemeClr val="tx1"/>
                </a:solidFill>
                <a:latin typeface="GFS Philostratos" panose="02000506000000020004" pitchFamily="50" charset="-95"/>
              </a:rPr>
              <a:t>,</a:t>
            </a:r>
            <a:endParaRPr lang="el-GR" sz="2800" dirty="0">
              <a:latin typeface="GFS Philostratos" panose="02000506000000020004" pitchFamily="50" charset="-95"/>
            </a:endParaRPr>
          </a:p>
        </p:txBody>
      </p:sp>
      <p:pic>
        <p:nvPicPr>
          <p:cNvPr id="21" name="Θέση περιεχομένου 34" descr="Ανοιχτό βιβλίο">
            <a:extLst>
              <a:ext uri="{FF2B5EF4-FFF2-40B4-BE49-F238E27FC236}">
                <a16:creationId xmlns:a16="http://schemas.microsoft.com/office/drawing/2014/main" id="{C5E90AEA-14CE-4054-B52B-92FAC4F2A04E}"/>
              </a:ext>
            </a:extLst>
          </p:cNvPr>
          <p:cNvPicPr>
            <a:picLocks noChangeAspect="1"/>
          </p:cNvPicPr>
          <p:nvPr/>
        </p:nvPicPr>
        <p: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7405001" y="1966404"/>
            <a:ext cx="548640" cy="548640"/>
          </a:xfrm>
          <a:prstGeom prst="rect">
            <a:avLst/>
          </a:prstGeom>
        </p:spPr>
      </p:pic>
    </p:spTree>
    <p:extLst>
      <p:ext uri="{BB962C8B-B14F-4D97-AF65-F5344CB8AC3E}">
        <p14:creationId xmlns:p14="http://schemas.microsoft.com/office/powerpoint/2010/main" val="32071250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Θέση εικόνας 6" descr="εναέρια προβολή παιδιού που κάθεται στον φορητό υπολογιστή του">
            <a:extLst>
              <a:ext uri="{FF2B5EF4-FFF2-40B4-BE49-F238E27FC236}">
                <a16:creationId xmlns:a16="http://schemas.microsoft.com/office/drawing/2014/main" id="{3C2A7DCB-B005-424A-8446-ACA533D0BC8B}"/>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a:fillRect/>
          </a:stretch>
        </p:blipFill>
        <p:spPr/>
      </p:pic>
      <p:grpSp>
        <p:nvGrpSpPr>
          <p:cNvPr id="11" name="Ομάδα 10">
            <a:extLst>
              <a:ext uri="{FF2B5EF4-FFF2-40B4-BE49-F238E27FC236}">
                <a16:creationId xmlns:a16="http://schemas.microsoft.com/office/drawing/2014/main" id="{AB025618-C830-4992-9CD3-D9E49BC79E67}"/>
              </a:ext>
              <a:ext uri="{C183D7F6-B498-43B3-948B-1728B52AA6E4}">
                <adec:decorative xmlns:adec="http://schemas.microsoft.com/office/drawing/2017/decorative" val="1"/>
              </a:ext>
            </a:extLst>
          </p:cNvPr>
          <p:cNvGrpSpPr/>
          <p:nvPr/>
        </p:nvGrpSpPr>
        <p:grpSpPr>
          <a:xfrm>
            <a:off x="2595847" y="0"/>
            <a:ext cx="7388298" cy="6858000"/>
            <a:chOff x="1826589" y="0"/>
            <a:chExt cx="7388298" cy="6858000"/>
          </a:xfrm>
        </p:grpSpPr>
        <p:sp>
          <p:nvSpPr>
            <p:cNvPr id="10" name="Παραλληλόγραμμο 9">
              <a:extLst>
                <a:ext uri="{FF2B5EF4-FFF2-40B4-BE49-F238E27FC236}">
                  <a16:creationId xmlns:a16="http://schemas.microsoft.com/office/drawing/2014/main" id="{11E692D4-6AEA-4652-A7AE-A02328258A55}"/>
                </a:ext>
              </a:extLst>
            </p:cNvPr>
            <p:cNvSpPr/>
            <p:nvPr/>
          </p:nvSpPr>
          <p:spPr>
            <a:xfrm>
              <a:off x="2618099" y="0"/>
              <a:ext cx="6596788" cy="6858000"/>
            </a:xfrm>
            <a:prstGeom prst="parallelogram">
              <a:avLst/>
            </a:pr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a:p>
          </p:txBody>
        </p:sp>
        <p:sp>
          <p:nvSpPr>
            <p:cNvPr id="9" name="Παραλληλόγραμμο 8">
              <a:extLst>
                <a:ext uri="{FF2B5EF4-FFF2-40B4-BE49-F238E27FC236}">
                  <a16:creationId xmlns:a16="http://schemas.microsoft.com/office/drawing/2014/main" id="{A134AA32-2418-4A09-9BA8-ED7207AC0D74}"/>
                </a:ext>
              </a:extLst>
            </p:cNvPr>
            <p:cNvSpPr/>
            <p:nvPr/>
          </p:nvSpPr>
          <p:spPr>
            <a:xfrm>
              <a:off x="2340861" y="0"/>
              <a:ext cx="6596788" cy="6858000"/>
            </a:xfrm>
            <a:prstGeom prst="parallelogram">
              <a:avLst/>
            </a:prstGeom>
            <a:solidFill>
              <a:schemeClr val="bg1">
                <a:alpha val="6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a:p>
          </p:txBody>
        </p:sp>
        <p:sp>
          <p:nvSpPr>
            <p:cNvPr id="22" name="Παραλληλόγραμμο 21">
              <a:extLst>
                <a:ext uri="{FF2B5EF4-FFF2-40B4-BE49-F238E27FC236}">
                  <a16:creationId xmlns:a16="http://schemas.microsoft.com/office/drawing/2014/main" id="{0051AD99-BC4A-487F-BE1C-486FC5B8E9F2}"/>
                </a:ext>
              </a:extLst>
            </p:cNvPr>
            <p:cNvSpPr/>
            <p:nvPr/>
          </p:nvSpPr>
          <p:spPr>
            <a:xfrm>
              <a:off x="1826589" y="0"/>
              <a:ext cx="6596788" cy="6858000"/>
            </a:xfrm>
            <a:prstGeom prst="parallelogram">
              <a:avLst/>
            </a:prstGeom>
            <a:solidFill>
              <a:schemeClr val="bg1">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a:p>
          </p:txBody>
        </p:sp>
      </p:grpSp>
      <p:pic>
        <p:nvPicPr>
          <p:cNvPr id="35" name="Θέση περιεχομένου 34" descr="Ανοιχτό βιβλίο">
            <a:extLst>
              <a:ext uri="{FF2B5EF4-FFF2-40B4-BE49-F238E27FC236}">
                <a16:creationId xmlns:a16="http://schemas.microsoft.com/office/drawing/2014/main" id="{56174A3F-A7B3-40BE-88BD-1796890E4B44}"/>
              </a:ext>
            </a:extLst>
          </p:cNvPr>
          <p:cNvPicPr>
            <a:picLocks noGrp="1" noChangeAspect="1"/>
          </p:cNvPicPr>
          <p:nvPr>
            <p:ph sz="quarter" idx="13"/>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056420" y="1981200"/>
            <a:ext cx="548640" cy="548640"/>
          </a:xfrm>
        </p:spPr>
      </p:pic>
      <p:sp>
        <p:nvSpPr>
          <p:cNvPr id="23" name="Θέση κειμένου 22" descr="τμήμα περιεχομένου 1">
            <a:extLst>
              <a:ext uri="{FF2B5EF4-FFF2-40B4-BE49-F238E27FC236}">
                <a16:creationId xmlns:a16="http://schemas.microsoft.com/office/drawing/2014/main" id="{B88939B0-5B9A-4423-AFD1-CF6B22268795}"/>
              </a:ext>
            </a:extLst>
          </p:cNvPr>
          <p:cNvSpPr>
            <a:spLocks noGrp="1"/>
          </p:cNvSpPr>
          <p:nvPr>
            <p:ph type="body" sz="quarter" idx="11"/>
          </p:nvPr>
        </p:nvSpPr>
        <p:spPr>
          <a:xfrm>
            <a:off x="136860" y="2746832"/>
            <a:ext cx="2834640" cy="3368675"/>
          </a:xfrm>
        </p:spPr>
        <p:txBody>
          <a:bodyPr rtlCol="0"/>
          <a:lstStyle/>
          <a:p>
            <a:pPr rtl="0"/>
            <a:r>
              <a:rPr lang="el-GR" sz="2400" dirty="0">
                <a:latin typeface="GFS Philostratos" panose="02000506000000020004" pitchFamily="50" charset="-95"/>
              </a:rPr>
              <a:t>αναγνωρίζει ότι τα γεγονότα του παρελθόντος αναπτύχθηκαν μέσα σε ένα σύνθετο πλαίσιο, μέσα σε ένα δίκτυο </a:t>
            </a:r>
            <a:r>
              <a:rPr lang="el-GR" sz="2400" b="1" dirty="0">
                <a:latin typeface="GFS Philostratos" panose="02000506000000020004" pitchFamily="50" charset="-95"/>
              </a:rPr>
              <a:t>αιτιοτήτων</a:t>
            </a:r>
            <a:r>
              <a:rPr lang="el-GR" sz="2400" dirty="0">
                <a:latin typeface="GFS Philostratos" panose="02000506000000020004" pitchFamily="50" charset="-95"/>
              </a:rPr>
              <a:t>, όπου πολλαπλές αιτίες και </a:t>
            </a:r>
            <a:r>
              <a:rPr lang="el-GR" sz="2400" b="1" dirty="0">
                <a:latin typeface="GFS Philostratos" panose="02000506000000020004" pitchFamily="50" charset="-95"/>
              </a:rPr>
              <a:t>αποτελέσματα</a:t>
            </a:r>
            <a:r>
              <a:rPr lang="el-GR" sz="2400" dirty="0">
                <a:latin typeface="GFS Philostratos" panose="02000506000000020004" pitchFamily="50" charset="-95"/>
              </a:rPr>
              <a:t> είναι πυκνά συνδεδεμένα,</a:t>
            </a:r>
          </a:p>
        </p:txBody>
      </p:sp>
      <p:pic>
        <p:nvPicPr>
          <p:cNvPr id="36" name="Θέση περιεχομένου 35" descr="Μετάλλιο">
            <a:extLst>
              <a:ext uri="{FF2B5EF4-FFF2-40B4-BE49-F238E27FC236}">
                <a16:creationId xmlns:a16="http://schemas.microsoft.com/office/drawing/2014/main" id="{A960174C-A9DE-472D-BF1C-B13108BD70B7}"/>
              </a:ext>
            </a:extLst>
          </p:cNvPr>
          <p:cNvPicPr>
            <a:picLocks noGrp="1" noChangeAspect="1"/>
          </p:cNvPicPr>
          <p:nvPr>
            <p:ph sz="quarter" idx="14"/>
          </p:nvPr>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4155022" y="1981200"/>
            <a:ext cx="548640" cy="548640"/>
          </a:xfrm>
        </p:spPr>
      </p:pic>
      <p:sp>
        <p:nvSpPr>
          <p:cNvPr id="24" name="Θέση κειμένου 23" descr="τμήμα περιεχομένου 2">
            <a:extLst>
              <a:ext uri="{FF2B5EF4-FFF2-40B4-BE49-F238E27FC236}">
                <a16:creationId xmlns:a16="http://schemas.microsoft.com/office/drawing/2014/main" id="{C3930A4E-1302-4AC9-86A3-C4E8AF186ED8}"/>
              </a:ext>
            </a:extLst>
          </p:cNvPr>
          <p:cNvSpPr>
            <a:spLocks noGrp="1"/>
          </p:cNvSpPr>
          <p:nvPr>
            <p:ph type="body" sz="quarter" idx="12"/>
          </p:nvPr>
        </p:nvSpPr>
        <p:spPr>
          <a:xfrm>
            <a:off x="3144959" y="2832387"/>
            <a:ext cx="3117041" cy="3368675"/>
          </a:xfrm>
        </p:spPr>
        <p:txBody>
          <a:bodyPr rtlCol="0"/>
          <a:lstStyle/>
          <a:p>
            <a:pPr eaLnBrk="1" fontAlgn="auto" hangingPunct="1">
              <a:spcBef>
                <a:spcPts val="575"/>
              </a:spcBef>
              <a:defRPr/>
            </a:pPr>
            <a:r>
              <a:rPr lang="el-GR" sz="2800" cap="none" dirty="0">
                <a:solidFill>
                  <a:schemeClr val="tx1"/>
                </a:solidFill>
                <a:latin typeface="GFS Philostratos" panose="02000506000000020004" pitchFamily="50" charset="-95"/>
              </a:rPr>
              <a:t>έχει συνείδηση της </a:t>
            </a:r>
            <a:r>
              <a:rPr lang="el-GR" sz="2800" b="1" cap="none" dirty="0" err="1">
                <a:solidFill>
                  <a:schemeClr val="tx1"/>
                </a:solidFill>
                <a:latin typeface="GFS Philostratos" panose="02000506000000020004" pitchFamily="50" charset="-95"/>
              </a:rPr>
              <a:t>τυχαιότητας</a:t>
            </a:r>
            <a:r>
              <a:rPr lang="el-GR" sz="2800" b="1" cap="none" dirty="0">
                <a:solidFill>
                  <a:schemeClr val="tx1"/>
                </a:solidFill>
                <a:latin typeface="GFS Philostratos" panose="02000506000000020004" pitchFamily="50" charset="-95"/>
              </a:rPr>
              <a:t>/συγκυρίας </a:t>
            </a:r>
            <a:r>
              <a:rPr lang="el-GR" sz="2800" cap="none" dirty="0">
                <a:solidFill>
                  <a:schemeClr val="tx1"/>
                </a:solidFill>
                <a:latin typeface="GFS Philostratos" panose="02000506000000020004" pitchFamily="50" charset="-95"/>
              </a:rPr>
              <a:t>των γεγονότων του παρελθόντος,</a:t>
            </a:r>
          </a:p>
          <a:p>
            <a:pPr rtl="0"/>
            <a:endParaRPr lang="el-GR" dirty="0"/>
          </a:p>
        </p:txBody>
      </p:sp>
      <p:sp>
        <p:nvSpPr>
          <p:cNvPr id="14" name="Ορθογώνιο 13">
            <a:extLst>
              <a:ext uri="{FF2B5EF4-FFF2-40B4-BE49-F238E27FC236}">
                <a16:creationId xmlns:a16="http://schemas.microsoft.com/office/drawing/2014/main" id="{C862BC4D-BD7A-417E-A34A-59CE4D4A6AC8}"/>
              </a:ext>
              <a:ext uri="{C183D7F6-B498-43B3-948B-1728B52AA6E4}">
                <adec:decorative xmlns:adec="http://schemas.microsoft.com/office/drawing/2017/decorative" val="1"/>
              </a:ext>
            </a:extLst>
          </p:cNvPr>
          <p:cNvSpPr/>
          <p:nvPr/>
        </p:nvSpPr>
        <p:spPr>
          <a:xfrm>
            <a:off x="0" y="6355760"/>
            <a:ext cx="12192000" cy="9144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a:p>
        </p:txBody>
      </p:sp>
      <p:sp>
        <p:nvSpPr>
          <p:cNvPr id="15" name="Έλλειψη 14">
            <a:extLst>
              <a:ext uri="{FF2B5EF4-FFF2-40B4-BE49-F238E27FC236}">
                <a16:creationId xmlns:a16="http://schemas.microsoft.com/office/drawing/2014/main" id="{652937FB-CDE3-46B3-8481-AB5DB8C4BABA}"/>
              </a:ext>
              <a:ext uri="{C183D7F6-B498-43B3-948B-1728B52AA6E4}">
                <adec:decorative xmlns:adec="http://schemas.microsoft.com/office/drawing/2017/decorative" val="1"/>
              </a:ext>
            </a:extLst>
          </p:cNvPr>
          <p:cNvSpPr/>
          <p:nvPr/>
        </p:nvSpPr>
        <p:spPr>
          <a:xfrm>
            <a:off x="11091210" y="6086479"/>
            <a:ext cx="600974" cy="60097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a:p>
        </p:txBody>
      </p:sp>
      <p:sp>
        <p:nvSpPr>
          <p:cNvPr id="44" name="Θέση αριθμού διαφάνειας 5" descr="Αριθμός διαφάνειας">
            <a:extLst>
              <a:ext uri="{FF2B5EF4-FFF2-40B4-BE49-F238E27FC236}">
                <a16:creationId xmlns:a16="http://schemas.microsoft.com/office/drawing/2014/main" id="{11457662-C1A5-4B93-8E30-88025E27C462}"/>
              </a:ext>
              <a:ext uri="{C183D7F6-B498-43B3-948B-1728B52AA6E4}">
                <adec:decorative xmlns:adec="http://schemas.microsoft.com/office/drawing/2017/decorative" val="0"/>
              </a:ext>
            </a:extLst>
          </p:cNvPr>
          <p:cNvSpPr txBox="1">
            <a:spLocks/>
          </p:cNvSpPr>
          <p:nvPr/>
        </p:nvSpPr>
        <p:spPr>
          <a:xfrm>
            <a:off x="11091210" y="6189345"/>
            <a:ext cx="600974" cy="395243"/>
          </a:xfrm>
          <a:prstGeom prst="rect">
            <a:avLst/>
          </a:prstGeom>
        </p:spPr>
        <p:txBody>
          <a:bodyPr vert="horz" lIns="0" tIns="0" rIns="0" bIns="0" rtlCol="0" anchor="ctr"/>
          <a:lstStyle>
            <a:defPPr>
              <a:defRPr lang="en-US"/>
            </a:defPPr>
            <a:lvl1pPr marL="0" algn="r" defTabSz="914400" rtl="0" eaLnBrk="1" latinLnBrk="0" hangingPunct="1">
              <a:defRPr sz="11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fld id="{247A4EEE-49CE-4F6C-BF32-B7FCC5EBBF45}" type="slidenum">
              <a:rPr lang="el-GR" sz="1200" smtClean="0">
                <a:solidFill>
                  <a:schemeClr val="bg1"/>
                </a:solidFill>
              </a:rPr>
              <a:pPr algn="ctr" rtl="0"/>
              <a:t>18</a:t>
            </a:fld>
            <a:endParaRPr lang="el-GR" sz="1200">
              <a:solidFill>
                <a:schemeClr val="bg1"/>
              </a:solidFill>
            </a:endParaRPr>
          </a:p>
        </p:txBody>
      </p:sp>
      <p:sp>
        <p:nvSpPr>
          <p:cNvPr id="17" name="1 - Τίτλος">
            <a:extLst>
              <a:ext uri="{FF2B5EF4-FFF2-40B4-BE49-F238E27FC236}">
                <a16:creationId xmlns:a16="http://schemas.microsoft.com/office/drawing/2014/main" id="{0E222123-3470-400E-8D84-B922EB33E68B}"/>
              </a:ext>
            </a:extLst>
          </p:cNvPr>
          <p:cNvSpPr txBox="1">
            <a:spLocks/>
          </p:cNvSpPr>
          <p:nvPr/>
        </p:nvSpPr>
        <p:spPr>
          <a:xfrm>
            <a:off x="468313" y="0"/>
            <a:ext cx="8146298" cy="1095676"/>
          </a:xfrm>
          <a:prstGeom prst="rect">
            <a:avLst/>
          </a:prstGeom>
        </p:spPr>
        <p:txBody>
          <a:bodyPr vert="horz" wrap="square" lIns="0" tIns="45720" rIns="91440" bIns="45720" rtlCol="0" anchor="t">
            <a:noAutofit/>
          </a:bodyPr>
          <a:lstStyle>
            <a:lvl1pPr algn="l" defTabSz="914400" rtl="0" eaLnBrk="1" latinLnBrk="0" hangingPunct="1">
              <a:lnSpc>
                <a:spcPct val="90000"/>
              </a:lnSpc>
              <a:spcBef>
                <a:spcPct val="0"/>
              </a:spcBef>
              <a:buNone/>
              <a:defRPr lang="en-GB" sz="2400" kern="1200">
                <a:solidFill>
                  <a:schemeClr val="tx1"/>
                </a:solidFill>
                <a:latin typeface="Corbel" panose="020B0503020204020204" pitchFamily="34" charset="0"/>
                <a:ea typeface="+mj-ea"/>
                <a:cs typeface="+mj-cs"/>
              </a:defRPr>
            </a:lvl1pPr>
          </a:lstStyle>
          <a:p>
            <a:pPr>
              <a:defRPr/>
            </a:pPr>
            <a:r>
              <a:rPr lang="el-GR" sz="1400" dirty="0"/>
              <a:t>ΙΕΑ 101</a:t>
            </a:r>
            <a:br>
              <a:rPr lang="el-GR" sz="1400" dirty="0"/>
            </a:br>
            <a:r>
              <a:rPr lang="el-GR" sz="1400" b="1" dirty="0"/>
              <a:t>ΔΙΔΑΚΤΙΚΗ – ΘΕΩΡΙΑ ΚΑΙ ΠΡΑΞΗ ΤΗΣ ΔΙΔΑΣΚΑΛΙΑΣ</a:t>
            </a:r>
            <a:br>
              <a:rPr lang="el-GR" sz="1400" dirty="0"/>
            </a:br>
            <a:r>
              <a:rPr lang="el-GR" sz="1400" dirty="0"/>
              <a:t>Κ. ΑΓΓΕΛΑΚΟΣ – Χ. ΚΟΥΡΓΙΑΝΤΑΚΗΣ</a:t>
            </a:r>
            <a:br>
              <a:rPr lang="el-GR" sz="1400" dirty="0"/>
            </a:br>
            <a:r>
              <a:rPr lang="el-GR" sz="1400" dirty="0"/>
              <a:t>ΥΠΟΧΡΕΩΤΙΚΟ, Η΄ ΕΞΑΜΗΝΟ</a:t>
            </a:r>
            <a:br>
              <a:rPr lang="el-GR" sz="1400" dirty="0"/>
            </a:br>
            <a:r>
              <a:rPr lang="el-GR" sz="1400" dirty="0"/>
              <a:t>5 ECTS</a:t>
            </a:r>
            <a:endParaRPr lang="el-GR" sz="1400" cap="all" dirty="0"/>
          </a:p>
        </p:txBody>
      </p:sp>
      <p:sp>
        <p:nvSpPr>
          <p:cNvPr id="18" name="1 - Τίτλος">
            <a:extLst>
              <a:ext uri="{FF2B5EF4-FFF2-40B4-BE49-F238E27FC236}">
                <a16:creationId xmlns:a16="http://schemas.microsoft.com/office/drawing/2014/main" id="{F7EA96ED-F305-4DE5-AB3C-48A25AD95F7F}"/>
              </a:ext>
            </a:extLst>
          </p:cNvPr>
          <p:cNvSpPr txBox="1">
            <a:spLocks/>
          </p:cNvSpPr>
          <p:nvPr/>
        </p:nvSpPr>
        <p:spPr>
          <a:xfrm>
            <a:off x="1906451" y="939648"/>
            <a:ext cx="8146298" cy="1095676"/>
          </a:xfrm>
          <a:prstGeom prst="rect">
            <a:avLst/>
          </a:prstGeom>
        </p:spPr>
        <p:txBody>
          <a:bodyPr vert="horz" wrap="square" lIns="0" tIns="45720" rIns="91440" bIns="45720" rtlCol="0" anchor="t">
            <a:noAutofit/>
          </a:bodyPr>
          <a:lstStyle>
            <a:lvl1pPr algn="l" defTabSz="914400" rtl="0" eaLnBrk="1" latinLnBrk="0" hangingPunct="1">
              <a:lnSpc>
                <a:spcPct val="90000"/>
              </a:lnSpc>
              <a:spcBef>
                <a:spcPct val="0"/>
              </a:spcBef>
              <a:buNone/>
              <a:defRPr lang="en-GB" sz="2400" kern="1200">
                <a:solidFill>
                  <a:schemeClr val="tx1"/>
                </a:solidFill>
                <a:latin typeface="Corbel" panose="020B0503020204020204" pitchFamily="34" charset="0"/>
                <a:ea typeface="+mj-ea"/>
                <a:cs typeface="+mj-cs"/>
              </a:defRPr>
            </a:lvl1pPr>
          </a:lstStyle>
          <a:p>
            <a:pPr algn="ctr">
              <a:defRPr/>
            </a:pPr>
            <a:r>
              <a:rPr lang="el-GR" sz="2800" b="1" dirty="0">
                <a:latin typeface="GFS Philostratos" panose="02000506000000020004" pitchFamily="50" charset="-95"/>
              </a:rPr>
              <a:t>ΙΣΤΟΡΙΚΗ ΚΑΤΑΝΟΗΣΗ</a:t>
            </a:r>
          </a:p>
          <a:p>
            <a:pPr algn="ctr">
              <a:defRPr/>
            </a:pPr>
            <a:r>
              <a:rPr lang="el-GR" sz="2800" dirty="0">
                <a:latin typeface="GFS Philostratos" panose="02000506000000020004" pitchFamily="50" charset="-95"/>
              </a:rPr>
              <a:t>Στη διδασκαλία της Ιστορίας, ο μαθητής κατανοεί όταν: </a:t>
            </a:r>
          </a:p>
        </p:txBody>
      </p:sp>
      <p:sp>
        <p:nvSpPr>
          <p:cNvPr id="19" name="Θέση κειμένου 23" descr="τμήμα περιεχομένου 2">
            <a:extLst>
              <a:ext uri="{FF2B5EF4-FFF2-40B4-BE49-F238E27FC236}">
                <a16:creationId xmlns:a16="http://schemas.microsoft.com/office/drawing/2014/main" id="{B5C0026B-F444-488C-A2D0-E0635D00903F}"/>
              </a:ext>
            </a:extLst>
          </p:cNvPr>
          <p:cNvSpPr txBox="1">
            <a:spLocks/>
          </p:cNvSpPr>
          <p:nvPr/>
        </p:nvSpPr>
        <p:spPr>
          <a:xfrm>
            <a:off x="6489065" y="2746832"/>
            <a:ext cx="2834640" cy="3368675"/>
          </a:xfrm>
          <a:prstGeom prst="rect">
            <a:avLst/>
          </a:prstGeom>
        </p:spPr>
        <p:txBody>
          <a:bodyPr vert="horz" wrap="square" lIns="0" tIns="45720" rIns="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lang="en-US" sz="1400" kern="1200" dirty="0" smtClean="0">
                <a:solidFill>
                  <a:schemeClr val="tx1"/>
                </a:solidFill>
                <a:latin typeface="+mn-lt"/>
                <a:ea typeface="+mj-ea"/>
                <a:cs typeface="+mj-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l-GR" sz="2800" dirty="0">
                <a:latin typeface="GFS Philostratos" panose="02000506000000020004" pitchFamily="50" charset="-95"/>
              </a:rPr>
              <a:t>έ</a:t>
            </a:r>
            <a:r>
              <a:rPr lang="el-GR" sz="2800" cap="none" dirty="0">
                <a:solidFill>
                  <a:schemeClr val="tx1"/>
                </a:solidFill>
                <a:latin typeface="GFS Philostratos" panose="02000506000000020004" pitchFamily="50" charset="-95"/>
              </a:rPr>
              <a:t>χει την ικανότητα να αποφανθεί για τη </a:t>
            </a:r>
            <a:r>
              <a:rPr lang="el-GR" sz="2800" b="1" cap="none" dirty="0">
                <a:solidFill>
                  <a:schemeClr val="tx1"/>
                </a:solidFill>
                <a:latin typeface="GFS Philostratos" panose="02000506000000020004" pitchFamily="50" charset="-95"/>
              </a:rPr>
              <a:t>σημασία</a:t>
            </a:r>
            <a:r>
              <a:rPr lang="el-GR" sz="2800" cap="none" dirty="0">
                <a:solidFill>
                  <a:schemeClr val="tx1"/>
                </a:solidFill>
                <a:latin typeface="GFS Philostratos" panose="02000506000000020004" pitchFamily="50" charset="-95"/>
              </a:rPr>
              <a:t> των γεγονότων του παρελθόντος.</a:t>
            </a:r>
          </a:p>
        </p:txBody>
      </p:sp>
      <p:pic>
        <p:nvPicPr>
          <p:cNvPr id="21" name="Θέση περιεχομένου 34" descr="Ανοιχτό βιβλίο">
            <a:extLst>
              <a:ext uri="{FF2B5EF4-FFF2-40B4-BE49-F238E27FC236}">
                <a16:creationId xmlns:a16="http://schemas.microsoft.com/office/drawing/2014/main" id="{C5E90AEA-14CE-4054-B52B-92FAC4F2A04E}"/>
              </a:ext>
            </a:extLst>
          </p:cNvPr>
          <p:cNvPicPr>
            <a:picLocks noChangeAspect="1"/>
          </p:cNvPicPr>
          <p:nvPr/>
        </p:nvPicPr>
        <p: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7405001" y="1966404"/>
            <a:ext cx="548640" cy="548640"/>
          </a:xfrm>
          <a:prstGeom prst="rect">
            <a:avLst/>
          </a:prstGeom>
        </p:spPr>
      </p:pic>
    </p:spTree>
    <p:extLst>
      <p:ext uri="{BB962C8B-B14F-4D97-AF65-F5344CB8AC3E}">
        <p14:creationId xmlns:p14="http://schemas.microsoft.com/office/powerpoint/2010/main" val="4089715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Θέση εικόνας 16" descr="κοντινό πλάνο ρολογιού">
            <a:extLst>
              <a:ext uri="{FF2B5EF4-FFF2-40B4-BE49-F238E27FC236}">
                <a16:creationId xmlns:a16="http://schemas.microsoft.com/office/drawing/2014/main" id="{83B20FBB-8217-4FB0-BC35-E49BA9252554}"/>
              </a:ext>
            </a:extLst>
          </p:cNvPr>
          <p:cNvPicPr>
            <a:picLocks noGrp="1" noChangeAspect="1"/>
          </p:cNvPicPr>
          <p:nvPr>
            <p:ph type="pic" sz="quarter" idx="13"/>
          </p:nvPr>
        </p:nvPicPr>
        <p:blipFill rotWithShape="1">
          <a:blip r:embed="rId3" cstate="email">
            <a:extLst>
              <a:ext uri="{28A0092B-C50C-407E-A947-70E740481C1C}">
                <a14:useLocalDpi xmlns:a14="http://schemas.microsoft.com/office/drawing/2010/main"/>
              </a:ext>
            </a:extLst>
          </a:blip>
          <a:srcRect/>
          <a:stretch/>
        </p:blipFill>
        <p:spPr>
          <a:xfrm>
            <a:off x="6534618" y="0"/>
            <a:ext cx="5727700" cy="6858000"/>
          </a:xfrm>
        </p:spPr>
      </p:pic>
      <p:grpSp>
        <p:nvGrpSpPr>
          <p:cNvPr id="9" name="Ομάδα 8">
            <a:extLst>
              <a:ext uri="{FF2B5EF4-FFF2-40B4-BE49-F238E27FC236}">
                <a16:creationId xmlns:a16="http://schemas.microsoft.com/office/drawing/2014/main" id="{E7969C14-1078-4610-9BC5-74119C9B87BE}"/>
              </a:ext>
              <a:ext uri="{C183D7F6-B498-43B3-948B-1728B52AA6E4}">
                <adec:decorative xmlns:adec="http://schemas.microsoft.com/office/drawing/2017/decorative" val="1"/>
              </a:ext>
            </a:extLst>
          </p:cNvPr>
          <p:cNvGrpSpPr/>
          <p:nvPr/>
        </p:nvGrpSpPr>
        <p:grpSpPr>
          <a:xfrm>
            <a:off x="33412" y="2001975"/>
            <a:ext cx="8050482" cy="1821448"/>
            <a:chOff x="0" y="3808320"/>
            <a:chExt cx="7833208" cy="2547440"/>
          </a:xfrm>
          <a:solidFill>
            <a:schemeClr val="accent2">
              <a:lumMod val="50000"/>
              <a:lumOff val="50000"/>
            </a:schemeClr>
          </a:solidFill>
        </p:grpSpPr>
        <p:sp>
          <p:nvSpPr>
            <p:cNvPr id="10" name="Ελεύθερη σχεδίαση: Σχήμα 9">
              <a:extLst>
                <a:ext uri="{FF2B5EF4-FFF2-40B4-BE49-F238E27FC236}">
                  <a16:creationId xmlns:a16="http://schemas.microsoft.com/office/drawing/2014/main" id="{E531D018-EFA3-4346-AB80-7CE436393D9E}"/>
                </a:ext>
                <a:ext uri="{C183D7F6-B498-43B3-948B-1728B52AA6E4}">
                  <adec:decorative xmlns:adec="http://schemas.microsoft.com/office/drawing/2017/decorative" val="1"/>
                </a:ext>
              </a:extLst>
            </p:cNvPr>
            <p:cNvSpPr/>
            <p:nvPr/>
          </p:nvSpPr>
          <p:spPr>
            <a:xfrm>
              <a:off x="0" y="3808320"/>
              <a:ext cx="7833208" cy="2547440"/>
            </a:xfrm>
            <a:custGeom>
              <a:avLst/>
              <a:gdLst>
                <a:gd name="connsiteX0" fmla="*/ 0 w 7833208"/>
                <a:gd name="connsiteY0" fmla="*/ 0 h 2547440"/>
                <a:gd name="connsiteX1" fmla="*/ 7833208 w 7833208"/>
                <a:gd name="connsiteY1" fmla="*/ 0 h 2547440"/>
                <a:gd name="connsiteX2" fmla="*/ 7135846 w 7833208"/>
                <a:gd name="connsiteY2" fmla="*/ 2547440 h 2547440"/>
                <a:gd name="connsiteX3" fmla="*/ 0 w 7833208"/>
                <a:gd name="connsiteY3" fmla="*/ 2547440 h 2547440"/>
              </a:gdLst>
              <a:ahLst/>
              <a:cxnLst>
                <a:cxn ang="0">
                  <a:pos x="connsiteX0" y="connsiteY0"/>
                </a:cxn>
                <a:cxn ang="0">
                  <a:pos x="connsiteX1" y="connsiteY1"/>
                </a:cxn>
                <a:cxn ang="0">
                  <a:pos x="connsiteX2" y="connsiteY2"/>
                </a:cxn>
                <a:cxn ang="0">
                  <a:pos x="connsiteX3" y="connsiteY3"/>
                </a:cxn>
              </a:cxnLst>
              <a:rect l="l" t="t" r="r" b="b"/>
              <a:pathLst>
                <a:path w="7833208" h="2547440">
                  <a:moveTo>
                    <a:pt x="0" y="0"/>
                  </a:moveTo>
                  <a:lnTo>
                    <a:pt x="7833208" y="0"/>
                  </a:lnTo>
                  <a:lnTo>
                    <a:pt x="7135846" y="2547440"/>
                  </a:lnTo>
                  <a:lnTo>
                    <a:pt x="0" y="254744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l-GR"/>
            </a:p>
          </p:txBody>
        </p:sp>
        <p:sp>
          <p:nvSpPr>
            <p:cNvPr id="11" name="Ελεύθερη σχεδίαση: Σχήμα 10">
              <a:extLst>
                <a:ext uri="{FF2B5EF4-FFF2-40B4-BE49-F238E27FC236}">
                  <a16:creationId xmlns:a16="http://schemas.microsoft.com/office/drawing/2014/main" id="{FA9D7AC8-80D5-49DC-A585-FCFFA6CA4B66}"/>
                </a:ext>
                <a:ext uri="{C183D7F6-B498-43B3-948B-1728B52AA6E4}">
                  <adec:decorative xmlns:adec="http://schemas.microsoft.com/office/drawing/2017/decorative" val="1"/>
                </a:ext>
              </a:extLst>
            </p:cNvPr>
            <p:cNvSpPr/>
            <p:nvPr/>
          </p:nvSpPr>
          <p:spPr>
            <a:xfrm>
              <a:off x="1" y="3808320"/>
              <a:ext cx="7692571" cy="2547440"/>
            </a:xfrm>
            <a:custGeom>
              <a:avLst/>
              <a:gdLst>
                <a:gd name="connsiteX0" fmla="*/ 0 w 7692571"/>
                <a:gd name="connsiteY0" fmla="*/ 0 h 2547440"/>
                <a:gd name="connsiteX1" fmla="*/ 7692571 w 7692571"/>
                <a:gd name="connsiteY1" fmla="*/ 0 h 2547440"/>
                <a:gd name="connsiteX2" fmla="*/ 6995209 w 7692571"/>
                <a:gd name="connsiteY2" fmla="*/ 2547440 h 2547440"/>
                <a:gd name="connsiteX3" fmla="*/ 0 w 7692571"/>
                <a:gd name="connsiteY3" fmla="*/ 2547440 h 2547440"/>
              </a:gdLst>
              <a:ahLst/>
              <a:cxnLst>
                <a:cxn ang="0">
                  <a:pos x="connsiteX0" y="connsiteY0"/>
                </a:cxn>
                <a:cxn ang="0">
                  <a:pos x="connsiteX1" y="connsiteY1"/>
                </a:cxn>
                <a:cxn ang="0">
                  <a:pos x="connsiteX2" y="connsiteY2"/>
                </a:cxn>
                <a:cxn ang="0">
                  <a:pos x="connsiteX3" y="connsiteY3"/>
                </a:cxn>
              </a:cxnLst>
              <a:rect l="l" t="t" r="r" b="b"/>
              <a:pathLst>
                <a:path w="7692571" h="2547440">
                  <a:moveTo>
                    <a:pt x="0" y="0"/>
                  </a:moveTo>
                  <a:lnTo>
                    <a:pt x="7692571" y="0"/>
                  </a:lnTo>
                  <a:lnTo>
                    <a:pt x="6995209" y="2547440"/>
                  </a:lnTo>
                  <a:lnTo>
                    <a:pt x="0" y="254744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l-GR" dirty="0"/>
            </a:p>
          </p:txBody>
        </p:sp>
      </p:grpSp>
      <p:sp>
        <p:nvSpPr>
          <p:cNvPr id="14" name="Ορθογώνιο 13">
            <a:extLst>
              <a:ext uri="{FF2B5EF4-FFF2-40B4-BE49-F238E27FC236}">
                <a16:creationId xmlns:a16="http://schemas.microsoft.com/office/drawing/2014/main" id="{C862BC4D-BD7A-417E-A34A-59CE4D4A6AC8}"/>
              </a:ext>
              <a:ext uri="{C183D7F6-B498-43B3-948B-1728B52AA6E4}">
                <adec:decorative xmlns:adec="http://schemas.microsoft.com/office/drawing/2017/decorative" val="1"/>
              </a:ext>
            </a:extLst>
          </p:cNvPr>
          <p:cNvSpPr/>
          <p:nvPr/>
        </p:nvSpPr>
        <p:spPr>
          <a:xfrm>
            <a:off x="0" y="6355760"/>
            <a:ext cx="12192000" cy="91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a:p>
        </p:txBody>
      </p:sp>
      <p:sp>
        <p:nvSpPr>
          <p:cNvPr id="15" name="Έλλειψη 14">
            <a:extLst>
              <a:ext uri="{FF2B5EF4-FFF2-40B4-BE49-F238E27FC236}">
                <a16:creationId xmlns:a16="http://schemas.microsoft.com/office/drawing/2014/main" id="{652937FB-CDE3-46B3-8481-AB5DB8C4BABA}"/>
              </a:ext>
              <a:ext uri="{C183D7F6-B498-43B3-948B-1728B52AA6E4}">
                <adec:decorative xmlns:adec="http://schemas.microsoft.com/office/drawing/2017/decorative" val="1"/>
              </a:ext>
            </a:extLst>
          </p:cNvPr>
          <p:cNvSpPr/>
          <p:nvPr/>
        </p:nvSpPr>
        <p:spPr>
          <a:xfrm>
            <a:off x="11091210" y="6086479"/>
            <a:ext cx="600974" cy="60097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a:p>
        </p:txBody>
      </p:sp>
      <p:sp>
        <p:nvSpPr>
          <p:cNvPr id="12" name="Θέση αριθμού διαφάνειας 5" descr="αριθμός διαφάνειας">
            <a:extLst>
              <a:ext uri="{FF2B5EF4-FFF2-40B4-BE49-F238E27FC236}">
                <a16:creationId xmlns:a16="http://schemas.microsoft.com/office/drawing/2014/main" id="{C2827A65-383D-4D68-9F51-F76C2370BF65}"/>
              </a:ext>
            </a:extLst>
          </p:cNvPr>
          <p:cNvSpPr txBox="1">
            <a:spLocks/>
          </p:cNvSpPr>
          <p:nvPr/>
        </p:nvSpPr>
        <p:spPr>
          <a:xfrm>
            <a:off x="11091210" y="6189345"/>
            <a:ext cx="600974" cy="395243"/>
          </a:xfrm>
          <a:prstGeom prst="rect">
            <a:avLst/>
          </a:prstGeom>
        </p:spPr>
        <p:txBody>
          <a:bodyPr vert="horz" lIns="0" tIns="0" rIns="0" bIns="0" rtlCol="0" anchor="ctr"/>
          <a:lstStyle>
            <a:defPPr>
              <a:defRPr lang="en-US"/>
            </a:defPPr>
            <a:lvl1pPr marL="0" algn="r" defTabSz="914400" rtl="0" eaLnBrk="1" latinLnBrk="0" hangingPunct="1">
              <a:defRPr sz="11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fld id="{247A4EEE-49CE-4F6C-BF32-B7FCC5EBBF45}" type="slidenum">
              <a:rPr lang="el-GR" sz="1200" smtClean="0">
                <a:solidFill>
                  <a:schemeClr val="bg1"/>
                </a:solidFill>
              </a:rPr>
              <a:pPr algn="ctr" rtl="0"/>
              <a:t>19</a:t>
            </a:fld>
            <a:endParaRPr lang="el-GR" sz="1200">
              <a:solidFill>
                <a:schemeClr val="bg1"/>
              </a:solidFill>
            </a:endParaRPr>
          </a:p>
        </p:txBody>
      </p:sp>
      <p:sp>
        <p:nvSpPr>
          <p:cNvPr id="16" name="1 - Τίτλος">
            <a:extLst>
              <a:ext uri="{FF2B5EF4-FFF2-40B4-BE49-F238E27FC236}">
                <a16:creationId xmlns:a16="http://schemas.microsoft.com/office/drawing/2014/main" id="{FE78D826-7B5B-45B6-8D1D-FB386009953F}"/>
              </a:ext>
            </a:extLst>
          </p:cNvPr>
          <p:cNvSpPr txBox="1">
            <a:spLocks/>
          </p:cNvSpPr>
          <p:nvPr/>
        </p:nvSpPr>
        <p:spPr>
          <a:xfrm>
            <a:off x="7302166" y="32064"/>
            <a:ext cx="4889834" cy="1196752"/>
          </a:xfrm>
          <a:prstGeom prst="rect">
            <a:avLst/>
          </a:prstGeom>
        </p:spPr>
        <p:txBody>
          <a:bodyPr vert="horz" wrap="square" lIns="0" tIns="45720" rIns="91440" bIns="45720" rtlCol="0" anchor="t">
            <a:noAutofit/>
          </a:bodyPr>
          <a:lstStyle>
            <a:lvl1pPr marL="0" indent="0" algn="l" defTabSz="914400" rtl="0" eaLnBrk="1" latinLnBrk="0" hangingPunct="1">
              <a:lnSpc>
                <a:spcPct val="90000"/>
              </a:lnSpc>
              <a:spcBef>
                <a:spcPct val="0"/>
              </a:spcBef>
              <a:buFont typeface="Arial" panose="020B0604020202020204" pitchFamily="34" charset="0"/>
              <a:buNone/>
              <a:defRPr lang="en-GB" sz="2400" kern="1200" dirty="0">
                <a:solidFill>
                  <a:schemeClr val="tx1"/>
                </a:solidFill>
                <a:latin typeface="Corbel" panose="020B0503020204020204" pitchFamily="34" charset="0"/>
                <a:ea typeface="+mj-ea"/>
                <a:cs typeface="+mj-cs"/>
              </a:defRPr>
            </a:lvl1pPr>
          </a:lstStyle>
          <a:p>
            <a:pPr algn="r">
              <a:defRPr/>
            </a:pPr>
            <a:r>
              <a:rPr lang="el-GR" sz="1600" dirty="0"/>
              <a:t>ΙΕΑ 101</a:t>
            </a:r>
            <a:br>
              <a:rPr lang="el-GR" sz="1600" dirty="0"/>
            </a:br>
            <a:r>
              <a:rPr lang="el-GR" sz="1600" b="1" dirty="0"/>
              <a:t>ΔΙΔΑΚΤΙΚΗ – ΘΕΩΡΙΑ ΚΑΙ ΠΡΑΞΗ ΤΗΣ ΔΙΔΑΣΚΑΛΙΑΣ</a:t>
            </a:r>
            <a:br>
              <a:rPr lang="el-GR" sz="1600" dirty="0"/>
            </a:br>
            <a:r>
              <a:rPr lang="el-GR" sz="1600" dirty="0"/>
              <a:t>Κ. ΑΓΓΕΛΑΚΟΣ – Χ. ΚΟΥΡΓΙΑΝΤΑΚΗΣ</a:t>
            </a:r>
            <a:br>
              <a:rPr lang="el-GR" sz="1600" dirty="0"/>
            </a:br>
            <a:r>
              <a:rPr lang="el-GR" sz="1600" dirty="0"/>
              <a:t>ΥΠΟΧΡΕΩΤΙΚΟ, Η΄ ΕΞΑΜΗΝΟ</a:t>
            </a:r>
            <a:br>
              <a:rPr lang="el-GR" sz="1600" dirty="0"/>
            </a:br>
            <a:r>
              <a:rPr lang="el-GR" sz="1600" dirty="0"/>
              <a:t>5 ECTS</a:t>
            </a:r>
            <a:endParaRPr lang="el-GR" sz="1600" cap="small" dirty="0"/>
          </a:p>
        </p:txBody>
      </p:sp>
      <p:sp>
        <p:nvSpPr>
          <p:cNvPr id="19" name="1 - Τίτλος">
            <a:extLst>
              <a:ext uri="{FF2B5EF4-FFF2-40B4-BE49-F238E27FC236}">
                <a16:creationId xmlns:a16="http://schemas.microsoft.com/office/drawing/2014/main" id="{01AD8D03-C5B1-4DD6-B567-A35AA5FC18B7}"/>
              </a:ext>
            </a:extLst>
          </p:cNvPr>
          <p:cNvSpPr txBox="1">
            <a:spLocks/>
          </p:cNvSpPr>
          <p:nvPr/>
        </p:nvSpPr>
        <p:spPr>
          <a:xfrm>
            <a:off x="267702" y="410800"/>
            <a:ext cx="6964145" cy="1196752"/>
          </a:xfrm>
          <a:prstGeom prst="rect">
            <a:avLst/>
          </a:prstGeom>
        </p:spPr>
        <p:txBody>
          <a:bodyPr vert="horz" wrap="square" lIns="0" tIns="45720" rIns="91440" bIns="45720" rtlCol="0" anchor="t">
            <a:noAutofit/>
          </a:bodyPr>
          <a:lstStyle>
            <a:lvl1pPr marL="0" indent="0" algn="l" defTabSz="914400" rtl="0" eaLnBrk="1" latinLnBrk="0" hangingPunct="1">
              <a:lnSpc>
                <a:spcPct val="90000"/>
              </a:lnSpc>
              <a:spcBef>
                <a:spcPct val="0"/>
              </a:spcBef>
              <a:buFont typeface="Arial" panose="020B0604020202020204" pitchFamily="34" charset="0"/>
              <a:buNone/>
              <a:defRPr lang="en-GB" sz="2400" kern="1200" dirty="0">
                <a:solidFill>
                  <a:schemeClr val="tx1"/>
                </a:solidFill>
                <a:latin typeface="Corbel" panose="020B0503020204020204" pitchFamily="34" charset="0"/>
                <a:ea typeface="+mj-ea"/>
                <a:cs typeface="+mj-cs"/>
              </a:defRPr>
            </a:lvl1pPr>
          </a:lstStyle>
          <a:p>
            <a:pPr>
              <a:defRPr/>
            </a:pPr>
            <a:r>
              <a:rPr lang="el-GR" b="1" dirty="0">
                <a:latin typeface="Sitka Heading" panose="02000505000000020004" pitchFamily="2" charset="0"/>
              </a:rPr>
              <a:t>ΙΣΤΟΡΙΚΗ ΚΑΤΑΝΟΗΣΗ</a:t>
            </a:r>
          </a:p>
          <a:p>
            <a:pPr algn="ctr">
              <a:defRPr/>
            </a:pPr>
            <a:endParaRPr lang="el-GR" dirty="0">
              <a:latin typeface="Sitka Heading" panose="02000505000000020004" pitchFamily="2" charset="0"/>
            </a:endParaRPr>
          </a:p>
          <a:p>
            <a:pPr algn="ctr">
              <a:defRPr/>
            </a:pPr>
            <a:r>
              <a:rPr lang="el-GR" dirty="0">
                <a:latin typeface="Sitka Heading" panose="02000505000000020004" pitchFamily="2" charset="0"/>
              </a:rPr>
              <a:t>Παράγοντες που διαμορφώνουν την ιστορική κατανόηση, στη διδασκαλία της Ιστορίας:</a:t>
            </a:r>
          </a:p>
        </p:txBody>
      </p:sp>
      <p:grpSp>
        <p:nvGrpSpPr>
          <p:cNvPr id="20" name="Ομάδα 19">
            <a:extLst>
              <a:ext uri="{FF2B5EF4-FFF2-40B4-BE49-F238E27FC236}">
                <a16:creationId xmlns:a16="http://schemas.microsoft.com/office/drawing/2014/main" id="{DAB5CCA6-21D7-439F-BEFE-3FF2D71B3FDF}"/>
              </a:ext>
              <a:ext uri="{C183D7F6-B498-43B3-948B-1728B52AA6E4}">
                <adec:decorative xmlns:adec="http://schemas.microsoft.com/office/drawing/2017/decorative" val="1"/>
              </a:ext>
            </a:extLst>
          </p:cNvPr>
          <p:cNvGrpSpPr/>
          <p:nvPr/>
        </p:nvGrpSpPr>
        <p:grpSpPr>
          <a:xfrm>
            <a:off x="499816" y="4396924"/>
            <a:ext cx="8050482" cy="1821448"/>
            <a:chOff x="0" y="3808320"/>
            <a:chExt cx="7833208" cy="2547440"/>
          </a:xfrm>
          <a:solidFill>
            <a:srgbClr val="800000"/>
          </a:solidFill>
        </p:grpSpPr>
        <p:sp>
          <p:nvSpPr>
            <p:cNvPr id="21" name="Ελεύθερη σχεδίαση: Σχήμα 20">
              <a:extLst>
                <a:ext uri="{FF2B5EF4-FFF2-40B4-BE49-F238E27FC236}">
                  <a16:creationId xmlns:a16="http://schemas.microsoft.com/office/drawing/2014/main" id="{CAB8F990-53EE-4B3B-BAA5-571864F93CB4}"/>
                </a:ext>
                <a:ext uri="{C183D7F6-B498-43B3-948B-1728B52AA6E4}">
                  <adec:decorative xmlns:adec="http://schemas.microsoft.com/office/drawing/2017/decorative" val="1"/>
                </a:ext>
              </a:extLst>
            </p:cNvPr>
            <p:cNvSpPr/>
            <p:nvPr/>
          </p:nvSpPr>
          <p:spPr>
            <a:xfrm>
              <a:off x="0" y="3808320"/>
              <a:ext cx="7833208" cy="2547440"/>
            </a:xfrm>
            <a:custGeom>
              <a:avLst/>
              <a:gdLst>
                <a:gd name="connsiteX0" fmla="*/ 0 w 7833208"/>
                <a:gd name="connsiteY0" fmla="*/ 0 h 2547440"/>
                <a:gd name="connsiteX1" fmla="*/ 7833208 w 7833208"/>
                <a:gd name="connsiteY1" fmla="*/ 0 h 2547440"/>
                <a:gd name="connsiteX2" fmla="*/ 7135846 w 7833208"/>
                <a:gd name="connsiteY2" fmla="*/ 2547440 h 2547440"/>
                <a:gd name="connsiteX3" fmla="*/ 0 w 7833208"/>
                <a:gd name="connsiteY3" fmla="*/ 2547440 h 2547440"/>
              </a:gdLst>
              <a:ahLst/>
              <a:cxnLst>
                <a:cxn ang="0">
                  <a:pos x="connsiteX0" y="connsiteY0"/>
                </a:cxn>
                <a:cxn ang="0">
                  <a:pos x="connsiteX1" y="connsiteY1"/>
                </a:cxn>
                <a:cxn ang="0">
                  <a:pos x="connsiteX2" y="connsiteY2"/>
                </a:cxn>
                <a:cxn ang="0">
                  <a:pos x="connsiteX3" y="connsiteY3"/>
                </a:cxn>
              </a:cxnLst>
              <a:rect l="l" t="t" r="r" b="b"/>
              <a:pathLst>
                <a:path w="7833208" h="2547440">
                  <a:moveTo>
                    <a:pt x="0" y="0"/>
                  </a:moveTo>
                  <a:lnTo>
                    <a:pt x="7833208" y="0"/>
                  </a:lnTo>
                  <a:lnTo>
                    <a:pt x="7135846" y="2547440"/>
                  </a:lnTo>
                  <a:lnTo>
                    <a:pt x="0" y="254744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l-GR"/>
            </a:p>
          </p:txBody>
        </p:sp>
        <p:sp>
          <p:nvSpPr>
            <p:cNvPr id="22" name="Ελεύθερη σχεδίαση: Σχήμα 21">
              <a:extLst>
                <a:ext uri="{FF2B5EF4-FFF2-40B4-BE49-F238E27FC236}">
                  <a16:creationId xmlns:a16="http://schemas.microsoft.com/office/drawing/2014/main" id="{E345E52A-6176-4BE8-AEC5-E81FC22FBA3B}"/>
                </a:ext>
                <a:ext uri="{C183D7F6-B498-43B3-948B-1728B52AA6E4}">
                  <adec:decorative xmlns:adec="http://schemas.microsoft.com/office/drawing/2017/decorative" val="1"/>
                </a:ext>
              </a:extLst>
            </p:cNvPr>
            <p:cNvSpPr/>
            <p:nvPr/>
          </p:nvSpPr>
          <p:spPr>
            <a:xfrm>
              <a:off x="1" y="3808320"/>
              <a:ext cx="7692571" cy="2547440"/>
            </a:xfrm>
            <a:custGeom>
              <a:avLst/>
              <a:gdLst>
                <a:gd name="connsiteX0" fmla="*/ 0 w 7692571"/>
                <a:gd name="connsiteY0" fmla="*/ 0 h 2547440"/>
                <a:gd name="connsiteX1" fmla="*/ 7692571 w 7692571"/>
                <a:gd name="connsiteY1" fmla="*/ 0 h 2547440"/>
                <a:gd name="connsiteX2" fmla="*/ 6995209 w 7692571"/>
                <a:gd name="connsiteY2" fmla="*/ 2547440 h 2547440"/>
                <a:gd name="connsiteX3" fmla="*/ 0 w 7692571"/>
                <a:gd name="connsiteY3" fmla="*/ 2547440 h 2547440"/>
              </a:gdLst>
              <a:ahLst/>
              <a:cxnLst>
                <a:cxn ang="0">
                  <a:pos x="connsiteX0" y="connsiteY0"/>
                </a:cxn>
                <a:cxn ang="0">
                  <a:pos x="connsiteX1" y="connsiteY1"/>
                </a:cxn>
                <a:cxn ang="0">
                  <a:pos x="connsiteX2" y="connsiteY2"/>
                </a:cxn>
                <a:cxn ang="0">
                  <a:pos x="connsiteX3" y="connsiteY3"/>
                </a:cxn>
              </a:cxnLst>
              <a:rect l="l" t="t" r="r" b="b"/>
              <a:pathLst>
                <a:path w="7692571" h="2547440">
                  <a:moveTo>
                    <a:pt x="0" y="0"/>
                  </a:moveTo>
                  <a:lnTo>
                    <a:pt x="7692571" y="0"/>
                  </a:lnTo>
                  <a:lnTo>
                    <a:pt x="6995209" y="2547440"/>
                  </a:lnTo>
                  <a:lnTo>
                    <a:pt x="0" y="254744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l-GR" dirty="0"/>
            </a:p>
          </p:txBody>
        </p:sp>
      </p:grpSp>
      <p:sp>
        <p:nvSpPr>
          <p:cNvPr id="24" name="TextBox 23">
            <a:extLst>
              <a:ext uri="{FF2B5EF4-FFF2-40B4-BE49-F238E27FC236}">
                <a16:creationId xmlns:a16="http://schemas.microsoft.com/office/drawing/2014/main" id="{ED24FF14-8E05-4A43-9DF5-C17A4708720F}"/>
              </a:ext>
            </a:extLst>
          </p:cNvPr>
          <p:cNvSpPr txBox="1"/>
          <p:nvPr/>
        </p:nvSpPr>
        <p:spPr>
          <a:xfrm>
            <a:off x="633596" y="2107013"/>
            <a:ext cx="6232356" cy="1785104"/>
          </a:xfrm>
          <a:prstGeom prst="rect">
            <a:avLst/>
          </a:prstGeom>
          <a:noFill/>
        </p:spPr>
        <p:txBody>
          <a:bodyPr wrap="square">
            <a:spAutoFit/>
          </a:bodyPr>
          <a:lstStyle/>
          <a:p>
            <a:r>
              <a:rPr lang="el-GR" sz="2200" dirty="0">
                <a:solidFill>
                  <a:schemeClr val="bg1"/>
                </a:solidFill>
                <a:latin typeface="Sitka Heading" panose="02000505000000020004" pitchFamily="2" charset="0"/>
              </a:rPr>
              <a:t>Ο τόπος στον οποίο συμβαίνει το ιστορικό γεγονός που μελετούμε, καθώς και ό,τι είχε συμβεί στο παρελθόν σ’ αυτόν, αλλά και το είδος των γεγονότων που τυπικά είχαν μέχρι τότε συμβεί σ’ αυτόν, </a:t>
            </a:r>
          </a:p>
        </p:txBody>
      </p:sp>
      <p:sp>
        <p:nvSpPr>
          <p:cNvPr id="26" name="TextBox 25">
            <a:extLst>
              <a:ext uri="{FF2B5EF4-FFF2-40B4-BE49-F238E27FC236}">
                <a16:creationId xmlns:a16="http://schemas.microsoft.com/office/drawing/2014/main" id="{122CA354-84B0-40B0-99AD-C873D5BCC3CA}"/>
              </a:ext>
            </a:extLst>
          </p:cNvPr>
          <p:cNvSpPr txBox="1"/>
          <p:nvPr/>
        </p:nvSpPr>
        <p:spPr>
          <a:xfrm>
            <a:off x="499815" y="4378319"/>
            <a:ext cx="7905943" cy="1708160"/>
          </a:xfrm>
          <a:prstGeom prst="rect">
            <a:avLst/>
          </a:prstGeom>
          <a:noFill/>
        </p:spPr>
        <p:txBody>
          <a:bodyPr wrap="square">
            <a:spAutoFit/>
          </a:bodyPr>
          <a:lstStyle/>
          <a:p>
            <a:r>
              <a:rPr lang="el-GR" sz="2100" dirty="0">
                <a:solidFill>
                  <a:schemeClr val="bg1"/>
                </a:solidFill>
                <a:latin typeface="Sitka Heading" panose="02000505000000020004" pitchFamily="2" charset="0"/>
              </a:rPr>
              <a:t>Οι απόψεις των συμμετεχόντων στο ιστορικό γεγονός: η προσωπική τους ιστορία, οι πεποιθήσεις τους, η γενικότερη γνώση τους, αλλά και η γνώση τους σχετικά με το γεγονός, οι σκοποί και τα κίνητρα που είχαν για να δράσουν, οι πιθανές επιλογές που είχαν στη διάθεσή τους καθώς και οι επιλογές που τελικά πραγματοποίησαν,</a:t>
            </a:r>
          </a:p>
        </p:txBody>
      </p:sp>
    </p:spTree>
    <p:extLst>
      <p:ext uri="{BB962C8B-B14F-4D97-AF65-F5344CB8AC3E}">
        <p14:creationId xmlns:p14="http://schemas.microsoft.com/office/powerpoint/2010/main" val="16243344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Θέση εικόνας 13" descr="Τρία άτομα κάθονται σε τραπέζι πικ-νικ">
            <a:extLst>
              <a:ext uri="{FF2B5EF4-FFF2-40B4-BE49-F238E27FC236}">
                <a16:creationId xmlns:a16="http://schemas.microsoft.com/office/drawing/2014/main" id="{0B90EB26-97FD-4B8B-86E0-B00589E0946D}"/>
              </a:ext>
            </a:extLst>
          </p:cNvPr>
          <p:cNvPicPr>
            <a:picLocks noGrp="1" noChangeAspect="1"/>
          </p:cNvPicPr>
          <p:nvPr>
            <p:ph type="pic" sz="quarter" idx="10"/>
          </p:nvPr>
        </p:nvPicPr>
        <p:blipFill rotWithShape="1">
          <a:blip r:embed="rId3" cstate="email">
            <a:extLst>
              <a:ext uri="{28A0092B-C50C-407E-A947-70E740481C1C}">
                <a14:useLocalDpi xmlns:a14="http://schemas.microsoft.com/office/drawing/2010/main"/>
              </a:ext>
            </a:extLst>
          </a:blip>
          <a:srcRect/>
          <a:stretch/>
        </p:blipFill>
        <p:spPr>
          <a:xfrm>
            <a:off x="-1" y="0"/>
            <a:ext cx="6676568" cy="6858000"/>
          </a:xfrm>
        </p:spPr>
      </p:pic>
      <p:grpSp>
        <p:nvGrpSpPr>
          <p:cNvPr id="4" name="Ομάδα 3">
            <a:extLst>
              <a:ext uri="{FF2B5EF4-FFF2-40B4-BE49-F238E27FC236}">
                <a16:creationId xmlns:a16="http://schemas.microsoft.com/office/drawing/2014/main" id="{EB664AAE-5AE9-41D7-8346-002B9F445323}"/>
              </a:ext>
              <a:ext uri="{C183D7F6-B498-43B3-948B-1728B52AA6E4}">
                <adec:decorative xmlns:adec="http://schemas.microsoft.com/office/drawing/2017/decorative" val="1"/>
              </a:ext>
            </a:extLst>
          </p:cNvPr>
          <p:cNvGrpSpPr/>
          <p:nvPr/>
        </p:nvGrpSpPr>
        <p:grpSpPr>
          <a:xfrm>
            <a:off x="-3740" y="0"/>
            <a:ext cx="6208649" cy="6858000"/>
            <a:chOff x="-3740" y="0"/>
            <a:chExt cx="6208649" cy="6858000"/>
          </a:xfrm>
        </p:grpSpPr>
        <p:sp>
          <p:nvSpPr>
            <p:cNvPr id="11" name="Ελεύθερη σχεδίαση: Σχήμα 10">
              <a:extLst>
                <a:ext uri="{FF2B5EF4-FFF2-40B4-BE49-F238E27FC236}">
                  <a16:creationId xmlns:a16="http://schemas.microsoft.com/office/drawing/2014/main" id="{927C3783-B800-4093-BB0D-D5AEF08C3B59}"/>
                </a:ext>
              </a:extLst>
            </p:cNvPr>
            <p:cNvSpPr/>
            <p:nvPr/>
          </p:nvSpPr>
          <p:spPr>
            <a:xfrm>
              <a:off x="-3740" y="0"/>
              <a:ext cx="6208649" cy="6858000"/>
            </a:xfrm>
            <a:custGeom>
              <a:avLst/>
              <a:gdLst>
                <a:gd name="connsiteX0" fmla="*/ 0 w 6208649"/>
                <a:gd name="connsiteY0" fmla="*/ 0 h 6858000"/>
                <a:gd name="connsiteX1" fmla="*/ 6208649 w 6208649"/>
                <a:gd name="connsiteY1" fmla="*/ 0 h 6858000"/>
                <a:gd name="connsiteX2" fmla="*/ 2737815 w 6208649"/>
                <a:gd name="connsiteY2" fmla="*/ 6858000 h 6858000"/>
                <a:gd name="connsiteX3" fmla="*/ 0 w 6208649"/>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208649" h="6858000">
                  <a:moveTo>
                    <a:pt x="0" y="0"/>
                  </a:moveTo>
                  <a:lnTo>
                    <a:pt x="6208649" y="0"/>
                  </a:lnTo>
                  <a:lnTo>
                    <a:pt x="2737815" y="6858000"/>
                  </a:lnTo>
                  <a:lnTo>
                    <a:pt x="0" y="6858000"/>
                  </a:lnTo>
                  <a:close/>
                </a:path>
              </a:pathLst>
            </a:custGeom>
            <a:solidFill>
              <a:schemeClr val="bg1">
                <a:lumMod val="95000"/>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l-GR"/>
            </a:p>
          </p:txBody>
        </p:sp>
        <p:sp>
          <p:nvSpPr>
            <p:cNvPr id="9" name="Ορθογώνιο 8">
              <a:extLst>
                <a:ext uri="{FF2B5EF4-FFF2-40B4-BE49-F238E27FC236}">
                  <a16:creationId xmlns:a16="http://schemas.microsoft.com/office/drawing/2014/main" id="{B576E978-A841-4A4F-B153-CC369D9391D3}"/>
                </a:ext>
              </a:extLst>
            </p:cNvPr>
            <p:cNvSpPr/>
            <p:nvPr/>
          </p:nvSpPr>
          <p:spPr>
            <a:xfrm>
              <a:off x="1451429" y="0"/>
              <a:ext cx="3222172" cy="6858000"/>
            </a:xfrm>
            <a:prstGeom prst="rect">
              <a:avLst/>
            </a:prstGeom>
            <a:solidFill>
              <a:schemeClr val="accent1">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a:p>
          </p:txBody>
        </p:sp>
      </p:grpSp>
      <p:sp>
        <p:nvSpPr>
          <p:cNvPr id="13" name="1 - Τίτλος">
            <a:extLst>
              <a:ext uri="{FF2B5EF4-FFF2-40B4-BE49-F238E27FC236}">
                <a16:creationId xmlns:a16="http://schemas.microsoft.com/office/drawing/2014/main" id="{88D55A01-B1E8-43A0-9260-EF9DBBAC92EE}"/>
              </a:ext>
            </a:extLst>
          </p:cNvPr>
          <p:cNvSpPr>
            <a:spLocks noGrp="1"/>
          </p:cNvSpPr>
          <p:nvPr>
            <p:ph type="ctrTitle"/>
          </p:nvPr>
        </p:nvSpPr>
        <p:spPr>
          <a:xfrm>
            <a:off x="179388" y="0"/>
            <a:ext cx="6497179" cy="1340768"/>
          </a:xfrm>
        </p:spPr>
        <p:txBody>
          <a:bodyPr rtlCol="0">
            <a:noAutofit/>
          </a:bodyPr>
          <a:lstStyle/>
          <a:p>
            <a:pPr eaLnBrk="1" fontAlgn="auto" hangingPunct="1">
              <a:spcAft>
                <a:spcPts val="0"/>
              </a:spcAft>
              <a:defRPr/>
            </a:pPr>
            <a:r>
              <a:rPr lang="el-GR" sz="1600" dirty="0"/>
              <a:t>ΙΕΑ 101</a:t>
            </a:r>
            <a:br>
              <a:rPr lang="el-GR" sz="1600" dirty="0"/>
            </a:br>
            <a:r>
              <a:rPr lang="el-GR" sz="1600" b="1" dirty="0"/>
              <a:t>ΔΙΔΑΚΤΙΚΗ – ΘΕΩΡΙΑ ΚΑΙ ΠΡΑΞΗ ΤΗΣ ΔΙΔΑΣΚΑΛΙΑΣ</a:t>
            </a:r>
            <a:br>
              <a:rPr lang="el-GR" sz="1600" dirty="0"/>
            </a:br>
            <a:r>
              <a:rPr lang="el-GR" sz="1600" dirty="0"/>
              <a:t>Κ. ΑΓΓΕΛΑΚΟΣ – Χ. ΚΟΥΡΓΙΑΝΤΑΚΗΣ</a:t>
            </a:r>
            <a:br>
              <a:rPr lang="el-GR" sz="1600" dirty="0"/>
            </a:br>
            <a:r>
              <a:rPr lang="el-GR" sz="1600" dirty="0"/>
              <a:t>ΥΠΟΧΡΕΩΤΙΚΟ, Η΄ ΕΞΑΜΗΝΟ</a:t>
            </a:r>
            <a:br>
              <a:rPr lang="el-GR" sz="1600" dirty="0"/>
            </a:br>
            <a:r>
              <a:rPr lang="el-GR" sz="1600" dirty="0"/>
              <a:t>5 ECTS</a:t>
            </a:r>
            <a:endParaRPr lang="el-GR" sz="1600" cap="all" dirty="0"/>
          </a:p>
        </p:txBody>
      </p:sp>
      <p:sp>
        <p:nvSpPr>
          <p:cNvPr id="15" name="2 - Υπότιτλος">
            <a:extLst>
              <a:ext uri="{FF2B5EF4-FFF2-40B4-BE49-F238E27FC236}">
                <a16:creationId xmlns:a16="http://schemas.microsoft.com/office/drawing/2014/main" id="{3DFBB868-358A-404E-995D-485012772670}"/>
              </a:ext>
            </a:extLst>
          </p:cNvPr>
          <p:cNvSpPr>
            <a:spLocks noGrp="1"/>
          </p:cNvSpPr>
          <p:nvPr>
            <p:ph type="subTitle" idx="1"/>
          </p:nvPr>
        </p:nvSpPr>
        <p:spPr>
          <a:xfrm>
            <a:off x="6676567" y="143404"/>
            <a:ext cx="5515433" cy="6714596"/>
          </a:xfrm>
        </p:spPr>
        <p:txBody>
          <a:bodyPr/>
          <a:lstStyle/>
          <a:p>
            <a:pPr indent="360363" algn="l" eaLnBrk="1" hangingPunct="1">
              <a:spcBef>
                <a:spcPts val="575"/>
              </a:spcBef>
              <a:defRPr/>
            </a:pPr>
            <a:endParaRPr lang="el-GR" sz="2000" dirty="0">
              <a:solidFill>
                <a:schemeClr val="tx1"/>
              </a:solidFill>
              <a:latin typeface="Aka-AcidGR-Collage" panose="02000603000000000000" pitchFamily="50" charset="-95"/>
              <a:ea typeface="Aka-AcidGR-Collage" panose="02000603000000000000" pitchFamily="50" charset="-95"/>
            </a:endParaRPr>
          </a:p>
          <a:p>
            <a:pPr indent="360363" algn="r" eaLnBrk="1" hangingPunct="1">
              <a:spcBef>
                <a:spcPts val="575"/>
              </a:spcBef>
              <a:defRPr/>
            </a:pPr>
            <a:r>
              <a:rPr lang="el-GR" sz="3200" cap="none" dirty="0">
                <a:solidFill>
                  <a:schemeClr val="tx1"/>
                </a:solidFill>
                <a:latin typeface="Aka-AcidGR-Collage" panose="02000603000000000000" pitchFamily="50" charset="-95"/>
                <a:ea typeface="Aka-AcidGR-Collage" panose="02000603000000000000" pitchFamily="50" charset="-95"/>
              </a:rPr>
              <a:t>ΚΡΙΤΙΚΗ ΣΚΕΨΗ</a:t>
            </a:r>
          </a:p>
          <a:p>
            <a:pPr indent="360363" algn="just" eaLnBrk="1" hangingPunct="1">
              <a:spcBef>
                <a:spcPts val="575"/>
              </a:spcBef>
              <a:defRPr/>
            </a:pPr>
            <a:endParaRPr lang="el-GR" sz="2000" cap="none" dirty="0">
              <a:solidFill>
                <a:schemeClr val="tx1"/>
              </a:solidFill>
              <a:latin typeface="Aka-AcidGR-Collage" panose="02000603000000000000" pitchFamily="50" charset="-95"/>
              <a:ea typeface="Aka-AcidGR-Collage" panose="02000603000000000000" pitchFamily="50" charset="-95"/>
            </a:endParaRPr>
          </a:p>
          <a:p>
            <a:pPr indent="360363" algn="just" eaLnBrk="1" hangingPunct="1">
              <a:spcBef>
                <a:spcPts val="575"/>
              </a:spcBef>
              <a:defRPr/>
            </a:pPr>
            <a:r>
              <a:rPr lang="el-GR" sz="2000" cap="none" dirty="0">
                <a:solidFill>
                  <a:schemeClr val="tx1"/>
                </a:solidFill>
                <a:latin typeface="Aka-AcidGR-Collage" panose="02000603000000000000" pitchFamily="50" charset="-95"/>
                <a:ea typeface="Aka-AcidGR-Collage" panose="02000603000000000000" pitchFamily="50" charset="-95"/>
              </a:rPr>
              <a:t>Η κριτική σκέψη μπορεί να οριστεί ως μια </a:t>
            </a:r>
            <a:r>
              <a:rPr lang="el-GR" sz="2000" cap="none" dirty="0" err="1">
                <a:solidFill>
                  <a:schemeClr val="accent1">
                    <a:lumMod val="75000"/>
                  </a:schemeClr>
                </a:solidFill>
                <a:latin typeface="Aka-AcidGR-Collage" panose="02000603000000000000" pitchFamily="50" charset="-95"/>
                <a:ea typeface="Aka-AcidGR-Collage" panose="02000603000000000000" pitchFamily="50" charset="-95"/>
              </a:rPr>
              <a:t>νοητικο</a:t>
            </a:r>
            <a:r>
              <a:rPr lang="el-GR" sz="2000" cap="none" dirty="0">
                <a:solidFill>
                  <a:schemeClr val="accent1">
                    <a:lumMod val="75000"/>
                  </a:schemeClr>
                </a:solidFill>
                <a:latin typeface="Aka-AcidGR-Collage" panose="02000603000000000000" pitchFamily="50" charset="-95"/>
                <a:ea typeface="Aka-AcidGR-Collage" panose="02000603000000000000" pitchFamily="50" charset="-95"/>
              </a:rPr>
              <a:t>-συναισθηματική </a:t>
            </a:r>
            <a:r>
              <a:rPr lang="el-GR" sz="2000" cap="none" dirty="0">
                <a:solidFill>
                  <a:schemeClr val="tx1"/>
                </a:solidFill>
                <a:latin typeface="Aka-AcidGR-Collage" panose="02000603000000000000" pitchFamily="50" charset="-95"/>
                <a:ea typeface="Aka-AcidGR-Collage" panose="02000603000000000000" pitchFamily="50" charset="-95"/>
              </a:rPr>
              <a:t>λειτουργία, η οποία</a:t>
            </a:r>
            <a:endParaRPr lang="el-GR" sz="1600" cap="none" dirty="0">
              <a:solidFill>
                <a:schemeClr val="tx1"/>
              </a:solidFill>
              <a:latin typeface="Aka-AcidGR-Collage" panose="02000603000000000000" pitchFamily="50" charset="-95"/>
              <a:ea typeface="Aka-AcidGR-Collage" panose="02000603000000000000" pitchFamily="50" charset="-95"/>
            </a:endParaRPr>
          </a:p>
          <a:p>
            <a:pPr indent="360363" algn="just" eaLnBrk="1" hangingPunct="1">
              <a:spcBef>
                <a:spcPts val="575"/>
              </a:spcBef>
              <a:defRPr/>
            </a:pPr>
            <a:endParaRPr lang="el-GR" sz="1400" cap="none" dirty="0">
              <a:solidFill>
                <a:schemeClr val="tx1"/>
              </a:solidFill>
              <a:latin typeface="Aka-AcidGR-Collage" panose="02000603000000000000" pitchFamily="50" charset="-95"/>
              <a:ea typeface="Aka-AcidGR-Collage" panose="02000603000000000000" pitchFamily="50" charset="-95"/>
            </a:endParaRPr>
          </a:p>
          <a:p>
            <a:pPr marL="342900" indent="-342900" algn="l" eaLnBrk="1" hangingPunct="1">
              <a:spcBef>
                <a:spcPts val="575"/>
              </a:spcBef>
              <a:buClr>
                <a:schemeClr val="tx1"/>
              </a:buClr>
              <a:buFont typeface="Wingdings" panose="05000000000000000000" pitchFamily="2" charset="2"/>
              <a:buChar char="F"/>
              <a:defRPr/>
            </a:pPr>
            <a:r>
              <a:rPr lang="el-GR" sz="2000" cap="none" dirty="0">
                <a:solidFill>
                  <a:schemeClr val="tx1"/>
                </a:solidFill>
                <a:latin typeface="Aka-AcidGR-Collage" panose="02000603000000000000" pitchFamily="50" charset="-95"/>
                <a:ea typeface="Aka-AcidGR-Collage" panose="02000603000000000000" pitchFamily="50" charset="-95"/>
              </a:rPr>
              <a:t>ενεργοποιεί επιλεκτικά και συνδυαστικά γνωστικές δεξιότητες, λογικούς συλλογισμούς και </a:t>
            </a:r>
            <a:r>
              <a:rPr lang="el-GR" sz="2000" cap="none" dirty="0" err="1">
                <a:solidFill>
                  <a:schemeClr val="tx1"/>
                </a:solidFill>
                <a:latin typeface="Aka-AcidGR-Collage" panose="02000603000000000000" pitchFamily="50" charset="-95"/>
                <a:ea typeface="Aka-AcidGR-Collage" panose="02000603000000000000" pitchFamily="50" charset="-95"/>
              </a:rPr>
              <a:t>μεταγνωστικές</a:t>
            </a:r>
            <a:r>
              <a:rPr lang="el-GR" sz="2000" cap="none" dirty="0">
                <a:solidFill>
                  <a:schemeClr val="tx1"/>
                </a:solidFill>
                <a:latin typeface="Aka-AcidGR-Collage" panose="02000603000000000000" pitchFamily="50" charset="-95"/>
                <a:ea typeface="Aka-AcidGR-Collage" panose="02000603000000000000" pitchFamily="50" charset="-95"/>
              </a:rPr>
              <a:t> στρατηγικές,</a:t>
            </a:r>
            <a:r>
              <a:rPr lang="en-US" sz="2000" cap="none" dirty="0">
                <a:solidFill>
                  <a:schemeClr val="tx1"/>
                </a:solidFill>
                <a:latin typeface="Aka-AcidGR-Collage" panose="02000603000000000000" pitchFamily="50" charset="-95"/>
                <a:ea typeface="Aka-AcidGR-Collage" panose="02000603000000000000" pitchFamily="50" charset="-95"/>
              </a:rPr>
              <a:t> </a:t>
            </a:r>
            <a:r>
              <a:rPr lang="el-GR" sz="2000" cap="none" dirty="0">
                <a:solidFill>
                  <a:schemeClr val="tx1"/>
                </a:solidFill>
                <a:latin typeface="Aka-AcidGR-Collage" panose="02000603000000000000" pitchFamily="50" charset="-95"/>
                <a:ea typeface="Aka-AcidGR-Collage" panose="02000603000000000000" pitchFamily="50" charset="-95"/>
              </a:rPr>
              <a:t>προκειμένου να οδηγήσει σε </a:t>
            </a:r>
            <a:r>
              <a:rPr lang="el-GR" sz="2000" cap="none" dirty="0">
                <a:solidFill>
                  <a:schemeClr val="accent1">
                    <a:lumMod val="75000"/>
                  </a:schemeClr>
                </a:solidFill>
                <a:latin typeface="Aka-AcidGR-Collage" panose="02000603000000000000" pitchFamily="50" charset="-95"/>
                <a:ea typeface="Aka-AcidGR-Collage" panose="02000603000000000000" pitchFamily="50" charset="-95"/>
              </a:rPr>
              <a:t>λύση προβλημάτων</a:t>
            </a:r>
            <a:r>
              <a:rPr lang="en-US" sz="2000" cap="none" dirty="0">
                <a:solidFill>
                  <a:schemeClr val="tx1"/>
                </a:solidFill>
                <a:latin typeface="Aka-AcidGR-Collage" panose="02000603000000000000" pitchFamily="50" charset="-95"/>
                <a:ea typeface="Aka-AcidGR-Collage" panose="02000603000000000000" pitchFamily="50" charset="-95"/>
              </a:rPr>
              <a:t>,</a:t>
            </a:r>
            <a:endParaRPr lang="el-GR" sz="2000" cap="none" dirty="0">
              <a:solidFill>
                <a:schemeClr val="tx1"/>
              </a:solidFill>
              <a:latin typeface="Aka-AcidGR-Collage" panose="02000603000000000000" pitchFamily="50" charset="-95"/>
              <a:ea typeface="Aka-AcidGR-Collage" panose="02000603000000000000" pitchFamily="50" charset="-95"/>
            </a:endParaRPr>
          </a:p>
          <a:p>
            <a:pPr marL="342900" indent="-342900" algn="l" eaLnBrk="1" hangingPunct="1">
              <a:spcBef>
                <a:spcPts val="575"/>
              </a:spcBef>
              <a:buClr>
                <a:schemeClr val="tx1"/>
              </a:buClr>
              <a:buFont typeface="Wingdings" panose="05000000000000000000" pitchFamily="2" charset="2"/>
              <a:buChar char="F"/>
              <a:defRPr/>
            </a:pPr>
            <a:endParaRPr lang="el-GR" sz="2000" cap="none" dirty="0">
              <a:solidFill>
                <a:schemeClr val="tx1"/>
              </a:solidFill>
              <a:latin typeface="Aka-AcidGR-Collage" panose="02000603000000000000" pitchFamily="50" charset="-95"/>
              <a:ea typeface="Aka-AcidGR-Collage" panose="02000603000000000000" pitchFamily="50" charset="-95"/>
            </a:endParaRPr>
          </a:p>
          <a:p>
            <a:pPr marL="342900" indent="-342900" algn="l" eaLnBrk="1" hangingPunct="1">
              <a:spcBef>
                <a:spcPts val="575"/>
              </a:spcBef>
              <a:buClr>
                <a:schemeClr val="tx1"/>
              </a:buClr>
              <a:buFont typeface="Wingdings" panose="05000000000000000000" pitchFamily="2" charset="2"/>
              <a:buChar char="F"/>
              <a:defRPr/>
            </a:pPr>
            <a:r>
              <a:rPr lang="el-GR" sz="2000" cap="none" dirty="0">
                <a:solidFill>
                  <a:schemeClr val="tx1"/>
                </a:solidFill>
                <a:latin typeface="Aka-AcidGR-Collage" panose="02000603000000000000" pitchFamily="50" charset="-95"/>
                <a:ea typeface="Aka-AcidGR-Collage" panose="02000603000000000000" pitchFamily="50" charset="-95"/>
              </a:rPr>
              <a:t>βοηθά το άτομο να επεξεργάζεται τα δεδομένα με τρόπο λογικό και, κατά το δυνατόν, </a:t>
            </a:r>
            <a:r>
              <a:rPr lang="el-GR" sz="2000" cap="none" dirty="0" err="1">
                <a:solidFill>
                  <a:schemeClr val="tx1"/>
                </a:solidFill>
                <a:latin typeface="Aka-AcidGR-Collage" panose="02000603000000000000" pitchFamily="50" charset="-95"/>
                <a:ea typeface="Aka-AcidGR-Collage" panose="02000603000000000000" pitchFamily="50" charset="-95"/>
              </a:rPr>
              <a:t>αποστασιοποιημένο</a:t>
            </a:r>
            <a:r>
              <a:rPr lang="el-GR" sz="2000" cap="none" dirty="0">
                <a:solidFill>
                  <a:schemeClr val="tx1"/>
                </a:solidFill>
                <a:latin typeface="Aka-AcidGR-Collage" panose="02000603000000000000" pitchFamily="50" charset="-95"/>
                <a:ea typeface="Aka-AcidGR-Collage" panose="02000603000000000000" pitchFamily="50" charset="-95"/>
              </a:rPr>
              <a:t> από τις προσωπικές του πεποιθήσεις και προκαταλήψεις («</a:t>
            </a:r>
            <a:r>
              <a:rPr lang="el-GR" sz="2000" cap="none" dirty="0">
                <a:solidFill>
                  <a:schemeClr val="accent1">
                    <a:lumMod val="75000"/>
                  </a:schemeClr>
                </a:solidFill>
                <a:latin typeface="Aka-AcidGR-Collage" panose="02000603000000000000" pitchFamily="50" charset="-95"/>
                <a:ea typeface="Aka-AcidGR-Collage" panose="02000603000000000000" pitchFamily="50" charset="-95"/>
              </a:rPr>
              <a:t>αντικειμενικά</a:t>
            </a:r>
            <a:r>
              <a:rPr lang="el-GR" sz="2000" cap="none" dirty="0">
                <a:solidFill>
                  <a:schemeClr val="tx1"/>
                </a:solidFill>
                <a:latin typeface="Aka-AcidGR-Collage" panose="02000603000000000000" pitchFamily="50" charset="-95"/>
                <a:ea typeface="Aka-AcidGR-Collage" panose="02000603000000000000" pitchFamily="50" charset="-95"/>
              </a:rPr>
              <a:t>»)</a:t>
            </a:r>
            <a:r>
              <a:rPr lang="en-US" sz="2000" cap="none" dirty="0">
                <a:solidFill>
                  <a:schemeClr val="tx1"/>
                </a:solidFill>
                <a:latin typeface="Aka-AcidGR-Collage" panose="02000603000000000000" pitchFamily="50" charset="-95"/>
                <a:ea typeface="Aka-AcidGR-Collage" panose="02000603000000000000" pitchFamily="50" charset="-95"/>
              </a:rPr>
              <a:t>,</a:t>
            </a:r>
            <a:endParaRPr lang="el-GR" sz="2000" cap="none" dirty="0">
              <a:solidFill>
                <a:schemeClr val="tx1"/>
              </a:solidFill>
              <a:latin typeface="Aka-AcidGR-Collage" panose="02000603000000000000" pitchFamily="50" charset="-95"/>
              <a:ea typeface="Aka-AcidGR-Collage" panose="02000603000000000000" pitchFamily="50" charset="-95"/>
            </a:endParaRPr>
          </a:p>
          <a:p>
            <a:pPr marL="342900" indent="-342900" algn="l" eaLnBrk="1" hangingPunct="1">
              <a:spcBef>
                <a:spcPts val="575"/>
              </a:spcBef>
              <a:buClr>
                <a:schemeClr val="tx1"/>
              </a:buClr>
              <a:buFont typeface="Wingdings" panose="05000000000000000000" pitchFamily="2" charset="2"/>
              <a:buChar char="F"/>
              <a:defRPr/>
            </a:pPr>
            <a:endParaRPr lang="el-GR" sz="2000" cap="none" dirty="0">
              <a:solidFill>
                <a:schemeClr val="tx1"/>
              </a:solidFill>
              <a:latin typeface="Aka-AcidGR-Collage" panose="02000603000000000000" pitchFamily="50" charset="-95"/>
              <a:ea typeface="Aka-AcidGR-Collage" panose="02000603000000000000" pitchFamily="50" charset="-95"/>
            </a:endParaRPr>
          </a:p>
          <a:p>
            <a:pPr marL="342900" indent="-342900" algn="l" eaLnBrk="1" hangingPunct="1">
              <a:spcBef>
                <a:spcPts val="575"/>
              </a:spcBef>
              <a:buClr>
                <a:schemeClr val="tx1"/>
              </a:buClr>
              <a:buFont typeface="Wingdings" panose="05000000000000000000" pitchFamily="2" charset="2"/>
              <a:buChar char="F"/>
              <a:defRPr/>
            </a:pPr>
            <a:r>
              <a:rPr lang="el-GR" sz="2000" cap="none" dirty="0">
                <a:solidFill>
                  <a:schemeClr val="tx1"/>
                </a:solidFill>
                <a:latin typeface="Aka-AcidGR-Collage" panose="02000603000000000000" pitchFamily="50" charset="-95"/>
                <a:ea typeface="Aka-AcidGR-Collage" panose="02000603000000000000" pitchFamily="50" charset="-95"/>
              </a:rPr>
              <a:t>συμβάλει, ώστε να δαμαστεί το πλήθος των ετερογενών στοιχείων και το άτομο να οδηγηθεί σε </a:t>
            </a:r>
            <a:r>
              <a:rPr lang="el-GR" sz="2000" cap="none" dirty="0">
                <a:solidFill>
                  <a:schemeClr val="accent1">
                    <a:lumMod val="75000"/>
                  </a:schemeClr>
                </a:solidFill>
                <a:latin typeface="Aka-AcidGR-Collage" panose="02000603000000000000" pitchFamily="50" charset="-95"/>
                <a:ea typeface="Aka-AcidGR-Collage" panose="02000603000000000000" pitchFamily="50" charset="-95"/>
              </a:rPr>
              <a:t>έγκυρα και λογικά συμπεράσματα</a:t>
            </a:r>
            <a:r>
              <a:rPr lang="el-GR" sz="2000" cap="none" dirty="0">
                <a:solidFill>
                  <a:schemeClr val="tx1"/>
                </a:solidFill>
                <a:latin typeface="Aka-AcidGR-Collage" panose="02000603000000000000" pitchFamily="50" charset="-95"/>
                <a:ea typeface="Aka-AcidGR-Collage" panose="02000603000000000000" pitchFamily="50" charset="-95"/>
              </a:rPr>
              <a:t>, διαπιστώσεις, κρίσεις και επιλογές δράσης.</a:t>
            </a:r>
          </a:p>
        </p:txBody>
      </p:sp>
    </p:spTree>
    <p:extLst>
      <p:ext uri="{BB962C8B-B14F-4D97-AF65-F5344CB8AC3E}">
        <p14:creationId xmlns:p14="http://schemas.microsoft.com/office/powerpoint/2010/main" val="17255684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Θέση εικόνας 16" descr="κοντινό πλάνο ρολογιού">
            <a:extLst>
              <a:ext uri="{FF2B5EF4-FFF2-40B4-BE49-F238E27FC236}">
                <a16:creationId xmlns:a16="http://schemas.microsoft.com/office/drawing/2014/main" id="{83B20FBB-8217-4FB0-BC35-E49BA9252554}"/>
              </a:ext>
            </a:extLst>
          </p:cNvPr>
          <p:cNvPicPr>
            <a:picLocks noGrp="1" noChangeAspect="1"/>
          </p:cNvPicPr>
          <p:nvPr>
            <p:ph type="pic" sz="quarter" idx="13"/>
          </p:nvPr>
        </p:nvPicPr>
        <p:blipFill rotWithShape="1">
          <a:blip r:embed="rId3" cstate="email">
            <a:extLst>
              <a:ext uri="{28A0092B-C50C-407E-A947-70E740481C1C}">
                <a14:useLocalDpi xmlns:a14="http://schemas.microsoft.com/office/drawing/2010/main"/>
              </a:ext>
            </a:extLst>
          </a:blip>
          <a:srcRect/>
          <a:stretch/>
        </p:blipFill>
        <p:spPr>
          <a:xfrm>
            <a:off x="6534618" y="0"/>
            <a:ext cx="5727700" cy="6858000"/>
          </a:xfrm>
        </p:spPr>
      </p:pic>
      <p:grpSp>
        <p:nvGrpSpPr>
          <p:cNvPr id="9" name="Ομάδα 8">
            <a:extLst>
              <a:ext uri="{FF2B5EF4-FFF2-40B4-BE49-F238E27FC236}">
                <a16:creationId xmlns:a16="http://schemas.microsoft.com/office/drawing/2014/main" id="{E7969C14-1078-4610-9BC5-74119C9B87BE}"/>
              </a:ext>
              <a:ext uri="{C183D7F6-B498-43B3-948B-1728B52AA6E4}">
                <adec:decorative xmlns:adec="http://schemas.microsoft.com/office/drawing/2017/decorative" val="1"/>
              </a:ext>
            </a:extLst>
          </p:cNvPr>
          <p:cNvGrpSpPr/>
          <p:nvPr/>
        </p:nvGrpSpPr>
        <p:grpSpPr>
          <a:xfrm>
            <a:off x="33412" y="2001975"/>
            <a:ext cx="8050482" cy="1821448"/>
            <a:chOff x="0" y="3808320"/>
            <a:chExt cx="7833208" cy="2547440"/>
          </a:xfrm>
          <a:solidFill>
            <a:schemeClr val="accent6"/>
          </a:solidFill>
        </p:grpSpPr>
        <p:sp>
          <p:nvSpPr>
            <p:cNvPr id="10" name="Ελεύθερη σχεδίαση: Σχήμα 9">
              <a:extLst>
                <a:ext uri="{FF2B5EF4-FFF2-40B4-BE49-F238E27FC236}">
                  <a16:creationId xmlns:a16="http://schemas.microsoft.com/office/drawing/2014/main" id="{E531D018-EFA3-4346-AB80-7CE436393D9E}"/>
                </a:ext>
                <a:ext uri="{C183D7F6-B498-43B3-948B-1728B52AA6E4}">
                  <adec:decorative xmlns:adec="http://schemas.microsoft.com/office/drawing/2017/decorative" val="1"/>
                </a:ext>
              </a:extLst>
            </p:cNvPr>
            <p:cNvSpPr/>
            <p:nvPr/>
          </p:nvSpPr>
          <p:spPr>
            <a:xfrm>
              <a:off x="0" y="3808320"/>
              <a:ext cx="7833208" cy="2547440"/>
            </a:xfrm>
            <a:custGeom>
              <a:avLst/>
              <a:gdLst>
                <a:gd name="connsiteX0" fmla="*/ 0 w 7833208"/>
                <a:gd name="connsiteY0" fmla="*/ 0 h 2547440"/>
                <a:gd name="connsiteX1" fmla="*/ 7833208 w 7833208"/>
                <a:gd name="connsiteY1" fmla="*/ 0 h 2547440"/>
                <a:gd name="connsiteX2" fmla="*/ 7135846 w 7833208"/>
                <a:gd name="connsiteY2" fmla="*/ 2547440 h 2547440"/>
                <a:gd name="connsiteX3" fmla="*/ 0 w 7833208"/>
                <a:gd name="connsiteY3" fmla="*/ 2547440 h 2547440"/>
              </a:gdLst>
              <a:ahLst/>
              <a:cxnLst>
                <a:cxn ang="0">
                  <a:pos x="connsiteX0" y="connsiteY0"/>
                </a:cxn>
                <a:cxn ang="0">
                  <a:pos x="connsiteX1" y="connsiteY1"/>
                </a:cxn>
                <a:cxn ang="0">
                  <a:pos x="connsiteX2" y="connsiteY2"/>
                </a:cxn>
                <a:cxn ang="0">
                  <a:pos x="connsiteX3" y="connsiteY3"/>
                </a:cxn>
              </a:cxnLst>
              <a:rect l="l" t="t" r="r" b="b"/>
              <a:pathLst>
                <a:path w="7833208" h="2547440">
                  <a:moveTo>
                    <a:pt x="0" y="0"/>
                  </a:moveTo>
                  <a:lnTo>
                    <a:pt x="7833208" y="0"/>
                  </a:lnTo>
                  <a:lnTo>
                    <a:pt x="7135846" y="2547440"/>
                  </a:lnTo>
                  <a:lnTo>
                    <a:pt x="0" y="254744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l-GR"/>
            </a:p>
          </p:txBody>
        </p:sp>
        <p:sp>
          <p:nvSpPr>
            <p:cNvPr id="11" name="Ελεύθερη σχεδίαση: Σχήμα 10">
              <a:extLst>
                <a:ext uri="{FF2B5EF4-FFF2-40B4-BE49-F238E27FC236}">
                  <a16:creationId xmlns:a16="http://schemas.microsoft.com/office/drawing/2014/main" id="{FA9D7AC8-80D5-49DC-A585-FCFFA6CA4B66}"/>
                </a:ext>
                <a:ext uri="{C183D7F6-B498-43B3-948B-1728B52AA6E4}">
                  <adec:decorative xmlns:adec="http://schemas.microsoft.com/office/drawing/2017/decorative" val="1"/>
                </a:ext>
              </a:extLst>
            </p:cNvPr>
            <p:cNvSpPr/>
            <p:nvPr/>
          </p:nvSpPr>
          <p:spPr>
            <a:xfrm>
              <a:off x="1" y="3808320"/>
              <a:ext cx="7692571" cy="2547440"/>
            </a:xfrm>
            <a:custGeom>
              <a:avLst/>
              <a:gdLst>
                <a:gd name="connsiteX0" fmla="*/ 0 w 7692571"/>
                <a:gd name="connsiteY0" fmla="*/ 0 h 2547440"/>
                <a:gd name="connsiteX1" fmla="*/ 7692571 w 7692571"/>
                <a:gd name="connsiteY1" fmla="*/ 0 h 2547440"/>
                <a:gd name="connsiteX2" fmla="*/ 6995209 w 7692571"/>
                <a:gd name="connsiteY2" fmla="*/ 2547440 h 2547440"/>
                <a:gd name="connsiteX3" fmla="*/ 0 w 7692571"/>
                <a:gd name="connsiteY3" fmla="*/ 2547440 h 2547440"/>
              </a:gdLst>
              <a:ahLst/>
              <a:cxnLst>
                <a:cxn ang="0">
                  <a:pos x="connsiteX0" y="connsiteY0"/>
                </a:cxn>
                <a:cxn ang="0">
                  <a:pos x="connsiteX1" y="connsiteY1"/>
                </a:cxn>
                <a:cxn ang="0">
                  <a:pos x="connsiteX2" y="connsiteY2"/>
                </a:cxn>
                <a:cxn ang="0">
                  <a:pos x="connsiteX3" y="connsiteY3"/>
                </a:cxn>
              </a:cxnLst>
              <a:rect l="l" t="t" r="r" b="b"/>
              <a:pathLst>
                <a:path w="7692571" h="2547440">
                  <a:moveTo>
                    <a:pt x="0" y="0"/>
                  </a:moveTo>
                  <a:lnTo>
                    <a:pt x="7692571" y="0"/>
                  </a:lnTo>
                  <a:lnTo>
                    <a:pt x="6995209" y="2547440"/>
                  </a:lnTo>
                  <a:lnTo>
                    <a:pt x="0" y="254744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l-GR" dirty="0"/>
            </a:p>
          </p:txBody>
        </p:sp>
      </p:grpSp>
      <p:sp>
        <p:nvSpPr>
          <p:cNvPr id="14" name="Ορθογώνιο 13">
            <a:extLst>
              <a:ext uri="{FF2B5EF4-FFF2-40B4-BE49-F238E27FC236}">
                <a16:creationId xmlns:a16="http://schemas.microsoft.com/office/drawing/2014/main" id="{C862BC4D-BD7A-417E-A34A-59CE4D4A6AC8}"/>
              </a:ext>
              <a:ext uri="{C183D7F6-B498-43B3-948B-1728B52AA6E4}">
                <adec:decorative xmlns:adec="http://schemas.microsoft.com/office/drawing/2017/decorative" val="1"/>
              </a:ext>
            </a:extLst>
          </p:cNvPr>
          <p:cNvSpPr/>
          <p:nvPr/>
        </p:nvSpPr>
        <p:spPr>
          <a:xfrm>
            <a:off x="0" y="6355760"/>
            <a:ext cx="12192000" cy="91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a:p>
        </p:txBody>
      </p:sp>
      <p:sp>
        <p:nvSpPr>
          <p:cNvPr id="15" name="Έλλειψη 14">
            <a:extLst>
              <a:ext uri="{FF2B5EF4-FFF2-40B4-BE49-F238E27FC236}">
                <a16:creationId xmlns:a16="http://schemas.microsoft.com/office/drawing/2014/main" id="{652937FB-CDE3-46B3-8481-AB5DB8C4BABA}"/>
              </a:ext>
              <a:ext uri="{C183D7F6-B498-43B3-948B-1728B52AA6E4}">
                <adec:decorative xmlns:adec="http://schemas.microsoft.com/office/drawing/2017/decorative" val="1"/>
              </a:ext>
            </a:extLst>
          </p:cNvPr>
          <p:cNvSpPr/>
          <p:nvPr/>
        </p:nvSpPr>
        <p:spPr>
          <a:xfrm>
            <a:off x="11091210" y="6086479"/>
            <a:ext cx="600974" cy="60097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a:p>
        </p:txBody>
      </p:sp>
      <p:sp>
        <p:nvSpPr>
          <p:cNvPr id="12" name="Θέση αριθμού διαφάνειας 5" descr="αριθμός διαφάνειας">
            <a:extLst>
              <a:ext uri="{FF2B5EF4-FFF2-40B4-BE49-F238E27FC236}">
                <a16:creationId xmlns:a16="http://schemas.microsoft.com/office/drawing/2014/main" id="{C2827A65-383D-4D68-9F51-F76C2370BF65}"/>
              </a:ext>
            </a:extLst>
          </p:cNvPr>
          <p:cNvSpPr txBox="1">
            <a:spLocks/>
          </p:cNvSpPr>
          <p:nvPr/>
        </p:nvSpPr>
        <p:spPr>
          <a:xfrm>
            <a:off x="11091210" y="6189345"/>
            <a:ext cx="600974" cy="395243"/>
          </a:xfrm>
          <a:prstGeom prst="rect">
            <a:avLst/>
          </a:prstGeom>
        </p:spPr>
        <p:txBody>
          <a:bodyPr vert="horz" lIns="0" tIns="0" rIns="0" bIns="0" rtlCol="0" anchor="ctr"/>
          <a:lstStyle>
            <a:defPPr>
              <a:defRPr lang="en-US"/>
            </a:defPPr>
            <a:lvl1pPr marL="0" algn="r" defTabSz="914400" rtl="0" eaLnBrk="1" latinLnBrk="0" hangingPunct="1">
              <a:defRPr sz="11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fld id="{247A4EEE-49CE-4F6C-BF32-B7FCC5EBBF45}" type="slidenum">
              <a:rPr lang="el-GR" sz="1200" smtClean="0">
                <a:solidFill>
                  <a:schemeClr val="bg1"/>
                </a:solidFill>
              </a:rPr>
              <a:pPr algn="ctr" rtl="0"/>
              <a:t>20</a:t>
            </a:fld>
            <a:endParaRPr lang="el-GR" sz="1200">
              <a:solidFill>
                <a:schemeClr val="bg1"/>
              </a:solidFill>
            </a:endParaRPr>
          </a:p>
        </p:txBody>
      </p:sp>
      <p:sp>
        <p:nvSpPr>
          <p:cNvPr id="16" name="1 - Τίτλος">
            <a:extLst>
              <a:ext uri="{FF2B5EF4-FFF2-40B4-BE49-F238E27FC236}">
                <a16:creationId xmlns:a16="http://schemas.microsoft.com/office/drawing/2014/main" id="{FE78D826-7B5B-45B6-8D1D-FB386009953F}"/>
              </a:ext>
            </a:extLst>
          </p:cNvPr>
          <p:cNvSpPr txBox="1">
            <a:spLocks/>
          </p:cNvSpPr>
          <p:nvPr/>
        </p:nvSpPr>
        <p:spPr>
          <a:xfrm>
            <a:off x="7302166" y="32064"/>
            <a:ext cx="4889834" cy="1196752"/>
          </a:xfrm>
          <a:prstGeom prst="rect">
            <a:avLst/>
          </a:prstGeom>
        </p:spPr>
        <p:txBody>
          <a:bodyPr vert="horz" wrap="square" lIns="0" tIns="45720" rIns="91440" bIns="45720" rtlCol="0" anchor="t">
            <a:noAutofit/>
          </a:bodyPr>
          <a:lstStyle>
            <a:lvl1pPr marL="0" indent="0" algn="l" defTabSz="914400" rtl="0" eaLnBrk="1" latinLnBrk="0" hangingPunct="1">
              <a:lnSpc>
                <a:spcPct val="90000"/>
              </a:lnSpc>
              <a:spcBef>
                <a:spcPct val="0"/>
              </a:spcBef>
              <a:buFont typeface="Arial" panose="020B0604020202020204" pitchFamily="34" charset="0"/>
              <a:buNone/>
              <a:defRPr lang="en-GB" sz="2400" kern="1200" dirty="0">
                <a:solidFill>
                  <a:schemeClr val="tx1"/>
                </a:solidFill>
                <a:latin typeface="Corbel" panose="020B0503020204020204" pitchFamily="34" charset="0"/>
                <a:ea typeface="+mj-ea"/>
                <a:cs typeface="+mj-cs"/>
              </a:defRPr>
            </a:lvl1pPr>
          </a:lstStyle>
          <a:p>
            <a:pPr algn="r">
              <a:defRPr/>
            </a:pPr>
            <a:r>
              <a:rPr lang="el-GR" sz="1600" dirty="0"/>
              <a:t>ΙΕΑ 101</a:t>
            </a:r>
            <a:br>
              <a:rPr lang="el-GR" sz="1600" dirty="0"/>
            </a:br>
            <a:r>
              <a:rPr lang="el-GR" sz="1600" b="1" dirty="0"/>
              <a:t>ΔΙΔΑΚΤΙΚΗ – ΘΕΩΡΙΑ ΚΑΙ ΠΡΑΞΗ ΤΗΣ ΔΙΔΑΣΚΑΛΙΑΣ</a:t>
            </a:r>
            <a:br>
              <a:rPr lang="el-GR" sz="1600" dirty="0"/>
            </a:br>
            <a:r>
              <a:rPr lang="el-GR" sz="1600" dirty="0"/>
              <a:t>Κ. ΑΓΓΕΛΑΚΟΣ – Χ. ΚΟΥΡΓΙΑΝΤΑΚΗΣ</a:t>
            </a:r>
            <a:br>
              <a:rPr lang="el-GR" sz="1600" dirty="0"/>
            </a:br>
            <a:r>
              <a:rPr lang="el-GR" sz="1600" dirty="0"/>
              <a:t>ΥΠΟΧΡΕΩΤΙΚΟ, Η΄ ΕΞΑΜΗΝΟ</a:t>
            </a:r>
            <a:br>
              <a:rPr lang="el-GR" sz="1600" dirty="0"/>
            </a:br>
            <a:r>
              <a:rPr lang="el-GR" sz="1600" dirty="0"/>
              <a:t>5 ECTS</a:t>
            </a:r>
            <a:endParaRPr lang="el-GR" sz="1600" cap="small" dirty="0"/>
          </a:p>
        </p:txBody>
      </p:sp>
      <p:sp>
        <p:nvSpPr>
          <p:cNvPr id="19" name="1 - Τίτλος">
            <a:extLst>
              <a:ext uri="{FF2B5EF4-FFF2-40B4-BE49-F238E27FC236}">
                <a16:creationId xmlns:a16="http://schemas.microsoft.com/office/drawing/2014/main" id="{01AD8D03-C5B1-4DD6-B567-A35AA5FC18B7}"/>
              </a:ext>
            </a:extLst>
          </p:cNvPr>
          <p:cNvSpPr txBox="1">
            <a:spLocks/>
          </p:cNvSpPr>
          <p:nvPr/>
        </p:nvSpPr>
        <p:spPr>
          <a:xfrm>
            <a:off x="267702" y="410800"/>
            <a:ext cx="6964145" cy="1196752"/>
          </a:xfrm>
          <a:prstGeom prst="rect">
            <a:avLst/>
          </a:prstGeom>
        </p:spPr>
        <p:txBody>
          <a:bodyPr vert="horz" wrap="square" lIns="0" tIns="45720" rIns="91440" bIns="45720" rtlCol="0" anchor="t">
            <a:noAutofit/>
          </a:bodyPr>
          <a:lstStyle>
            <a:lvl1pPr marL="0" indent="0" algn="l" defTabSz="914400" rtl="0" eaLnBrk="1" latinLnBrk="0" hangingPunct="1">
              <a:lnSpc>
                <a:spcPct val="90000"/>
              </a:lnSpc>
              <a:spcBef>
                <a:spcPct val="0"/>
              </a:spcBef>
              <a:buFont typeface="Arial" panose="020B0604020202020204" pitchFamily="34" charset="0"/>
              <a:buNone/>
              <a:defRPr lang="en-GB" sz="2400" kern="1200" dirty="0">
                <a:solidFill>
                  <a:schemeClr val="tx1"/>
                </a:solidFill>
                <a:latin typeface="Corbel" panose="020B0503020204020204" pitchFamily="34" charset="0"/>
                <a:ea typeface="+mj-ea"/>
                <a:cs typeface="+mj-cs"/>
              </a:defRPr>
            </a:lvl1pPr>
          </a:lstStyle>
          <a:p>
            <a:pPr>
              <a:defRPr/>
            </a:pPr>
            <a:r>
              <a:rPr lang="el-GR" b="1" dirty="0">
                <a:latin typeface="Sitka Heading" panose="02000505000000020004" pitchFamily="2" charset="0"/>
              </a:rPr>
              <a:t>ΙΣΤΟΡΙΚΗ ΚΑΤΑΝΟΗΣΗ</a:t>
            </a:r>
          </a:p>
          <a:p>
            <a:pPr>
              <a:defRPr/>
            </a:pPr>
            <a:r>
              <a:rPr lang="el-GR" dirty="0">
                <a:latin typeface="Sitka Heading" panose="02000505000000020004" pitchFamily="2" charset="0"/>
              </a:rPr>
              <a:t>Παράγοντες </a:t>
            </a:r>
            <a:r>
              <a:rPr lang="el-GR" dirty="0" err="1">
                <a:latin typeface="Sitka Heading" panose="02000505000000020004" pitchFamily="2" charset="0"/>
              </a:rPr>
              <a:t>επιδραστικοί</a:t>
            </a:r>
            <a:r>
              <a:rPr lang="el-GR" dirty="0">
                <a:latin typeface="Sitka Heading" panose="02000505000000020004" pitchFamily="2" charset="0"/>
              </a:rPr>
              <a:t> στην ιστορική κατανόηση, στη διδασκαλία της Ιστορίας:</a:t>
            </a:r>
          </a:p>
        </p:txBody>
      </p:sp>
      <p:grpSp>
        <p:nvGrpSpPr>
          <p:cNvPr id="20" name="Ομάδα 19">
            <a:extLst>
              <a:ext uri="{FF2B5EF4-FFF2-40B4-BE49-F238E27FC236}">
                <a16:creationId xmlns:a16="http://schemas.microsoft.com/office/drawing/2014/main" id="{DAB5CCA6-21D7-439F-BEFE-3FF2D71B3FDF}"/>
              </a:ext>
              <a:ext uri="{C183D7F6-B498-43B3-948B-1728B52AA6E4}">
                <adec:decorative xmlns:adec="http://schemas.microsoft.com/office/drawing/2017/decorative" val="1"/>
              </a:ext>
            </a:extLst>
          </p:cNvPr>
          <p:cNvGrpSpPr/>
          <p:nvPr/>
        </p:nvGrpSpPr>
        <p:grpSpPr>
          <a:xfrm>
            <a:off x="499816" y="4396924"/>
            <a:ext cx="8050482" cy="1821448"/>
            <a:chOff x="0" y="3808320"/>
            <a:chExt cx="7833208" cy="2547440"/>
          </a:xfrm>
          <a:solidFill>
            <a:srgbClr val="AB678E"/>
          </a:solidFill>
        </p:grpSpPr>
        <p:sp>
          <p:nvSpPr>
            <p:cNvPr id="21" name="Ελεύθερη σχεδίαση: Σχήμα 20">
              <a:extLst>
                <a:ext uri="{FF2B5EF4-FFF2-40B4-BE49-F238E27FC236}">
                  <a16:creationId xmlns:a16="http://schemas.microsoft.com/office/drawing/2014/main" id="{CAB8F990-53EE-4B3B-BAA5-571864F93CB4}"/>
                </a:ext>
                <a:ext uri="{C183D7F6-B498-43B3-948B-1728B52AA6E4}">
                  <adec:decorative xmlns:adec="http://schemas.microsoft.com/office/drawing/2017/decorative" val="1"/>
                </a:ext>
              </a:extLst>
            </p:cNvPr>
            <p:cNvSpPr/>
            <p:nvPr/>
          </p:nvSpPr>
          <p:spPr>
            <a:xfrm>
              <a:off x="0" y="3808320"/>
              <a:ext cx="7833208" cy="2547440"/>
            </a:xfrm>
            <a:custGeom>
              <a:avLst/>
              <a:gdLst>
                <a:gd name="connsiteX0" fmla="*/ 0 w 7833208"/>
                <a:gd name="connsiteY0" fmla="*/ 0 h 2547440"/>
                <a:gd name="connsiteX1" fmla="*/ 7833208 w 7833208"/>
                <a:gd name="connsiteY1" fmla="*/ 0 h 2547440"/>
                <a:gd name="connsiteX2" fmla="*/ 7135846 w 7833208"/>
                <a:gd name="connsiteY2" fmla="*/ 2547440 h 2547440"/>
                <a:gd name="connsiteX3" fmla="*/ 0 w 7833208"/>
                <a:gd name="connsiteY3" fmla="*/ 2547440 h 2547440"/>
              </a:gdLst>
              <a:ahLst/>
              <a:cxnLst>
                <a:cxn ang="0">
                  <a:pos x="connsiteX0" y="connsiteY0"/>
                </a:cxn>
                <a:cxn ang="0">
                  <a:pos x="connsiteX1" y="connsiteY1"/>
                </a:cxn>
                <a:cxn ang="0">
                  <a:pos x="connsiteX2" y="connsiteY2"/>
                </a:cxn>
                <a:cxn ang="0">
                  <a:pos x="connsiteX3" y="connsiteY3"/>
                </a:cxn>
              </a:cxnLst>
              <a:rect l="l" t="t" r="r" b="b"/>
              <a:pathLst>
                <a:path w="7833208" h="2547440">
                  <a:moveTo>
                    <a:pt x="0" y="0"/>
                  </a:moveTo>
                  <a:lnTo>
                    <a:pt x="7833208" y="0"/>
                  </a:lnTo>
                  <a:lnTo>
                    <a:pt x="7135846" y="2547440"/>
                  </a:lnTo>
                  <a:lnTo>
                    <a:pt x="0" y="254744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l-GR"/>
            </a:p>
          </p:txBody>
        </p:sp>
        <p:sp>
          <p:nvSpPr>
            <p:cNvPr id="22" name="Ελεύθερη σχεδίαση: Σχήμα 21">
              <a:extLst>
                <a:ext uri="{FF2B5EF4-FFF2-40B4-BE49-F238E27FC236}">
                  <a16:creationId xmlns:a16="http://schemas.microsoft.com/office/drawing/2014/main" id="{E345E52A-6176-4BE8-AEC5-E81FC22FBA3B}"/>
                </a:ext>
                <a:ext uri="{C183D7F6-B498-43B3-948B-1728B52AA6E4}">
                  <adec:decorative xmlns:adec="http://schemas.microsoft.com/office/drawing/2017/decorative" val="1"/>
                </a:ext>
              </a:extLst>
            </p:cNvPr>
            <p:cNvSpPr/>
            <p:nvPr/>
          </p:nvSpPr>
          <p:spPr>
            <a:xfrm>
              <a:off x="1" y="3808320"/>
              <a:ext cx="7692571" cy="2547440"/>
            </a:xfrm>
            <a:custGeom>
              <a:avLst/>
              <a:gdLst>
                <a:gd name="connsiteX0" fmla="*/ 0 w 7692571"/>
                <a:gd name="connsiteY0" fmla="*/ 0 h 2547440"/>
                <a:gd name="connsiteX1" fmla="*/ 7692571 w 7692571"/>
                <a:gd name="connsiteY1" fmla="*/ 0 h 2547440"/>
                <a:gd name="connsiteX2" fmla="*/ 6995209 w 7692571"/>
                <a:gd name="connsiteY2" fmla="*/ 2547440 h 2547440"/>
                <a:gd name="connsiteX3" fmla="*/ 0 w 7692571"/>
                <a:gd name="connsiteY3" fmla="*/ 2547440 h 2547440"/>
              </a:gdLst>
              <a:ahLst/>
              <a:cxnLst>
                <a:cxn ang="0">
                  <a:pos x="connsiteX0" y="connsiteY0"/>
                </a:cxn>
                <a:cxn ang="0">
                  <a:pos x="connsiteX1" y="connsiteY1"/>
                </a:cxn>
                <a:cxn ang="0">
                  <a:pos x="connsiteX2" y="connsiteY2"/>
                </a:cxn>
                <a:cxn ang="0">
                  <a:pos x="connsiteX3" y="connsiteY3"/>
                </a:cxn>
              </a:cxnLst>
              <a:rect l="l" t="t" r="r" b="b"/>
              <a:pathLst>
                <a:path w="7692571" h="2547440">
                  <a:moveTo>
                    <a:pt x="0" y="0"/>
                  </a:moveTo>
                  <a:lnTo>
                    <a:pt x="7692571" y="0"/>
                  </a:lnTo>
                  <a:lnTo>
                    <a:pt x="6995209" y="2547440"/>
                  </a:lnTo>
                  <a:lnTo>
                    <a:pt x="0" y="254744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l-GR" dirty="0"/>
            </a:p>
          </p:txBody>
        </p:sp>
      </p:grpSp>
      <p:sp>
        <p:nvSpPr>
          <p:cNvPr id="24" name="TextBox 23">
            <a:extLst>
              <a:ext uri="{FF2B5EF4-FFF2-40B4-BE49-F238E27FC236}">
                <a16:creationId xmlns:a16="http://schemas.microsoft.com/office/drawing/2014/main" id="{ED24FF14-8E05-4A43-9DF5-C17A4708720F}"/>
              </a:ext>
            </a:extLst>
          </p:cNvPr>
          <p:cNvSpPr txBox="1"/>
          <p:nvPr/>
        </p:nvSpPr>
        <p:spPr>
          <a:xfrm>
            <a:off x="267702" y="2018352"/>
            <a:ext cx="7034464" cy="1785104"/>
          </a:xfrm>
          <a:prstGeom prst="rect">
            <a:avLst/>
          </a:prstGeom>
          <a:noFill/>
        </p:spPr>
        <p:txBody>
          <a:bodyPr wrap="square">
            <a:spAutoFit/>
          </a:bodyPr>
          <a:lstStyle/>
          <a:p>
            <a:r>
              <a:rPr lang="el-GR" sz="2200" dirty="0">
                <a:solidFill>
                  <a:schemeClr val="bg1"/>
                </a:solidFill>
                <a:latin typeface="Sitka Heading" panose="02000505000000020004" pitchFamily="2" charset="0"/>
              </a:rPr>
              <a:t>Η τοποθέτηση του ιστορικού γεγονότος μέσα στη ροή του χρόνου, στην οποία μελετώνται επίσης τα προηγούμενα γεγονότα που οδήγησαν σε αυτό που εξετάζουμε (αλλά και η ερμηνεία τους, που επηρέασε τους συμμετέχοντες), καθώς και τα γεγονότα που ακολούθησαν,</a:t>
            </a:r>
          </a:p>
        </p:txBody>
      </p:sp>
      <p:sp>
        <p:nvSpPr>
          <p:cNvPr id="26" name="TextBox 25">
            <a:extLst>
              <a:ext uri="{FF2B5EF4-FFF2-40B4-BE49-F238E27FC236}">
                <a16:creationId xmlns:a16="http://schemas.microsoft.com/office/drawing/2014/main" id="{122CA354-84B0-40B0-99AD-C873D5BCC3CA}"/>
              </a:ext>
            </a:extLst>
          </p:cNvPr>
          <p:cNvSpPr txBox="1"/>
          <p:nvPr/>
        </p:nvSpPr>
        <p:spPr>
          <a:xfrm>
            <a:off x="499815" y="4378319"/>
            <a:ext cx="7905943" cy="1384995"/>
          </a:xfrm>
          <a:prstGeom prst="rect">
            <a:avLst/>
          </a:prstGeom>
          <a:noFill/>
        </p:spPr>
        <p:txBody>
          <a:bodyPr wrap="square">
            <a:spAutoFit/>
          </a:bodyPr>
          <a:lstStyle/>
          <a:p>
            <a:r>
              <a:rPr lang="el-GR" sz="2100" dirty="0">
                <a:solidFill>
                  <a:schemeClr val="bg1"/>
                </a:solidFill>
                <a:latin typeface="Sitka Heading" panose="02000505000000020004" pitchFamily="2" charset="0"/>
              </a:rPr>
              <a:t>Τα διαθέσιμα στους συμμετέχοντες πολιτιστικά εργαλεία και τα πρότυπα για τη χρήση τους στη συγκεκριμένη ιστορική δράση, μαζί με τα φυσικά εργαλεία και τη συνήθη χρήση τους εκείνη</a:t>
            </a:r>
          </a:p>
          <a:p>
            <a:r>
              <a:rPr lang="el-GR" sz="2100" dirty="0">
                <a:solidFill>
                  <a:schemeClr val="bg1"/>
                </a:solidFill>
                <a:latin typeface="Sitka Heading" panose="02000505000000020004" pitchFamily="2" charset="0"/>
              </a:rPr>
              <a:t>την περίοδο.</a:t>
            </a:r>
          </a:p>
        </p:txBody>
      </p:sp>
    </p:spTree>
    <p:extLst>
      <p:ext uri="{BB962C8B-B14F-4D97-AF65-F5344CB8AC3E}">
        <p14:creationId xmlns:p14="http://schemas.microsoft.com/office/powerpoint/2010/main" val="17883216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Τίτλος 32" descr="τίτλος">
            <a:extLst>
              <a:ext uri="{FF2B5EF4-FFF2-40B4-BE49-F238E27FC236}">
                <a16:creationId xmlns:a16="http://schemas.microsoft.com/office/drawing/2014/main" id="{18CDD97B-6E25-4FB4-B239-493E54AA0830}"/>
              </a:ext>
            </a:extLst>
          </p:cNvPr>
          <p:cNvSpPr>
            <a:spLocks noGrp="1"/>
          </p:cNvSpPr>
          <p:nvPr>
            <p:ph type="title"/>
          </p:nvPr>
        </p:nvSpPr>
        <p:spPr/>
        <p:txBody>
          <a:bodyPr rtlCol="0"/>
          <a:lstStyle/>
          <a:p>
            <a:pPr rtl="0"/>
            <a:r>
              <a:rPr lang="el-GR">
                <a:solidFill>
                  <a:schemeClr val="bg1"/>
                </a:solidFill>
              </a:rPr>
              <a:t>LOREM IPSUM DOLOR SIT AMET, CONSECTETUER ADIPISCING ELIT. 12</a:t>
            </a:r>
          </a:p>
        </p:txBody>
      </p:sp>
      <p:pic>
        <p:nvPicPr>
          <p:cNvPr id="13" name="Θέση εικόνας 12" descr="εναέρια προβολή σπειροειδούς σκάλας">
            <a:extLst>
              <a:ext uri="{FF2B5EF4-FFF2-40B4-BE49-F238E27FC236}">
                <a16:creationId xmlns:a16="http://schemas.microsoft.com/office/drawing/2014/main" id="{FEB910A3-4C94-4A0C-AC72-88985A7BA967}"/>
              </a:ext>
            </a:extLst>
          </p:cNvPr>
          <p:cNvPicPr>
            <a:picLocks noGrp="1" noChangeAspect="1"/>
          </p:cNvPicPr>
          <p:nvPr>
            <p:ph type="pic" sz="quarter" idx="13"/>
          </p:nvPr>
        </p:nvPicPr>
        <p:blipFill rotWithShape="1">
          <a:blip r:embed="rId3" cstate="email">
            <a:extLst>
              <a:ext uri="{28A0092B-C50C-407E-A947-70E740481C1C}">
                <a14:useLocalDpi xmlns:a14="http://schemas.microsoft.com/office/drawing/2010/main"/>
              </a:ext>
            </a:extLst>
          </a:blip>
          <a:srcRect/>
          <a:stretch/>
        </p:blipFill>
        <p:spPr>
          <a:xfrm>
            <a:off x="6464300" y="0"/>
            <a:ext cx="5727700" cy="6858000"/>
          </a:xfrm>
        </p:spPr>
      </p:pic>
      <p:sp>
        <p:nvSpPr>
          <p:cNvPr id="8" name="Ορθογώνιο 7">
            <a:extLst>
              <a:ext uri="{FF2B5EF4-FFF2-40B4-BE49-F238E27FC236}">
                <a16:creationId xmlns:a16="http://schemas.microsoft.com/office/drawing/2014/main" id="{4E4A96D9-2D70-4D9E-B61C-9B23F3FD5161}"/>
              </a:ext>
              <a:ext uri="{C183D7F6-B498-43B3-948B-1728B52AA6E4}">
                <adec:decorative xmlns:adec="http://schemas.microsoft.com/office/drawing/2017/decorative" val="1"/>
              </a:ext>
            </a:extLst>
          </p:cNvPr>
          <p:cNvSpPr/>
          <p:nvPr/>
        </p:nvSpPr>
        <p:spPr>
          <a:xfrm>
            <a:off x="0" y="6355760"/>
            <a:ext cx="12192000" cy="91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a:p>
        </p:txBody>
      </p:sp>
      <p:sp>
        <p:nvSpPr>
          <p:cNvPr id="15" name="Έλλειψη 14">
            <a:extLst>
              <a:ext uri="{FF2B5EF4-FFF2-40B4-BE49-F238E27FC236}">
                <a16:creationId xmlns:a16="http://schemas.microsoft.com/office/drawing/2014/main" id="{652937FB-CDE3-46B3-8481-AB5DB8C4BABA}"/>
              </a:ext>
              <a:ext uri="{C183D7F6-B498-43B3-948B-1728B52AA6E4}">
                <adec:decorative xmlns:adec="http://schemas.microsoft.com/office/drawing/2017/decorative" val="1"/>
              </a:ext>
            </a:extLst>
          </p:cNvPr>
          <p:cNvSpPr/>
          <p:nvPr/>
        </p:nvSpPr>
        <p:spPr>
          <a:xfrm>
            <a:off x="11091210" y="6086479"/>
            <a:ext cx="600974" cy="60097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a:p>
        </p:txBody>
      </p:sp>
      <p:sp>
        <p:nvSpPr>
          <p:cNvPr id="7" name="Θέση αριθμού διαφάνειας 5" descr="αριθμός διαφάνειας">
            <a:extLst>
              <a:ext uri="{FF2B5EF4-FFF2-40B4-BE49-F238E27FC236}">
                <a16:creationId xmlns:a16="http://schemas.microsoft.com/office/drawing/2014/main" id="{D65CFEB2-BC19-4647-937B-40854EE88A8C}"/>
              </a:ext>
            </a:extLst>
          </p:cNvPr>
          <p:cNvSpPr txBox="1">
            <a:spLocks/>
          </p:cNvSpPr>
          <p:nvPr/>
        </p:nvSpPr>
        <p:spPr>
          <a:xfrm>
            <a:off x="11091210" y="6189345"/>
            <a:ext cx="600974" cy="395243"/>
          </a:xfrm>
          <a:prstGeom prst="rect">
            <a:avLst/>
          </a:prstGeom>
        </p:spPr>
        <p:txBody>
          <a:bodyPr vert="horz" lIns="0" tIns="0" rIns="0" bIns="0" rtlCol="0" anchor="ctr"/>
          <a:lstStyle>
            <a:defPPr>
              <a:defRPr lang="en-US"/>
            </a:defPPr>
            <a:lvl1pPr marL="0" algn="r" defTabSz="914400" rtl="0" eaLnBrk="1" latinLnBrk="0" hangingPunct="1">
              <a:defRPr sz="11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fld id="{247A4EEE-49CE-4F6C-BF32-B7FCC5EBBF45}" type="slidenum">
              <a:rPr lang="el-GR" sz="1200" smtClean="0">
                <a:solidFill>
                  <a:schemeClr val="bg1"/>
                </a:solidFill>
              </a:rPr>
              <a:pPr algn="ctr" rtl="0"/>
              <a:t>21</a:t>
            </a:fld>
            <a:endParaRPr lang="el-GR" sz="1200">
              <a:solidFill>
                <a:schemeClr val="bg1"/>
              </a:solidFill>
            </a:endParaRPr>
          </a:p>
        </p:txBody>
      </p:sp>
      <p:sp>
        <p:nvSpPr>
          <p:cNvPr id="14" name="1 - Τίτλος">
            <a:extLst>
              <a:ext uri="{FF2B5EF4-FFF2-40B4-BE49-F238E27FC236}">
                <a16:creationId xmlns:a16="http://schemas.microsoft.com/office/drawing/2014/main" id="{255E6E3A-378E-4D9D-B13A-20A31B565972}"/>
              </a:ext>
            </a:extLst>
          </p:cNvPr>
          <p:cNvSpPr txBox="1">
            <a:spLocks/>
          </p:cNvSpPr>
          <p:nvPr/>
        </p:nvSpPr>
        <p:spPr>
          <a:xfrm>
            <a:off x="468314" y="0"/>
            <a:ext cx="5259388" cy="1268760"/>
          </a:xfrm>
          <a:prstGeom prst="rect">
            <a:avLst/>
          </a:prstGeom>
        </p:spPr>
        <p:txBody>
          <a:bodyPr vert="horz" wrap="square" lIns="0" tIns="45720" rIns="91440" bIns="45720" rtlCol="0" anchor="t">
            <a:normAutofit/>
          </a:bodyPr>
          <a:lstStyle>
            <a:lvl1pPr marL="0" indent="0" algn="l" defTabSz="914400" rtl="0" eaLnBrk="1" latinLnBrk="0" hangingPunct="1">
              <a:lnSpc>
                <a:spcPct val="90000"/>
              </a:lnSpc>
              <a:spcBef>
                <a:spcPct val="0"/>
              </a:spcBef>
              <a:buFont typeface="Arial" panose="020B0604020202020204" pitchFamily="34" charset="0"/>
              <a:buNone/>
              <a:defRPr lang="en-GB" sz="2400" kern="1200" dirty="0">
                <a:solidFill>
                  <a:schemeClr val="tx1"/>
                </a:solidFill>
                <a:latin typeface="Corbel" panose="020B0503020204020204" pitchFamily="34" charset="0"/>
                <a:ea typeface="+mj-ea"/>
                <a:cs typeface="+mj-cs"/>
              </a:defRPr>
            </a:lvl1pPr>
          </a:lstStyle>
          <a:p>
            <a:pPr>
              <a:defRPr/>
            </a:pPr>
            <a:r>
              <a:rPr lang="el-GR" sz="1400" dirty="0"/>
              <a:t>ΙΕΑ 101</a:t>
            </a:r>
            <a:br>
              <a:rPr lang="el-GR" sz="1400" dirty="0"/>
            </a:br>
            <a:r>
              <a:rPr lang="el-GR" sz="1400" b="1" dirty="0"/>
              <a:t>ΔΙΔΑΚΤΙΚΗ – ΘΕΩΡΙΑ ΚΑΙ ΠΡΑΞΗ ΤΗΣ ΔΙΔΑΣΚΑΛΙΑΣ</a:t>
            </a:r>
            <a:br>
              <a:rPr lang="el-GR" sz="1400" dirty="0"/>
            </a:br>
            <a:r>
              <a:rPr lang="el-GR" sz="1400" dirty="0"/>
              <a:t>Κ. ΑΓΓΕΛΑΚΟΣ – Χ. ΚΟΥΡΓΙΑΝΤΑΚΗΣ</a:t>
            </a:r>
            <a:br>
              <a:rPr lang="el-GR" sz="1400" dirty="0"/>
            </a:br>
            <a:r>
              <a:rPr lang="el-GR" sz="1400" dirty="0"/>
              <a:t>ΥΠΟΧΡΕΩΤΙΚΟ, Η΄ ΕΞΑΜΗΝΟ</a:t>
            </a:r>
            <a:br>
              <a:rPr lang="el-GR" sz="1400" dirty="0"/>
            </a:br>
            <a:r>
              <a:rPr lang="el-GR" sz="1400" dirty="0"/>
              <a:t>5 ECTS</a:t>
            </a:r>
            <a:endParaRPr lang="el-GR" sz="1400" cap="all" dirty="0"/>
          </a:p>
        </p:txBody>
      </p:sp>
      <p:sp>
        <p:nvSpPr>
          <p:cNvPr id="16" name="2 - Υπότιτλος">
            <a:extLst>
              <a:ext uri="{FF2B5EF4-FFF2-40B4-BE49-F238E27FC236}">
                <a16:creationId xmlns:a16="http://schemas.microsoft.com/office/drawing/2014/main" id="{5888D44D-8BA0-4CAA-A5D9-16480C8D333B}"/>
              </a:ext>
            </a:extLst>
          </p:cNvPr>
          <p:cNvSpPr txBox="1">
            <a:spLocks/>
          </p:cNvSpPr>
          <p:nvPr/>
        </p:nvSpPr>
        <p:spPr>
          <a:xfrm>
            <a:off x="0" y="1268760"/>
            <a:ext cx="7443537" cy="54186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gn="r">
              <a:spcBef>
                <a:spcPts val="575"/>
              </a:spcBef>
              <a:buNone/>
              <a:defRPr/>
            </a:pPr>
            <a:r>
              <a:rPr lang="el-GR" b="1" dirty="0">
                <a:latin typeface="SKCarbonitePolUni" panose="02040502050505030304" pitchFamily="18" charset="0"/>
              </a:rPr>
              <a:t>ΙΣΤΟΡΙΚΗ ΣΥΝΕΙΔΗΣΗ</a:t>
            </a:r>
          </a:p>
          <a:p>
            <a:pPr indent="0">
              <a:spcBef>
                <a:spcPts val="575"/>
              </a:spcBef>
              <a:buNone/>
              <a:defRPr/>
            </a:pPr>
            <a:endParaRPr lang="el-GR" sz="2400" dirty="0">
              <a:latin typeface="SKCarbonitePolUni" panose="02040502050505030304" pitchFamily="18" charset="0"/>
            </a:endParaRPr>
          </a:p>
          <a:p>
            <a:pPr indent="0" algn="ctr">
              <a:spcBef>
                <a:spcPts val="575"/>
              </a:spcBef>
              <a:buNone/>
              <a:defRPr/>
            </a:pPr>
            <a:r>
              <a:rPr lang="el-GR" sz="2400" dirty="0">
                <a:latin typeface="SKCarbonitePolUni" panose="02040502050505030304" pitchFamily="18" charset="0"/>
              </a:rPr>
              <a:t>Η έννοια παραπέμπει στον </a:t>
            </a:r>
            <a:r>
              <a:rPr lang="el-GR" sz="2400" b="1" dirty="0">
                <a:latin typeface="SKCarbonitePolUni" panose="02040502050505030304" pitchFamily="18" charset="0"/>
              </a:rPr>
              <a:t>τρόπο με τον οποίο προσανατολιζόμαστε μέσα από τη χρήση της γνώσης μας για το παρελθόν</a:t>
            </a:r>
            <a:r>
              <a:rPr lang="el-GR" sz="2400" dirty="0">
                <a:latin typeface="SKCarbonitePolUni" panose="02040502050505030304" pitchFamily="18" charset="0"/>
              </a:rPr>
              <a:t>. </a:t>
            </a:r>
          </a:p>
          <a:p>
            <a:pPr indent="0">
              <a:spcBef>
                <a:spcPts val="575"/>
              </a:spcBef>
              <a:buNone/>
              <a:defRPr/>
            </a:pPr>
            <a:endParaRPr lang="el-GR" sz="2400" b="1" dirty="0">
              <a:latin typeface="SKCarbonitePolUni" panose="02040502050505030304" pitchFamily="18" charset="0"/>
            </a:endParaRPr>
          </a:p>
          <a:p>
            <a:pPr indent="0" algn="ctr">
              <a:spcBef>
                <a:spcPts val="575"/>
              </a:spcBef>
              <a:buNone/>
              <a:defRPr/>
            </a:pPr>
            <a:r>
              <a:rPr lang="el-GR" sz="2400" dirty="0">
                <a:latin typeface="SKCarbonitePolUni" panose="02040502050505030304" pitchFamily="18" charset="0"/>
              </a:rPr>
              <a:t>Από πού προέρχονται οι ιστορικές γνώσεις μας;</a:t>
            </a:r>
          </a:p>
          <a:p>
            <a:pPr indent="0" algn="ctr">
              <a:spcBef>
                <a:spcPts val="575"/>
              </a:spcBef>
              <a:buNone/>
              <a:defRPr/>
            </a:pPr>
            <a:r>
              <a:rPr lang="el-GR" sz="2400" dirty="0">
                <a:latin typeface="SKCarbonitePolUni" panose="02040502050505030304" pitchFamily="18" charset="0"/>
              </a:rPr>
              <a:t> </a:t>
            </a:r>
          </a:p>
          <a:p>
            <a:pPr marL="9525" indent="0">
              <a:spcBef>
                <a:spcPts val="575"/>
              </a:spcBef>
              <a:buNone/>
              <a:defRPr/>
            </a:pPr>
            <a:r>
              <a:rPr lang="el-GR" sz="2400" dirty="0">
                <a:latin typeface="SKCarbonitePolUni" panose="02040502050505030304" pitchFamily="18" charset="0"/>
              </a:rPr>
              <a:t>* Βιωμένες ή/και μαθημένες</a:t>
            </a:r>
          </a:p>
          <a:p>
            <a:pPr marL="466725" lvl="1" indent="0">
              <a:spcBef>
                <a:spcPts val="575"/>
              </a:spcBef>
              <a:buNone/>
              <a:defRPr/>
            </a:pPr>
            <a:r>
              <a:rPr lang="el-GR" dirty="0">
                <a:latin typeface="SKCarbonitePolUni" panose="02040502050505030304" pitchFamily="18" charset="0"/>
              </a:rPr>
              <a:t>* Μνήμη (προσωπική ή συλλογική)</a:t>
            </a:r>
          </a:p>
          <a:p>
            <a:pPr marL="923925" lvl="2" indent="0">
              <a:spcBef>
                <a:spcPts val="575"/>
              </a:spcBef>
              <a:buNone/>
              <a:defRPr/>
            </a:pPr>
            <a:r>
              <a:rPr lang="el-GR" sz="2400" dirty="0">
                <a:latin typeface="SKCarbonitePolUni" panose="02040502050505030304" pitchFamily="18" charset="0"/>
              </a:rPr>
              <a:t>* Σχολείο και οικογένεια</a:t>
            </a:r>
          </a:p>
          <a:p>
            <a:pPr marL="1381125" lvl="3" indent="0">
              <a:spcBef>
                <a:spcPts val="575"/>
              </a:spcBef>
              <a:buNone/>
              <a:defRPr/>
            </a:pPr>
            <a:r>
              <a:rPr lang="el-GR" sz="2400" dirty="0">
                <a:latin typeface="SKCarbonitePolUni" panose="02040502050505030304" pitchFamily="18" charset="0"/>
              </a:rPr>
              <a:t>* Κράτος και κοινωνία</a:t>
            </a:r>
          </a:p>
          <a:p>
            <a:pPr marL="1838325" lvl="4" indent="0">
              <a:spcBef>
                <a:spcPts val="575"/>
              </a:spcBef>
              <a:buNone/>
              <a:defRPr/>
            </a:pPr>
            <a:r>
              <a:rPr lang="el-GR" sz="2400" dirty="0">
                <a:latin typeface="SKCarbonitePolUni" panose="02040502050505030304" pitchFamily="18" charset="0"/>
              </a:rPr>
              <a:t>* ΜΜΕ</a:t>
            </a:r>
          </a:p>
        </p:txBody>
      </p:sp>
    </p:spTree>
    <p:extLst>
      <p:ext uri="{BB962C8B-B14F-4D97-AF65-F5344CB8AC3E}">
        <p14:creationId xmlns:p14="http://schemas.microsoft.com/office/powerpoint/2010/main" val="30773123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Θέση εικόνας 4" descr="άτομο που διαβάζει ένα βιβλίο">
            <a:extLst>
              <a:ext uri="{FF2B5EF4-FFF2-40B4-BE49-F238E27FC236}">
                <a16:creationId xmlns:a16="http://schemas.microsoft.com/office/drawing/2014/main" id="{70316739-C7FA-4487-B86B-6CE17B09B020}"/>
              </a:ext>
            </a:extLst>
          </p:cNvPr>
          <p:cNvPicPr>
            <a:picLocks noGrp="1" noChangeAspect="1"/>
          </p:cNvPicPr>
          <p:nvPr>
            <p:ph type="pic" sz="quarter" idx="12"/>
          </p:nvPr>
        </p:nvPicPr>
        <p:blipFill rotWithShape="1">
          <a:blip r:embed="rId3" cstate="email">
            <a:extLst>
              <a:ext uri="{28A0092B-C50C-407E-A947-70E740481C1C}">
                <a14:useLocalDpi xmlns:a14="http://schemas.microsoft.com/office/drawing/2010/main"/>
              </a:ext>
            </a:extLst>
          </a:blip>
          <a:srcRect l="48" r="48"/>
          <a:stretch/>
        </p:blipFill>
        <p:spPr>
          <a:xfrm>
            <a:off x="0" y="0"/>
            <a:ext cx="8087304" cy="6858000"/>
          </a:xfrm>
        </p:spPr>
      </p:pic>
      <p:grpSp>
        <p:nvGrpSpPr>
          <p:cNvPr id="9" name="Ομάδα 8">
            <a:extLst>
              <a:ext uri="{FF2B5EF4-FFF2-40B4-BE49-F238E27FC236}">
                <a16:creationId xmlns:a16="http://schemas.microsoft.com/office/drawing/2014/main" id="{E7969C14-1078-4610-9BC5-74119C9B87BE}"/>
              </a:ext>
              <a:ext uri="{C183D7F6-B498-43B3-948B-1728B52AA6E4}">
                <adec:decorative xmlns:adec="http://schemas.microsoft.com/office/drawing/2017/decorative" val="1"/>
              </a:ext>
            </a:extLst>
          </p:cNvPr>
          <p:cNvGrpSpPr/>
          <p:nvPr/>
        </p:nvGrpSpPr>
        <p:grpSpPr>
          <a:xfrm>
            <a:off x="0" y="1572125"/>
            <a:ext cx="12192000" cy="5115327"/>
            <a:chOff x="0" y="3808320"/>
            <a:chExt cx="7833208" cy="2547440"/>
          </a:xfrm>
        </p:grpSpPr>
        <p:sp>
          <p:nvSpPr>
            <p:cNvPr id="10" name="Ελεύθερη σχεδίαση: Σχήμα 9">
              <a:extLst>
                <a:ext uri="{FF2B5EF4-FFF2-40B4-BE49-F238E27FC236}">
                  <a16:creationId xmlns:a16="http://schemas.microsoft.com/office/drawing/2014/main" id="{E531D018-EFA3-4346-AB80-7CE436393D9E}"/>
                </a:ext>
              </a:extLst>
            </p:cNvPr>
            <p:cNvSpPr/>
            <p:nvPr/>
          </p:nvSpPr>
          <p:spPr>
            <a:xfrm>
              <a:off x="0" y="3808320"/>
              <a:ext cx="7833208" cy="2547440"/>
            </a:xfrm>
            <a:custGeom>
              <a:avLst/>
              <a:gdLst>
                <a:gd name="connsiteX0" fmla="*/ 0 w 7833208"/>
                <a:gd name="connsiteY0" fmla="*/ 0 h 2547440"/>
                <a:gd name="connsiteX1" fmla="*/ 7833208 w 7833208"/>
                <a:gd name="connsiteY1" fmla="*/ 0 h 2547440"/>
                <a:gd name="connsiteX2" fmla="*/ 7135846 w 7833208"/>
                <a:gd name="connsiteY2" fmla="*/ 2547440 h 2547440"/>
                <a:gd name="connsiteX3" fmla="*/ 0 w 7833208"/>
                <a:gd name="connsiteY3" fmla="*/ 2547440 h 2547440"/>
              </a:gdLst>
              <a:ahLst/>
              <a:cxnLst>
                <a:cxn ang="0">
                  <a:pos x="connsiteX0" y="connsiteY0"/>
                </a:cxn>
                <a:cxn ang="0">
                  <a:pos x="connsiteX1" y="connsiteY1"/>
                </a:cxn>
                <a:cxn ang="0">
                  <a:pos x="connsiteX2" y="connsiteY2"/>
                </a:cxn>
                <a:cxn ang="0">
                  <a:pos x="connsiteX3" y="connsiteY3"/>
                </a:cxn>
              </a:cxnLst>
              <a:rect l="l" t="t" r="r" b="b"/>
              <a:pathLst>
                <a:path w="7833208" h="2547440">
                  <a:moveTo>
                    <a:pt x="0" y="0"/>
                  </a:moveTo>
                  <a:lnTo>
                    <a:pt x="7833208" y="0"/>
                  </a:lnTo>
                  <a:lnTo>
                    <a:pt x="7135846" y="2547440"/>
                  </a:lnTo>
                  <a:lnTo>
                    <a:pt x="0" y="2547440"/>
                  </a:ln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l-GR"/>
            </a:p>
          </p:txBody>
        </p:sp>
        <p:sp>
          <p:nvSpPr>
            <p:cNvPr id="11" name="Ελεύθερη σχεδίαση: Σχήμα 10">
              <a:extLst>
                <a:ext uri="{FF2B5EF4-FFF2-40B4-BE49-F238E27FC236}">
                  <a16:creationId xmlns:a16="http://schemas.microsoft.com/office/drawing/2014/main" id="{FA9D7AC8-80D5-49DC-A585-FCFFA6CA4B66}"/>
                </a:ext>
              </a:extLst>
            </p:cNvPr>
            <p:cNvSpPr/>
            <p:nvPr/>
          </p:nvSpPr>
          <p:spPr>
            <a:xfrm>
              <a:off x="1" y="3808320"/>
              <a:ext cx="7692571" cy="2547440"/>
            </a:xfrm>
            <a:custGeom>
              <a:avLst/>
              <a:gdLst>
                <a:gd name="connsiteX0" fmla="*/ 0 w 7692571"/>
                <a:gd name="connsiteY0" fmla="*/ 0 h 2547440"/>
                <a:gd name="connsiteX1" fmla="*/ 7692571 w 7692571"/>
                <a:gd name="connsiteY1" fmla="*/ 0 h 2547440"/>
                <a:gd name="connsiteX2" fmla="*/ 6995209 w 7692571"/>
                <a:gd name="connsiteY2" fmla="*/ 2547440 h 2547440"/>
                <a:gd name="connsiteX3" fmla="*/ 0 w 7692571"/>
                <a:gd name="connsiteY3" fmla="*/ 2547440 h 2547440"/>
              </a:gdLst>
              <a:ahLst/>
              <a:cxnLst>
                <a:cxn ang="0">
                  <a:pos x="connsiteX0" y="connsiteY0"/>
                </a:cxn>
                <a:cxn ang="0">
                  <a:pos x="connsiteX1" y="connsiteY1"/>
                </a:cxn>
                <a:cxn ang="0">
                  <a:pos x="connsiteX2" y="connsiteY2"/>
                </a:cxn>
                <a:cxn ang="0">
                  <a:pos x="connsiteX3" y="connsiteY3"/>
                </a:cxn>
              </a:cxnLst>
              <a:rect l="l" t="t" r="r" b="b"/>
              <a:pathLst>
                <a:path w="7692571" h="2547440">
                  <a:moveTo>
                    <a:pt x="0" y="0"/>
                  </a:moveTo>
                  <a:lnTo>
                    <a:pt x="7692571" y="0"/>
                  </a:lnTo>
                  <a:lnTo>
                    <a:pt x="6995209" y="2547440"/>
                  </a:lnTo>
                  <a:lnTo>
                    <a:pt x="0" y="254744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l-GR"/>
            </a:p>
          </p:txBody>
        </p:sp>
      </p:grpSp>
      <p:sp>
        <p:nvSpPr>
          <p:cNvPr id="33" name="Τίτλος 32" descr="τίτλος">
            <a:extLst>
              <a:ext uri="{FF2B5EF4-FFF2-40B4-BE49-F238E27FC236}">
                <a16:creationId xmlns:a16="http://schemas.microsoft.com/office/drawing/2014/main" id="{18CDD97B-6E25-4FB4-B239-493E54AA0830}"/>
              </a:ext>
            </a:extLst>
          </p:cNvPr>
          <p:cNvSpPr>
            <a:spLocks noGrp="1"/>
          </p:cNvSpPr>
          <p:nvPr>
            <p:ph type="title"/>
          </p:nvPr>
        </p:nvSpPr>
        <p:spPr>
          <a:xfrm>
            <a:off x="7942354" y="1048730"/>
            <a:ext cx="4140200" cy="822960"/>
          </a:xfrm>
        </p:spPr>
        <p:txBody>
          <a:bodyPr rtlCol="0"/>
          <a:lstStyle/>
          <a:p>
            <a:pPr algn="ctr" rtl="0"/>
            <a:r>
              <a:rPr lang="el-GR" sz="2800" b="1" dirty="0">
                <a:solidFill>
                  <a:srgbClr val="114263"/>
                </a:solidFill>
                <a:latin typeface="Cambria" panose="02040503050406030204" pitchFamily="18" charset="0"/>
                <a:ea typeface="Cambria" panose="02040503050406030204" pitchFamily="18" charset="0"/>
              </a:rPr>
              <a:t>ΙΣΤΟΡΙΚΗ ΣΥΝΕΙΔΗΣΗ</a:t>
            </a:r>
          </a:p>
        </p:txBody>
      </p:sp>
      <p:sp>
        <p:nvSpPr>
          <p:cNvPr id="34" name="Θέση κειμένου 33" descr="περιεχόμενο διαφάνειας">
            <a:extLst>
              <a:ext uri="{FF2B5EF4-FFF2-40B4-BE49-F238E27FC236}">
                <a16:creationId xmlns:a16="http://schemas.microsoft.com/office/drawing/2014/main" id="{859D862E-AE8E-482F-9E23-3C096FF03E54}"/>
              </a:ext>
            </a:extLst>
          </p:cNvPr>
          <p:cNvSpPr>
            <a:spLocks noGrp="1"/>
          </p:cNvSpPr>
          <p:nvPr>
            <p:ph type="body" sz="quarter" idx="11"/>
          </p:nvPr>
        </p:nvSpPr>
        <p:spPr>
          <a:xfrm>
            <a:off x="218591" y="1700462"/>
            <a:ext cx="10591695" cy="4517909"/>
          </a:xfrm>
        </p:spPr>
        <p:txBody>
          <a:bodyPr rtlCol="0"/>
          <a:lstStyle/>
          <a:p>
            <a:pPr rtl="0"/>
            <a:r>
              <a:rPr lang="el-GR" sz="2400" dirty="0" err="1">
                <a:solidFill>
                  <a:srgbClr val="FFFF00"/>
                </a:solidFill>
                <a:latin typeface="SKCarbonitePolUni" panose="02040502050505030304" pitchFamily="18" charset="0"/>
              </a:rPr>
              <a:t>Roger</a:t>
            </a:r>
            <a:r>
              <a:rPr lang="el-GR" sz="2400" dirty="0">
                <a:solidFill>
                  <a:srgbClr val="FFFF00"/>
                </a:solidFill>
                <a:latin typeface="SKCarbonitePolUni" panose="02040502050505030304" pitchFamily="18" charset="0"/>
              </a:rPr>
              <a:t> </a:t>
            </a:r>
            <a:r>
              <a:rPr lang="el-GR" sz="2400" dirty="0" err="1">
                <a:solidFill>
                  <a:srgbClr val="FFFF00"/>
                </a:solidFill>
                <a:latin typeface="SKCarbonitePolUni" panose="02040502050505030304" pitchFamily="18" charset="0"/>
              </a:rPr>
              <a:t>Simon</a:t>
            </a:r>
            <a:endParaRPr lang="el-GR" sz="2400" dirty="0">
              <a:solidFill>
                <a:srgbClr val="FFFF00"/>
              </a:solidFill>
              <a:latin typeface="SKCarbonitePolUni" panose="02040502050505030304" pitchFamily="18" charset="0"/>
            </a:endParaRPr>
          </a:p>
          <a:p>
            <a:pPr rtl="0"/>
            <a:endParaRPr lang="el-GR" sz="2400" dirty="0">
              <a:solidFill>
                <a:schemeClr val="bg1"/>
              </a:solidFill>
              <a:latin typeface="SKCarbonitePolUni" panose="02040502050505030304" pitchFamily="18" charset="0"/>
            </a:endParaRPr>
          </a:p>
          <a:p>
            <a:pPr indent="352425" rtl="0"/>
            <a:r>
              <a:rPr lang="el-GR" sz="2400" dirty="0">
                <a:solidFill>
                  <a:schemeClr val="bg1"/>
                </a:solidFill>
                <a:latin typeface="SKCarbonitePolUni" panose="02040502050505030304" pitchFamily="18" charset="0"/>
              </a:rPr>
              <a:t>Η ιστορική συνείδηση είναι μια σχέση παρόντος, παρελθόντος και μέλλοντος. Ειδικότερα, είναι</a:t>
            </a:r>
          </a:p>
          <a:p>
            <a:pPr marL="1165225" indent="-342900" rtl="0">
              <a:buFont typeface="Wingdings" panose="05000000000000000000" pitchFamily="2" charset="2"/>
              <a:buChar char="§"/>
            </a:pPr>
            <a:r>
              <a:rPr lang="el-GR" sz="2400" dirty="0">
                <a:solidFill>
                  <a:schemeClr val="bg1"/>
                </a:solidFill>
                <a:latin typeface="SKCarbonitePolUni" panose="02040502050505030304" pitchFamily="18" charset="0"/>
              </a:rPr>
              <a:t>μια μορφή ηθικής εγρήγορσης (</a:t>
            </a:r>
            <a:r>
              <a:rPr lang="el-GR" sz="2400" dirty="0" err="1">
                <a:solidFill>
                  <a:schemeClr val="bg1"/>
                </a:solidFill>
                <a:latin typeface="SKCarbonitePolUni" panose="02040502050505030304" pitchFamily="18" charset="0"/>
              </a:rPr>
              <a:t>moral</a:t>
            </a:r>
            <a:r>
              <a:rPr lang="el-GR" sz="2400" dirty="0">
                <a:solidFill>
                  <a:schemeClr val="bg1"/>
                </a:solidFill>
                <a:latin typeface="SKCarbonitePolUni" panose="02040502050505030304" pitchFamily="18" charset="0"/>
              </a:rPr>
              <a:t> </a:t>
            </a:r>
            <a:r>
              <a:rPr lang="el-GR" sz="2400" dirty="0" err="1">
                <a:solidFill>
                  <a:schemeClr val="bg1"/>
                </a:solidFill>
                <a:latin typeface="SKCarbonitePolUni" panose="02040502050505030304" pitchFamily="18" charset="0"/>
              </a:rPr>
              <a:t>awareness</a:t>
            </a:r>
            <a:r>
              <a:rPr lang="el-GR" sz="2400" dirty="0">
                <a:solidFill>
                  <a:schemeClr val="bg1"/>
                </a:solidFill>
                <a:latin typeface="SKCarbonitePolUni" panose="02040502050505030304" pitchFamily="18" charset="0"/>
              </a:rPr>
              <a:t>),</a:t>
            </a:r>
          </a:p>
          <a:p>
            <a:pPr marL="1165225" indent="-342900" rtl="0">
              <a:buFont typeface="Wingdings" panose="05000000000000000000" pitchFamily="2" charset="2"/>
              <a:buChar char="§"/>
            </a:pPr>
            <a:r>
              <a:rPr lang="el-GR" sz="2400" dirty="0">
                <a:solidFill>
                  <a:schemeClr val="bg1"/>
                </a:solidFill>
                <a:latin typeface="SKCarbonitePolUni" panose="02040502050505030304" pitchFamily="18" charset="0"/>
              </a:rPr>
              <a:t>μια ατομική και συλλογική δεξιότητα και ευαισθησία, που μας κατευθύνει στην αναζήτηση του νοήματος του παρελθόντος (</a:t>
            </a:r>
            <a:r>
              <a:rPr lang="el-GR" sz="2400" dirty="0" err="1">
                <a:solidFill>
                  <a:schemeClr val="bg1"/>
                </a:solidFill>
                <a:latin typeface="SKCarbonitePolUni" panose="02040502050505030304" pitchFamily="18" charset="0"/>
              </a:rPr>
              <a:t>σημασιοδοτική</a:t>
            </a:r>
            <a:r>
              <a:rPr lang="el-GR" sz="2400" dirty="0">
                <a:solidFill>
                  <a:schemeClr val="bg1"/>
                </a:solidFill>
                <a:latin typeface="SKCarbonitePolUni" panose="02040502050505030304" pitchFamily="18" charset="0"/>
              </a:rPr>
              <a:t> πρακτική) και μας παροτρύνει να ανασύρουμε στο παρόν ίχνη-σημεία του παρελθόντος (κείμενα, υλικά κατάλοιπα, τεχνουργήματα, φωτογραφίες, προφορικές μαρτυρίες κ.ά.).</a:t>
            </a:r>
          </a:p>
        </p:txBody>
      </p:sp>
      <p:sp>
        <p:nvSpPr>
          <p:cNvPr id="14" name="Ορθογώνιο 13">
            <a:extLst>
              <a:ext uri="{FF2B5EF4-FFF2-40B4-BE49-F238E27FC236}">
                <a16:creationId xmlns:a16="http://schemas.microsoft.com/office/drawing/2014/main" id="{C862BC4D-BD7A-417E-A34A-59CE4D4A6AC8}"/>
              </a:ext>
              <a:ext uri="{C183D7F6-B498-43B3-948B-1728B52AA6E4}">
                <adec:decorative xmlns:adec="http://schemas.microsoft.com/office/drawing/2017/decorative" val="1"/>
              </a:ext>
            </a:extLst>
          </p:cNvPr>
          <p:cNvSpPr/>
          <p:nvPr/>
        </p:nvSpPr>
        <p:spPr>
          <a:xfrm>
            <a:off x="0" y="6355760"/>
            <a:ext cx="12192000" cy="91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a:p>
        </p:txBody>
      </p:sp>
      <p:sp>
        <p:nvSpPr>
          <p:cNvPr id="15" name="Έλλειψη 14">
            <a:extLst>
              <a:ext uri="{FF2B5EF4-FFF2-40B4-BE49-F238E27FC236}">
                <a16:creationId xmlns:a16="http://schemas.microsoft.com/office/drawing/2014/main" id="{652937FB-CDE3-46B3-8481-AB5DB8C4BABA}"/>
              </a:ext>
              <a:ext uri="{C183D7F6-B498-43B3-948B-1728B52AA6E4}">
                <adec:decorative xmlns:adec="http://schemas.microsoft.com/office/drawing/2017/decorative" val="1"/>
              </a:ext>
            </a:extLst>
          </p:cNvPr>
          <p:cNvSpPr/>
          <p:nvPr/>
        </p:nvSpPr>
        <p:spPr>
          <a:xfrm>
            <a:off x="11091210" y="6086479"/>
            <a:ext cx="600974" cy="60097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a:p>
        </p:txBody>
      </p:sp>
      <p:sp>
        <p:nvSpPr>
          <p:cNvPr id="12" name="Θέση αριθμού διαφάνειας 5" descr="αριθμός διαφάνειας">
            <a:extLst>
              <a:ext uri="{FF2B5EF4-FFF2-40B4-BE49-F238E27FC236}">
                <a16:creationId xmlns:a16="http://schemas.microsoft.com/office/drawing/2014/main" id="{EC784E4D-7E61-4FDC-AD6A-E38867722409}"/>
              </a:ext>
            </a:extLst>
          </p:cNvPr>
          <p:cNvSpPr txBox="1">
            <a:spLocks/>
          </p:cNvSpPr>
          <p:nvPr/>
        </p:nvSpPr>
        <p:spPr>
          <a:xfrm>
            <a:off x="11091210" y="6189345"/>
            <a:ext cx="600974" cy="395243"/>
          </a:xfrm>
          <a:prstGeom prst="rect">
            <a:avLst/>
          </a:prstGeom>
        </p:spPr>
        <p:txBody>
          <a:bodyPr vert="horz" lIns="0" tIns="0" rIns="0" bIns="0" rtlCol="0" anchor="ctr"/>
          <a:lstStyle>
            <a:defPPr>
              <a:defRPr lang="en-US"/>
            </a:defPPr>
            <a:lvl1pPr marL="0" algn="r" defTabSz="914400" rtl="0" eaLnBrk="1" latinLnBrk="0" hangingPunct="1">
              <a:defRPr sz="11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fld id="{247A4EEE-49CE-4F6C-BF32-B7FCC5EBBF45}" type="slidenum">
              <a:rPr lang="el-GR" sz="1200" smtClean="0">
                <a:solidFill>
                  <a:schemeClr val="bg1"/>
                </a:solidFill>
              </a:rPr>
              <a:pPr algn="ctr" rtl="0"/>
              <a:t>22</a:t>
            </a:fld>
            <a:endParaRPr lang="el-GR" sz="1200">
              <a:solidFill>
                <a:schemeClr val="bg1"/>
              </a:solidFill>
            </a:endParaRPr>
          </a:p>
        </p:txBody>
      </p:sp>
      <p:sp>
        <p:nvSpPr>
          <p:cNvPr id="17" name="1 - Τίτλος">
            <a:extLst>
              <a:ext uri="{FF2B5EF4-FFF2-40B4-BE49-F238E27FC236}">
                <a16:creationId xmlns:a16="http://schemas.microsoft.com/office/drawing/2014/main" id="{CA4854C7-B03D-4D1B-B448-C29D9E820F53}"/>
              </a:ext>
            </a:extLst>
          </p:cNvPr>
          <p:cNvSpPr txBox="1">
            <a:spLocks/>
          </p:cNvSpPr>
          <p:nvPr/>
        </p:nvSpPr>
        <p:spPr>
          <a:xfrm>
            <a:off x="8213558" y="83846"/>
            <a:ext cx="3759850" cy="915577"/>
          </a:xfrm>
          <a:prstGeom prst="rect">
            <a:avLst/>
          </a:prstGeom>
        </p:spPr>
        <p:txBody>
          <a:bodyPr vert="horz" wrap="square" lIns="0" tIns="45720" rIns="91440" bIns="45720" rtlCol="0" anchor="t">
            <a:normAutofit/>
          </a:bodyPr>
          <a:lstStyle>
            <a:lvl1pPr marL="0" indent="0" algn="l" defTabSz="914400" rtl="0" eaLnBrk="1" latinLnBrk="0" hangingPunct="1">
              <a:lnSpc>
                <a:spcPct val="90000"/>
              </a:lnSpc>
              <a:spcBef>
                <a:spcPct val="0"/>
              </a:spcBef>
              <a:buFont typeface="Arial" panose="020B0604020202020204" pitchFamily="34" charset="0"/>
              <a:buNone/>
              <a:defRPr lang="en-GB" sz="2400" kern="1200" dirty="0">
                <a:solidFill>
                  <a:schemeClr val="tx1"/>
                </a:solidFill>
                <a:latin typeface="Corbel" panose="020B0503020204020204" pitchFamily="34" charset="0"/>
                <a:ea typeface="+mj-ea"/>
                <a:cs typeface="+mj-cs"/>
              </a:defRPr>
            </a:lvl1pPr>
          </a:lstStyle>
          <a:p>
            <a:pPr algn="r">
              <a:defRPr/>
            </a:pPr>
            <a:r>
              <a:rPr lang="el-GR" sz="1200" dirty="0"/>
              <a:t>ΙΕΑ 101</a:t>
            </a:r>
            <a:br>
              <a:rPr lang="el-GR" sz="1200" dirty="0"/>
            </a:br>
            <a:r>
              <a:rPr lang="el-GR" sz="1200" b="1" dirty="0"/>
              <a:t>ΔΙΔΑΚΤΙΚΗ – ΘΕΩΡΙΑ ΚΑΙ ΠΡΑΞΗ ΤΗΣ ΔΙΔΑΣΚΑΛΙΑΣ</a:t>
            </a:r>
            <a:br>
              <a:rPr lang="el-GR" sz="1200" dirty="0"/>
            </a:br>
            <a:r>
              <a:rPr lang="el-GR" sz="1200" dirty="0"/>
              <a:t>Κ. ΑΓΓΕΛΑΚΟΣ – Χ. ΚΟΥΡΓΙΑΝΤΑΚΗΣ</a:t>
            </a:r>
            <a:br>
              <a:rPr lang="el-GR" sz="1200" dirty="0"/>
            </a:br>
            <a:r>
              <a:rPr lang="el-GR" sz="1200" dirty="0"/>
              <a:t>ΥΠΟΧΡΕΩΤΙΚΟ, Η΄ ΕΞΑΜΗΝΟ</a:t>
            </a:r>
            <a:br>
              <a:rPr lang="el-GR" sz="1200" dirty="0"/>
            </a:br>
            <a:r>
              <a:rPr lang="el-GR" sz="1200" dirty="0"/>
              <a:t>5 ECTS</a:t>
            </a:r>
            <a:endParaRPr lang="el-GR" sz="1200" cap="small" dirty="0"/>
          </a:p>
        </p:txBody>
      </p:sp>
    </p:spTree>
    <p:extLst>
      <p:ext uri="{BB962C8B-B14F-4D97-AF65-F5344CB8AC3E}">
        <p14:creationId xmlns:p14="http://schemas.microsoft.com/office/powerpoint/2010/main" val="20459275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Θέση εικόνας 4" descr="άτομο που διαβάζει ένα βιβλίο">
            <a:extLst>
              <a:ext uri="{FF2B5EF4-FFF2-40B4-BE49-F238E27FC236}">
                <a16:creationId xmlns:a16="http://schemas.microsoft.com/office/drawing/2014/main" id="{70316739-C7FA-4487-B86B-6CE17B09B020}"/>
              </a:ext>
            </a:extLst>
          </p:cNvPr>
          <p:cNvPicPr>
            <a:picLocks noGrp="1" noChangeAspect="1"/>
          </p:cNvPicPr>
          <p:nvPr>
            <p:ph type="pic" sz="quarter" idx="12"/>
          </p:nvPr>
        </p:nvPicPr>
        <p:blipFill rotWithShape="1">
          <a:blip r:embed="rId3" cstate="email">
            <a:extLst>
              <a:ext uri="{28A0092B-C50C-407E-A947-70E740481C1C}">
                <a14:useLocalDpi xmlns:a14="http://schemas.microsoft.com/office/drawing/2010/main"/>
              </a:ext>
            </a:extLst>
          </a:blip>
          <a:srcRect l="48" r="48"/>
          <a:stretch/>
        </p:blipFill>
        <p:spPr>
          <a:xfrm>
            <a:off x="0" y="0"/>
            <a:ext cx="8087304" cy="6858000"/>
          </a:xfrm>
        </p:spPr>
      </p:pic>
      <p:grpSp>
        <p:nvGrpSpPr>
          <p:cNvPr id="9" name="Ομάδα 8">
            <a:extLst>
              <a:ext uri="{FF2B5EF4-FFF2-40B4-BE49-F238E27FC236}">
                <a16:creationId xmlns:a16="http://schemas.microsoft.com/office/drawing/2014/main" id="{E7969C14-1078-4610-9BC5-74119C9B87BE}"/>
              </a:ext>
              <a:ext uri="{C183D7F6-B498-43B3-948B-1728B52AA6E4}">
                <adec:decorative xmlns:adec="http://schemas.microsoft.com/office/drawing/2017/decorative" val="1"/>
              </a:ext>
            </a:extLst>
          </p:cNvPr>
          <p:cNvGrpSpPr/>
          <p:nvPr/>
        </p:nvGrpSpPr>
        <p:grpSpPr>
          <a:xfrm>
            <a:off x="0" y="1572125"/>
            <a:ext cx="12192000" cy="5115327"/>
            <a:chOff x="0" y="3808320"/>
            <a:chExt cx="7833208" cy="2547440"/>
          </a:xfrm>
        </p:grpSpPr>
        <p:sp>
          <p:nvSpPr>
            <p:cNvPr id="10" name="Ελεύθερη σχεδίαση: Σχήμα 9">
              <a:extLst>
                <a:ext uri="{FF2B5EF4-FFF2-40B4-BE49-F238E27FC236}">
                  <a16:creationId xmlns:a16="http://schemas.microsoft.com/office/drawing/2014/main" id="{E531D018-EFA3-4346-AB80-7CE436393D9E}"/>
                </a:ext>
              </a:extLst>
            </p:cNvPr>
            <p:cNvSpPr/>
            <p:nvPr/>
          </p:nvSpPr>
          <p:spPr>
            <a:xfrm>
              <a:off x="0" y="3808320"/>
              <a:ext cx="7833208" cy="2547440"/>
            </a:xfrm>
            <a:custGeom>
              <a:avLst/>
              <a:gdLst>
                <a:gd name="connsiteX0" fmla="*/ 0 w 7833208"/>
                <a:gd name="connsiteY0" fmla="*/ 0 h 2547440"/>
                <a:gd name="connsiteX1" fmla="*/ 7833208 w 7833208"/>
                <a:gd name="connsiteY1" fmla="*/ 0 h 2547440"/>
                <a:gd name="connsiteX2" fmla="*/ 7135846 w 7833208"/>
                <a:gd name="connsiteY2" fmla="*/ 2547440 h 2547440"/>
                <a:gd name="connsiteX3" fmla="*/ 0 w 7833208"/>
                <a:gd name="connsiteY3" fmla="*/ 2547440 h 2547440"/>
              </a:gdLst>
              <a:ahLst/>
              <a:cxnLst>
                <a:cxn ang="0">
                  <a:pos x="connsiteX0" y="connsiteY0"/>
                </a:cxn>
                <a:cxn ang="0">
                  <a:pos x="connsiteX1" y="connsiteY1"/>
                </a:cxn>
                <a:cxn ang="0">
                  <a:pos x="connsiteX2" y="connsiteY2"/>
                </a:cxn>
                <a:cxn ang="0">
                  <a:pos x="connsiteX3" y="connsiteY3"/>
                </a:cxn>
              </a:cxnLst>
              <a:rect l="l" t="t" r="r" b="b"/>
              <a:pathLst>
                <a:path w="7833208" h="2547440">
                  <a:moveTo>
                    <a:pt x="0" y="0"/>
                  </a:moveTo>
                  <a:lnTo>
                    <a:pt x="7833208" y="0"/>
                  </a:lnTo>
                  <a:lnTo>
                    <a:pt x="7135846" y="2547440"/>
                  </a:lnTo>
                  <a:lnTo>
                    <a:pt x="0" y="2547440"/>
                  </a:ln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l-GR"/>
            </a:p>
          </p:txBody>
        </p:sp>
        <p:sp>
          <p:nvSpPr>
            <p:cNvPr id="11" name="Ελεύθερη σχεδίαση: Σχήμα 10">
              <a:extLst>
                <a:ext uri="{FF2B5EF4-FFF2-40B4-BE49-F238E27FC236}">
                  <a16:creationId xmlns:a16="http://schemas.microsoft.com/office/drawing/2014/main" id="{FA9D7AC8-80D5-49DC-A585-FCFFA6CA4B66}"/>
                </a:ext>
              </a:extLst>
            </p:cNvPr>
            <p:cNvSpPr/>
            <p:nvPr/>
          </p:nvSpPr>
          <p:spPr>
            <a:xfrm>
              <a:off x="1" y="3808320"/>
              <a:ext cx="7692571" cy="2547440"/>
            </a:xfrm>
            <a:custGeom>
              <a:avLst/>
              <a:gdLst>
                <a:gd name="connsiteX0" fmla="*/ 0 w 7692571"/>
                <a:gd name="connsiteY0" fmla="*/ 0 h 2547440"/>
                <a:gd name="connsiteX1" fmla="*/ 7692571 w 7692571"/>
                <a:gd name="connsiteY1" fmla="*/ 0 h 2547440"/>
                <a:gd name="connsiteX2" fmla="*/ 6995209 w 7692571"/>
                <a:gd name="connsiteY2" fmla="*/ 2547440 h 2547440"/>
                <a:gd name="connsiteX3" fmla="*/ 0 w 7692571"/>
                <a:gd name="connsiteY3" fmla="*/ 2547440 h 2547440"/>
              </a:gdLst>
              <a:ahLst/>
              <a:cxnLst>
                <a:cxn ang="0">
                  <a:pos x="connsiteX0" y="connsiteY0"/>
                </a:cxn>
                <a:cxn ang="0">
                  <a:pos x="connsiteX1" y="connsiteY1"/>
                </a:cxn>
                <a:cxn ang="0">
                  <a:pos x="connsiteX2" y="connsiteY2"/>
                </a:cxn>
                <a:cxn ang="0">
                  <a:pos x="connsiteX3" y="connsiteY3"/>
                </a:cxn>
              </a:cxnLst>
              <a:rect l="l" t="t" r="r" b="b"/>
              <a:pathLst>
                <a:path w="7692571" h="2547440">
                  <a:moveTo>
                    <a:pt x="0" y="0"/>
                  </a:moveTo>
                  <a:lnTo>
                    <a:pt x="7692571" y="0"/>
                  </a:lnTo>
                  <a:lnTo>
                    <a:pt x="6995209" y="2547440"/>
                  </a:lnTo>
                  <a:lnTo>
                    <a:pt x="0" y="254744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l-GR"/>
            </a:p>
          </p:txBody>
        </p:sp>
      </p:grpSp>
      <p:sp>
        <p:nvSpPr>
          <p:cNvPr id="33" name="Τίτλος 32" descr="τίτλος">
            <a:extLst>
              <a:ext uri="{FF2B5EF4-FFF2-40B4-BE49-F238E27FC236}">
                <a16:creationId xmlns:a16="http://schemas.microsoft.com/office/drawing/2014/main" id="{18CDD97B-6E25-4FB4-B239-493E54AA0830}"/>
              </a:ext>
            </a:extLst>
          </p:cNvPr>
          <p:cNvSpPr>
            <a:spLocks noGrp="1"/>
          </p:cNvSpPr>
          <p:nvPr>
            <p:ph type="title"/>
          </p:nvPr>
        </p:nvSpPr>
        <p:spPr>
          <a:xfrm>
            <a:off x="7832907" y="1048730"/>
            <a:ext cx="4140200" cy="822960"/>
          </a:xfrm>
        </p:spPr>
        <p:txBody>
          <a:bodyPr rtlCol="0"/>
          <a:lstStyle/>
          <a:p>
            <a:pPr algn="ctr" rtl="0"/>
            <a:r>
              <a:rPr lang="el-GR" sz="3600" dirty="0">
                <a:solidFill>
                  <a:srgbClr val="114263"/>
                </a:solidFill>
                <a:latin typeface="Aka-AcidGR-Collage" panose="02000603000000000000" pitchFamily="50" charset="-95"/>
                <a:ea typeface="Aka-AcidGR-Collage" panose="02000603000000000000" pitchFamily="50" charset="-95"/>
              </a:rPr>
              <a:t>ΙΣΤΟΡΙΚΗ ΣΥΝΕΙΔΗΣΗ</a:t>
            </a:r>
          </a:p>
        </p:txBody>
      </p:sp>
      <p:sp>
        <p:nvSpPr>
          <p:cNvPr id="34" name="Θέση κειμένου 33" descr="περιεχόμενο διαφάνειας">
            <a:extLst>
              <a:ext uri="{FF2B5EF4-FFF2-40B4-BE49-F238E27FC236}">
                <a16:creationId xmlns:a16="http://schemas.microsoft.com/office/drawing/2014/main" id="{859D862E-AE8E-482F-9E23-3C096FF03E54}"/>
              </a:ext>
            </a:extLst>
          </p:cNvPr>
          <p:cNvSpPr>
            <a:spLocks noGrp="1"/>
          </p:cNvSpPr>
          <p:nvPr>
            <p:ph type="body" sz="quarter" idx="11"/>
          </p:nvPr>
        </p:nvSpPr>
        <p:spPr>
          <a:xfrm>
            <a:off x="218591" y="1700462"/>
            <a:ext cx="10591695" cy="4517909"/>
          </a:xfrm>
        </p:spPr>
        <p:txBody>
          <a:bodyPr rtlCol="0"/>
          <a:lstStyle/>
          <a:p>
            <a:pPr rtl="0"/>
            <a:endParaRPr lang="el-GR" sz="2400" dirty="0">
              <a:solidFill>
                <a:schemeClr val="bg1"/>
              </a:solidFill>
              <a:latin typeface="SKCarbonitePolUni" panose="02040502050505030304" pitchFamily="18" charset="0"/>
            </a:endParaRPr>
          </a:p>
          <a:p>
            <a:pPr indent="352425" rtl="0"/>
            <a:r>
              <a:rPr lang="el-GR" sz="2400" dirty="0">
                <a:solidFill>
                  <a:srgbClr val="FFFF00"/>
                </a:solidFill>
                <a:latin typeface="SKCarbonitePolUni" panose="02040502050505030304" pitchFamily="18" charset="0"/>
              </a:rPr>
              <a:t>H.G. </a:t>
            </a:r>
            <a:r>
              <a:rPr lang="el-GR" sz="2400" dirty="0" err="1">
                <a:solidFill>
                  <a:srgbClr val="FFFF00"/>
                </a:solidFill>
                <a:latin typeface="SKCarbonitePolUni" panose="02040502050505030304" pitchFamily="18" charset="0"/>
              </a:rPr>
              <a:t>Gadamer</a:t>
            </a:r>
            <a:endParaRPr lang="el-GR" sz="2400" dirty="0">
              <a:solidFill>
                <a:srgbClr val="FFFF00"/>
              </a:solidFill>
              <a:latin typeface="SKCarbonitePolUni" panose="02040502050505030304" pitchFamily="18" charset="0"/>
            </a:endParaRPr>
          </a:p>
          <a:p>
            <a:pPr indent="352425" rtl="0"/>
            <a:endParaRPr lang="el-GR" sz="2400" dirty="0">
              <a:solidFill>
                <a:srgbClr val="FFFF00"/>
              </a:solidFill>
              <a:latin typeface="SKCarbonitePolUni" panose="02040502050505030304" pitchFamily="18" charset="0"/>
            </a:endParaRPr>
          </a:p>
          <a:p>
            <a:pPr marL="342900" indent="-342900" rtl="0">
              <a:buFont typeface="Courier New" panose="02070309020205020404" pitchFamily="49" charset="0"/>
              <a:buChar char="o"/>
            </a:pPr>
            <a:r>
              <a:rPr lang="el-GR" sz="2400" dirty="0">
                <a:solidFill>
                  <a:schemeClr val="bg1"/>
                </a:solidFill>
                <a:latin typeface="SKCarbonitePolUni" panose="02040502050505030304" pitchFamily="18" charset="0"/>
              </a:rPr>
              <a:t>Η διάθεση και το ταλέντο του ιστορικού να κατανοεί το παρελθόν, με αφετηρία τα ίδια τα συμφραζόμενα μέσα από τα οποία αυτό αναδύεται.</a:t>
            </a:r>
          </a:p>
          <a:p>
            <a:pPr marL="342900" indent="-342900" rtl="0">
              <a:buFont typeface="Courier New" panose="02070309020205020404" pitchFamily="49" charset="0"/>
              <a:buChar char="o"/>
            </a:pPr>
            <a:r>
              <a:rPr lang="el-GR" sz="2400" dirty="0">
                <a:solidFill>
                  <a:schemeClr val="bg1"/>
                </a:solidFill>
                <a:latin typeface="SKCarbonitePolUni" panose="02040502050505030304" pitchFamily="18" charset="0"/>
              </a:rPr>
              <a:t>Η υπέρβαση της φυσικής αφέλειας που μας κάνει να κρίνουμε το παρελθόν σύμφωνα με τα δήθεν προφανή μέτρα του τρέχοντος βίου, στην οπτική των θεσμών μας, των κεκτημένων αξιών και αληθειών μας.</a:t>
            </a:r>
          </a:p>
          <a:p>
            <a:pPr marL="342900" indent="-342900" rtl="0">
              <a:buFont typeface="Courier New" panose="02070309020205020404" pitchFamily="49" charset="0"/>
              <a:buChar char="o"/>
            </a:pPr>
            <a:r>
              <a:rPr lang="el-GR" sz="2400" dirty="0">
                <a:solidFill>
                  <a:schemeClr val="bg1"/>
                </a:solidFill>
                <a:latin typeface="SKCarbonitePolUni" panose="02040502050505030304" pitchFamily="18" charset="0"/>
              </a:rPr>
              <a:t>Η ακριβής και απερίφραστη σκέψη του ιστορικού ορίζοντα, ο οποίος επεκτείνεται στη ζωή που ζούμε.</a:t>
            </a:r>
          </a:p>
        </p:txBody>
      </p:sp>
      <p:sp>
        <p:nvSpPr>
          <p:cNvPr id="14" name="Ορθογώνιο 13">
            <a:extLst>
              <a:ext uri="{FF2B5EF4-FFF2-40B4-BE49-F238E27FC236}">
                <a16:creationId xmlns:a16="http://schemas.microsoft.com/office/drawing/2014/main" id="{C862BC4D-BD7A-417E-A34A-59CE4D4A6AC8}"/>
              </a:ext>
              <a:ext uri="{C183D7F6-B498-43B3-948B-1728B52AA6E4}">
                <adec:decorative xmlns:adec="http://schemas.microsoft.com/office/drawing/2017/decorative" val="1"/>
              </a:ext>
            </a:extLst>
          </p:cNvPr>
          <p:cNvSpPr/>
          <p:nvPr/>
        </p:nvSpPr>
        <p:spPr>
          <a:xfrm>
            <a:off x="0" y="6355760"/>
            <a:ext cx="12192000" cy="91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a:p>
        </p:txBody>
      </p:sp>
      <p:sp>
        <p:nvSpPr>
          <p:cNvPr id="15" name="Έλλειψη 14">
            <a:extLst>
              <a:ext uri="{FF2B5EF4-FFF2-40B4-BE49-F238E27FC236}">
                <a16:creationId xmlns:a16="http://schemas.microsoft.com/office/drawing/2014/main" id="{652937FB-CDE3-46B3-8481-AB5DB8C4BABA}"/>
              </a:ext>
              <a:ext uri="{C183D7F6-B498-43B3-948B-1728B52AA6E4}">
                <adec:decorative xmlns:adec="http://schemas.microsoft.com/office/drawing/2017/decorative" val="1"/>
              </a:ext>
            </a:extLst>
          </p:cNvPr>
          <p:cNvSpPr/>
          <p:nvPr/>
        </p:nvSpPr>
        <p:spPr>
          <a:xfrm>
            <a:off x="11091210" y="6086479"/>
            <a:ext cx="600974" cy="60097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a:p>
        </p:txBody>
      </p:sp>
      <p:sp>
        <p:nvSpPr>
          <p:cNvPr id="12" name="Θέση αριθμού διαφάνειας 5" descr="αριθμός διαφάνειας">
            <a:extLst>
              <a:ext uri="{FF2B5EF4-FFF2-40B4-BE49-F238E27FC236}">
                <a16:creationId xmlns:a16="http://schemas.microsoft.com/office/drawing/2014/main" id="{EC784E4D-7E61-4FDC-AD6A-E38867722409}"/>
              </a:ext>
            </a:extLst>
          </p:cNvPr>
          <p:cNvSpPr txBox="1">
            <a:spLocks/>
          </p:cNvSpPr>
          <p:nvPr/>
        </p:nvSpPr>
        <p:spPr>
          <a:xfrm>
            <a:off x="11091210" y="6189345"/>
            <a:ext cx="600974" cy="395243"/>
          </a:xfrm>
          <a:prstGeom prst="rect">
            <a:avLst/>
          </a:prstGeom>
        </p:spPr>
        <p:txBody>
          <a:bodyPr vert="horz" lIns="0" tIns="0" rIns="0" bIns="0" rtlCol="0" anchor="ctr"/>
          <a:lstStyle>
            <a:defPPr>
              <a:defRPr lang="en-US"/>
            </a:defPPr>
            <a:lvl1pPr marL="0" algn="r" defTabSz="914400" rtl="0" eaLnBrk="1" latinLnBrk="0" hangingPunct="1">
              <a:defRPr sz="11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fld id="{247A4EEE-49CE-4F6C-BF32-B7FCC5EBBF45}" type="slidenum">
              <a:rPr lang="el-GR" sz="1200" smtClean="0">
                <a:solidFill>
                  <a:schemeClr val="bg1"/>
                </a:solidFill>
              </a:rPr>
              <a:pPr algn="ctr" rtl="0"/>
              <a:t>23</a:t>
            </a:fld>
            <a:endParaRPr lang="el-GR" sz="1200">
              <a:solidFill>
                <a:schemeClr val="bg1"/>
              </a:solidFill>
            </a:endParaRPr>
          </a:p>
        </p:txBody>
      </p:sp>
      <p:sp>
        <p:nvSpPr>
          <p:cNvPr id="17" name="1 - Τίτλος">
            <a:extLst>
              <a:ext uri="{FF2B5EF4-FFF2-40B4-BE49-F238E27FC236}">
                <a16:creationId xmlns:a16="http://schemas.microsoft.com/office/drawing/2014/main" id="{CA4854C7-B03D-4D1B-B448-C29D9E820F53}"/>
              </a:ext>
            </a:extLst>
          </p:cNvPr>
          <p:cNvSpPr txBox="1">
            <a:spLocks/>
          </p:cNvSpPr>
          <p:nvPr/>
        </p:nvSpPr>
        <p:spPr>
          <a:xfrm>
            <a:off x="8213558" y="83846"/>
            <a:ext cx="3759850" cy="915577"/>
          </a:xfrm>
          <a:prstGeom prst="rect">
            <a:avLst/>
          </a:prstGeom>
        </p:spPr>
        <p:txBody>
          <a:bodyPr vert="horz" wrap="square" lIns="0" tIns="45720" rIns="91440" bIns="45720" rtlCol="0" anchor="t">
            <a:normAutofit/>
          </a:bodyPr>
          <a:lstStyle>
            <a:lvl1pPr marL="0" indent="0" algn="l" defTabSz="914400" rtl="0" eaLnBrk="1" latinLnBrk="0" hangingPunct="1">
              <a:lnSpc>
                <a:spcPct val="90000"/>
              </a:lnSpc>
              <a:spcBef>
                <a:spcPct val="0"/>
              </a:spcBef>
              <a:buFont typeface="Arial" panose="020B0604020202020204" pitchFamily="34" charset="0"/>
              <a:buNone/>
              <a:defRPr lang="en-GB" sz="2400" kern="1200" dirty="0">
                <a:solidFill>
                  <a:schemeClr val="tx1"/>
                </a:solidFill>
                <a:latin typeface="Corbel" panose="020B0503020204020204" pitchFamily="34" charset="0"/>
                <a:ea typeface="+mj-ea"/>
                <a:cs typeface="+mj-cs"/>
              </a:defRPr>
            </a:lvl1pPr>
          </a:lstStyle>
          <a:p>
            <a:pPr algn="r">
              <a:defRPr/>
            </a:pPr>
            <a:r>
              <a:rPr lang="el-GR" sz="1200" dirty="0"/>
              <a:t>ΙΕΑ 101</a:t>
            </a:r>
            <a:br>
              <a:rPr lang="el-GR" sz="1200" dirty="0"/>
            </a:br>
            <a:r>
              <a:rPr lang="el-GR" sz="1200" b="1" dirty="0"/>
              <a:t>ΔΙΔΑΚΤΙΚΗ – ΘΕΩΡΙΑ ΚΑΙ ΠΡΑΞΗ ΤΗΣ ΔΙΔΑΣΚΑΛΙΑΣ</a:t>
            </a:r>
            <a:br>
              <a:rPr lang="el-GR" sz="1200" dirty="0"/>
            </a:br>
            <a:r>
              <a:rPr lang="el-GR" sz="1200" dirty="0"/>
              <a:t>Κ. ΑΓΓΕΛΑΚΟΣ – Χ. ΚΟΥΡΓΙΑΝΤΑΚΗΣ</a:t>
            </a:r>
            <a:br>
              <a:rPr lang="el-GR" sz="1200" dirty="0"/>
            </a:br>
            <a:r>
              <a:rPr lang="el-GR" sz="1200" dirty="0"/>
              <a:t>ΥΠΟΧΡΕΩΤΙΚΟ, Η΄ ΕΞΑΜΗΝΟ</a:t>
            </a:r>
            <a:br>
              <a:rPr lang="el-GR" sz="1200" dirty="0"/>
            </a:br>
            <a:r>
              <a:rPr lang="el-GR" sz="1200" dirty="0"/>
              <a:t>5 ECTS</a:t>
            </a:r>
            <a:endParaRPr lang="el-GR" sz="1200" cap="small" dirty="0"/>
          </a:p>
        </p:txBody>
      </p:sp>
    </p:spTree>
    <p:extLst>
      <p:ext uri="{BB962C8B-B14F-4D97-AF65-F5344CB8AC3E}">
        <p14:creationId xmlns:p14="http://schemas.microsoft.com/office/powerpoint/2010/main" val="42634335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Θέση εικόνας 4" descr="άτομο που διαβάζει ένα βιβλίο">
            <a:extLst>
              <a:ext uri="{FF2B5EF4-FFF2-40B4-BE49-F238E27FC236}">
                <a16:creationId xmlns:a16="http://schemas.microsoft.com/office/drawing/2014/main" id="{70316739-C7FA-4487-B86B-6CE17B09B020}"/>
              </a:ext>
            </a:extLst>
          </p:cNvPr>
          <p:cNvPicPr>
            <a:picLocks noGrp="1" noChangeAspect="1"/>
          </p:cNvPicPr>
          <p:nvPr>
            <p:ph type="pic" sz="quarter" idx="12"/>
          </p:nvPr>
        </p:nvPicPr>
        <p:blipFill rotWithShape="1">
          <a:blip r:embed="rId3" cstate="email">
            <a:extLst>
              <a:ext uri="{28A0092B-C50C-407E-A947-70E740481C1C}">
                <a14:useLocalDpi xmlns:a14="http://schemas.microsoft.com/office/drawing/2010/main"/>
              </a:ext>
            </a:extLst>
          </a:blip>
          <a:srcRect l="48" r="48"/>
          <a:stretch/>
        </p:blipFill>
        <p:spPr>
          <a:xfrm>
            <a:off x="0" y="0"/>
            <a:ext cx="8087304" cy="6858000"/>
          </a:xfrm>
        </p:spPr>
      </p:pic>
      <p:grpSp>
        <p:nvGrpSpPr>
          <p:cNvPr id="9" name="Ομάδα 8">
            <a:extLst>
              <a:ext uri="{FF2B5EF4-FFF2-40B4-BE49-F238E27FC236}">
                <a16:creationId xmlns:a16="http://schemas.microsoft.com/office/drawing/2014/main" id="{E7969C14-1078-4610-9BC5-74119C9B87BE}"/>
              </a:ext>
              <a:ext uri="{C183D7F6-B498-43B3-948B-1728B52AA6E4}">
                <adec:decorative xmlns:adec="http://schemas.microsoft.com/office/drawing/2017/decorative" val="1"/>
              </a:ext>
            </a:extLst>
          </p:cNvPr>
          <p:cNvGrpSpPr/>
          <p:nvPr/>
        </p:nvGrpSpPr>
        <p:grpSpPr>
          <a:xfrm>
            <a:off x="0" y="1572125"/>
            <a:ext cx="12192000" cy="5115327"/>
            <a:chOff x="0" y="3808320"/>
            <a:chExt cx="7833208" cy="2547440"/>
          </a:xfrm>
        </p:grpSpPr>
        <p:sp>
          <p:nvSpPr>
            <p:cNvPr id="10" name="Ελεύθερη σχεδίαση: Σχήμα 9">
              <a:extLst>
                <a:ext uri="{FF2B5EF4-FFF2-40B4-BE49-F238E27FC236}">
                  <a16:creationId xmlns:a16="http://schemas.microsoft.com/office/drawing/2014/main" id="{E531D018-EFA3-4346-AB80-7CE436393D9E}"/>
                </a:ext>
              </a:extLst>
            </p:cNvPr>
            <p:cNvSpPr/>
            <p:nvPr/>
          </p:nvSpPr>
          <p:spPr>
            <a:xfrm>
              <a:off x="0" y="3808320"/>
              <a:ext cx="7833208" cy="2547440"/>
            </a:xfrm>
            <a:custGeom>
              <a:avLst/>
              <a:gdLst>
                <a:gd name="connsiteX0" fmla="*/ 0 w 7833208"/>
                <a:gd name="connsiteY0" fmla="*/ 0 h 2547440"/>
                <a:gd name="connsiteX1" fmla="*/ 7833208 w 7833208"/>
                <a:gd name="connsiteY1" fmla="*/ 0 h 2547440"/>
                <a:gd name="connsiteX2" fmla="*/ 7135846 w 7833208"/>
                <a:gd name="connsiteY2" fmla="*/ 2547440 h 2547440"/>
                <a:gd name="connsiteX3" fmla="*/ 0 w 7833208"/>
                <a:gd name="connsiteY3" fmla="*/ 2547440 h 2547440"/>
              </a:gdLst>
              <a:ahLst/>
              <a:cxnLst>
                <a:cxn ang="0">
                  <a:pos x="connsiteX0" y="connsiteY0"/>
                </a:cxn>
                <a:cxn ang="0">
                  <a:pos x="connsiteX1" y="connsiteY1"/>
                </a:cxn>
                <a:cxn ang="0">
                  <a:pos x="connsiteX2" y="connsiteY2"/>
                </a:cxn>
                <a:cxn ang="0">
                  <a:pos x="connsiteX3" y="connsiteY3"/>
                </a:cxn>
              </a:cxnLst>
              <a:rect l="l" t="t" r="r" b="b"/>
              <a:pathLst>
                <a:path w="7833208" h="2547440">
                  <a:moveTo>
                    <a:pt x="0" y="0"/>
                  </a:moveTo>
                  <a:lnTo>
                    <a:pt x="7833208" y="0"/>
                  </a:lnTo>
                  <a:lnTo>
                    <a:pt x="7135846" y="2547440"/>
                  </a:lnTo>
                  <a:lnTo>
                    <a:pt x="0" y="2547440"/>
                  </a:ln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l-GR"/>
            </a:p>
          </p:txBody>
        </p:sp>
        <p:sp>
          <p:nvSpPr>
            <p:cNvPr id="11" name="Ελεύθερη σχεδίαση: Σχήμα 10">
              <a:extLst>
                <a:ext uri="{FF2B5EF4-FFF2-40B4-BE49-F238E27FC236}">
                  <a16:creationId xmlns:a16="http://schemas.microsoft.com/office/drawing/2014/main" id="{FA9D7AC8-80D5-49DC-A585-FCFFA6CA4B66}"/>
                </a:ext>
              </a:extLst>
            </p:cNvPr>
            <p:cNvSpPr/>
            <p:nvPr/>
          </p:nvSpPr>
          <p:spPr>
            <a:xfrm>
              <a:off x="1" y="3808320"/>
              <a:ext cx="7692571" cy="2547440"/>
            </a:xfrm>
            <a:custGeom>
              <a:avLst/>
              <a:gdLst>
                <a:gd name="connsiteX0" fmla="*/ 0 w 7692571"/>
                <a:gd name="connsiteY0" fmla="*/ 0 h 2547440"/>
                <a:gd name="connsiteX1" fmla="*/ 7692571 w 7692571"/>
                <a:gd name="connsiteY1" fmla="*/ 0 h 2547440"/>
                <a:gd name="connsiteX2" fmla="*/ 6995209 w 7692571"/>
                <a:gd name="connsiteY2" fmla="*/ 2547440 h 2547440"/>
                <a:gd name="connsiteX3" fmla="*/ 0 w 7692571"/>
                <a:gd name="connsiteY3" fmla="*/ 2547440 h 2547440"/>
              </a:gdLst>
              <a:ahLst/>
              <a:cxnLst>
                <a:cxn ang="0">
                  <a:pos x="connsiteX0" y="connsiteY0"/>
                </a:cxn>
                <a:cxn ang="0">
                  <a:pos x="connsiteX1" y="connsiteY1"/>
                </a:cxn>
                <a:cxn ang="0">
                  <a:pos x="connsiteX2" y="connsiteY2"/>
                </a:cxn>
                <a:cxn ang="0">
                  <a:pos x="connsiteX3" y="connsiteY3"/>
                </a:cxn>
              </a:cxnLst>
              <a:rect l="l" t="t" r="r" b="b"/>
              <a:pathLst>
                <a:path w="7692571" h="2547440">
                  <a:moveTo>
                    <a:pt x="0" y="0"/>
                  </a:moveTo>
                  <a:lnTo>
                    <a:pt x="7692571" y="0"/>
                  </a:lnTo>
                  <a:lnTo>
                    <a:pt x="6995209" y="2547440"/>
                  </a:lnTo>
                  <a:lnTo>
                    <a:pt x="0" y="254744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l-GR"/>
            </a:p>
          </p:txBody>
        </p:sp>
      </p:grpSp>
      <p:sp>
        <p:nvSpPr>
          <p:cNvPr id="33" name="Τίτλος 32" descr="τίτλος">
            <a:extLst>
              <a:ext uri="{FF2B5EF4-FFF2-40B4-BE49-F238E27FC236}">
                <a16:creationId xmlns:a16="http://schemas.microsoft.com/office/drawing/2014/main" id="{18CDD97B-6E25-4FB4-B239-493E54AA0830}"/>
              </a:ext>
            </a:extLst>
          </p:cNvPr>
          <p:cNvSpPr>
            <a:spLocks noGrp="1"/>
          </p:cNvSpPr>
          <p:nvPr>
            <p:ph type="title"/>
          </p:nvPr>
        </p:nvSpPr>
        <p:spPr>
          <a:xfrm>
            <a:off x="7832907" y="1048730"/>
            <a:ext cx="4140200" cy="822960"/>
          </a:xfrm>
        </p:spPr>
        <p:txBody>
          <a:bodyPr rtlCol="0"/>
          <a:lstStyle/>
          <a:p>
            <a:pPr algn="ctr" rtl="0"/>
            <a:r>
              <a:rPr lang="el-GR" sz="2800" b="1" dirty="0">
                <a:solidFill>
                  <a:srgbClr val="114263"/>
                </a:solidFill>
                <a:latin typeface="Cambria" panose="02040503050406030204" pitchFamily="18" charset="0"/>
                <a:ea typeface="Cambria" panose="02040503050406030204" pitchFamily="18" charset="0"/>
              </a:rPr>
              <a:t>ΙΣΤΟΡΙΚΗ ΣΥΝΕΙΔΗΣΗ</a:t>
            </a:r>
          </a:p>
        </p:txBody>
      </p:sp>
      <p:sp>
        <p:nvSpPr>
          <p:cNvPr id="34" name="Θέση κειμένου 33" descr="περιεχόμενο διαφάνειας">
            <a:extLst>
              <a:ext uri="{FF2B5EF4-FFF2-40B4-BE49-F238E27FC236}">
                <a16:creationId xmlns:a16="http://schemas.microsoft.com/office/drawing/2014/main" id="{859D862E-AE8E-482F-9E23-3C096FF03E54}"/>
              </a:ext>
            </a:extLst>
          </p:cNvPr>
          <p:cNvSpPr>
            <a:spLocks noGrp="1"/>
          </p:cNvSpPr>
          <p:nvPr>
            <p:ph type="body" sz="quarter" idx="11"/>
          </p:nvPr>
        </p:nvSpPr>
        <p:spPr>
          <a:xfrm>
            <a:off x="218591" y="1700462"/>
            <a:ext cx="10591695" cy="4517909"/>
          </a:xfrm>
        </p:spPr>
        <p:txBody>
          <a:bodyPr rtlCol="0"/>
          <a:lstStyle/>
          <a:p>
            <a:pPr rtl="0"/>
            <a:r>
              <a:rPr lang="el-GR" sz="2400" dirty="0">
                <a:solidFill>
                  <a:srgbClr val="FFFF00"/>
                </a:solidFill>
                <a:latin typeface="SKCarbonitePolUni" panose="02040502050505030304" pitchFamily="18" charset="0"/>
              </a:rPr>
              <a:t>Γ. Κόκκινος</a:t>
            </a:r>
          </a:p>
          <a:p>
            <a:pPr indent="352425" rtl="0"/>
            <a:r>
              <a:rPr lang="el-GR" sz="2400" dirty="0">
                <a:solidFill>
                  <a:schemeClr val="bg1"/>
                </a:solidFill>
                <a:latin typeface="SKCarbonitePolUni" panose="02040502050505030304" pitchFamily="18" charset="0"/>
              </a:rPr>
              <a:t>Μια συμβολικά διαμεσολαβημένη ικανότητα και πρακτική να συνενώνει κάποιος τα μνημονευόμενα γεγονότα του παρελθόντος, ερμηνεύοντας το παρόν και προσδοκώντας το μέλλον, καθώς επίσης και να ενσωματώνει/αφομοιώνει τις δικές του δράσεις και εμπειρίες σε αυτή τη </a:t>
            </a:r>
            <a:r>
              <a:rPr lang="el-GR" sz="2400" dirty="0" err="1">
                <a:solidFill>
                  <a:schemeClr val="bg1"/>
                </a:solidFill>
                <a:latin typeface="SKCarbonitePolUni" panose="02040502050505030304" pitchFamily="18" charset="0"/>
              </a:rPr>
              <a:t>νοηματοδοτημένη</a:t>
            </a:r>
            <a:r>
              <a:rPr lang="el-GR" sz="2400" dirty="0">
                <a:solidFill>
                  <a:schemeClr val="bg1"/>
                </a:solidFill>
                <a:latin typeface="SKCarbonitePolUni" panose="02040502050505030304" pitchFamily="18" charset="0"/>
              </a:rPr>
              <a:t> (μεστή νοήματος) δομή.</a:t>
            </a:r>
          </a:p>
          <a:p>
            <a:pPr indent="352425" rtl="0"/>
            <a:endParaRPr lang="el-GR" sz="2400" dirty="0">
              <a:solidFill>
                <a:schemeClr val="bg1"/>
              </a:solidFill>
              <a:latin typeface="SKCarbonitePolUni" panose="02040502050505030304" pitchFamily="18" charset="0"/>
            </a:endParaRPr>
          </a:p>
          <a:p>
            <a:pPr indent="352425" rtl="0"/>
            <a:r>
              <a:rPr lang="el-GR" sz="2400" dirty="0">
                <a:solidFill>
                  <a:schemeClr val="bg1"/>
                </a:solidFill>
                <a:latin typeface="SKCarbonitePolUni" panose="02040502050505030304" pitchFamily="18" charset="0"/>
              </a:rPr>
              <a:t>Πιο απλά:</a:t>
            </a:r>
          </a:p>
          <a:p>
            <a:pPr indent="352425" rtl="0"/>
            <a:r>
              <a:rPr lang="el-GR" sz="2400" dirty="0">
                <a:solidFill>
                  <a:schemeClr val="bg1"/>
                </a:solidFill>
                <a:latin typeface="SKCarbonitePolUni" panose="02040502050505030304" pitchFamily="18" charset="0"/>
              </a:rPr>
              <a:t>Ιστορική συνείδηση είναι η κατανόηση ότι διαφορετικές ερμηνείες του παρελθόντος αναπτύσσουν ή δομούν μια διαφορετική σύλληψη του παρόντος και διαμορφώνουν διαφορετικές προοπτικές για το μέλλον.</a:t>
            </a:r>
          </a:p>
        </p:txBody>
      </p:sp>
      <p:sp>
        <p:nvSpPr>
          <p:cNvPr id="14" name="Ορθογώνιο 13">
            <a:extLst>
              <a:ext uri="{FF2B5EF4-FFF2-40B4-BE49-F238E27FC236}">
                <a16:creationId xmlns:a16="http://schemas.microsoft.com/office/drawing/2014/main" id="{C862BC4D-BD7A-417E-A34A-59CE4D4A6AC8}"/>
              </a:ext>
              <a:ext uri="{C183D7F6-B498-43B3-948B-1728B52AA6E4}">
                <adec:decorative xmlns:adec="http://schemas.microsoft.com/office/drawing/2017/decorative" val="1"/>
              </a:ext>
            </a:extLst>
          </p:cNvPr>
          <p:cNvSpPr/>
          <p:nvPr/>
        </p:nvSpPr>
        <p:spPr>
          <a:xfrm>
            <a:off x="0" y="6355760"/>
            <a:ext cx="12192000" cy="91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a:p>
        </p:txBody>
      </p:sp>
      <p:sp>
        <p:nvSpPr>
          <p:cNvPr id="15" name="Έλλειψη 14">
            <a:extLst>
              <a:ext uri="{FF2B5EF4-FFF2-40B4-BE49-F238E27FC236}">
                <a16:creationId xmlns:a16="http://schemas.microsoft.com/office/drawing/2014/main" id="{652937FB-CDE3-46B3-8481-AB5DB8C4BABA}"/>
              </a:ext>
              <a:ext uri="{C183D7F6-B498-43B3-948B-1728B52AA6E4}">
                <adec:decorative xmlns:adec="http://schemas.microsoft.com/office/drawing/2017/decorative" val="1"/>
              </a:ext>
            </a:extLst>
          </p:cNvPr>
          <p:cNvSpPr/>
          <p:nvPr/>
        </p:nvSpPr>
        <p:spPr>
          <a:xfrm>
            <a:off x="11091210" y="6086479"/>
            <a:ext cx="600974" cy="60097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a:p>
        </p:txBody>
      </p:sp>
      <p:sp>
        <p:nvSpPr>
          <p:cNvPr id="12" name="Θέση αριθμού διαφάνειας 5" descr="αριθμός διαφάνειας">
            <a:extLst>
              <a:ext uri="{FF2B5EF4-FFF2-40B4-BE49-F238E27FC236}">
                <a16:creationId xmlns:a16="http://schemas.microsoft.com/office/drawing/2014/main" id="{EC784E4D-7E61-4FDC-AD6A-E38867722409}"/>
              </a:ext>
            </a:extLst>
          </p:cNvPr>
          <p:cNvSpPr txBox="1">
            <a:spLocks/>
          </p:cNvSpPr>
          <p:nvPr/>
        </p:nvSpPr>
        <p:spPr>
          <a:xfrm>
            <a:off x="11091210" y="6189345"/>
            <a:ext cx="600974" cy="395243"/>
          </a:xfrm>
          <a:prstGeom prst="rect">
            <a:avLst/>
          </a:prstGeom>
        </p:spPr>
        <p:txBody>
          <a:bodyPr vert="horz" lIns="0" tIns="0" rIns="0" bIns="0" rtlCol="0" anchor="ctr"/>
          <a:lstStyle>
            <a:defPPr>
              <a:defRPr lang="en-US"/>
            </a:defPPr>
            <a:lvl1pPr marL="0" algn="r" defTabSz="914400" rtl="0" eaLnBrk="1" latinLnBrk="0" hangingPunct="1">
              <a:defRPr sz="11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fld id="{247A4EEE-49CE-4F6C-BF32-B7FCC5EBBF45}" type="slidenum">
              <a:rPr lang="el-GR" sz="1200" smtClean="0">
                <a:solidFill>
                  <a:schemeClr val="bg1"/>
                </a:solidFill>
              </a:rPr>
              <a:pPr algn="ctr" rtl="0"/>
              <a:t>24</a:t>
            </a:fld>
            <a:endParaRPr lang="el-GR" sz="1200">
              <a:solidFill>
                <a:schemeClr val="bg1"/>
              </a:solidFill>
            </a:endParaRPr>
          </a:p>
        </p:txBody>
      </p:sp>
      <p:sp>
        <p:nvSpPr>
          <p:cNvPr id="17" name="1 - Τίτλος">
            <a:extLst>
              <a:ext uri="{FF2B5EF4-FFF2-40B4-BE49-F238E27FC236}">
                <a16:creationId xmlns:a16="http://schemas.microsoft.com/office/drawing/2014/main" id="{CA4854C7-B03D-4D1B-B448-C29D9E820F53}"/>
              </a:ext>
            </a:extLst>
          </p:cNvPr>
          <p:cNvSpPr txBox="1">
            <a:spLocks/>
          </p:cNvSpPr>
          <p:nvPr/>
        </p:nvSpPr>
        <p:spPr>
          <a:xfrm>
            <a:off x="8213558" y="83846"/>
            <a:ext cx="3759850" cy="915577"/>
          </a:xfrm>
          <a:prstGeom prst="rect">
            <a:avLst/>
          </a:prstGeom>
        </p:spPr>
        <p:txBody>
          <a:bodyPr vert="horz" wrap="square" lIns="0" tIns="45720" rIns="91440" bIns="45720" rtlCol="0" anchor="t">
            <a:normAutofit/>
          </a:bodyPr>
          <a:lstStyle>
            <a:lvl1pPr marL="0" indent="0" algn="l" defTabSz="914400" rtl="0" eaLnBrk="1" latinLnBrk="0" hangingPunct="1">
              <a:lnSpc>
                <a:spcPct val="90000"/>
              </a:lnSpc>
              <a:spcBef>
                <a:spcPct val="0"/>
              </a:spcBef>
              <a:buFont typeface="Arial" panose="020B0604020202020204" pitchFamily="34" charset="0"/>
              <a:buNone/>
              <a:defRPr lang="en-GB" sz="2400" kern="1200" dirty="0">
                <a:solidFill>
                  <a:schemeClr val="tx1"/>
                </a:solidFill>
                <a:latin typeface="Corbel" panose="020B0503020204020204" pitchFamily="34" charset="0"/>
                <a:ea typeface="+mj-ea"/>
                <a:cs typeface="+mj-cs"/>
              </a:defRPr>
            </a:lvl1pPr>
          </a:lstStyle>
          <a:p>
            <a:pPr algn="r">
              <a:defRPr/>
            </a:pPr>
            <a:r>
              <a:rPr lang="el-GR" sz="1200" dirty="0"/>
              <a:t>ΙΕΑ 101</a:t>
            </a:r>
            <a:br>
              <a:rPr lang="el-GR" sz="1200" dirty="0"/>
            </a:br>
            <a:r>
              <a:rPr lang="el-GR" sz="1200" b="1" dirty="0"/>
              <a:t>ΔΙΔΑΚΤΙΚΗ – ΘΕΩΡΙΑ ΚΑΙ ΠΡΑΞΗ ΤΗΣ ΔΙΔΑΣΚΑΛΙΑΣ</a:t>
            </a:r>
            <a:br>
              <a:rPr lang="el-GR" sz="1200" dirty="0"/>
            </a:br>
            <a:r>
              <a:rPr lang="el-GR" sz="1200" dirty="0"/>
              <a:t>Κ. ΑΓΓΕΛΑΚΟΣ – Χ. ΚΟΥΡΓΙΑΝΤΑΚΗΣ</a:t>
            </a:r>
            <a:br>
              <a:rPr lang="el-GR" sz="1200" dirty="0"/>
            </a:br>
            <a:r>
              <a:rPr lang="el-GR" sz="1200" dirty="0"/>
              <a:t>ΥΠΟΧΡΕΩΤΙΚΟ, Η΄ ΕΞΑΜΗΝΟ</a:t>
            </a:r>
            <a:br>
              <a:rPr lang="el-GR" sz="1200" dirty="0"/>
            </a:br>
            <a:r>
              <a:rPr lang="el-GR" sz="1200" dirty="0"/>
              <a:t>5 ECTS</a:t>
            </a:r>
            <a:endParaRPr lang="el-GR" sz="1200" cap="small" dirty="0"/>
          </a:p>
        </p:txBody>
      </p:sp>
    </p:spTree>
    <p:extLst>
      <p:ext uri="{BB962C8B-B14F-4D97-AF65-F5344CB8AC3E}">
        <p14:creationId xmlns:p14="http://schemas.microsoft.com/office/powerpoint/2010/main" val="12153776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Τίτλος 32" descr="τίτλος">
            <a:extLst>
              <a:ext uri="{FF2B5EF4-FFF2-40B4-BE49-F238E27FC236}">
                <a16:creationId xmlns:a16="http://schemas.microsoft.com/office/drawing/2014/main" id="{18CDD97B-6E25-4FB4-B239-493E54AA0830}"/>
              </a:ext>
            </a:extLst>
          </p:cNvPr>
          <p:cNvSpPr>
            <a:spLocks noGrp="1"/>
          </p:cNvSpPr>
          <p:nvPr>
            <p:ph type="title"/>
          </p:nvPr>
        </p:nvSpPr>
        <p:spPr/>
        <p:txBody>
          <a:bodyPr rtlCol="0"/>
          <a:lstStyle/>
          <a:p>
            <a:pPr rtl="0"/>
            <a:r>
              <a:rPr lang="el-GR">
                <a:solidFill>
                  <a:schemeClr val="bg1"/>
                </a:solidFill>
              </a:rPr>
              <a:t>LOREM IPSUM DOLOR SIT AMET, CONSECTETUER ADIPISCING ELIT. 12</a:t>
            </a:r>
          </a:p>
        </p:txBody>
      </p:sp>
      <p:pic>
        <p:nvPicPr>
          <p:cNvPr id="13" name="Θέση εικόνας 12" descr="εναέρια προβολή σπειροειδούς σκάλας">
            <a:extLst>
              <a:ext uri="{FF2B5EF4-FFF2-40B4-BE49-F238E27FC236}">
                <a16:creationId xmlns:a16="http://schemas.microsoft.com/office/drawing/2014/main" id="{FEB910A3-4C94-4A0C-AC72-88985A7BA967}"/>
              </a:ext>
            </a:extLst>
          </p:cNvPr>
          <p:cNvPicPr>
            <a:picLocks noGrp="1" noChangeAspect="1"/>
          </p:cNvPicPr>
          <p:nvPr>
            <p:ph type="pic" sz="quarter" idx="13"/>
          </p:nvPr>
        </p:nvPicPr>
        <p:blipFill rotWithShape="1">
          <a:blip r:embed="rId3" cstate="email">
            <a:extLst>
              <a:ext uri="{28A0092B-C50C-407E-A947-70E740481C1C}">
                <a14:useLocalDpi xmlns:a14="http://schemas.microsoft.com/office/drawing/2010/main"/>
              </a:ext>
            </a:extLst>
          </a:blip>
          <a:srcRect/>
          <a:stretch/>
        </p:blipFill>
        <p:spPr>
          <a:xfrm>
            <a:off x="6464300" y="0"/>
            <a:ext cx="5727700" cy="6858000"/>
          </a:xfrm>
        </p:spPr>
      </p:pic>
      <p:sp>
        <p:nvSpPr>
          <p:cNvPr id="8" name="Ορθογώνιο 7">
            <a:extLst>
              <a:ext uri="{FF2B5EF4-FFF2-40B4-BE49-F238E27FC236}">
                <a16:creationId xmlns:a16="http://schemas.microsoft.com/office/drawing/2014/main" id="{4E4A96D9-2D70-4D9E-B61C-9B23F3FD5161}"/>
              </a:ext>
              <a:ext uri="{C183D7F6-B498-43B3-948B-1728B52AA6E4}">
                <adec:decorative xmlns:adec="http://schemas.microsoft.com/office/drawing/2017/decorative" val="1"/>
              </a:ext>
            </a:extLst>
          </p:cNvPr>
          <p:cNvSpPr/>
          <p:nvPr/>
        </p:nvSpPr>
        <p:spPr>
          <a:xfrm>
            <a:off x="0" y="6355760"/>
            <a:ext cx="12192000" cy="91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a:p>
        </p:txBody>
      </p:sp>
      <p:sp>
        <p:nvSpPr>
          <p:cNvPr id="15" name="Έλλειψη 14">
            <a:extLst>
              <a:ext uri="{FF2B5EF4-FFF2-40B4-BE49-F238E27FC236}">
                <a16:creationId xmlns:a16="http://schemas.microsoft.com/office/drawing/2014/main" id="{652937FB-CDE3-46B3-8481-AB5DB8C4BABA}"/>
              </a:ext>
              <a:ext uri="{C183D7F6-B498-43B3-948B-1728B52AA6E4}">
                <adec:decorative xmlns:adec="http://schemas.microsoft.com/office/drawing/2017/decorative" val="1"/>
              </a:ext>
            </a:extLst>
          </p:cNvPr>
          <p:cNvSpPr/>
          <p:nvPr/>
        </p:nvSpPr>
        <p:spPr>
          <a:xfrm>
            <a:off x="11091210" y="6086479"/>
            <a:ext cx="600974" cy="60097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a:p>
        </p:txBody>
      </p:sp>
      <p:sp>
        <p:nvSpPr>
          <p:cNvPr id="7" name="Θέση αριθμού διαφάνειας 5" descr="αριθμός διαφάνειας">
            <a:extLst>
              <a:ext uri="{FF2B5EF4-FFF2-40B4-BE49-F238E27FC236}">
                <a16:creationId xmlns:a16="http://schemas.microsoft.com/office/drawing/2014/main" id="{D65CFEB2-BC19-4647-937B-40854EE88A8C}"/>
              </a:ext>
            </a:extLst>
          </p:cNvPr>
          <p:cNvSpPr txBox="1">
            <a:spLocks/>
          </p:cNvSpPr>
          <p:nvPr/>
        </p:nvSpPr>
        <p:spPr>
          <a:xfrm>
            <a:off x="11091210" y="6189345"/>
            <a:ext cx="600974" cy="395243"/>
          </a:xfrm>
          <a:prstGeom prst="rect">
            <a:avLst/>
          </a:prstGeom>
        </p:spPr>
        <p:txBody>
          <a:bodyPr vert="horz" lIns="0" tIns="0" rIns="0" bIns="0" rtlCol="0" anchor="ctr"/>
          <a:lstStyle>
            <a:defPPr>
              <a:defRPr lang="en-US"/>
            </a:defPPr>
            <a:lvl1pPr marL="0" algn="r" defTabSz="914400" rtl="0" eaLnBrk="1" latinLnBrk="0" hangingPunct="1">
              <a:defRPr sz="11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fld id="{247A4EEE-49CE-4F6C-BF32-B7FCC5EBBF45}" type="slidenum">
              <a:rPr lang="el-GR" sz="1200" smtClean="0">
                <a:solidFill>
                  <a:schemeClr val="bg1"/>
                </a:solidFill>
              </a:rPr>
              <a:pPr algn="ctr" rtl="0"/>
              <a:t>25</a:t>
            </a:fld>
            <a:endParaRPr lang="el-GR" sz="1200">
              <a:solidFill>
                <a:schemeClr val="bg1"/>
              </a:solidFill>
            </a:endParaRPr>
          </a:p>
        </p:txBody>
      </p:sp>
      <p:sp>
        <p:nvSpPr>
          <p:cNvPr id="14" name="1 - Τίτλος">
            <a:extLst>
              <a:ext uri="{FF2B5EF4-FFF2-40B4-BE49-F238E27FC236}">
                <a16:creationId xmlns:a16="http://schemas.microsoft.com/office/drawing/2014/main" id="{255E6E3A-378E-4D9D-B13A-20A31B565972}"/>
              </a:ext>
            </a:extLst>
          </p:cNvPr>
          <p:cNvSpPr txBox="1">
            <a:spLocks/>
          </p:cNvSpPr>
          <p:nvPr/>
        </p:nvSpPr>
        <p:spPr>
          <a:xfrm>
            <a:off x="468314" y="0"/>
            <a:ext cx="5259388" cy="1268760"/>
          </a:xfrm>
          <a:prstGeom prst="rect">
            <a:avLst/>
          </a:prstGeom>
        </p:spPr>
        <p:txBody>
          <a:bodyPr vert="horz" wrap="square" lIns="0" tIns="45720" rIns="91440" bIns="45720" rtlCol="0" anchor="t">
            <a:normAutofit/>
          </a:bodyPr>
          <a:lstStyle>
            <a:lvl1pPr marL="0" indent="0" algn="l" defTabSz="914400" rtl="0" eaLnBrk="1" latinLnBrk="0" hangingPunct="1">
              <a:lnSpc>
                <a:spcPct val="90000"/>
              </a:lnSpc>
              <a:spcBef>
                <a:spcPct val="0"/>
              </a:spcBef>
              <a:buFont typeface="Arial" panose="020B0604020202020204" pitchFamily="34" charset="0"/>
              <a:buNone/>
              <a:defRPr lang="en-GB" sz="2400" kern="1200" dirty="0">
                <a:solidFill>
                  <a:schemeClr val="tx1"/>
                </a:solidFill>
                <a:latin typeface="Corbel" panose="020B0503020204020204" pitchFamily="34" charset="0"/>
                <a:ea typeface="+mj-ea"/>
                <a:cs typeface="+mj-cs"/>
              </a:defRPr>
            </a:lvl1pPr>
          </a:lstStyle>
          <a:p>
            <a:pPr>
              <a:defRPr/>
            </a:pPr>
            <a:r>
              <a:rPr lang="el-GR" sz="1400" dirty="0"/>
              <a:t>ΙΕΑ 101</a:t>
            </a:r>
            <a:br>
              <a:rPr lang="el-GR" sz="1400" dirty="0"/>
            </a:br>
            <a:r>
              <a:rPr lang="el-GR" sz="1400" b="1" dirty="0"/>
              <a:t>ΔΙΔΑΚΤΙΚΗ – ΘΕΩΡΙΑ ΚΑΙ ΠΡΑΞΗ ΤΗΣ ΔΙΔΑΣΚΑΛΙΑΣ</a:t>
            </a:r>
            <a:br>
              <a:rPr lang="el-GR" sz="1400" dirty="0"/>
            </a:br>
            <a:r>
              <a:rPr lang="el-GR" sz="1400" dirty="0"/>
              <a:t>Κ. ΑΓΓΕΛΑΚΟΣ – Χ. ΚΟΥΡΓΙΑΝΤΑΚΗΣ</a:t>
            </a:r>
            <a:br>
              <a:rPr lang="el-GR" sz="1400" dirty="0"/>
            </a:br>
            <a:r>
              <a:rPr lang="el-GR" sz="1400" dirty="0"/>
              <a:t>ΥΠΟΧΡΕΩΤΙΚΟ, Η΄ ΕΞΑΜΗΝΟ</a:t>
            </a:r>
            <a:br>
              <a:rPr lang="el-GR" sz="1400" dirty="0"/>
            </a:br>
            <a:r>
              <a:rPr lang="el-GR" sz="1400" dirty="0"/>
              <a:t>5 ECTS</a:t>
            </a:r>
            <a:endParaRPr lang="el-GR" sz="1400" cap="all" dirty="0"/>
          </a:p>
        </p:txBody>
      </p:sp>
      <p:sp>
        <p:nvSpPr>
          <p:cNvPr id="16" name="2 - Υπότιτλος">
            <a:extLst>
              <a:ext uri="{FF2B5EF4-FFF2-40B4-BE49-F238E27FC236}">
                <a16:creationId xmlns:a16="http://schemas.microsoft.com/office/drawing/2014/main" id="{5888D44D-8BA0-4CAA-A5D9-16480C8D333B}"/>
              </a:ext>
            </a:extLst>
          </p:cNvPr>
          <p:cNvSpPr txBox="1">
            <a:spLocks/>
          </p:cNvSpPr>
          <p:nvPr/>
        </p:nvSpPr>
        <p:spPr>
          <a:xfrm>
            <a:off x="0" y="1268760"/>
            <a:ext cx="7443537" cy="54186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gn="r">
              <a:spcBef>
                <a:spcPts val="575"/>
              </a:spcBef>
              <a:buNone/>
              <a:defRPr/>
            </a:pPr>
            <a:r>
              <a:rPr lang="el-GR" b="1" dirty="0">
                <a:latin typeface="SKCarbonitePolUni" panose="02040502050505030304" pitchFamily="18" charset="0"/>
              </a:rPr>
              <a:t>ΙΣΤΟΡΙΚΗ ΣΥΝΕΙΔΗΣΗ</a:t>
            </a:r>
          </a:p>
          <a:p>
            <a:pPr indent="0">
              <a:spcBef>
                <a:spcPts val="575"/>
              </a:spcBef>
              <a:buNone/>
              <a:defRPr/>
            </a:pPr>
            <a:endParaRPr lang="el-GR" sz="2400" dirty="0">
              <a:latin typeface="SKCarbonitePolUni" panose="02040502050505030304" pitchFamily="18" charset="0"/>
            </a:endParaRPr>
          </a:p>
          <a:p>
            <a:pPr indent="0" algn="ctr">
              <a:spcBef>
                <a:spcPts val="575"/>
              </a:spcBef>
              <a:buNone/>
              <a:defRPr/>
            </a:pPr>
            <a:r>
              <a:rPr lang="el-GR" sz="2400" u="sng" dirty="0">
                <a:latin typeface="SKCarbonitePolUni" panose="02040502050505030304" pitchFamily="18" charset="0"/>
              </a:rPr>
              <a:t>Τυπολογία ιστορικής συνείδησης του </a:t>
            </a:r>
            <a:r>
              <a:rPr lang="el-GR" sz="2400" u="sng" dirty="0" err="1">
                <a:latin typeface="SKCarbonitePolUni" panose="02040502050505030304" pitchFamily="18" charset="0"/>
              </a:rPr>
              <a:t>Jorn</a:t>
            </a:r>
            <a:r>
              <a:rPr lang="el-GR" sz="2400" u="sng" dirty="0">
                <a:latin typeface="SKCarbonitePolUni" panose="02040502050505030304" pitchFamily="18" charset="0"/>
              </a:rPr>
              <a:t> </a:t>
            </a:r>
            <a:r>
              <a:rPr lang="el-GR" sz="2400" u="sng" dirty="0" err="1">
                <a:latin typeface="SKCarbonitePolUni" panose="02040502050505030304" pitchFamily="18" charset="0"/>
              </a:rPr>
              <a:t>Rüsen</a:t>
            </a:r>
            <a:endParaRPr lang="el-GR" sz="2400" u="sng" dirty="0">
              <a:latin typeface="SKCarbonitePolUni" panose="02040502050505030304" pitchFamily="18" charset="0"/>
            </a:endParaRPr>
          </a:p>
          <a:p>
            <a:pPr indent="0" algn="ctr">
              <a:spcBef>
                <a:spcPts val="575"/>
              </a:spcBef>
              <a:buNone/>
              <a:defRPr/>
            </a:pPr>
            <a:endParaRPr lang="el-GR" sz="2400" dirty="0">
              <a:latin typeface="SKCarbonitePolUni" panose="02040502050505030304" pitchFamily="18" charset="0"/>
            </a:endParaRPr>
          </a:p>
          <a:p>
            <a:pPr indent="0" algn="ctr">
              <a:spcBef>
                <a:spcPts val="575"/>
              </a:spcBef>
              <a:buNone/>
              <a:defRPr/>
            </a:pPr>
            <a:r>
              <a:rPr lang="el-GR" sz="2400" dirty="0">
                <a:latin typeface="SKCarbonitePolUni" panose="02040502050505030304" pitchFamily="18" charset="0"/>
              </a:rPr>
              <a:t>Τέσσερις βασικοί τύποι ιστορικής συνείδησης:</a:t>
            </a:r>
          </a:p>
          <a:p>
            <a:pPr marL="685800" indent="-457200" algn="ctr">
              <a:spcBef>
                <a:spcPts val="575"/>
              </a:spcBef>
              <a:buFont typeface="+mj-lt"/>
              <a:buAutoNum type="arabicPeriod"/>
              <a:defRPr/>
            </a:pPr>
            <a:r>
              <a:rPr lang="el-GR" sz="2400" dirty="0">
                <a:latin typeface="SKCarbonitePolUni" panose="02040502050505030304" pitchFamily="18" charset="0"/>
              </a:rPr>
              <a:t>Παραδοσιακός</a:t>
            </a:r>
          </a:p>
          <a:p>
            <a:pPr marL="685800" indent="-457200" algn="ctr">
              <a:spcBef>
                <a:spcPts val="575"/>
              </a:spcBef>
              <a:buFont typeface="+mj-lt"/>
              <a:buAutoNum type="arabicPeriod"/>
              <a:defRPr/>
            </a:pPr>
            <a:r>
              <a:rPr lang="el-GR" sz="2400" dirty="0">
                <a:latin typeface="SKCarbonitePolUni" panose="02040502050505030304" pitchFamily="18" charset="0"/>
              </a:rPr>
              <a:t>Παραδειγματικός</a:t>
            </a:r>
          </a:p>
          <a:p>
            <a:pPr marL="685800" indent="-457200" algn="ctr">
              <a:spcBef>
                <a:spcPts val="575"/>
              </a:spcBef>
              <a:buFont typeface="+mj-lt"/>
              <a:buAutoNum type="arabicPeriod"/>
              <a:defRPr/>
            </a:pPr>
            <a:r>
              <a:rPr lang="el-GR" sz="2400" dirty="0">
                <a:latin typeface="SKCarbonitePolUni" panose="02040502050505030304" pitchFamily="18" charset="0"/>
              </a:rPr>
              <a:t>Κριτικός</a:t>
            </a:r>
          </a:p>
          <a:p>
            <a:pPr marL="685800" indent="-457200" algn="ctr">
              <a:spcBef>
                <a:spcPts val="575"/>
              </a:spcBef>
              <a:buFont typeface="+mj-lt"/>
              <a:buAutoNum type="arabicPeriod"/>
              <a:defRPr/>
            </a:pPr>
            <a:r>
              <a:rPr lang="el-GR" sz="2400" dirty="0">
                <a:latin typeface="SKCarbonitePolUni" panose="02040502050505030304" pitchFamily="18" charset="0"/>
              </a:rPr>
              <a:t>Γενετικός</a:t>
            </a:r>
          </a:p>
        </p:txBody>
      </p:sp>
    </p:spTree>
    <p:extLst>
      <p:ext uri="{BB962C8B-B14F-4D97-AF65-F5344CB8AC3E}">
        <p14:creationId xmlns:p14="http://schemas.microsoft.com/office/powerpoint/2010/main" val="2724427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Τίτλος 32" descr="τίτλος">
            <a:extLst>
              <a:ext uri="{FF2B5EF4-FFF2-40B4-BE49-F238E27FC236}">
                <a16:creationId xmlns:a16="http://schemas.microsoft.com/office/drawing/2014/main" id="{18CDD97B-6E25-4FB4-B239-493E54AA0830}"/>
              </a:ext>
            </a:extLst>
          </p:cNvPr>
          <p:cNvSpPr>
            <a:spLocks noGrp="1"/>
          </p:cNvSpPr>
          <p:nvPr>
            <p:ph type="title"/>
          </p:nvPr>
        </p:nvSpPr>
        <p:spPr/>
        <p:txBody>
          <a:bodyPr rtlCol="0"/>
          <a:lstStyle/>
          <a:p>
            <a:pPr rtl="0"/>
            <a:r>
              <a:rPr lang="el-GR">
                <a:solidFill>
                  <a:schemeClr val="bg1"/>
                </a:solidFill>
              </a:rPr>
              <a:t>LOREM IPSUM DOLOR SIT AMET, CONSECTETUER ADIPISCING ELIT. 12</a:t>
            </a:r>
          </a:p>
        </p:txBody>
      </p:sp>
      <p:pic>
        <p:nvPicPr>
          <p:cNvPr id="13" name="Θέση εικόνας 12" descr="εναέρια προβολή σπειροειδούς σκάλας">
            <a:extLst>
              <a:ext uri="{FF2B5EF4-FFF2-40B4-BE49-F238E27FC236}">
                <a16:creationId xmlns:a16="http://schemas.microsoft.com/office/drawing/2014/main" id="{FEB910A3-4C94-4A0C-AC72-88985A7BA967}"/>
              </a:ext>
            </a:extLst>
          </p:cNvPr>
          <p:cNvPicPr>
            <a:picLocks noGrp="1" noChangeAspect="1"/>
          </p:cNvPicPr>
          <p:nvPr>
            <p:ph type="pic" sz="quarter" idx="13"/>
          </p:nvPr>
        </p:nvPicPr>
        <p:blipFill rotWithShape="1">
          <a:blip r:embed="rId3" cstate="email">
            <a:extLst>
              <a:ext uri="{28A0092B-C50C-407E-A947-70E740481C1C}">
                <a14:useLocalDpi xmlns:a14="http://schemas.microsoft.com/office/drawing/2010/main"/>
              </a:ext>
            </a:extLst>
          </a:blip>
          <a:srcRect/>
          <a:stretch/>
        </p:blipFill>
        <p:spPr>
          <a:xfrm>
            <a:off x="6464300" y="0"/>
            <a:ext cx="5727700" cy="6858000"/>
          </a:xfrm>
        </p:spPr>
      </p:pic>
      <p:sp>
        <p:nvSpPr>
          <p:cNvPr id="8" name="Ορθογώνιο 7">
            <a:extLst>
              <a:ext uri="{FF2B5EF4-FFF2-40B4-BE49-F238E27FC236}">
                <a16:creationId xmlns:a16="http://schemas.microsoft.com/office/drawing/2014/main" id="{4E4A96D9-2D70-4D9E-B61C-9B23F3FD5161}"/>
              </a:ext>
              <a:ext uri="{C183D7F6-B498-43B3-948B-1728B52AA6E4}">
                <adec:decorative xmlns:adec="http://schemas.microsoft.com/office/drawing/2017/decorative" val="1"/>
              </a:ext>
            </a:extLst>
          </p:cNvPr>
          <p:cNvSpPr/>
          <p:nvPr/>
        </p:nvSpPr>
        <p:spPr>
          <a:xfrm>
            <a:off x="0" y="6293800"/>
            <a:ext cx="12192000" cy="91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a:p>
        </p:txBody>
      </p:sp>
      <p:sp>
        <p:nvSpPr>
          <p:cNvPr id="15" name="Έλλειψη 14">
            <a:extLst>
              <a:ext uri="{FF2B5EF4-FFF2-40B4-BE49-F238E27FC236}">
                <a16:creationId xmlns:a16="http://schemas.microsoft.com/office/drawing/2014/main" id="{652937FB-CDE3-46B3-8481-AB5DB8C4BABA}"/>
              </a:ext>
              <a:ext uri="{C183D7F6-B498-43B3-948B-1728B52AA6E4}">
                <adec:decorative xmlns:adec="http://schemas.microsoft.com/office/drawing/2017/decorative" val="1"/>
              </a:ext>
            </a:extLst>
          </p:cNvPr>
          <p:cNvSpPr/>
          <p:nvPr/>
        </p:nvSpPr>
        <p:spPr>
          <a:xfrm>
            <a:off x="11091210" y="6086479"/>
            <a:ext cx="600974" cy="60097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a:p>
        </p:txBody>
      </p:sp>
      <p:sp>
        <p:nvSpPr>
          <p:cNvPr id="7" name="Θέση αριθμού διαφάνειας 5" descr="αριθμός διαφάνειας">
            <a:extLst>
              <a:ext uri="{FF2B5EF4-FFF2-40B4-BE49-F238E27FC236}">
                <a16:creationId xmlns:a16="http://schemas.microsoft.com/office/drawing/2014/main" id="{D65CFEB2-BC19-4647-937B-40854EE88A8C}"/>
              </a:ext>
            </a:extLst>
          </p:cNvPr>
          <p:cNvSpPr txBox="1">
            <a:spLocks/>
          </p:cNvSpPr>
          <p:nvPr/>
        </p:nvSpPr>
        <p:spPr>
          <a:xfrm>
            <a:off x="11091210" y="6189345"/>
            <a:ext cx="600974" cy="395243"/>
          </a:xfrm>
          <a:prstGeom prst="rect">
            <a:avLst/>
          </a:prstGeom>
        </p:spPr>
        <p:txBody>
          <a:bodyPr vert="horz" lIns="0" tIns="0" rIns="0" bIns="0" rtlCol="0" anchor="ctr"/>
          <a:lstStyle>
            <a:defPPr>
              <a:defRPr lang="en-US"/>
            </a:defPPr>
            <a:lvl1pPr marL="0" algn="r" defTabSz="914400" rtl="0" eaLnBrk="1" latinLnBrk="0" hangingPunct="1">
              <a:defRPr sz="11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fld id="{247A4EEE-49CE-4F6C-BF32-B7FCC5EBBF45}" type="slidenum">
              <a:rPr lang="el-GR" sz="1200" smtClean="0">
                <a:solidFill>
                  <a:schemeClr val="bg1"/>
                </a:solidFill>
              </a:rPr>
              <a:pPr algn="ctr" rtl="0"/>
              <a:t>26</a:t>
            </a:fld>
            <a:endParaRPr lang="el-GR" sz="1200">
              <a:solidFill>
                <a:schemeClr val="bg1"/>
              </a:solidFill>
            </a:endParaRPr>
          </a:p>
        </p:txBody>
      </p:sp>
      <p:sp>
        <p:nvSpPr>
          <p:cNvPr id="14" name="1 - Τίτλος">
            <a:extLst>
              <a:ext uri="{FF2B5EF4-FFF2-40B4-BE49-F238E27FC236}">
                <a16:creationId xmlns:a16="http://schemas.microsoft.com/office/drawing/2014/main" id="{255E6E3A-378E-4D9D-B13A-20A31B565972}"/>
              </a:ext>
            </a:extLst>
          </p:cNvPr>
          <p:cNvSpPr txBox="1">
            <a:spLocks/>
          </p:cNvSpPr>
          <p:nvPr/>
        </p:nvSpPr>
        <p:spPr>
          <a:xfrm>
            <a:off x="468314" y="0"/>
            <a:ext cx="5259388" cy="1268760"/>
          </a:xfrm>
          <a:prstGeom prst="rect">
            <a:avLst/>
          </a:prstGeom>
        </p:spPr>
        <p:txBody>
          <a:bodyPr vert="horz" wrap="square" lIns="0" tIns="45720" rIns="91440" bIns="45720" rtlCol="0" anchor="t">
            <a:normAutofit/>
          </a:bodyPr>
          <a:lstStyle>
            <a:lvl1pPr marL="0" indent="0" algn="l" defTabSz="914400" rtl="0" eaLnBrk="1" latinLnBrk="0" hangingPunct="1">
              <a:lnSpc>
                <a:spcPct val="90000"/>
              </a:lnSpc>
              <a:spcBef>
                <a:spcPct val="0"/>
              </a:spcBef>
              <a:buFont typeface="Arial" panose="020B0604020202020204" pitchFamily="34" charset="0"/>
              <a:buNone/>
              <a:defRPr lang="en-GB" sz="2400" kern="1200" dirty="0">
                <a:solidFill>
                  <a:schemeClr val="tx1"/>
                </a:solidFill>
                <a:latin typeface="Corbel" panose="020B0503020204020204" pitchFamily="34" charset="0"/>
                <a:ea typeface="+mj-ea"/>
                <a:cs typeface="+mj-cs"/>
              </a:defRPr>
            </a:lvl1pPr>
          </a:lstStyle>
          <a:p>
            <a:pPr>
              <a:defRPr/>
            </a:pPr>
            <a:r>
              <a:rPr lang="el-GR" sz="1400" dirty="0"/>
              <a:t>ΙΕΑ 101</a:t>
            </a:r>
            <a:br>
              <a:rPr lang="el-GR" sz="1400" dirty="0"/>
            </a:br>
            <a:r>
              <a:rPr lang="el-GR" sz="1400" b="1" dirty="0"/>
              <a:t>ΔΙΔΑΚΤΙΚΗ – ΘΕΩΡΙΑ ΚΑΙ ΠΡΑΞΗ ΤΗΣ ΔΙΔΑΣΚΑΛΙΑΣ</a:t>
            </a:r>
            <a:br>
              <a:rPr lang="el-GR" sz="1400" dirty="0"/>
            </a:br>
            <a:r>
              <a:rPr lang="el-GR" sz="1400" dirty="0"/>
              <a:t>Κ. ΑΓΓΕΛΑΚΟΣ – Χ. ΚΟΥΡΓΙΑΝΤΑΚΗΣ</a:t>
            </a:r>
            <a:br>
              <a:rPr lang="el-GR" sz="1400" dirty="0"/>
            </a:br>
            <a:r>
              <a:rPr lang="el-GR" sz="1400" dirty="0"/>
              <a:t>ΥΠΟΧΡΕΩΤΙΚΟ, Η΄ ΕΞΑΜΗΝΟ</a:t>
            </a:r>
            <a:br>
              <a:rPr lang="el-GR" sz="1400" dirty="0"/>
            </a:br>
            <a:r>
              <a:rPr lang="el-GR" sz="1400" dirty="0"/>
              <a:t>5 ECTS</a:t>
            </a:r>
            <a:endParaRPr lang="el-GR" sz="1400" cap="all" dirty="0"/>
          </a:p>
        </p:txBody>
      </p:sp>
      <p:grpSp>
        <p:nvGrpSpPr>
          <p:cNvPr id="9" name="Ομάδα 8">
            <a:extLst>
              <a:ext uri="{FF2B5EF4-FFF2-40B4-BE49-F238E27FC236}">
                <a16:creationId xmlns:a16="http://schemas.microsoft.com/office/drawing/2014/main" id="{32F44FF9-85EC-45B9-8FDF-0060FD5B352F}"/>
              </a:ext>
              <a:ext uri="{C183D7F6-B498-43B3-948B-1728B52AA6E4}">
                <adec:decorative xmlns:adec="http://schemas.microsoft.com/office/drawing/2017/decorative" val="1"/>
              </a:ext>
            </a:extLst>
          </p:cNvPr>
          <p:cNvGrpSpPr/>
          <p:nvPr/>
        </p:nvGrpSpPr>
        <p:grpSpPr>
          <a:xfrm>
            <a:off x="0" y="1106905"/>
            <a:ext cx="7122695" cy="5580547"/>
            <a:chOff x="0" y="3808320"/>
            <a:chExt cx="7833208" cy="2547440"/>
          </a:xfrm>
          <a:solidFill>
            <a:schemeClr val="accent4">
              <a:lumMod val="50000"/>
            </a:schemeClr>
          </a:solidFill>
        </p:grpSpPr>
        <p:sp>
          <p:nvSpPr>
            <p:cNvPr id="10" name="Ελεύθερη σχεδίαση: Σχήμα 9">
              <a:extLst>
                <a:ext uri="{FF2B5EF4-FFF2-40B4-BE49-F238E27FC236}">
                  <a16:creationId xmlns:a16="http://schemas.microsoft.com/office/drawing/2014/main" id="{7B75E687-7214-44AA-88B5-7A133049FE31}"/>
                </a:ext>
              </a:extLst>
            </p:cNvPr>
            <p:cNvSpPr/>
            <p:nvPr/>
          </p:nvSpPr>
          <p:spPr>
            <a:xfrm>
              <a:off x="0" y="3808320"/>
              <a:ext cx="7833208" cy="2547440"/>
            </a:xfrm>
            <a:custGeom>
              <a:avLst/>
              <a:gdLst>
                <a:gd name="connsiteX0" fmla="*/ 0 w 7833208"/>
                <a:gd name="connsiteY0" fmla="*/ 0 h 2547440"/>
                <a:gd name="connsiteX1" fmla="*/ 7833208 w 7833208"/>
                <a:gd name="connsiteY1" fmla="*/ 0 h 2547440"/>
                <a:gd name="connsiteX2" fmla="*/ 7135846 w 7833208"/>
                <a:gd name="connsiteY2" fmla="*/ 2547440 h 2547440"/>
                <a:gd name="connsiteX3" fmla="*/ 0 w 7833208"/>
                <a:gd name="connsiteY3" fmla="*/ 2547440 h 2547440"/>
              </a:gdLst>
              <a:ahLst/>
              <a:cxnLst>
                <a:cxn ang="0">
                  <a:pos x="connsiteX0" y="connsiteY0"/>
                </a:cxn>
                <a:cxn ang="0">
                  <a:pos x="connsiteX1" y="connsiteY1"/>
                </a:cxn>
                <a:cxn ang="0">
                  <a:pos x="connsiteX2" y="connsiteY2"/>
                </a:cxn>
                <a:cxn ang="0">
                  <a:pos x="connsiteX3" y="connsiteY3"/>
                </a:cxn>
              </a:cxnLst>
              <a:rect l="l" t="t" r="r" b="b"/>
              <a:pathLst>
                <a:path w="7833208" h="2547440">
                  <a:moveTo>
                    <a:pt x="0" y="0"/>
                  </a:moveTo>
                  <a:lnTo>
                    <a:pt x="7833208" y="0"/>
                  </a:lnTo>
                  <a:lnTo>
                    <a:pt x="7135846" y="2547440"/>
                  </a:lnTo>
                  <a:lnTo>
                    <a:pt x="0" y="254744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l-GR"/>
            </a:p>
          </p:txBody>
        </p:sp>
        <p:sp>
          <p:nvSpPr>
            <p:cNvPr id="11" name="Ελεύθερη σχεδίαση: Σχήμα 10">
              <a:extLst>
                <a:ext uri="{FF2B5EF4-FFF2-40B4-BE49-F238E27FC236}">
                  <a16:creationId xmlns:a16="http://schemas.microsoft.com/office/drawing/2014/main" id="{E2A152D2-49AE-4B43-BF0E-46363D319516}"/>
                </a:ext>
              </a:extLst>
            </p:cNvPr>
            <p:cNvSpPr/>
            <p:nvPr/>
          </p:nvSpPr>
          <p:spPr>
            <a:xfrm>
              <a:off x="1" y="3808320"/>
              <a:ext cx="7692571" cy="2547440"/>
            </a:xfrm>
            <a:custGeom>
              <a:avLst/>
              <a:gdLst>
                <a:gd name="connsiteX0" fmla="*/ 0 w 7692571"/>
                <a:gd name="connsiteY0" fmla="*/ 0 h 2547440"/>
                <a:gd name="connsiteX1" fmla="*/ 7692571 w 7692571"/>
                <a:gd name="connsiteY1" fmla="*/ 0 h 2547440"/>
                <a:gd name="connsiteX2" fmla="*/ 6995209 w 7692571"/>
                <a:gd name="connsiteY2" fmla="*/ 2547440 h 2547440"/>
                <a:gd name="connsiteX3" fmla="*/ 0 w 7692571"/>
                <a:gd name="connsiteY3" fmla="*/ 2547440 h 2547440"/>
              </a:gdLst>
              <a:ahLst/>
              <a:cxnLst>
                <a:cxn ang="0">
                  <a:pos x="connsiteX0" y="connsiteY0"/>
                </a:cxn>
                <a:cxn ang="0">
                  <a:pos x="connsiteX1" y="connsiteY1"/>
                </a:cxn>
                <a:cxn ang="0">
                  <a:pos x="connsiteX2" y="connsiteY2"/>
                </a:cxn>
                <a:cxn ang="0">
                  <a:pos x="connsiteX3" y="connsiteY3"/>
                </a:cxn>
              </a:cxnLst>
              <a:rect l="l" t="t" r="r" b="b"/>
              <a:pathLst>
                <a:path w="7692571" h="2547440">
                  <a:moveTo>
                    <a:pt x="0" y="0"/>
                  </a:moveTo>
                  <a:lnTo>
                    <a:pt x="7692571" y="0"/>
                  </a:lnTo>
                  <a:lnTo>
                    <a:pt x="6995209" y="2547440"/>
                  </a:lnTo>
                  <a:lnTo>
                    <a:pt x="0" y="254744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l-GR"/>
            </a:p>
          </p:txBody>
        </p:sp>
      </p:grpSp>
      <p:sp>
        <p:nvSpPr>
          <p:cNvPr id="17" name="TextBox 16">
            <a:extLst>
              <a:ext uri="{FF2B5EF4-FFF2-40B4-BE49-F238E27FC236}">
                <a16:creationId xmlns:a16="http://schemas.microsoft.com/office/drawing/2014/main" id="{2D630FD5-FADE-4137-8598-83FFF7C0E904}"/>
              </a:ext>
            </a:extLst>
          </p:cNvPr>
          <p:cNvSpPr txBox="1"/>
          <p:nvPr/>
        </p:nvSpPr>
        <p:spPr>
          <a:xfrm>
            <a:off x="123991" y="1374026"/>
            <a:ext cx="6340308" cy="4031873"/>
          </a:xfrm>
          <a:prstGeom prst="rect">
            <a:avLst/>
          </a:prstGeom>
          <a:noFill/>
        </p:spPr>
        <p:txBody>
          <a:bodyPr wrap="square">
            <a:spAutoFit/>
          </a:bodyPr>
          <a:lstStyle/>
          <a:p>
            <a:pPr algn="ctr"/>
            <a:r>
              <a:rPr lang="el-GR" sz="3200" b="1" dirty="0">
                <a:solidFill>
                  <a:schemeClr val="bg1"/>
                </a:solidFill>
              </a:rPr>
              <a:t>ΠΑΡΑΔΟΣΙΑΚΟΣ ΤΥΠΟΣ</a:t>
            </a:r>
          </a:p>
          <a:p>
            <a:pPr algn="ctr"/>
            <a:endParaRPr lang="el-GR" sz="3200" b="1" dirty="0">
              <a:solidFill>
                <a:schemeClr val="bg1"/>
              </a:solidFill>
            </a:endParaRPr>
          </a:p>
          <a:p>
            <a:pPr marL="342900" indent="-342900">
              <a:buFont typeface="Wingdings" panose="05000000000000000000" pitchFamily="2" charset="2"/>
              <a:buChar char="§"/>
            </a:pPr>
            <a:r>
              <a:rPr lang="el-GR" sz="3200" dirty="0">
                <a:solidFill>
                  <a:schemeClr val="bg1"/>
                </a:solidFill>
              </a:rPr>
              <a:t>Η παράδοση νοείται ως κανόνας.</a:t>
            </a:r>
          </a:p>
          <a:p>
            <a:pPr marL="342900" indent="-342900">
              <a:buFont typeface="Wingdings" panose="05000000000000000000" pitchFamily="2" charset="2"/>
              <a:buChar char="§"/>
            </a:pPr>
            <a:r>
              <a:rPr lang="el-GR" sz="3200" dirty="0">
                <a:solidFill>
                  <a:schemeClr val="bg1"/>
                </a:solidFill>
              </a:rPr>
              <a:t>Η ιστορική συνέχεια είναι αδιάσπαστη.</a:t>
            </a:r>
          </a:p>
          <a:p>
            <a:pPr marL="342900" indent="-342900">
              <a:buFont typeface="Wingdings" panose="05000000000000000000" pitchFamily="2" charset="2"/>
              <a:buChar char="§"/>
            </a:pPr>
            <a:r>
              <a:rPr lang="el-GR" sz="3200" dirty="0">
                <a:solidFill>
                  <a:schemeClr val="bg1"/>
                </a:solidFill>
              </a:rPr>
              <a:t>Το παρελθόν είναι ομοιόμορφο.</a:t>
            </a:r>
          </a:p>
          <a:p>
            <a:pPr marL="342900" indent="-342900">
              <a:buFont typeface="Wingdings" panose="05000000000000000000" pitchFamily="2" charset="2"/>
              <a:buChar char="§"/>
            </a:pPr>
            <a:r>
              <a:rPr lang="el-GR" sz="3200" dirty="0">
                <a:solidFill>
                  <a:schemeClr val="bg1"/>
                </a:solidFill>
              </a:rPr>
              <a:t>Καταργούνται οι ρήξεις και οι ασυνέχειες του παρελθόντος.</a:t>
            </a:r>
          </a:p>
        </p:txBody>
      </p:sp>
    </p:spTree>
    <p:extLst>
      <p:ext uri="{BB962C8B-B14F-4D97-AF65-F5344CB8AC3E}">
        <p14:creationId xmlns:p14="http://schemas.microsoft.com/office/powerpoint/2010/main" val="411432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Τίτλος 32" descr="τίτλος">
            <a:extLst>
              <a:ext uri="{FF2B5EF4-FFF2-40B4-BE49-F238E27FC236}">
                <a16:creationId xmlns:a16="http://schemas.microsoft.com/office/drawing/2014/main" id="{18CDD97B-6E25-4FB4-B239-493E54AA0830}"/>
              </a:ext>
            </a:extLst>
          </p:cNvPr>
          <p:cNvSpPr>
            <a:spLocks noGrp="1"/>
          </p:cNvSpPr>
          <p:nvPr>
            <p:ph type="title"/>
          </p:nvPr>
        </p:nvSpPr>
        <p:spPr/>
        <p:txBody>
          <a:bodyPr rtlCol="0"/>
          <a:lstStyle/>
          <a:p>
            <a:pPr rtl="0"/>
            <a:r>
              <a:rPr lang="el-GR">
                <a:solidFill>
                  <a:schemeClr val="bg1"/>
                </a:solidFill>
              </a:rPr>
              <a:t>LOREM IPSUM DOLOR SIT AMET, CONSECTETUER ADIPISCING ELIT. 12</a:t>
            </a:r>
          </a:p>
        </p:txBody>
      </p:sp>
      <p:pic>
        <p:nvPicPr>
          <p:cNvPr id="13" name="Θέση εικόνας 12" descr="εναέρια προβολή σπειροειδούς σκάλας">
            <a:extLst>
              <a:ext uri="{FF2B5EF4-FFF2-40B4-BE49-F238E27FC236}">
                <a16:creationId xmlns:a16="http://schemas.microsoft.com/office/drawing/2014/main" id="{FEB910A3-4C94-4A0C-AC72-88985A7BA967}"/>
              </a:ext>
            </a:extLst>
          </p:cNvPr>
          <p:cNvPicPr>
            <a:picLocks noGrp="1" noChangeAspect="1"/>
          </p:cNvPicPr>
          <p:nvPr>
            <p:ph type="pic" sz="quarter" idx="13"/>
          </p:nvPr>
        </p:nvPicPr>
        <p:blipFill rotWithShape="1">
          <a:blip r:embed="rId3" cstate="email">
            <a:extLst>
              <a:ext uri="{28A0092B-C50C-407E-A947-70E740481C1C}">
                <a14:useLocalDpi xmlns:a14="http://schemas.microsoft.com/office/drawing/2010/main"/>
              </a:ext>
            </a:extLst>
          </a:blip>
          <a:srcRect/>
          <a:stretch/>
        </p:blipFill>
        <p:spPr>
          <a:xfrm>
            <a:off x="6464300" y="0"/>
            <a:ext cx="5727700" cy="6858000"/>
          </a:xfrm>
        </p:spPr>
      </p:pic>
      <p:sp>
        <p:nvSpPr>
          <p:cNvPr id="8" name="Ορθογώνιο 7">
            <a:extLst>
              <a:ext uri="{FF2B5EF4-FFF2-40B4-BE49-F238E27FC236}">
                <a16:creationId xmlns:a16="http://schemas.microsoft.com/office/drawing/2014/main" id="{4E4A96D9-2D70-4D9E-B61C-9B23F3FD5161}"/>
              </a:ext>
              <a:ext uri="{C183D7F6-B498-43B3-948B-1728B52AA6E4}">
                <adec:decorative xmlns:adec="http://schemas.microsoft.com/office/drawing/2017/decorative" val="1"/>
              </a:ext>
            </a:extLst>
          </p:cNvPr>
          <p:cNvSpPr/>
          <p:nvPr/>
        </p:nvSpPr>
        <p:spPr>
          <a:xfrm>
            <a:off x="0" y="6293800"/>
            <a:ext cx="12192000" cy="91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a:p>
        </p:txBody>
      </p:sp>
      <p:sp>
        <p:nvSpPr>
          <p:cNvPr id="15" name="Έλλειψη 14">
            <a:extLst>
              <a:ext uri="{FF2B5EF4-FFF2-40B4-BE49-F238E27FC236}">
                <a16:creationId xmlns:a16="http://schemas.microsoft.com/office/drawing/2014/main" id="{652937FB-CDE3-46B3-8481-AB5DB8C4BABA}"/>
              </a:ext>
              <a:ext uri="{C183D7F6-B498-43B3-948B-1728B52AA6E4}">
                <adec:decorative xmlns:adec="http://schemas.microsoft.com/office/drawing/2017/decorative" val="1"/>
              </a:ext>
            </a:extLst>
          </p:cNvPr>
          <p:cNvSpPr/>
          <p:nvPr/>
        </p:nvSpPr>
        <p:spPr>
          <a:xfrm>
            <a:off x="11091210" y="6086479"/>
            <a:ext cx="600974" cy="60097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a:p>
        </p:txBody>
      </p:sp>
      <p:sp>
        <p:nvSpPr>
          <p:cNvPr id="7" name="Θέση αριθμού διαφάνειας 5" descr="αριθμός διαφάνειας">
            <a:extLst>
              <a:ext uri="{FF2B5EF4-FFF2-40B4-BE49-F238E27FC236}">
                <a16:creationId xmlns:a16="http://schemas.microsoft.com/office/drawing/2014/main" id="{D65CFEB2-BC19-4647-937B-40854EE88A8C}"/>
              </a:ext>
            </a:extLst>
          </p:cNvPr>
          <p:cNvSpPr txBox="1">
            <a:spLocks/>
          </p:cNvSpPr>
          <p:nvPr/>
        </p:nvSpPr>
        <p:spPr>
          <a:xfrm>
            <a:off x="11091210" y="6189345"/>
            <a:ext cx="600974" cy="395243"/>
          </a:xfrm>
          <a:prstGeom prst="rect">
            <a:avLst/>
          </a:prstGeom>
        </p:spPr>
        <p:txBody>
          <a:bodyPr vert="horz" lIns="0" tIns="0" rIns="0" bIns="0" rtlCol="0" anchor="ctr"/>
          <a:lstStyle>
            <a:defPPr>
              <a:defRPr lang="en-US"/>
            </a:defPPr>
            <a:lvl1pPr marL="0" algn="r" defTabSz="914400" rtl="0" eaLnBrk="1" latinLnBrk="0" hangingPunct="1">
              <a:defRPr sz="11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fld id="{247A4EEE-49CE-4F6C-BF32-B7FCC5EBBF45}" type="slidenum">
              <a:rPr lang="el-GR" sz="1200" smtClean="0">
                <a:solidFill>
                  <a:schemeClr val="bg1"/>
                </a:solidFill>
              </a:rPr>
              <a:pPr algn="ctr" rtl="0"/>
              <a:t>27</a:t>
            </a:fld>
            <a:endParaRPr lang="el-GR" sz="1200">
              <a:solidFill>
                <a:schemeClr val="bg1"/>
              </a:solidFill>
            </a:endParaRPr>
          </a:p>
        </p:txBody>
      </p:sp>
      <p:sp>
        <p:nvSpPr>
          <p:cNvPr id="14" name="1 - Τίτλος">
            <a:extLst>
              <a:ext uri="{FF2B5EF4-FFF2-40B4-BE49-F238E27FC236}">
                <a16:creationId xmlns:a16="http://schemas.microsoft.com/office/drawing/2014/main" id="{255E6E3A-378E-4D9D-B13A-20A31B565972}"/>
              </a:ext>
            </a:extLst>
          </p:cNvPr>
          <p:cNvSpPr txBox="1">
            <a:spLocks/>
          </p:cNvSpPr>
          <p:nvPr/>
        </p:nvSpPr>
        <p:spPr>
          <a:xfrm>
            <a:off x="468314" y="0"/>
            <a:ext cx="5259388" cy="1268760"/>
          </a:xfrm>
          <a:prstGeom prst="rect">
            <a:avLst/>
          </a:prstGeom>
        </p:spPr>
        <p:txBody>
          <a:bodyPr vert="horz" wrap="square" lIns="0" tIns="45720" rIns="91440" bIns="45720" rtlCol="0" anchor="t">
            <a:normAutofit/>
          </a:bodyPr>
          <a:lstStyle>
            <a:lvl1pPr marL="0" indent="0" algn="l" defTabSz="914400" rtl="0" eaLnBrk="1" latinLnBrk="0" hangingPunct="1">
              <a:lnSpc>
                <a:spcPct val="90000"/>
              </a:lnSpc>
              <a:spcBef>
                <a:spcPct val="0"/>
              </a:spcBef>
              <a:buFont typeface="Arial" panose="020B0604020202020204" pitchFamily="34" charset="0"/>
              <a:buNone/>
              <a:defRPr lang="en-GB" sz="2400" kern="1200" dirty="0">
                <a:solidFill>
                  <a:schemeClr val="tx1"/>
                </a:solidFill>
                <a:latin typeface="Corbel" panose="020B0503020204020204" pitchFamily="34" charset="0"/>
                <a:ea typeface="+mj-ea"/>
                <a:cs typeface="+mj-cs"/>
              </a:defRPr>
            </a:lvl1pPr>
          </a:lstStyle>
          <a:p>
            <a:pPr>
              <a:defRPr/>
            </a:pPr>
            <a:r>
              <a:rPr lang="el-GR" sz="1400" dirty="0"/>
              <a:t>ΙΕΑ 101</a:t>
            </a:r>
            <a:br>
              <a:rPr lang="el-GR" sz="1400" dirty="0"/>
            </a:br>
            <a:r>
              <a:rPr lang="el-GR" sz="1400" b="1" dirty="0"/>
              <a:t>ΔΙΔΑΚΤΙΚΗ – ΘΕΩΡΙΑ ΚΑΙ ΠΡΑΞΗ ΤΗΣ ΔΙΔΑΣΚΑΛΙΑΣ</a:t>
            </a:r>
            <a:br>
              <a:rPr lang="el-GR" sz="1400" dirty="0"/>
            </a:br>
            <a:r>
              <a:rPr lang="el-GR" sz="1400" dirty="0"/>
              <a:t>Κ. ΑΓΓΕΛΑΚΟΣ – Χ. ΚΟΥΡΓΙΑΝΤΑΚΗΣ</a:t>
            </a:r>
            <a:br>
              <a:rPr lang="el-GR" sz="1400" dirty="0"/>
            </a:br>
            <a:r>
              <a:rPr lang="el-GR" sz="1400" dirty="0"/>
              <a:t>ΥΠΟΧΡΕΩΤΙΚΟ, Η΄ ΕΞΑΜΗΝΟ</a:t>
            </a:r>
            <a:br>
              <a:rPr lang="el-GR" sz="1400" dirty="0"/>
            </a:br>
            <a:r>
              <a:rPr lang="el-GR" sz="1400" dirty="0"/>
              <a:t>5 ECTS</a:t>
            </a:r>
            <a:endParaRPr lang="el-GR" sz="1400" cap="all" dirty="0"/>
          </a:p>
        </p:txBody>
      </p:sp>
      <p:grpSp>
        <p:nvGrpSpPr>
          <p:cNvPr id="9" name="Ομάδα 8">
            <a:extLst>
              <a:ext uri="{FF2B5EF4-FFF2-40B4-BE49-F238E27FC236}">
                <a16:creationId xmlns:a16="http://schemas.microsoft.com/office/drawing/2014/main" id="{32F44FF9-85EC-45B9-8FDF-0060FD5B352F}"/>
              </a:ext>
              <a:ext uri="{C183D7F6-B498-43B3-948B-1728B52AA6E4}">
                <adec:decorative xmlns:adec="http://schemas.microsoft.com/office/drawing/2017/decorative" val="1"/>
              </a:ext>
            </a:extLst>
          </p:cNvPr>
          <p:cNvGrpSpPr/>
          <p:nvPr/>
        </p:nvGrpSpPr>
        <p:grpSpPr>
          <a:xfrm>
            <a:off x="0" y="1106905"/>
            <a:ext cx="7122695" cy="5580547"/>
            <a:chOff x="0" y="3808320"/>
            <a:chExt cx="7833208" cy="2547440"/>
          </a:xfrm>
          <a:solidFill>
            <a:schemeClr val="accent4">
              <a:lumMod val="50000"/>
            </a:schemeClr>
          </a:solidFill>
        </p:grpSpPr>
        <p:sp>
          <p:nvSpPr>
            <p:cNvPr id="10" name="Ελεύθερη σχεδίαση: Σχήμα 9">
              <a:extLst>
                <a:ext uri="{FF2B5EF4-FFF2-40B4-BE49-F238E27FC236}">
                  <a16:creationId xmlns:a16="http://schemas.microsoft.com/office/drawing/2014/main" id="{7B75E687-7214-44AA-88B5-7A133049FE31}"/>
                </a:ext>
              </a:extLst>
            </p:cNvPr>
            <p:cNvSpPr/>
            <p:nvPr/>
          </p:nvSpPr>
          <p:spPr>
            <a:xfrm>
              <a:off x="0" y="3808320"/>
              <a:ext cx="7833208" cy="2547440"/>
            </a:xfrm>
            <a:custGeom>
              <a:avLst/>
              <a:gdLst>
                <a:gd name="connsiteX0" fmla="*/ 0 w 7833208"/>
                <a:gd name="connsiteY0" fmla="*/ 0 h 2547440"/>
                <a:gd name="connsiteX1" fmla="*/ 7833208 w 7833208"/>
                <a:gd name="connsiteY1" fmla="*/ 0 h 2547440"/>
                <a:gd name="connsiteX2" fmla="*/ 7135846 w 7833208"/>
                <a:gd name="connsiteY2" fmla="*/ 2547440 h 2547440"/>
                <a:gd name="connsiteX3" fmla="*/ 0 w 7833208"/>
                <a:gd name="connsiteY3" fmla="*/ 2547440 h 2547440"/>
              </a:gdLst>
              <a:ahLst/>
              <a:cxnLst>
                <a:cxn ang="0">
                  <a:pos x="connsiteX0" y="connsiteY0"/>
                </a:cxn>
                <a:cxn ang="0">
                  <a:pos x="connsiteX1" y="connsiteY1"/>
                </a:cxn>
                <a:cxn ang="0">
                  <a:pos x="connsiteX2" y="connsiteY2"/>
                </a:cxn>
                <a:cxn ang="0">
                  <a:pos x="connsiteX3" y="connsiteY3"/>
                </a:cxn>
              </a:cxnLst>
              <a:rect l="l" t="t" r="r" b="b"/>
              <a:pathLst>
                <a:path w="7833208" h="2547440">
                  <a:moveTo>
                    <a:pt x="0" y="0"/>
                  </a:moveTo>
                  <a:lnTo>
                    <a:pt x="7833208" y="0"/>
                  </a:lnTo>
                  <a:lnTo>
                    <a:pt x="7135846" y="2547440"/>
                  </a:lnTo>
                  <a:lnTo>
                    <a:pt x="0" y="254744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l-GR"/>
            </a:p>
          </p:txBody>
        </p:sp>
        <p:sp>
          <p:nvSpPr>
            <p:cNvPr id="11" name="Ελεύθερη σχεδίαση: Σχήμα 10">
              <a:extLst>
                <a:ext uri="{FF2B5EF4-FFF2-40B4-BE49-F238E27FC236}">
                  <a16:creationId xmlns:a16="http://schemas.microsoft.com/office/drawing/2014/main" id="{E2A152D2-49AE-4B43-BF0E-46363D319516}"/>
                </a:ext>
              </a:extLst>
            </p:cNvPr>
            <p:cNvSpPr/>
            <p:nvPr/>
          </p:nvSpPr>
          <p:spPr>
            <a:xfrm>
              <a:off x="1" y="3808320"/>
              <a:ext cx="7692571" cy="2547440"/>
            </a:xfrm>
            <a:custGeom>
              <a:avLst/>
              <a:gdLst>
                <a:gd name="connsiteX0" fmla="*/ 0 w 7692571"/>
                <a:gd name="connsiteY0" fmla="*/ 0 h 2547440"/>
                <a:gd name="connsiteX1" fmla="*/ 7692571 w 7692571"/>
                <a:gd name="connsiteY1" fmla="*/ 0 h 2547440"/>
                <a:gd name="connsiteX2" fmla="*/ 6995209 w 7692571"/>
                <a:gd name="connsiteY2" fmla="*/ 2547440 h 2547440"/>
                <a:gd name="connsiteX3" fmla="*/ 0 w 7692571"/>
                <a:gd name="connsiteY3" fmla="*/ 2547440 h 2547440"/>
              </a:gdLst>
              <a:ahLst/>
              <a:cxnLst>
                <a:cxn ang="0">
                  <a:pos x="connsiteX0" y="connsiteY0"/>
                </a:cxn>
                <a:cxn ang="0">
                  <a:pos x="connsiteX1" y="connsiteY1"/>
                </a:cxn>
                <a:cxn ang="0">
                  <a:pos x="connsiteX2" y="connsiteY2"/>
                </a:cxn>
                <a:cxn ang="0">
                  <a:pos x="connsiteX3" y="connsiteY3"/>
                </a:cxn>
              </a:cxnLst>
              <a:rect l="l" t="t" r="r" b="b"/>
              <a:pathLst>
                <a:path w="7692571" h="2547440">
                  <a:moveTo>
                    <a:pt x="0" y="0"/>
                  </a:moveTo>
                  <a:lnTo>
                    <a:pt x="7692571" y="0"/>
                  </a:lnTo>
                  <a:lnTo>
                    <a:pt x="6995209" y="2547440"/>
                  </a:lnTo>
                  <a:lnTo>
                    <a:pt x="0" y="254744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l-GR"/>
            </a:p>
          </p:txBody>
        </p:sp>
      </p:grpSp>
      <p:sp>
        <p:nvSpPr>
          <p:cNvPr id="17" name="TextBox 16">
            <a:extLst>
              <a:ext uri="{FF2B5EF4-FFF2-40B4-BE49-F238E27FC236}">
                <a16:creationId xmlns:a16="http://schemas.microsoft.com/office/drawing/2014/main" id="{2D630FD5-FADE-4137-8598-83FFF7C0E904}"/>
              </a:ext>
            </a:extLst>
          </p:cNvPr>
          <p:cNvSpPr txBox="1"/>
          <p:nvPr/>
        </p:nvSpPr>
        <p:spPr>
          <a:xfrm>
            <a:off x="123991" y="1374026"/>
            <a:ext cx="6340307" cy="4985980"/>
          </a:xfrm>
          <a:prstGeom prst="rect">
            <a:avLst/>
          </a:prstGeom>
          <a:noFill/>
        </p:spPr>
        <p:txBody>
          <a:bodyPr wrap="square">
            <a:spAutoFit/>
          </a:bodyPr>
          <a:lstStyle/>
          <a:p>
            <a:pPr indent="352425"/>
            <a:r>
              <a:rPr lang="el-GR" sz="2400" dirty="0">
                <a:solidFill>
                  <a:schemeClr val="bg1"/>
                </a:solidFill>
              </a:rPr>
              <a:t>Στον παραδοσιακό τύπο συνείδησης, οι άνθρωποι αναπαράγουν ιδέες ή απόψεις, οι οποίες στηρίζονται σε παλαιότερες επιβεβαιωμένες ιστορικές «αλήθειες», που είχε νομιμοποιήσει η κοινωνία.</a:t>
            </a:r>
          </a:p>
          <a:p>
            <a:pPr indent="352425"/>
            <a:r>
              <a:rPr lang="el-GR" sz="2400" dirty="0">
                <a:solidFill>
                  <a:schemeClr val="bg1"/>
                </a:solidFill>
              </a:rPr>
              <a:t>Η μνήμη των ανθρώπων επικεντρώνεται σε συγκεκριμένα ιστορικά πλαίσια ή γεγονότα, τα οποία αρκετές φορές είτε ανήκουν στη σφαίρα του φαντασιακού, είτε σε επιλεκτικές μνήμες τού παρελθόντος.</a:t>
            </a:r>
          </a:p>
          <a:p>
            <a:pPr indent="352425"/>
            <a:endParaRPr lang="el-GR" sz="2400" dirty="0">
              <a:solidFill>
                <a:schemeClr val="bg1"/>
              </a:solidFill>
            </a:endParaRPr>
          </a:p>
          <a:p>
            <a:pPr indent="352425"/>
            <a:r>
              <a:rPr lang="el-GR" dirty="0">
                <a:solidFill>
                  <a:schemeClr val="bg1"/>
                </a:solidFill>
              </a:rPr>
              <a:t>(π.χ. η ελληνική κοινωνία συχνά επικεντρώνεται στην αναπαραγωγή συγκεκριμένων εθνοκεντρικών ιστορικών γεγονότων σε εκπαιδευτικό και ευρύτερα κοινωνικό επίπεδο)</a:t>
            </a:r>
          </a:p>
        </p:txBody>
      </p:sp>
    </p:spTree>
    <p:extLst>
      <p:ext uri="{BB962C8B-B14F-4D97-AF65-F5344CB8AC3E}">
        <p14:creationId xmlns:p14="http://schemas.microsoft.com/office/powerpoint/2010/main" val="31966728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Τίτλος 32" descr="τίτλος">
            <a:extLst>
              <a:ext uri="{FF2B5EF4-FFF2-40B4-BE49-F238E27FC236}">
                <a16:creationId xmlns:a16="http://schemas.microsoft.com/office/drawing/2014/main" id="{18CDD97B-6E25-4FB4-B239-493E54AA0830}"/>
              </a:ext>
            </a:extLst>
          </p:cNvPr>
          <p:cNvSpPr>
            <a:spLocks noGrp="1"/>
          </p:cNvSpPr>
          <p:nvPr>
            <p:ph type="title"/>
          </p:nvPr>
        </p:nvSpPr>
        <p:spPr/>
        <p:txBody>
          <a:bodyPr rtlCol="0"/>
          <a:lstStyle/>
          <a:p>
            <a:pPr rtl="0"/>
            <a:r>
              <a:rPr lang="el-GR">
                <a:solidFill>
                  <a:schemeClr val="bg1"/>
                </a:solidFill>
              </a:rPr>
              <a:t>LOREM IPSUM DOLOR SIT AMET, CONSECTETUER ADIPISCING ELIT. 12</a:t>
            </a:r>
          </a:p>
        </p:txBody>
      </p:sp>
      <p:pic>
        <p:nvPicPr>
          <p:cNvPr id="13" name="Θέση εικόνας 12" descr="εναέρια προβολή σπειροειδούς σκάλας">
            <a:extLst>
              <a:ext uri="{FF2B5EF4-FFF2-40B4-BE49-F238E27FC236}">
                <a16:creationId xmlns:a16="http://schemas.microsoft.com/office/drawing/2014/main" id="{FEB910A3-4C94-4A0C-AC72-88985A7BA967}"/>
              </a:ext>
            </a:extLst>
          </p:cNvPr>
          <p:cNvPicPr>
            <a:picLocks noGrp="1" noChangeAspect="1"/>
          </p:cNvPicPr>
          <p:nvPr>
            <p:ph type="pic" sz="quarter" idx="13"/>
          </p:nvPr>
        </p:nvPicPr>
        <p:blipFill rotWithShape="1">
          <a:blip r:embed="rId3" cstate="email">
            <a:extLst>
              <a:ext uri="{28A0092B-C50C-407E-A947-70E740481C1C}">
                <a14:useLocalDpi xmlns:a14="http://schemas.microsoft.com/office/drawing/2010/main"/>
              </a:ext>
            </a:extLst>
          </a:blip>
          <a:srcRect/>
          <a:stretch/>
        </p:blipFill>
        <p:spPr>
          <a:xfrm>
            <a:off x="6464300" y="0"/>
            <a:ext cx="5727700" cy="6858000"/>
          </a:xfrm>
        </p:spPr>
      </p:pic>
      <p:sp>
        <p:nvSpPr>
          <p:cNvPr id="8" name="Ορθογώνιο 7">
            <a:extLst>
              <a:ext uri="{FF2B5EF4-FFF2-40B4-BE49-F238E27FC236}">
                <a16:creationId xmlns:a16="http://schemas.microsoft.com/office/drawing/2014/main" id="{4E4A96D9-2D70-4D9E-B61C-9B23F3FD5161}"/>
              </a:ext>
              <a:ext uri="{C183D7F6-B498-43B3-948B-1728B52AA6E4}">
                <adec:decorative xmlns:adec="http://schemas.microsoft.com/office/drawing/2017/decorative" val="1"/>
              </a:ext>
            </a:extLst>
          </p:cNvPr>
          <p:cNvSpPr/>
          <p:nvPr/>
        </p:nvSpPr>
        <p:spPr>
          <a:xfrm>
            <a:off x="0" y="6293800"/>
            <a:ext cx="12192000" cy="91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a:p>
        </p:txBody>
      </p:sp>
      <p:sp>
        <p:nvSpPr>
          <p:cNvPr id="15" name="Έλλειψη 14">
            <a:extLst>
              <a:ext uri="{FF2B5EF4-FFF2-40B4-BE49-F238E27FC236}">
                <a16:creationId xmlns:a16="http://schemas.microsoft.com/office/drawing/2014/main" id="{652937FB-CDE3-46B3-8481-AB5DB8C4BABA}"/>
              </a:ext>
              <a:ext uri="{C183D7F6-B498-43B3-948B-1728B52AA6E4}">
                <adec:decorative xmlns:adec="http://schemas.microsoft.com/office/drawing/2017/decorative" val="1"/>
              </a:ext>
            </a:extLst>
          </p:cNvPr>
          <p:cNvSpPr/>
          <p:nvPr/>
        </p:nvSpPr>
        <p:spPr>
          <a:xfrm>
            <a:off x="11091210" y="6086479"/>
            <a:ext cx="600974" cy="60097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a:p>
        </p:txBody>
      </p:sp>
      <p:sp>
        <p:nvSpPr>
          <p:cNvPr id="7" name="Θέση αριθμού διαφάνειας 5" descr="αριθμός διαφάνειας">
            <a:extLst>
              <a:ext uri="{FF2B5EF4-FFF2-40B4-BE49-F238E27FC236}">
                <a16:creationId xmlns:a16="http://schemas.microsoft.com/office/drawing/2014/main" id="{D65CFEB2-BC19-4647-937B-40854EE88A8C}"/>
              </a:ext>
            </a:extLst>
          </p:cNvPr>
          <p:cNvSpPr txBox="1">
            <a:spLocks/>
          </p:cNvSpPr>
          <p:nvPr/>
        </p:nvSpPr>
        <p:spPr>
          <a:xfrm>
            <a:off x="11091210" y="6189345"/>
            <a:ext cx="600974" cy="395243"/>
          </a:xfrm>
          <a:prstGeom prst="rect">
            <a:avLst/>
          </a:prstGeom>
        </p:spPr>
        <p:txBody>
          <a:bodyPr vert="horz" lIns="0" tIns="0" rIns="0" bIns="0" rtlCol="0" anchor="ctr"/>
          <a:lstStyle>
            <a:defPPr>
              <a:defRPr lang="en-US"/>
            </a:defPPr>
            <a:lvl1pPr marL="0" algn="r" defTabSz="914400" rtl="0" eaLnBrk="1" latinLnBrk="0" hangingPunct="1">
              <a:defRPr sz="11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fld id="{247A4EEE-49CE-4F6C-BF32-B7FCC5EBBF45}" type="slidenum">
              <a:rPr lang="el-GR" sz="1200" smtClean="0">
                <a:solidFill>
                  <a:schemeClr val="bg1"/>
                </a:solidFill>
              </a:rPr>
              <a:pPr algn="ctr" rtl="0"/>
              <a:t>28</a:t>
            </a:fld>
            <a:endParaRPr lang="el-GR" sz="1200">
              <a:solidFill>
                <a:schemeClr val="bg1"/>
              </a:solidFill>
            </a:endParaRPr>
          </a:p>
        </p:txBody>
      </p:sp>
      <p:sp>
        <p:nvSpPr>
          <p:cNvPr id="14" name="1 - Τίτλος">
            <a:extLst>
              <a:ext uri="{FF2B5EF4-FFF2-40B4-BE49-F238E27FC236}">
                <a16:creationId xmlns:a16="http://schemas.microsoft.com/office/drawing/2014/main" id="{255E6E3A-378E-4D9D-B13A-20A31B565972}"/>
              </a:ext>
            </a:extLst>
          </p:cNvPr>
          <p:cNvSpPr txBox="1">
            <a:spLocks/>
          </p:cNvSpPr>
          <p:nvPr/>
        </p:nvSpPr>
        <p:spPr>
          <a:xfrm>
            <a:off x="468314" y="0"/>
            <a:ext cx="5259388" cy="1268760"/>
          </a:xfrm>
          <a:prstGeom prst="rect">
            <a:avLst/>
          </a:prstGeom>
        </p:spPr>
        <p:txBody>
          <a:bodyPr vert="horz" wrap="square" lIns="0" tIns="45720" rIns="91440" bIns="45720" rtlCol="0" anchor="t">
            <a:normAutofit/>
          </a:bodyPr>
          <a:lstStyle>
            <a:lvl1pPr marL="0" indent="0" algn="l" defTabSz="914400" rtl="0" eaLnBrk="1" latinLnBrk="0" hangingPunct="1">
              <a:lnSpc>
                <a:spcPct val="90000"/>
              </a:lnSpc>
              <a:spcBef>
                <a:spcPct val="0"/>
              </a:spcBef>
              <a:buFont typeface="Arial" panose="020B0604020202020204" pitchFamily="34" charset="0"/>
              <a:buNone/>
              <a:defRPr lang="en-GB" sz="2400" kern="1200" dirty="0">
                <a:solidFill>
                  <a:schemeClr val="tx1"/>
                </a:solidFill>
                <a:latin typeface="Corbel" panose="020B0503020204020204" pitchFamily="34" charset="0"/>
                <a:ea typeface="+mj-ea"/>
                <a:cs typeface="+mj-cs"/>
              </a:defRPr>
            </a:lvl1pPr>
          </a:lstStyle>
          <a:p>
            <a:pPr>
              <a:defRPr/>
            </a:pPr>
            <a:r>
              <a:rPr lang="el-GR" sz="1400" dirty="0"/>
              <a:t>ΙΕΑ 101</a:t>
            </a:r>
            <a:br>
              <a:rPr lang="el-GR" sz="1400" dirty="0"/>
            </a:br>
            <a:r>
              <a:rPr lang="el-GR" sz="1400" b="1" dirty="0"/>
              <a:t>ΔΙΔΑΚΤΙΚΗ – ΘΕΩΡΙΑ ΚΑΙ ΠΡΑΞΗ ΤΗΣ ΔΙΔΑΣΚΑΛΙΑΣ</a:t>
            </a:r>
            <a:br>
              <a:rPr lang="el-GR" sz="1400" dirty="0"/>
            </a:br>
            <a:r>
              <a:rPr lang="el-GR" sz="1400" dirty="0"/>
              <a:t>Κ. ΑΓΓΕΛΑΚΟΣ – Χ. ΚΟΥΡΓΙΑΝΤΑΚΗΣ</a:t>
            </a:r>
            <a:br>
              <a:rPr lang="el-GR" sz="1400" dirty="0"/>
            </a:br>
            <a:r>
              <a:rPr lang="el-GR" sz="1400" dirty="0"/>
              <a:t>ΥΠΟΧΡΕΩΤΙΚΟ, Η΄ ΕΞΑΜΗΝΟ</a:t>
            </a:r>
            <a:br>
              <a:rPr lang="el-GR" sz="1400" dirty="0"/>
            </a:br>
            <a:r>
              <a:rPr lang="el-GR" sz="1400" dirty="0"/>
              <a:t>5 ECTS</a:t>
            </a:r>
            <a:endParaRPr lang="el-GR" sz="1400" cap="all" dirty="0"/>
          </a:p>
        </p:txBody>
      </p:sp>
      <p:grpSp>
        <p:nvGrpSpPr>
          <p:cNvPr id="9" name="Ομάδα 8">
            <a:extLst>
              <a:ext uri="{FF2B5EF4-FFF2-40B4-BE49-F238E27FC236}">
                <a16:creationId xmlns:a16="http://schemas.microsoft.com/office/drawing/2014/main" id="{32F44FF9-85EC-45B9-8FDF-0060FD5B352F}"/>
              </a:ext>
              <a:ext uri="{C183D7F6-B498-43B3-948B-1728B52AA6E4}">
                <adec:decorative xmlns:adec="http://schemas.microsoft.com/office/drawing/2017/decorative" val="1"/>
              </a:ext>
            </a:extLst>
          </p:cNvPr>
          <p:cNvGrpSpPr/>
          <p:nvPr/>
        </p:nvGrpSpPr>
        <p:grpSpPr>
          <a:xfrm>
            <a:off x="0" y="1106905"/>
            <a:ext cx="7122695" cy="5580547"/>
            <a:chOff x="0" y="3808320"/>
            <a:chExt cx="7833208" cy="2547440"/>
          </a:xfrm>
          <a:solidFill>
            <a:schemeClr val="accent6">
              <a:lumMod val="60000"/>
              <a:lumOff val="40000"/>
            </a:schemeClr>
          </a:solidFill>
        </p:grpSpPr>
        <p:sp>
          <p:nvSpPr>
            <p:cNvPr id="10" name="Ελεύθερη σχεδίαση: Σχήμα 9">
              <a:extLst>
                <a:ext uri="{FF2B5EF4-FFF2-40B4-BE49-F238E27FC236}">
                  <a16:creationId xmlns:a16="http://schemas.microsoft.com/office/drawing/2014/main" id="{7B75E687-7214-44AA-88B5-7A133049FE31}"/>
                </a:ext>
              </a:extLst>
            </p:cNvPr>
            <p:cNvSpPr/>
            <p:nvPr/>
          </p:nvSpPr>
          <p:spPr>
            <a:xfrm>
              <a:off x="0" y="3808320"/>
              <a:ext cx="7833208" cy="2547440"/>
            </a:xfrm>
            <a:custGeom>
              <a:avLst/>
              <a:gdLst>
                <a:gd name="connsiteX0" fmla="*/ 0 w 7833208"/>
                <a:gd name="connsiteY0" fmla="*/ 0 h 2547440"/>
                <a:gd name="connsiteX1" fmla="*/ 7833208 w 7833208"/>
                <a:gd name="connsiteY1" fmla="*/ 0 h 2547440"/>
                <a:gd name="connsiteX2" fmla="*/ 7135846 w 7833208"/>
                <a:gd name="connsiteY2" fmla="*/ 2547440 h 2547440"/>
                <a:gd name="connsiteX3" fmla="*/ 0 w 7833208"/>
                <a:gd name="connsiteY3" fmla="*/ 2547440 h 2547440"/>
              </a:gdLst>
              <a:ahLst/>
              <a:cxnLst>
                <a:cxn ang="0">
                  <a:pos x="connsiteX0" y="connsiteY0"/>
                </a:cxn>
                <a:cxn ang="0">
                  <a:pos x="connsiteX1" y="connsiteY1"/>
                </a:cxn>
                <a:cxn ang="0">
                  <a:pos x="connsiteX2" y="connsiteY2"/>
                </a:cxn>
                <a:cxn ang="0">
                  <a:pos x="connsiteX3" y="connsiteY3"/>
                </a:cxn>
              </a:cxnLst>
              <a:rect l="l" t="t" r="r" b="b"/>
              <a:pathLst>
                <a:path w="7833208" h="2547440">
                  <a:moveTo>
                    <a:pt x="0" y="0"/>
                  </a:moveTo>
                  <a:lnTo>
                    <a:pt x="7833208" y="0"/>
                  </a:lnTo>
                  <a:lnTo>
                    <a:pt x="7135846" y="2547440"/>
                  </a:lnTo>
                  <a:lnTo>
                    <a:pt x="0" y="254744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l-GR"/>
            </a:p>
          </p:txBody>
        </p:sp>
        <p:sp>
          <p:nvSpPr>
            <p:cNvPr id="11" name="Ελεύθερη σχεδίαση: Σχήμα 10">
              <a:extLst>
                <a:ext uri="{FF2B5EF4-FFF2-40B4-BE49-F238E27FC236}">
                  <a16:creationId xmlns:a16="http://schemas.microsoft.com/office/drawing/2014/main" id="{E2A152D2-49AE-4B43-BF0E-46363D319516}"/>
                </a:ext>
              </a:extLst>
            </p:cNvPr>
            <p:cNvSpPr/>
            <p:nvPr/>
          </p:nvSpPr>
          <p:spPr>
            <a:xfrm>
              <a:off x="1" y="3808320"/>
              <a:ext cx="7692571" cy="2547440"/>
            </a:xfrm>
            <a:custGeom>
              <a:avLst/>
              <a:gdLst>
                <a:gd name="connsiteX0" fmla="*/ 0 w 7692571"/>
                <a:gd name="connsiteY0" fmla="*/ 0 h 2547440"/>
                <a:gd name="connsiteX1" fmla="*/ 7692571 w 7692571"/>
                <a:gd name="connsiteY1" fmla="*/ 0 h 2547440"/>
                <a:gd name="connsiteX2" fmla="*/ 6995209 w 7692571"/>
                <a:gd name="connsiteY2" fmla="*/ 2547440 h 2547440"/>
                <a:gd name="connsiteX3" fmla="*/ 0 w 7692571"/>
                <a:gd name="connsiteY3" fmla="*/ 2547440 h 2547440"/>
              </a:gdLst>
              <a:ahLst/>
              <a:cxnLst>
                <a:cxn ang="0">
                  <a:pos x="connsiteX0" y="connsiteY0"/>
                </a:cxn>
                <a:cxn ang="0">
                  <a:pos x="connsiteX1" y="connsiteY1"/>
                </a:cxn>
                <a:cxn ang="0">
                  <a:pos x="connsiteX2" y="connsiteY2"/>
                </a:cxn>
                <a:cxn ang="0">
                  <a:pos x="connsiteX3" y="connsiteY3"/>
                </a:cxn>
              </a:cxnLst>
              <a:rect l="l" t="t" r="r" b="b"/>
              <a:pathLst>
                <a:path w="7692571" h="2547440">
                  <a:moveTo>
                    <a:pt x="0" y="0"/>
                  </a:moveTo>
                  <a:lnTo>
                    <a:pt x="7692571" y="0"/>
                  </a:lnTo>
                  <a:lnTo>
                    <a:pt x="6995209" y="2547440"/>
                  </a:lnTo>
                  <a:lnTo>
                    <a:pt x="0" y="254744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l-GR"/>
            </a:p>
          </p:txBody>
        </p:sp>
      </p:grpSp>
      <p:sp>
        <p:nvSpPr>
          <p:cNvPr id="17" name="TextBox 16">
            <a:extLst>
              <a:ext uri="{FF2B5EF4-FFF2-40B4-BE49-F238E27FC236}">
                <a16:creationId xmlns:a16="http://schemas.microsoft.com/office/drawing/2014/main" id="{2D630FD5-FADE-4137-8598-83FFF7C0E904}"/>
              </a:ext>
            </a:extLst>
          </p:cNvPr>
          <p:cNvSpPr txBox="1"/>
          <p:nvPr/>
        </p:nvSpPr>
        <p:spPr>
          <a:xfrm>
            <a:off x="123991" y="1374026"/>
            <a:ext cx="6340307" cy="3416320"/>
          </a:xfrm>
          <a:prstGeom prst="rect">
            <a:avLst/>
          </a:prstGeom>
          <a:noFill/>
        </p:spPr>
        <p:txBody>
          <a:bodyPr wrap="square">
            <a:spAutoFit/>
          </a:bodyPr>
          <a:lstStyle/>
          <a:p>
            <a:pPr algn="ctr"/>
            <a:r>
              <a:rPr lang="el-GR" sz="3200" b="1" dirty="0">
                <a:solidFill>
                  <a:schemeClr val="bg1"/>
                </a:solidFill>
              </a:rPr>
              <a:t>ΠΑΡΑΔΕΙΓΜΑΤΙΚΟΣ ΤΥΠΟΣ</a:t>
            </a:r>
          </a:p>
          <a:p>
            <a:endParaRPr lang="el-GR" sz="2400" dirty="0">
              <a:solidFill>
                <a:schemeClr val="bg1"/>
              </a:solidFill>
            </a:endParaRPr>
          </a:p>
          <a:p>
            <a:pPr marL="342900" indent="-342900">
              <a:buFont typeface="Wingdings" panose="05000000000000000000" pitchFamily="2" charset="2"/>
              <a:buChar char="§"/>
            </a:pPr>
            <a:r>
              <a:rPr lang="el-GR" sz="3200" dirty="0">
                <a:solidFill>
                  <a:schemeClr val="bg1"/>
                </a:solidFill>
              </a:rPr>
              <a:t>Η Ιστορία επαναλαμβάνεται</a:t>
            </a:r>
          </a:p>
          <a:p>
            <a:pPr marL="342900" indent="-342900">
              <a:buFont typeface="Wingdings" panose="05000000000000000000" pitchFamily="2" charset="2"/>
              <a:buChar char="§"/>
            </a:pPr>
            <a:r>
              <a:rPr lang="el-GR" sz="3200" dirty="0">
                <a:solidFill>
                  <a:schemeClr val="bg1"/>
                </a:solidFill>
              </a:rPr>
              <a:t>Η Ιστορία ως πρόβλεψη του μέλλοντος</a:t>
            </a:r>
          </a:p>
          <a:p>
            <a:pPr marL="342900" indent="-342900">
              <a:buFont typeface="Wingdings" panose="05000000000000000000" pitchFamily="2" charset="2"/>
              <a:buChar char="§"/>
            </a:pPr>
            <a:r>
              <a:rPr lang="el-GR" sz="3200" dirty="0">
                <a:solidFill>
                  <a:schemeClr val="bg1"/>
                </a:solidFill>
              </a:rPr>
              <a:t>Υποβάθμιση του μοναδικού</a:t>
            </a:r>
          </a:p>
          <a:p>
            <a:pPr marL="342900" indent="-342900">
              <a:buFont typeface="Wingdings" panose="05000000000000000000" pitchFamily="2" charset="2"/>
              <a:buChar char="§"/>
            </a:pPr>
            <a:r>
              <a:rPr lang="el-GR" sz="3200" dirty="0">
                <a:solidFill>
                  <a:schemeClr val="bg1"/>
                </a:solidFill>
              </a:rPr>
              <a:t>Αναζήτηση καθολικών κανόνων</a:t>
            </a:r>
          </a:p>
        </p:txBody>
      </p:sp>
    </p:spTree>
    <p:extLst>
      <p:ext uri="{BB962C8B-B14F-4D97-AF65-F5344CB8AC3E}">
        <p14:creationId xmlns:p14="http://schemas.microsoft.com/office/powerpoint/2010/main" val="1717725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Τίτλος 32" descr="τίτλος">
            <a:extLst>
              <a:ext uri="{FF2B5EF4-FFF2-40B4-BE49-F238E27FC236}">
                <a16:creationId xmlns:a16="http://schemas.microsoft.com/office/drawing/2014/main" id="{18CDD97B-6E25-4FB4-B239-493E54AA0830}"/>
              </a:ext>
            </a:extLst>
          </p:cNvPr>
          <p:cNvSpPr>
            <a:spLocks noGrp="1"/>
          </p:cNvSpPr>
          <p:nvPr>
            <p:ph type="title"/>
          </p:nvPr>
        </p:nvSpPr>
        <p:spPr/>
        <p:txBody>
          <a:bodyPr rtlCol="0"/>
          <a:lstStyle/>
          <a:p>
            <a:pPr rtl="0"/>
            <a:r>
              <a:rPr lang="el-GR">
                <a:solidFill>
                  <a:schemeClr val="bg1"/>
                </a:solidFill>
              </a:rPr>
              <a:t>LOREM IPSUM DOLOR SIT AMET, CONSECTETUER ADIPISCING ELIT. 12</a:t>
            </a:r>
          </a:p>
        </p:txBody>
      </p:sp>
      <p:pic>
        <p:nvPicPr>
          <p:cNvPr id="13" name="Θέση εικόνας 12" descr="εναέρια προβολή σπειροειδούς σκάλας">
            <a:extLst>
              <a:ext uri="{FF2B5EF4-FFF2-40B4-BE49-F238E27FC236}">
                <a16:creationId xmlns:a16="http://schemas.microsoft.com/office/drawing/2014/main" id="{FEB910A3-4C94-4A0C-AC72-88985A7BA967}"/>
              </a:ext>
            </a:extLst>
          </p:cNvPr>
          <p:cNvPicPr>
            <a:picLocks noGrp="1" noChangeAspect="1"/>
          </p:cNvPicPr>
          <p:nvPr>
            <p:ph type="pic" sz="quarter" idx="13"/>
          </p:nvPr>
        </p:nvPicPr>
        <p:blipFill rotWithShape="1">
          <a:blip r:embed="rId3" cstate="email">
            <a:extLst>
              <a:ext uri="{28A0092B-C50C-407E-A947-70E740481C1C}">
                <a14:useLocalDpi xmlns:a14="http://schemas.microsoft.com/office/drawing/2010/main"/>
              </a:ext>
            </a:extLst>
          </a:blip>
          <a:srcRect/>
          <a:stretch/>
        </p:blipFill>
        <p:spPr>
          <a:xfrm>
            <a:off x="6464300" y="0"/>
            <a:ext cx="5727700" cy="6858000"/>
          </a:xfrm>
        </p:spPr>
      </p:pic>
      <p:sp>
        <p:nvSpPr>
          <p:cNvPr id="8" name="Ορθογώνιο 7">
            <a:extLst>
              <a:ext uri="{FF2B5EF4-FFF2-40B4-BE49-F238E27FC236}">
                <a16:creationId xmlns:a16="http://schemas.microsoft.com/office/drawing/2014/main" id="{4E4A96D9-2D70-4D9E-B61C-9B23F3FD5161}"/>
              </a:ext>
              <a:ext uri="{C183D7F6-B498-43B3-948B-1728B52AA6E4}">
                <adec:decorative xmlns:adec="http://schemas.microsoft.com/office/drawing/2017/decorative" val="1"/>
              </a:ext>
            </a:extLst>
          </p:cNvPr>
          <p:cNvSpPr/>
          <p:nvPr/>
        </p:nvSpPr>
        <p:spPr>
          <a:xfrm>
            <a:off x="0" y="6293800"/>
            <a:ext cx="12192000" cy="91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a:p>
        </p:txBody>
      </p:sp>
      <p:sp>
        <p:nvSpPr>
          <p:cNvPr id="15" name="Έλλειψη 14">
            <a:extLst>
              <a:ext uri="{FF2B5EF4-FFF2-40B4-BE49-F238E27FC236}">
                <a16:creationId xmlns:a16="http://schemas.microsoft.com/office/drawing/2014/main" id="{652937FB-CDE3-46B3-8481-AB5DB8C4BABA}"/>
              </a:ext>
              <a:ext uri="{C183D7F6-B498-43B3-948B-1728B52AA6E4}">
                <adec:decorative xmlns:adec="http://schemas.microsoft.com/office/drawing/2017/decorative" val="1"/>
              </a:ext>
            </a:extLst>
          </p:cNvPr>
          <p:cNvSpPr/>
          <p:nvPr/>
        </p:nvSpPr>
        <p:spPr>
          <a:xfrm>
            <a:off x="11091210" y="6086479"/>
            <a:ext cx="600974" cy="60097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a:p>
        </p:txBody>
      </p:sp>
      <p:sp>
        <p:nvSpPr>
          <p:cNvPr id="7" name="Θέση αριθμού διαφάνειας 5" descr="αριθμός διαφάνειας">
            <a:extLst>
              <a:ext uri="{FF2B5EF4-FFF2-40B4-BE49-F238E27FC236}">
                <a16:creationId xmlns:a16="http://schemas.microsoft.com/office/drawing/2014/main" id="{D65CFEB2-BC19-4647-937B-40854EE88A8C}"/>
              </a:ext>
            </a:extLst>
          </p:cNvPr>
          <p:cNvSpPr txBox="1">
            <a:spLocks/>
          </p:cNvSpPr>
          <p:nvPr/>
        </p:nvSpPr>
        <p:spPr>
          <a:xfrm>
            <a:off x="11091210" y="6189345"/>
            <a:ext cx="600974" cy="395243"/>
          </a:xfrm>
          <a:prstGeom prst="rect">
            <a:avLst/>
          </a:prstGeom>
        </p:spPr>
        <p:txBody>
          <a:bodyPr vert="horz" lIns="0" tIns="0" rIns="0" bIns="0" rtlCol="0" anchor="ctr"/>
          <a:lstStyle>
            <a:defPPr>
              <a:defRPr lang="en-US"/>
            </a:defPPr>
            <a:lvl1pPr marL="0" algn="r" defTabSz="914400" rtl="0" eaLnBrk="1" latinLnBrk="0" hangingPunct="1">
              <a:defRPr sz="11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fld id="{247A4EEE-49CE-4F6C-BF32-B7FCC5EBBF45}" type="slidenum">
              <a:rPr lang="el-GR" sz="1200" smtClean="0">
                <a:solidFill>
                  <a:schemeClr val="bg1"/>
                </a:solidFill>
              </a:rPr>
              <a:pPr algn="ctr" rtl="0"/>
              <a:t>29</a:t>
            </a:fld>
            <a:endParaRPr lang="el-GR" sz="1200">
              <a:solidFill>
                <a:schemeClr val="bg1"/>
              </a:solidFill>
            </a:endParaRPr>
          </a:p>
        </p:txBody>
      </p:sp>
      <p:sp>
        <p:nvSpPr>
          <p:cNvPr id="14" name="1 - Τίτλος">
            <a:extLst>
              <a:ext uri="{FF2B5EF4-FFF2-40B4-BE49-F238E27FC236}">
                <a16:creationId xmlns:a16="http://schemas.microsoft.com/office/drawing/2014/main" id="{255E6E3A-378E-4D9D-B13A-20A31B565972}"/>
              </a:ext>
            </a:extLst>
          </p:cNvPr>
          <p:cNvSpPr txBox="1">
            <a:spLocks/>
          </p:cNvSpPr>
          <p:nvPr/>
        </p:nvSpPr>
        <p:spPr>
          <a:xfrm>
            <a:off x="468314" y="0"/>
            <a:ext cx="5259388" cy="1268760"/>
          </a:xfrm>
          <a:prstGeom prst="rect">
            <a:avLst/>
          </a:prstGeom>
        </p:spPr>
        <p:txBody>
          <a:bodyPr vert="horz" wrap="square" lIns="0" tIns="45720" rIns="91440" bIns="45720" rtlCol="0" anchor="t">
            <a:normAutofit/>
          </a:bodyPr>
          <a:lstStyle>
            <a:lvl1pPr marL="0" indent="0" algn="l" defTabSz="914400" rtl="0" eaLnBrk="1" latinLnBrk="0" hangingPunct="1">
              <a:lnSpc>
                <a:spcPct val="90000"/>
              </a:lnSpc>
              <a:spcBef>
                <a:spcPct val="0"/>
              </a:spcBef>
              <a:buFont typeface="Arial" panose="020B0604020202020204" pitchFamily="34" charset="0"/>
              <a:buNone/>
              <a:defRPr lang="en-GB" sz="2400" kern="1200" dirty="0">
                <a:solidFill>
                  <a:schemeClr val="tx1"/>
                </a:solidFill>
                <a:latin typeface="Corbel" panose="020B0503020204020204" pitchFamily="34" charset="0"/>
                <a:ea typeface="+mj-ea"/>
                <a:cs typeface="+mj-cs"/>
              </a:defRPr>
            </a:lvl1pPr>
          </a:lstStyle>
          <a:p>
            <a:pPr>
              <a:defRPr/>
            </a:pPr>
            <a:r>
              <a:rPr lang="el-GR" sz="1400" dirty="0"/>
              <a:t>ΙΕΑ 101</a:t>
            </a:r>
            <a:br>
              <a:rPr lang="el-GR" sz="1400" dirty="0"/>
            </a:br>
            <a:r>
              <a:rPr lang="el-GR" sz="1400" b="1" dirty="0"/>
              <a:t>ΔΙΔΑΚΤΙΚΗ – ΘΕΩΡΙΑ ΚΑΙ ΠΡΑΞΗ ΤΗΣ ΔΙΔΑΣΚΑΛΙΑΣ</a:t>
            </a:r>
            <a:br>
              <a:rPr lang="el-GR" sz="1400" dirty="0"/>
            </a:br>
            <a:r>
              <a:rPr lang="el-GR" sz="1400" dirty="0"/>
              <a:t>Κ. ΑΓΓΕΛΑΚΟΣ – Χ. ΚΟΥΡΓΙΑΝΤΑΚΗΣ</a:t>
            </a:r>
            <a:br>
              <a:rPr lang="el-GR" sz="1400" dirty="0"/>
            </a:br>
            <a:r>
              <a:rPr lang="el-GR" sz="1400" dirty="0"/>
              <a:t>ΥΠΟΧΡΕΩΤΙΚΟ, Η΄ ΕΞΑΜΗΝΟ</a:t>
            </a:r>
            <a:br>
              <a:rPr lang="el-GR" sz="1400" dirty="0"/>
            </a:br>
            <a:r>
              <a:rPr lang="el-GR" sz="1400" dirty="0"/>
              <a:t>5 ECTS</a:t>
            </a:r>
            <a:endParaRPr lang="el-GR" sz="1400" cap="all" dirty="0"/>
          </a:p>
        </p:txBody>
      </p:sp>
      <p:grpSp>
        <p:nvGrpSpPr>
          <p:cNvPr id="9" name="Ομάδα 8">
            <a:extLst>
              <a:ext uri="{FF2B5EF4-FFF2-40B4-BE49-F238E27FC236}">
                <a16:creationId xmlns:a16="http://schemas.microsoft.com/office/drawing/2014/main" id="{32F44FF9-85EC-45B9-8FDF-0060FD5B352F}"/>
              </a:ext>
              <a:ext uri="{C183D7F6-B498-43B3-948B-1728B52AA6E4}">
                <adec:decorative xmlns:adec="http://schemas.microsoft.com/office/drawing/2017/decorative" val="1"/>
              </a:ext>
            </a:extLst>
          </p:cNvPr>
          <p:cNvGrpSpPr/>
          <p:nvPr/>
        </p:nvGrpSpPr>
        <p:grpSpPr>
          <a:xfrm>
            <a:off x="0" y="1106905"/>
            <a:ext cx="7122695" cy="5580547"/>
            <a:chOff x="0" y="3808320"/>
            <a:chExt cx="7833208" cy="2547440"/>
          </a:xfrm>
          <a:solidFill>
            <a:schemeClr val="accent6">
              <a:lumMod val="60000"/>
              <a:lumOff val="40000"/>
            </a:schemeClr>
          </a:solidFill>
        </p:grpSpPr>
        <p:sp>
          <p:nvSpPr>
            <p:cNvPr id="10" name="Ελεύθερη σχεδίαση: Σχήμα 9">
              <a:extLst>
                <a:ext uri="{FF2B5EF4-FFF2-40B4-BE49-F238E27FC236}">
                  <a16:creationId xmlns:a16="http://schemas.microsoft.com/office/drawing/2014/main" id="{7B75E687-7214-44AA-88B5-7A133049FE31}"/>
                </a:ext>
              </a:extLst>
            </p:cNvPr>
            <p:cNvSpPr/>
            <p:nvPr/>
          </p:nvSpPr>
          <p:spPr>
            <a:xfrm>
              <a:off x="0" y="3808320"/>
              <a:ext cx="7833208" cy="2547440"/>
            </a:xfrm>
            <a:custGeom>
              <a:avLst/>
              <a:gdLst>
                <a:gd name="connsiteX0" fmla="*/ 0 w 7833208"/>
                <a:gd name="connsiteY0" fmla="*/ 0 h 2547440"/>
                <a:gd name="connsiteX1" fmla="*/ 7833208 w 7833208"/>
                <a:gd name="connsiteY1" fmla="*/ 0 h 2547440"/>
                <a:gd name="connsiteX2" fmla="*/ 7135846 w 7833208"/>
                <a:gd name="connsiteY2" fmla="*/ 2547440 h 2547440"/>
                <a:gd name="connsiteX3" fmla="*/ 0 w 7833208"/>
                <a:gd name="connsiteY3" fmla="*/ 2547440 h 2547440"/>
              </a:gdLst>
              <a:ahLst/>
              <a:cxnLst>
                <a:cxn ang="0">
                  <a:pos x="connsiteX0" y="connsiteY0"/>
                </a:cxn>
                <a:cxn ang="0">
                  <a:pos x="connsiteX1" y="connsiteY1"/>
                </a:cxn>
                <a:cxn ang="0">
                  <a:pos x="connsiteX2" y="connsiteY2"/>
                </a:cxn>
                <a:cxn ang="0">
                  <a:pos x="connsiteX3" y="connsiteY3"/>
                </a:cxn>
              </a:cxnLst>
              <a:rect l="l" t="t" r="r" b="b"/>
              <a:pathLst>
                <a:path w="7833208" h="2547440">
                  <a:moveTo>
                    <a:pt x="0" y="0"/>
                  </a:moveTo>
                  <a:lnTo>
                    <a:pt x="7833208" y="0"/>
                  </a:lnTo>
                  <a:lnTo>
                    <a:pt x="7135846" y="2547440"/>
                  </a:lnTo>
                  <a:lnTo>
                    <a:pt x="0" y="254744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l-GR"/>
            </a:p>
          </p:txBody>
        </p:sp>
        <p:sp>
          <p:nvSpPr>
            <p:cNvPr id="11" name="Ελεύθερη σχεδίαση: Σχήμα 10">
              <a:extLst>
                <a:ext uri="{FF2B5EF4-FFF2-40B4-BE49-F238E27FC236}">
                  <a16:creationId xmlns:a16="http://schemas.microsoft.com/office/drawing/2014/main" id="{E2A152D2-49AE-4B43-BF0E-46363D319516}"/>
                </a:ext>
              </a:extLst>
            </p:cNvPr>
            <p:cNvSpPr/>
            <p:nvPr/>
          </p:nvSpPr>
          <p:spPr>
            <a:xfrm>
              <a:off x="1" y="3808320"/>
              <a:ext cx="7692571" cy="2547440"/>
            </a:xfrm>
            <a:custGeom>
              <a:avLst/>
              <a:gdLst>
                <a:gd name="connsiteX0" fmla="*/ 0 w 7692571"/>
                <a:gd name="connsiteY0" fmla="*/ 0 h 2547440"/>
                <a:gd name="connsiteX1" fmla="*/ 7692571 w 7692571"/>
                <a:gd name="connsiteY1" fmla="*/ 0 h 2547440"/>
                <a:gd name="connsiteX2" fmla="*/ 6995209 w 7692571"/>
                <a:gd name="connsiteY2" fmla="*/ 2547440 h 2547440"/>
                <a:gd name="connsiteX3" fmla="*/ 0 w 7692571"/>
                <a:gd name="connsiteY3" fmla="*/ 2547440 h 2547440"/>
              </a:gdLst>
              <a:ahLst/>
              <a:cxnLst>
                <a:cxn ang="0">
                  <a:pos x="connsiteX0" y="connsiteY0"/>
                </a:cxn>
                <a:cxn ang="0">
                  <a:pos x="connsiteX1" y="connsiteY1"/>
                </a:cxn>
                <a:cxn ang="0">
                  <a:pos x="connsiteX2" y="connsiteY2"/>
                </a:cxn>
                <a:cxn ang="0">
                  <a:pos x="connsiteX3" y="connsiteY3"/>
                </a:cxn>
              </a:cxnLst>
              <a:rect l="l" t="t" r="r" b="b"/>
              <a:pathLst>
                <a:path w="7692571" h="2547440">
                  <a:moveTo>
                    <a:pt x="0" y="0"/>
                  </a:moveTo>
                  <a:lnTo>
                    <a:pt x="7692571" y="0"/>
                  </a:lnTo>
                  <a:lnTo>
                    <a:pt x="6995209" y="2547440"/>
                  </a:lnTo>
                  <a:lnTo>
                    <a:pt x="0" y="254744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l-GR"/>
            </a:p>
          </p:txBody>
        </p:sp>
      </p:grpSp>
      <p:sp>
        <p:nvSpPr>
          <p:cNvPr id="17" name="TextBox 16">
            <a:extLst>
              <a:ext uri="{FF2B5EF4-FFF2-40B4-BE49-F238E27FC236}">
                <a16:creationId xmlns:a16="http://schemas.microsoft.com/office/drawing/2014/main" id="{2D630FD5-FADE-4137-8598-83FFF7C0E904}"/>
              </a:ext>
            </a:extLst>
          </p:cNvPr>
          <p:cNvSpPr txBox="1"/>
          <p:nvPr/>
        </p:nvSpPr>
        <p:spPr>
          <a:xfrm>
            <a:off x="123991" y="1374026"/>
            <a:ext cx="6340307" cy="4585871"/>
          </a:xfrm>
          <a:prstGeom prst="rect">
            <a:avLst/>
          </a:prstGeom>
          <a:noFill/>
        </p:spPr>
        <p:txBody>
          <a:bodyPr wrap="square">
            <a:spAutoFit/>
          </a:bodyPr>
          <a:lstStyle/>
          <a:p>
            <a:pPr indent="352425"/>
            <a:r>
              <a:rPr lang="el-GR" sz="2600" dirty="0">
                <a:solidFill>
                  <a:schemeClr val="bg1"/>
                </a:solidFill>
              </a:rPr>
              <a:t>Ο παραδειγματικός τύπος αποτελεί συνέχεια του παραδοσιακού. Η παραδειγματική ιστορική συνείδηση επιλέγει αποσπασματικά ιστορικά φαινόμενα και τα αναπαράγει συνεχώς, δίχως να αντιλαμβάνεται αν τα ίδια ακριβώς φαινόμενα ισχύουν κατά την περίοδο που εξετάζονται (αναχρονιστικό σφάλμα).</a:t>
            </a:r>
          </a:p>
          <a:p>
            <a:pPr indent="352425"/>
            <a:endParaRPr lang="el-GR" sz="2400" dirty="0">
              <a:solidFill>
                <a:schemeClr val="bg1"/>
              </a:solidFill>
            </a:endParaRPr>
          </a:p>
          <a:p>
            <a:pPr indent="352425"/>
            <a:r>
              <a:rPr lang="el-GR" sz="2000" dirty="0">
                <a:solidFill>
                  <a:schemeClr val="bg1"/>
                </a:solidFill>
              </a:rPr>
              <a:t>(π.χ. μετά την είσοδο στο ΔΝΤ, ας ενωθούμε όλοι για να αντιμετωπίσουμε τον «εχθρό», όπως έκαναν οι πρόγονοί μας κατά την Επανάσταση τού 1821).</a:t>
            </a:r>
          </a:p>
        </p:txBody>
      </p:sp>
    </p:spTree>
    <p:extLst>
      <p:ext uri="{BB962C8B-B14F-4D97-AF65-F5344CB8AC3E}">
        <p14:creationId xmlns:p14="http://schemas.microsoft.com/office/powerpoint/2010/main" val="641174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Θέση εικόνας 6" descr="αγόρι που περπατάει με μια τσάντα βιβλίων και ένα ποδήλατο">
            <a:extLst>
              <a:ext uri="{FF2B5EF4-FFF2-40B4-BE49-F238E27FC236}">
                <a16:creationId xmlns:a16="http://schemas.microsoft.com/office/drawing/2014/main" id="{3111B687-3781-4457-A624-86311FC69082}"/>
              </a:ext>
            </a:extLst>
          </p:cNvPr>
          <p:cNvPicPr>
            <a:picLocks noGrp="1" noChangeAspect="1"/>
          </p:cNvPicPr>
          <p:nvPr>
            <p:ph type="pic" sz="quarter" idx="10"/>
          </p:nvPr>
        </p:nvPicPr>
        <p:blipFill rotWithShape="1">
          <a:blip r:embed="rId3" cstate="email">
            <a:extLst>
              <a:ext uri="{28A0092B-C50C-407E-A947-70E740481C1C}">
                <a14:useLocalDpi xmlns:a14="http://schemas.microsoft.com/office/drawing/2010/main"/>
              </a:ext>
            </a:extLst>
          </a:blip>
          <a:srcRect/>
          <a:stretch/>
        </p:blipFill>
        <p:spPr>
          <a:xfrm>
            <a:off x="6836125" y="0"/>
            <a:ext cx="5355875" cy="6858000"/>
          </a:xfrm>
        </p:spPr>
      </p:pic>
      <p:pic>
        <p:nvPicPr>
          <p:cNvPr id="35" name="Θέση περιεχομένου 34" descr="Ανοιχτό βιβλίο">
            <a:extLst>
              <a:ext uri="{FF2B5EF4-FFF2-40B4-BE49-F238E27FC236}">
                <a16:creationId xmlns:a16="http://schemas.microsoft.com/office/drawing/2014/main" id="{56174A3F-A7B3-40BE-88BD-1796890E4B44}"/>
              </a:ext>
            </a:extLst>
          </p:cNvPr>
          <p:cNvPicPr>
            <a:picLocks noGrp="1" noChangeAspect="1"/>
          </p:cNvPicPr>
          <p:nvPr>
            <p:ph sz="quarter" idx="13"/>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495213" y="1945165"/>
            <a:ext cx="548640" cy="548640"/>
          </a:xfrm>
        </p:spPr>
      </p:pic>
      <p:sp>
        <p:nvSpPr>
          <p:cNvPr id="23" name="Θέση κειμένου 22" descr="τμήμα περιεχομένου 1">
            <a:extLst>
              <a:ext uri="{FF2B5EF4-FFF2-40B4-BE49-F238E27FC236}">
                <a16:creationId xmlns:a16="http://schemas.microsoft.com/office/drawing/2014/main" id="{B88939B0-5B9A-4423-AFD1-CF6B22268795}"/>
              </a:ext>
            </a:extLst>
          </p:cNvPr>
          <p:cNvSpPr>
            <a:spLocks noGrp="1"/>
          </p:cNvSpPr>
          <p:nvPr>
            <p:ph type="body" sz="quarter" idx="11"/>
          </p:nvPr>
        </p:nvSpPr>
        <p:spPr>
          <a:xfrm>
            <a:off x="237067" y="2717803"/>
            <a:ext cx="3064933" cy="3300349"/>
          </a:xfrm>
        </p:spPr>
        <p:txBody>
          <a:bodyPr rtlCol="0"/>
          <a:lstStyle/>
          <a:p>
            <a:pPr marL="457200" indent="-457200" eaLnBrk="1" hangingPunct="1">
              <a:spcBef>
                <a:spcPts val="575"/>
              </a:spcBef>
              <a:buFont typeface="Wingdings 3" panose="05040102010807070707" pitchFamily="18" charset="2"/>
              <a:buAutoNum type="arabicPeriod"/>
              <a:defRPr/>
            </a:pPr>
            <a:r>
              <a:rPr lang="el-GR" sz="2000" cap="none" dirty="0">
                <a:solidFill>
                  <a:schemeClr val="tx1"/>
                </a:solidFill>
                <a:latin typeface="Constantia" panose="02030602050306030303" pitchFamily="18" charset="0"/>
              </a:rPr>
              <a:t>η συλλογή καταλοίπων και η χρήση/μελέτη τους ως ιστορικών πηγών,</a:t>
            </a:r>
          </a:p>
          <a:p>
            <a:pPr marL="457200" indent="-457200" eaLnBrk="1" hangingPunct="1">
              <a:spcBef>
                <a:spcPts val="575"/>
              </a:spcBef>
              <a:buFont typeface="Wingdings 3" panose="05040102010807070707" pitchFamily="18" charset="2"/>
              <a:buAutoNum type="arabicPeriod"/>
              <a:defRPr/>
            </a:pPr>
            <a:endParaRPr lang="el-GR" sz="2000" cap="none" dirty="0">
              <a:solidFill>
                <a:schemeClr val="tx1"/>
              </a:solidFill>
              <a:latin typeface="Constantia" panose="02030602050306030303" pitchFamily="18" charset="0"/>
            </a:endParaRPr>
          </a:p>
          <a:p>
            <a:pPr marL="457200" indent="-457200">
              <a:spcBef>
                <a:spcPts val="575"/>
              </a:spcBef>
              <a:buFont typeface="Wingdings 3" panose="05040102010807070707" pitchFamily="18" charset="2"/>
              <a:buAutoNum type="arabicPeriod"/>
              <a:defRPr/>
            </a:pPr>
            <a:r>
              <a:rPr lang="el-GR" sz="2000" cap="none" dirty="0">
                <a:solidFill>
                  <a:schemeClr val="tx1"/>
                </a:solidFill>
                <a:latin typeface="Constantia" panose="02030602050306030303" pitchFamily="18" charset="0"/>
              </a:rPr>
              <a:t>η διατύπωση ιστορικών ερωτήσεων, </a:t>
            </a:r>
            <a:r>
              <a:rPr lang="el-GR" sz="2000" dirty="0">
                <a:latin typeface="Constantia" panose="02030602050306030303" pitchFamily="18" charset="0"/>
              </a:rPr>
              <a:t>εντός του ιστορικού τους πλαισίου, με βάση την </a:t>
            </a:r>
            <a:r>
              <a:rPr lang="el-GR" sz="2000" dirty="0" err="1">
                <a:latin typeface="Constantia" panose="02030602050306030303" pitchFamily="18" charset="0"/>
              </a:rPr>
              <a:t>προϋπάρχουσα</a:t>
            </a:r>
            <a:r>
              <a:rPr lang="el-GR" sz="2000" dirty="0">
                <a:latin typeface="Constantia" panose="02030602050306030303" pitchFamily="18" charset="0"/>
              </a:rPr>
              <a:t> (κοινωνική) ιστορική γνώση, </a:t>
            </a:r>
          </a:p>
          <a:p>
            <a:pPr marL="457200" indent="-457200" eaLnBrk="1" hangingPunct="1">
              <a:spcBef>
                <a:spcPts val="575"/>
              </a:spcBef>
              <a:buFont typeface="Wingdings 3" panose="05040102010807070707" pitchFamily="18" charset="2"/>
              <a:buAutoNum type="arabicPeriod"/>
              <a:defRPr/>
            </a:pPr>
            <a:endParaRPr lang="el-GR" sz="2000" cap="none" dirty="0">
              <a:solidFill>
                <a:schemeClr val="tx1"/>
              </a:solidFill>
              <a:latin typeface="Constantia" panose="02030602050306030303" pitchFamily="18" charset="0"/>
            </a:endParaRPr>
          </a:p>
        </p:txBody>
      </p:sp>
      <p:pic>
        <p:nvPicPr>
          <p:cNvPr id="36" name="Θέση περιεχομένου 35" descr="Μετάλλιο">
            <a:extLst>
              <a:ext uri="{FF2B5EF4-FFF2-40B4-BE49-F238E27FC236}">
                <a16:creationId xmlns:a16="http://schemas.microsoft.com/office/drawing/2014/main" id="{A960174C-A9DE-472D-BF1C-B13108BD70B7}"/>
              </a:ext>
            </a:extLst>
          </p:cNvPr>
          <p:cNvPicPr>
            <a:picLocks noGrp="1" noChangeAspect="1"/>
          </p:cNvPicPr>
          <p:nvPr>
            <p:ph sz="quarter" idx="14"/>
          </p:nvPr>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5287449" y="1981200"/>
            <a:ext cx="548640" cy="548640"/>
          </a:xfrm>
        </p:spPr>
      </p:pic>
      <p:sp>
        <p:nvSpPr>
          <p:cNvPr id="24" name="Θέση κειμένου 23" descr="τμήμα περιεχομένου 2">
            <a:extLst>
              <a:ext uri="{FF2B5EF4-FFF2-40B4-BE49-F238E27FC236}">
                <a16:creationId xmlns:a16="http://schemas.microsoft.com/office/drawing/2014/main" id="{C3930A4E-1302-4AC9-86A3-C4E8AF186ED8}"/>
              </a:ext>
            </a:extLst>
          </p:cNvPr>
          <p:cNvSpPr>
            <a:spLocks noGrp="1"/>
          </p:cNvSpPr>
          <p:nvPr>
            <p:ph type="body" sz="quarter" idx="12"/>
          </p:nvPr>
        </p:nvSpPr>
        <p:spPr>
          <a:xfrm>
            <a:off x="3566290" y="2700985"/>
            <a:ext cx="3442318" cy="3500569"/>
          </a:xfrm>
        </p:spPr>
        <p:txBody>
          <a:bodyPr rtlCol="0"/>
          <a:lstStyle/>
          <a:p>
            <a:pPr marL="457200" indent="-457200" eaLnBrk="1" hangingPunct="1">
              <a:spcBef>
                <a:spcPts val="575"/>
              </a:spcBef>
              <a:buFont typeface="+mj-lt"/>
              <a:buAutoNum type="arabicPeriod" startAt="3"/>
              <a:defRPr/>
            </a:pPr>
            <a:r>
              <a:rPr lang="el-GR" sz="2000" cap="none" dirty="0">
                <a:solidFill>
                  <a:schemeClr val="tx1"/>
                </a:solidFill>
                <a:latin typeface="Constantia" panose="02030602050306030303" pitchFamily="18" charset="0"/>
              </a:rPr>
              <a:t>η διαμόρφωση ιστορικών  υποθέσεων ή συμπερασμάτων, με πρόθεση την αναδόμηση του παρελθόντος ως «ιστορικού» παρελθόντος,</a:t>
            </a:r>
          </a:p>
          <a:p>
            <a:pPr rtl="0"/>
            <a:endParaRPr lang="el-GR" dirty="0"/>
          </a:p>
        </p:txBody>
      </p:sp>
      <p:sp>
        <p:nvSpPr>
          <p:cNvPr id="14" name="Ορθογώνιο 13">
            <a:extLst>
              <a:ext uri="{FF2B5EF4-FFF2-40B4-BE49-F238E27FC236}">
                <a16:creationId xmlns:a16="http://schemas.microsoft.com/office/drawing/2014/main" id="{C862BC4D-BD7A-417E-A34A-59CE4D4A6AC8}"/>
              </a:ext>
              <a:ext uri="{C183D7F6-B498-43B3-948B-1728B52AA6E4}">
                <adec:decorative xmlns:adec="http://schemas.microsoft.com/office/drawing/2017/decorative" val="1"/>
              </a:ext>
            </a:extLst>
          </p:cNvPr>
          <p:cNvSpPr/>
          <p:nvPr/>
        </p:nvSpPr>
        <p:spPr>
          <a:xfrm>
            <a:off x="0" y="6355760"/>
            <a:ext cx="12192000" cy="9144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a:p>
        </p:txBody>
      </p:sp>
      <p:sp>
        <p:nvSpPr>
          <p:cNvPr id="15" name="Έλλειψη 14">
            <a:extLst>
              <a:ext uri="{FF2B5EF4-FFF2-40B4-BE49-F238E27FC236}">
                <a16:creationId xmlns:a16="http://schemas.microsoft.com/office/drawing/2014/main" id="{652937FB-CDE3-46B3-8481-AB5DB8C4BABA}"/>
              </a:ext>
              <a:ext uri="{C183D7F6-B498-43B3-948B-1728B52AA6E4}">
                <adec:decorative xmlns:adec="http://schemas.microsoft.com/office/drawing/2017/decorative" val="1"/>
              </a:ext>
            </a:extLst>
          </p:cNvPr>
          <p:cNvSpPr/>
          <p:nvPr/>
        </p:nvSpPr>
        <p:spPr>
          <a:xfrm>
            <a:off x="11091210" y="6086479"/>
            <a:ext cx="600974" cy="60097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a:p>
        </p:txBody>
      </p:sp>
      <p:sp>
        <p:nvSpPr>
          <p:cNvPr id="17" name="Θέση αριθμού διαφάνειας 5" descr="Αριθμός διαφάνειας">
            <a:extLst>
              <a:ext uri="{FF2B5EF4-FFF2-40B4-BE49-F238E27FC236}">
                <a16:creationId xmlns:a16="http://schemas.microsoft.com/office/drawing/2014/main" id="{79161314-0A22-4109-A2B1-41E87EFE1E18}"/>
              </a:ext>
              <a:ext uri="{C183D7F6-B498-43B3-948B-1728B52AA6E4}">
                <adec:decorative xmlns:adec="http://schemas.microsoft.com/office/drawing/2017/decorative" val="0"/>
              </a:ext>
            </a:extLst>
          </p:cNvPr>
          <p:cNvSpPr txBox="1">
            <a:spLocks/>
          </p:cNvSpPr>
          <p:nvPr/>
        </p:nvSpPr>
        <p:spPr>
          <a:xfrm>
            <a:off x="11091210" y="6189345"/>
            <a:ext cx="600974" cy="395243"/>
          </a:xfrm>
          <a:prstGeom prst="rect">
            <a:avLst/>
          </a:prstGeom>
        </p:spPr>
        <p:txBody>
          <a:bodyPr vert="horz" lIns="0" tIns="0" rIns="0" bIns="0" rtlCol="0" anchor="ctr"/>
          <a:lstStyle>
            <a:defPPr>
              <a:defRPr lang="en-US"/>
            </a:defPPr>
            <a:lvl1pPr marL="0" algn="r" defTabSz="914400" rtl="0" eaLnBrk="1" latinLnBrk="0" hangingPunct="1">
              <a:defRPr sz="11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fld id="{247A4EEE-49CE-4F6C-BF32-B7FCC5EBBF45}" type="slidenum">
              <a:rPr lang="el-GR" sz="1200" smtClean="0">
                <a:solidFill>
                  <a:schemeClr val="bg1"/>
                </a:solidFill>
              </a:rPr>
              <a:pPr algn="ctr" rtl="0"/>
              <a:t>3</a:t>
            </a:fld>
            <a:endParaRPr lang="el-GR" sz="1200">
              <a:solidFill>
                <a:schemeClr val="bg1"/>
              </a:solidFill>
            </a:endParaRPr>
          </a:p>
        </p:txBody>
      </p:sp>
      <p:sp>
        <p:nvSpPr>
          <p:cNvPr id="18" name="1 - Τίτλος">
            <a:extLst>
              <a:ext uri="{FF2B5EF4-FFF2-40B4-BE49-F238E27FC236}">
                <a16:creationId xmlns:a16="http://schemas.microsoft.com/office/drawing/2014/main" id="{25B3992E-E3DC-4348-93DE-19BC8031F392}"/>
              </a:ext>
            </a:extLst>
          </p:cNvPr>
          <p:cNvSpPr txBox="1">
            <a:spLocks/>
          </p:cNvSpPr>
          <p:nvPr/>
        </p:nvSpPr>
        <p:spPr>
          <a:xfrm>
            <a:off x="387992" y="0"/>
            <a:ext cx="5708008" cy="856985"/>
          </a:xfrm>
          <a:prstGeom prst="rect">
            <a:avLst/>
          </a:prstGeom>
        </p:spPr>
        <p:txBody>
          <a:bodyPr vert="horz" wrap="square" lIns="0" tIns="45720" rIns="91440" bIns="45720" rtlCol="0" anchor="t">
            <a:noAutofit/>
          </a:bodyPr>
          <a:lstStyle>
            <a:lvl1pPr algn="l" defTabSz="914400" rtl="0" eaLnBrk="1" latinLnBrk="0" hangingPunct="1">
              <a:lnSpc>
                <a:spcPct val="90000"/>
              </a:lnSpc>
              <a:spcBef>
                <a:spcPct val="0"/>
              </a:spcBef>
              <a:buNone/>
              <a:defRPr lang="en-GB" sz="2400" kern="1200">
                <a:solidFill>
                  <a:schemeClr val="tx1"/>
                </a:solidFill>
                <a:latin typeface="Corbel" panose="020B0503020204020204" pitchFamily="34" charset="0"/>
                <a:ea typeface="+mj-ea"/>
                <a:cs typeface="+mj-cs"/>
              </a:defRPr>
            </a:lvl1pPr>
          </a:lstStyle>
          <a:p>
            <a:pPr>
              <a:defRPr/>
            </a:pPr>
            <a:r>
              <a:rPr lang="el-GR" sz="1100" dirty="0"/>
              <a:t>ΙΕΑ 101</a:t>
            </a:r>
            <a:br>
              <a:rPr lang="el-GR" sz="1100" dirty="0"/>
            </a:br>
            <a:r>
              <a:rPr lang="el-GR" sz="1100" b="1" dirty="0"/>
              <a:t>ΔΙΔΑΚΤΙΚΗ – ΘΕΩΡΙΑ ΚΑΙ ΠΡΑΞΗ ΤΗΣ ΔΙΔΑΣΚΑΛΙΑΣ</a:t>
            </a:r>
            <a:br>
              <a:rPr lang="el-GR" sz="1100" dirty="0"/>
            </a:br>
            <a:r>
              <a:rPr lang="el-GR" sz="1100" dirty="0"/>
              <a:t>Κ. ΑΓΓΕΛΑΚΟΣ – Χ. ΚΟΥΡΓΙΑΝΤΑΚΗΣ</a:t>
            </a:r>
            <a:br>
              <a:rPr lang="el-GR" sz="1100" dirty="0"/>
            </a:br>
            <a:r>
              <a:rPr lang="el-GR" sz="1100" dirty="0"/>
              <a:t>ΥΠΟΧΡΕΩΤΙΚΟ, Η΄ ΕΞΑΜΗΝΟ</a:t>
            </a:r>
            <a:br>
              <a:rPr lang="el-GR" sz="1100" dirty="0"/>
            </a:br>
            <a:r>
              <a:rPr lang="el-GR" sz="1100" dirty="0"/>
              <a:t>5 ECTS</a:t>
            </a:r>
            <a:endParaRPr lang="el-GR" sz="1100" cap="small" dirty="0"/>
          </a:p>
        </p:txBody>
      </p:sp>
      <p:sp>
        <p:nvSpPr>
          <p:cNvPr id="16" name="1 - Τίτλος">
            <a:extLst>
              <a:ext uri="{FF2B5EF4-FFF2-40B4-BE49-F238E27FC236}">
                <a16:creationId xmlns:a16="http://schemas.microsoft.com/office/drawing/2014/main" id="{03C45497-6FFB-404D-B007-0EDCDD37EEE3}"/>
              </a:ext>
            </a:extLst>
          </p:cNvPr>
          <p:cNvSpPr txBox="1">
            <a:spLocks/>
          </p:cNvSpPr>
          <p:nvPr/>
        </p:nvSpPr>
        <p:spPr>
          <a:xfrm>
            <a:off x="-1" y="1023400"/>
            <a:ext cx="6836125" cy="856985"/>
          </a:xfrm>
          <a:prstGeom prst="rect">
            <a:avLst/>
          </a:prstGeom>
        </p:spPr>
        <p:txBody>
          <a:bodyPr vert="horz" wrap="square" lIns="0" tIns="45720" rIns="91440" bIns="45720" rtlCol="0" anchor="t">
            <a:noAutofit/>
          </a:bodyPr>
          <a:lstStyle>
            <a:lvl1pPr algn="l" defTabSz="914400" rtl="0" eaLnBrk="1" latinLnBrk="0" hangingPunct="1">
              <a:lnSpc>
                <a:spcPct val="90000"/>
              </a:lnSpc>
              <a:spcBef>
                <a:spcPct val="0"/>
              </a:spcBef>
              <a:buNone/>
              <a:defRPr lang="en-GB" sz="2400" kern="1200">
                <a:solidFill>
                  <a:schemeClr val="tx1"/>
                </a:solidFill>
                <a:latin typeface="Corbel" panose="020B0503020204020204" pitchFamily="34" charset="0"/>
                <a:ea typeface="+mj-ea"/>
                <a:cs typeface="+mj-cs"/>
              </a:defRPr>
            </a:lvl1pPr>
          </a:lstStyle>
          <a:p>
            <a:pPr algn="ctr">
              <a:defRPr/>
            </a:pPr>
            <a:r>
              <a:rPr lang="el-GR" sz="2000" b="1" dirty="0">
                <a:effectLst>
                  <a:outerShdw blurRad="38100" dist="38100" dir="2700000" algn="tl">
                    <a:srgbClr val="000000">
                      <a:alpha val="43137"/>
                    </a:srgbClr>
                  </a:outerShdw>
                </a:effectLst>
                <a:latin typeface="Constantia" panose="02030602050306030303" pitchFamily="18" charset="0"/>
              </a:rPr>
              <a:t>ΙΣΤΟΡΙΚΗ ΣΚΕΨΗ</a:t>
            </a:r>
          </a:p>
          <a:p>
            <a:pPr algn="ctr">
              <a:defRPr/>
            </a:pPr>
            <a:endParaRPr lang="el-GR" sz="1400" cap="small" dirty="0">
              <a:latin typeface="Constantia" panose="02030602050306030303" pitchFamily="18" charset="0"/>
            </a:endParaRPr>
          </a:p>
          <a:p>
            <a:pPr algn="ctr">
              <a:defRPr/>
            </a:pPr>
            <a:r>
              <a:rPr lang="el-GR" sz="2200" u="sng" dirty="0">
                <a:latin typeface="Constantia" panose="02030602050306030303" pitchFamily="18" charset="0"/>
              </a:rPr>
              <a:t>Τα βασικά στάδια στην ανάπτυξη της ιστορικής σκέψης</a:t>
            </a:r>
            <a:r>
              <a:rPr lang="el-GR" sz="2200" dirty="0">
                <a:latin typeface="Constantia" panose="02030602050306030303" pitchFamily="18" charset="0"/>
              </a:rPr>
              <a:t>:</a:t>
            </a:r>
          </a:p>
        </p:txBody>
      </p:sp>
    </p:spTree>
    <p:extLst>
      <p:ext uri="{BB962C8B-B14F-4D97-AF65-F5344CB8AC3E}">
        <p14:creationId xmlns:p14="http://schemas.microsoft.com/office/powerpoint/2010/main" val="21188231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Τίτλος 32" descr="τίτλος">
            <a:extLst>
              <a:ext uri="{FF2B5EF4-FFF2-40B4-BE49-F238E27FC236}">
                <a16:creationId xmlns:a16="http://schemas.microsoft.com/office/drawing/2014/main" id="{18CDD97B-6E25-4FB4-B239-493E54AA0830}"/>
              </a:ext>
            </a:extLst>
          </p:cNvPr>
          <p:cNvSpPr>
            <a:spLocks noGrp="1"/>
          </p:cNvSpPr>
          <p:nvPr>
            <p:ph type="title"/>
          </p:nvPr>
        </p:nvSpPr>
        <p:spPr/>
        <p:txBody>
          <a:bodyPr rtlCol="0"/>
          <a:lstStyle/>
          <a:p>
            <a:pPr rtl="0"/>
            <a:r>
              <a:rPr lang="el-GR">
                <a:solidFill>
                  <a:schemeClr val="bg1"/>
                </a:solidFill>
              </a:rPr>
              <a:t>LOREM IPSUM DOLOR SIT AMET, CONSECTETUER ADIPISCING ELIT. 12</a:t>
            </a:r>
          </a:p>
        </p:txBody>
      </p:sp>
      <p:pic>
        <p:nvPicPr>
          <p:cNvPr id="13" name="Θέση εικόνας 12" descr="εναέρια προβολή σπειροειδούς σκάλας">
            <a:extLst>
              <a:ext uri="{FF2B5EF4-FFF2-40B4-BE49-F238E27FC236}">
                <a16:creationId xmlns:a16="http://schemas.microsoft.com/office/drawing/2014/main" id="{FEB910A3-4C94-4A0C-AC72-88985A7BA967}"/>
              </a:ext>
            </a:extLst>
          </p:cNvPr>
          <p:cNvPicPr>
            <a:picLocks noGrp="1" noChangeAspect="1"/>
          </p:cNvPicPr>
          <p:nvPr>
            <p:ph type="pic" sz="quarter" idx="13"/>
          </p:nvPr>
        </p:nvPicPr>
        <p:blipFill rotWithShape="1">
          <a:blip r:embed="rId3" cstate="email">
            <a:extLst>
              <a:ext uri="{28A0092B-C50C-407E-A947-70E740481C1C}">
                <a14:useLocalDpi xmlns:a14="http://schemas.microsoft.com/office/drawing/2010/main"/>
              </a:ext>
            </a:extLst>
          </a:blip>
          <a:srcRect/>
          <a:stretch/>
        </p:blipFill>
        <p:spPr>
          <a:xfrm>
            <a:off x="6464300" y="0"/>
            <a:ext cx="5727700" cy="6858000"/>
          </a:xfrm>
        </p:spPr>
      </p:pic>
      <p:sp>
        <p:nvSpPr>
          <p:cNvPr id="8" name="Ορθογώνιο 7">
            <a:extLst>
              <a:ext uri="{FF2B5EF4-FFF2-40B4-BE49-F238E27FC236}">
                <a16:creationId xmlns:a16="http://schemas.microsoft.com/office/drawing/2014/main" id="{4E4A96D9-2D70-4D9E-B61C-9B23F3FD5161}"/>
              </a:ext>
              <a:ext uri="{C183D7F6-B498-43B3-948B-1728B52AA6E4}">
                <adec:decorative xmlns:adec="http://schemas.microsoft.com/office/drawing/2017/decorative" val="1"/>
              </a:ext>
            </a:extLst>
          </p:cNvPr>
          <p:cNvSpPr/>
          <p:nvPr/>
        </p:nvSpPr>
        <p:spPr>
          <a:xfrm>
            <a:off x="0" y="6293800"/>
            <a:ext cx="12192000" cy="91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a:p>
        </p:txBody>
      </p:sp>
      <p:sp>
        <p:nvSpPr>
          <p:cNvPr id="15" name="Έλλειψη 14">
            <a:extLst>
              <a:ext uri="{FF2B5EF4-FFF2-40B4-BE49-F238E27FC236}">
                <a16:creationId xmlns:a16="http://schemas.microsoft.com/office/drawing/2014/main" id="{652937FB-CDE3-46B3-8481-AB5DB8C4BABA}"/>
              </a:ext>
              <a:ext uri="{C183D7F6-B498-43B3-948B-1728B52AA6E4}">
                <adec:decorative xmlns:adec="http://schemas.microsoft.com/office/drawing/2017/decorative" val="1"/>
              </a:ext>
            </a:extLst>
          </p:cNvPr>
          <p:cNvSpPr/>
          <p:nvPr/>
        </p:nvSpPr>
        <p:spPr>
          <a:xfrm>
            <a:off x="11091210" y="6086479"/>
            <a:ext cx="600974" cy="60097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a:p>
        </p:txBody>
      </p:sp>
      <p:sp>
        <p:nvSpPr>
          <p:cNvPr id="7" name="Θέση αριθμού διαφάνειας 5" descr="αριθμός διαφάνειας">
            <a:extLst>
              <a:ext uri="{FF2B5EF4-FFF2-40B4-BE49-F238E27FC236}">
                <a16:creationId xmlns:a16="http://schemas.microsoft.com/office/drawing/2014/main" id="{D65CFEB2-BC19-4647-937B-40854EE88A8C}"/>
              </a:ext>
            </a:extLst>
          </p:cNvPr>
          <p:cNvSpPr txBox="1">
            <a:spLocks/>
          </p:cNvSpPr>
          <p:nvPr/>
        </p:nvSpPr>
        <p:spPr>
          <a:xfrm>
            <a:off x="11091210" y="6189345"/>
            <a:ext cx="600974" cy="395243"/>
          </a:xfrm>
          <a:prstGeom prst="rect">
            <a:avLst/>
          </a:prstGeom>
        </p:spPr>
        <p:txBody>
          <a:bodyPr vert="horz" lIns="0" tIns="0" rIns="0" bIns="0" rtlCol="0" anchor="ctr"/>
          <a:lstStyle>
            <a:defPPr>
              <a:defRPr lang="en-US"/>
            </a:defPPr>
            <a:lvl1pPr marL="0" algn="r" defTabSz="914400" rtl="0" eaLnBrk="1" latinLnBrk="0" hangingPunct="1">
              <a:defRPr sz="11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fld id="{247A4EEE-49CE-4F6C-BF32-B7FCC5EBBF45}" type="slidenum">
              <a:rPr lang="el-GR" sz="1200" smtClean="0">
                <a:solidFill>
                  <a:schemeClr val="bg1"/>
                </a:solidFill>
              </a:rPr>
              <a:pPr algn="ctr" rtl="0"/>
              <a:t>30</a:t>
            </a:fld>
            <a:endParaRPr lang="el-GR" sz="1200">
              <a:solidFill>
                <a:schemeClr val="bg1"/>
              </a:solidFill>
            </a:endParaRPr>
          </a:p>
        </p:txBody>
      </p:sp>
      <p:sp>
        <p:nvSpPr>
          <p:cNvPr id="14" name="1 - Τίτλος">
            <a:extLst>
              <a:ext uri="{FF2B5EF4-FFF2-40B4-BE49-F238E27FC236}">
                <a16:creationId xmlns:a16="http://schemas.microsoft.com/office/drawing/2014/main" id="{255E6E3A-378E-4D9D-B13A-20A31B565972}"/>
              </a:ext>
            </a:extLst>
          </p:cNvPr>
          <p:cNvSpPr txBox="1">
            <a:spLocks/>
          </p:cNvSpPr>
          <p:nvPr/>
        </p:nvSpPr>
        <p:spPr>
          <a:xfrm>
            <a:off x="468314" y="0"/>
            <a:ext cx="5259388" cy="1268760"/>
          </a:xfrm>
          <a:prstGeom prst="rect">
            <a:avLst/>
          </a:prstGeom>
        </p:spPr>
        <p:txBody>
          <a:bodyPr vert="horz" wrap="square" lIns="0" tIns="45720" rIns="91440" bIns="45720" rtlCol="0" anchor="t">
            <a:normAutofit/>
          </a:bodyPr>
          <a:lstStyle>
            <a:lvl1pPr marL="0" indent="0" algn="l" defTabSz="914400" rtl="0" eaLnBrk="1" latinLnBrk="0" hangingPunct="1">
              <a:lnSpc>
                <a:spcPct val="90000"/>
              </a:lnSpc>
              <a:spcBef>
                <a:spcPct val="0"/>
              </a:spcBef>
              <a:buFont typeface="Arial" panose="020B0604020202020204" pitchFamily="34" charset="0"/>
              <a:buNone/>
              <a:defRPr lang="en-GB" sz="2400" kern="1200" dirty="0">
                <a:solidFill>
                  <a:schemeClr val="tx1"/>
                </a:solidFill>
                <a:latin typeface="Corbel" panose="020B0503020204020204" pitchFamily="34" charset="0"/>
                <a:ea typeface="+mj-ea"/>
                <a:cs typeface="+mj-cs"/>
              </a:defRPr>
            </a:lvl1pPr>
          </a:lstStyle>
          <a:p>
            <a:pPr>
              <a:defRPr/>
            </a:pPr>
            <a:r>
              <a:rPr lang="el-GR" sz="1400" dirty="0"/>
              <a:t>ΙΕΑ 101</a:t>
            </a:r>
            <a:br>
              <a:rPr lang="el-GR" sz="1400" dirty="0"/>
            </a:br>
            <a:r>
              <a:rPr lang="el-GR" sz="1400" b="1" dirty="0"/>
              <a:t>ΔΙΔΑΚΤΙΚΗ – ΘΕΩΡΙΑ ΚΑΙ ΠΡΑΞΗ ΤΗΣ ΔΙΔΑΣΚΑΛΙΑΣ</a:t>
            </a:r>
            <a:br>
              <a:rPr lang="el-GR" sz="1400" dirty="0"/>
            </a:br>
            <a:r>
              <a:rPr lang="el-GR" sz="1400" dirty="0"/>
              <a:t>Κ. ΑΓΓΕΛΑΚΟΣ – Χ. ΚΟΥΡΓΙΑΝΤΑΚΗΣ</a:t>
            </a:r>
            <a:br>
              <a:rPr lang="el-GR" sz="1400" dirty="0"/>
            </a:br>
            <a:r>
              <a:rPr lang="el-GR" sz="1400" dirty="0"/>
              <a:t>ΥΠΟΧΡΕΩΤΙΚΟ, Η΄ ΕΞΑΜΗΝΟ</a:t>
            </a:r>
            <a:br>
              <a:rPr lang="el-GR" sz="1400" dirty="0"/>
            </a:br>
            <a:r>
              <a:rPr lang="el-GR" sz="1400" dirty="0"/>
              <a:t>5 ECTS</a:t>
            </a:r>
            <a:endParaRPr lang="el-GR" sz="1400" cap="all" dirty="0"/>
          </a:p>
        </p:txBody>
      </p:sp>
      <p:grpSp>
        <p:nvGrpSpPr>
          <p:cNvPr id="9" name="Ομάδα 8">
            <a:extLst>
              <a:ext uri="{FF2B5EF4-FFF2-40B4-BE49-F238E27FC236}">
                <a16:creationId xmlns:a16="http://schemas.microsoft.com/office/drawing/2014/main" id="{32F44FF9-85EC-45B9-8FDF-0060FD5B352F}"/>
              </a:ext>
              <a:ext uri="{C183D7F6-B498-43B3-948B-1728B52AA6E4}">
                <adec:decorative xmlns:adec="http://schemas.microsoft.com/office/drawing/2017/decorative" val="1"/>
              </a:ext>
            </a:extLst>
          </p:cNvPr>
          <p:cNvGrpSpPr/>
          <p:nvPr/>
        </p:nvGrpSpPr>
        <p:grpSpPr>
          <a:xfrm>
            <a:off x="0" y="1106905"/>
            <a:ext cx="7122695" cy="5580547"/>
            <a:chOff x="0" y="3808320"/>
            <a:chExt cx="7833208" cy="2547440"/>
          </a:xfrm>
          <a:solidFill>
            <a:srgbClr val="3399FF"/>
          </a:solidFill>
        </p:grpSpPr>
        <p:sp>
          <p:nvSpPr>
            <p:cNvPr id="10" name="Ελεύθερη σχεδίαση: Σχήμα 9">
              <a:extLst>
                <a:ext uri="{FF2B5EF4-FFF2-40B4-BE49-F238E27FC236}">
                  <a16:creationId xmlns:a16="http://schemas.microsoft.com/office/drawing/2014/main" id="{7B75E687-7214-44AA-88B5-7A133049FE31}"/>
                </a:ext>
              </a:extLst>
            </p:cNvPr>
            <p:cNvSpPr/>
            <p:nvPr/>
          </p:nvSpPr>
          <p:spPr>
            <a:xfrm>
              <a:off x="0" y="3808320"/>
              <a:ext cx="7833208" cy="2547440"/>
            </a:xfrm>
            <a:custGeom>
              <a:avLst/>
              <a:gdLst>
                <a:gd name="connsiteX0" fmla="*/ 0 w 7833208"/>
                <a:gd name="connsiteY0" fmla="*/ 0 h 2547440"/>
                <a:gd name="connsiteX1" fmla="*/ 7833208 w 7833208"/>
                <a:gd name="connsiteY1" fmla="*/ 0 h 2547440"/>
                <a:gd name="connsiteX2" fmla="*/ 7135846 w 7833208"/>
                <a:gd name="connsiteY2" fmla="*/ 2547440 h 2547440"/>
                <a:gd name="connsiteX3" fmla="*/ 0 w 7833208"/>
                <a:gd name="connsiteY3" fmla="*/ 2547440 h 2547440"/>
              </a:gdLst>
              <a:ahLst/>
              <a:cxnLst>
                <a:cxn ang="0">
                  <a:pos x="connsiteX0" y="connsiteY0"/>
                </a:cxn>
                <a:cxn ang="0">
                  <a:pos x="connsiteX1" y="connsiteY1"/>
                </a:cxn>
                <a:cxn ang="0">
                  <a:pos x="connsiteX2" y="connsiteY2"/>
                </a:cxn>
                <a:cxn ang="0">
                  <a:pos x="connsiteX3" y="connsiteY3"/>
                </a:cxn>
              </a:cxnLst>
              <a:rect l="l" t="t" r="r" b="b"/>
              <a:pathLst>
                <a:path w="7833208" h="2547440">
                  <a:moveTo>
                    <a:pt x="0" y="0"/>
                  </a:moveTo>
                  <a:lnTo>
                    <a:pt x="7833208" y="0"/>
                  </a:lnTo>
                  <a:lnTo>
                    <a:pt x="7135846" y="2547440"/>
                  </a:lnTo>
                  <a:lnTo>
                    <a:pt x="0" y="254744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l-GR"/>
            </a:p>
          </p:txBody>
        </p:sp>
        <p:sp>
          <p:nvSpPr>
            <p:cNvPr id="11" name="Ελεύθερη σχεδίαση: Σχήμα 10">
              <a:extLst>
                <a:ext uri="{FF2B5EF4-FFF2-40B4-BE49-F238E27FC236}">
                  <a16:creationId xmlns:a16="http://schemas.microsoft.com/office/drawing/2014/main" id="{E2A152D2-49AE-4B43-BF0E-46363D319516}"/>
                </a:ext>
              </a:extLst>
            </p:cNvPr>
            <p:cNvSpPr/>
            <p:nvPr/>
          </p:nvSpPr>
          <p:spPr>
            <a:xfrm>
              <a:off x="1" y="3808320"/>
              <a:ext cx="7692571" cy="2547440"/>
            </a:xfrm>
            <a:custGeom>
              <a:avLst/>
              <a:gdLst>
                <a:gd name="connsiteX0" fmla="*/ 0 w 7692571"/>
                <a:gd name="connsiteY0" fmla="*/ 0 h 2547440"/>
                <a:gd name="connsiteX1" fmla="*/ 7692571 w 7692571"/>
                <a:gd name="connsiteY1" fmla="*/ 0 h 2547440"/>
                <a:gd name="connsiteX2" fmla="*/ 6995209 w 7692571"/>
                <a:gd name="connsiteY2" fmla="*/ 2547440 h 2547440"/>
                <a:gd name="connsiteX3" fmla="*/ 0 w 7692571"/>
                <a:gd name="connsiteY3" fmla="*/ 2547440 h 2547440"/>
              </a:gdLst>
              <a:ahLst/>
              <a:cxnLst>
                <a:cxn ang="0">
                  <a:pos x="connsiteX0" y="connsiteY0"/>
                </a:cxn>
                <a:cxn ang="0">
                  <a:pos x="connsiteX1" y="connsiteY1"/>
                </a:cxn>
                <a:cxn ang="0">
                  <a:pos x="connsiteX2" y="connsiteY2"/>
                </a:cxn>
                <a:cxn ang="0">
                  <a:pos x="connsiteX3" y="connsiteY3"/>
                </a:cxn>
              </a:cxnLst>
              <a:rect l="l" t="t" r="r" b="b"/>
              <a:pathLst>
                <a:path w="7692571" h="2547440">
                  <a:moveTo>
                    <a:pt x="0" y="0"/>
                  </a:moveTo>
                  <a:lnTo>
                    <a:pt x="7692571" y="0"/>
                  </a:lnTo>
                  <a:lnTo>
                    <a:pt x="6995209" y="2547440"/>
                  </a:lnTo>
                  <a:lnTo>
                    <a:pt x="0" y="254744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l-GR"/>
            </a:p>
          </p:txBody>
        </p:sp>
      </p:grpSp>
      <p:sp>
        <p:nvSpPr>
          <p:cNvPr id="17" name="TextBox 16">
            <a:extLst>
              <a:ext uri="{FF2B5EF4-FFF2-40B4-BE49-F238E27FC236}">
                <a16:creationId xmlns:a16="http://schemas.microsoft.com/office/drawing/2014/main" id="{2D630FD5-FADE-4137-8598-83FFF7C0E904}"/>
              </a:ext>
            </a:extLst>
          </p:cNvPr>
          <p:cNvSpPr txBox="1"/>
          <p:nvPr/>
        </p:nvSpPr>
        <p:spPr>
          <a:xfrm>
            <a:off x="123991" y="1374026"/>
            <a:ext cx="6340307" cy="3908762"/>
          </a:xfrm>
          <a:prstGeom prst="rect">
            <a:avLst/>
          </a:prstGeom>
          <a:noFill/>
        </p:spPr>
        <p:txBody>
          <a:bodyPr wrap="square">
            <a:spAutoFit/>
          </a:bodyPr>
          <a:lstStyle/>
          <a:p>
            <a:pPr algn="ctr"/>
            <a:r>
              <a:rPr lang="el-GR" sz="3200" b="1" dirty="0">
                <a:solidFill>
                  <a:schemeClr val="bg1"/>
                </a:solidFill>
              </a:rPr>
              <a:t>ΚΡΙΤΙΚΟΣ ΤΥΠΟΣ</a:t>
            </a:r>
          </a:p>
          <a:p>
            <a:endParaRPr lang="el-GR" sz="2400" dirty="0">
              <a:solidFill>
                <a:schemeClr val="bg1"/>
              </a:solidFill>
            </a:endParaRPr>
          </a:p>
          <a:p>
            <a:pPr marL="342900" indent="-342900">
              <a:buFont typeface="Wingdings" panose="05000000000000000000" pitchFamily="2" charset="2"/>
              <a:buChar char="§"/>
            </a:pPr>
            <a:r>
              <a:rPr lang="el-GR" sz="3200" dirty="0">
                <a:solidFill>
                  <a:schemeClr val="bg1"/>
                </a:solidFill>
              </a:rPr>
              <a:t>Αμφισβήτηση της κυρίαρχης ιστορικής αφήγησης.</a:t>
            </a:r>
          </a:p>
          <a:p>
            <a:pPr marL="342900" indent="-342900">
              <a:buFont typeface="Wingdings" panose="05000000000000000000" pitchFamily="2" charset="2"/>
              <a:buChar char="§"/>
            </a:pPr>
            <a:r>
              <a:rPr lang="el-GR" sz="3200" dirty="0">
                <a:solidFill>
                  <a:schemeClr val="bg1"/>
                </a:solidFill>
              </a:rPr>
              <a:t>Ετερογένεια του παρελθόντος.</a:t>
            </a:r>
          </a:p>
          <a:p>
            <a:pPr marL="342900" indent="-342900">
              <a:buFont typeface="Wingdings" panose="05000000000000000000" pitchFamily="2" charset="2"/>
              <a:buChar char="§"/>
            </a:pPr>
            <a:r>
              <a:rPr lang="el-GR" sz="3200" dirty="0">
                <a:solidFill>
                  <a:schemeClr val="bg1"/>
                </a:solidFill>
              </a:rPr>
              <a:t>Το παρελθόν ως σύνολο </a:t>
            </a:r>
            <a:r>
              <a:rPr lang="el-GR" sz="3200" dirty="0" err="1">
                <a:solidFill>
                  <a:schemeClr val="bg1"/>
                </a:solidFill>
              </a:rPr>
              <a:t>ασυνεχειών</a:t>
            </a:r>
            <a:r>
              <a:rPr lang="el-GR" sz="3200" dirty="0">
                <a:solidFill>
                  <a:schemeClr val="bg1"/>
                </a:solidFill>
              </a:rPr>
              <a:t> και ρήξεων.</a:t>
            </a:r>
          </a:p>
          <a:p>
            <a:pPr marL="342900" indent="-342900">
              <a:buFont typeface="Wingdings" panose="05000000000000000000" pitchFamily="2" charset="2"/>
              <a:buChar char="§"/>
            </a:pPr>
            <a:r>
              <a:rPr lang="el-GR" sz="3200" dirty="0">
                <a:solidFill>
                  <a:schemeClr val="bg1"/>
                </a:solidFill>
              </a:rPr>
              <a:t>Αναζήτηση του μοναδικού.</a:t>
            </a:r>
          </a:p>
        </p:txBody>
      </p:sp>
    </p:spTree>
    <p:extLst>
      <p:ext uri="{BB962C8B-B14F-4D97-AF65-F5344CB8AC3E}">
        <p14:creationId xmlns:p14="http://schemas.microsoft.com/office/powerpoint/2010/main" val="41187757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Τίτλος 32" descr="τίτλος">
            <a:extLst>
              <a:ext uri="{FF2B5EF4-FFF2-40B4-BE49-F238E27FC236}">
                <a16:creationId xmlns:a16="http://schemas.microsoft.com/office/drawing/2014/main" id="{18CDD97B-6E25-4FB4-B239-493E54AA0830}"/>
              </a:ext>
            </a:extLst>
          </p:cNvPr>
          <p:cNvSpPr>
            <a:spLocks noGrp="1"/>
          </p:cNvSpPr>
          <p:nvPr>
            <p:ph type="title"/>
          </p:nvPr>
        </p:nvSpPr>
        <p:spPr/>
        <p:txBody>
          <a:bodyPr rtlCol="0"/>
          <a:lstStyle/>
          <a:p>
            <a:pPr rtl="0"/>
            <a:r>
              <a:rPr lang="el-GR">
                <a:solidFill>
                  <a:schemeClr val="bg1"/>
                </a:solidFill>
              </a:rPr>
              <a:t>LOREM IPSUM DOLOR SIT AMET, CONSECTETUER ADIPISCING ELIT. 12</a:t>
            </a:r>
          </a:p>
        </p:txBody>
      </p:sp>
      <p:pic>
        <p:nvPicPr>
          <p:cNvPr id="13" name="Θέση εικόνας 12" descr="εναέρια προβολή σπειροειδούς σκάλας">
            <a:extLst>
              <a:ext uri="{FF2B5EF4-FFF2-40B4-BE49-F238E27FC236}">
                <a16:creationId xmlns:a16="http://schemas.microsoft.com/office/drawing/2014/main" id="{FEB910A3-4C94-4A0C-AC72-88985A7BA967}"/>
              </a:ext>
            </a:extLst>
          </p:cNvPr>
          <p:cNvPicPr>
            <a:picLocks noGrp="1" noChangeAspect="1"/>
          </p:cNvPicPr>
          <p:nvPr>
            <p:ph type="pic" sz="quarter" idx="13"/>
          </p:nvPr>
        </p:nvPicPr>
        <p:blipFill rotWithShape="1">
          <a:blip r:embed="rId3" cstate="email">
            <a:extLst>
              <a:ext uri="{28A0092B-C50C-407E-A947-70E740481C1C}">
                <a14:useLocalDpi xmlns:a14="http://schemas.microsoft.com/office/drawing/2010/main"/>
              </a:ext>
            </a:extLst>
          </a:blip>
          <a:srcRect/>
          <a:stretch/>
        </p:blipFill>
        <p:spPr>
          <a:xfrm>
            <a:off x="6464300" y="0"/>
            <a:ext cx="5727700" cy="6858000"/>
          </a:xfrm>
        </p:spPr>
      </p:pic>
      <p:sp>
        <p:nvSpPr>
          <p:cNvPr id="8" name="Ορθογώνιο 7">
            <a:extLst>
              <a:ext uri="{FF2B5EF4-FFF2-40B4-BE49-F238E27FC236}">
                <a16:creationId xmlns:a16="http://schemas.microsoft.com/office/drawing/2014/main" id="{4E4A96D9-2D70-4D9E-B61C-9B23F3FD5161}"/>
              </a:ext>
              <a:ext uri="{C183D7F6-B498-43B3-948B-1728B52AA6E4}">
                <adec:decorative xmlns:adec="http://schemas.microsoft.com/office/drawing/2017/decorative" val="1"/>
              </a:ext>
            </a:extLst>
          </p:cNvPr>
          <p:cNvSpPr/>
          <p:nvPr/>
        </p:nvSpPr>
        <p:spPr>
          <a:xfrm>
            <a:off x="0" y="6293800"/>
            <a:ext cx="12192000" cy="91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a:p>
        </p:txBody>
      </p:sp>
      <p:sp>
        <p:nvSpPr>
          <p:cNvPr id="15" name="Έλλειψη 14">
            <a:extLst>
              <a:ext uri="{FF2B5EF4-FFF2-40B4-BE49-F238E27FC236}">
                <a16:creationId xmlns:a16="http://schemas.microsoft.com/office/drawing/2014/main" id="{652937FB-CDE3-46B3-8481-AB5DB8C4BABA}"/>
              </a:ext>
              <a:ext uri="{C183D7F6-B498-43B3-948B-1728B52AA6E4}">
                <adec:decorative xmlns:adec="http://schemas.microsoft.com/office/drawing/2017/decorative" val="1"/>
              </a:ext>
            </a:extLst>
          </p:cNvPr>
          <p:cNvSpPr/>
          <p:nvPr/>
        </p:nvSpPr>
        <p:spPr>
          <a:xfrm>
            <a:off x="11091210" y="6086479"/>
            <a:ext cx="600974" cy="60097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a:p>
        </p:txBody>
      </p:sp>
      <p:sp>
        <p:nvSpPr>
          <p:cNvPr id="7" name="Θέση αριθμού διαφάνειας 5" descr="αριθμός διαφάνειας">
            <a:extLst>
              <a:ext uri="{FF2B5EF4-FFF2-40B4-BE49-F238E27FC236}">
                <a16:creationId xmlns:a16="http://schemas.microsoft.com/office/drawing/2014/main" id="{D65CFEB2-BC19-4647-937B-40854EE88A8C}"/>
              </a:ext>
            </a:extLst>
          </p:cNvPr>
          <p:cNvSpPr txBox="1">
            <a:spLocks/>
          </p:cNvSpPr>
          <p:nvPr/>
        </p:nvSpPr>
        <p:spPr>
          <a:xfrm>
            <a:off x="11091210" y="6189345"/>
            <a:ext cx="600974" cy="395243"/>
          </a:xfrm>
          <a:prstGeom prst="rect">
            <a:avLst/>
          </a:prstGeom>
        </p:spPr>
        <p:txBody>
          <a:bodyPr vert="horz" lIns="0" tIns="0" rIns="0" bIns="0" rtlCol="0" anchor="ctr"/>
          <a:lstStyle>
            <a:defPPr>
              <a:defRPr lang="en-US"/>
            </a:defPPr>
            <a:lvl1pPr marL="0" algn="r" defTabSz="914400" rtl="0" eaLnBrk="1" latinLnBrk="0" hangingPunct="1">
              <a:defRPr sz="11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fld id="{247A4EEE-49CE-4F6C-BF32-B7FCC5EBBF45}" type="slidenum">
              <a:rPr lang="el-GR" sz="1200" smtClean="0">
                <a:solidFill>
                  <a:schemeClr val="bg1"/>
                </a:solidFill>
              </a:rPr>
              <a:pPr algn="ctr" rtl="0"/>
              <a:t>31</a:t>
            </a:fld>
            <a:endParaRPr lang="el-GR" sz="1200">
              <a:solidFill>
                <a:schemeClr val="bg1"/>
              </a:solidFill>
            </a:endParaRPr>
          </a:p>
        </p:txBody>
      </p:sp>
      <p:sp>
        <p:nvSpPr>
          <p:cNvPr id="14" name="1 - Τίτλος">
            <a:extLst>
              <a:ext uri="{FF2B5EF4-FFF2-40B4-BE49-F238E27FC236}">
                <a16:creationId xmlns:a16="http://schemas.microsoft.com/office/drawing/2014/main" id="{255E6E3A-378E-4D9D-B13A-20A31B565972}"/>
              </a:ext>
            </a:extLst>
          </p:cNvPr>
          <p:cNvSpPr txBox="1">
            <a:spLocks/>
          </p:cNvSpPr>
          <p:nvPr/>
        </p:nvSpPr>
        <p:spPr>
          <a:xfrm>
            <a:off x="468314" y="0"/>
            <a:ext cx="5259388" cy="1268760"/>
          </a:xfrm>
          <a:prstGeom prst="rect">
            <a:avLst/>
          </a:prstGeom>
        </p:spPr>
        <p:txBody>
          <a:bodyPr vert="horz" wrap="square" lIns="0" tIns="45720" rIns="91440" bIns="45720" rtlCol="0" anchor="t">
            <a:normAutofit/>
          </a:bodyPr>
          <a:lstStyle>
            <a:lvl1pPr marL="0" indent="0" algn="l" defTabSz="914400" rtl="0" eaLnBrk="1" latinLnBrk="0" hangingPunct="1">
              <a:lnSpc>
                <a:spcPct val="90000"/>
              </a:lnSpc>
              <a:spcBef>
                <a:spcPct val="0"/>
              </a:spcBef>
              <a:buFont typeface="Arial" panose="020B0604020202020204" pitchFamily="34" charset="0"/>
              <a:buNone/>
              <a:defRPr lang="en-GB" sz="2400" kern="1200" dirty="0">
                <a:solidFill>
                  <a:schemeClr val="tx1"/>
                </a:solidFill>
                <a:latin typeface="Corbel" panose="020B0503020204020204" pitchFamily="34" charset="0"/>
                <a:ea typeface="+mj-ea"/>
                <a:cs typeface="+mj-cs"/>
              </a:defRPr>
            </a:lvl1pPr>
          </a:lstStyle>
          <a:p>
            <a:pPr>
              <a:defRPr/>
            </a:pPr>
            <a:r>
              <a:rPr lang="el-GR" sz="1400" dirty="0"/>
              <a:t>ΙΕΑ 101</a:t>
            </a:r>
            <a:br>
              <a:rPr lang="el-GR" sz="1400" dirty="0"/>
            </a:br>
            <a:r>
              <a:rPr lang="el-GR" sz="1400" b="1" dirty="0"/>
              <a:t>ΔΙΔΑΚΤΙΚΗ – ΘΕΩΡΙΑ ΚΑΙ ΠΡΑΞΗ ΤΗΣ ΔΙΔΑΣΚΑΛΙΑΣ</a:t>
            </a:r>
            <a:br>
              <a:rPr lang="el-GR" sz="1400" dirty="0"/>
            </a:br>
            <a:r>
              <a:rPr lang="el-GR" sz="1400" dirty="0"/>
              <a:t>Κ. ΑΓΓΕΛΑΚΟΣ – Χ. ΚΟΥΡΓΙΑΝΤΑΚΗΣ</a:t>
            </a:r>
            <a:br>
              <a:rPr lang="el-GR" sz="1400" dirty="0"/>
            </a:br>
            <a:r>
              <a:rPr lang="el-GR" sz="1400" dirty="0"/>
              <a:t>ΥΠΟΧΡΕΩΤΙΚΟ, Η΄ ΕΞΑΜΗΝΟ</a:t>
            </a:r>
            <a:br>
              <a:rPr lang="el-GR" sz="1400" dirty="0"/>
            </a:br>
            <a:r>
              <a:rPr lang="el-GR" sz="1400" dirty="0"/>
              <a:t>5 ECTS</a:t>
            </a:r>
            <a:endParaRPr lang="el-GR" sz="1400" cap="all" dirty="0"/>
          </a:p>
        </p:txBody>
      </p:sp>
      <p:grpSp>
        <p:nvGrpSpPr>
          <p:cNvPr id="9" name="Ομάδα 8">
            <a:extLst>
              <a:ext uri="{FF2B5EF4-FFF2-40B4-BE49-F238E27FC236}">
                <a16:creationId xmlns:a16="http://schemas.microsoft.com/office/drawing/2014/main" id="{32F44FF9-85EC-45B9-8FDF-0060FD5B352F}"/>
              </a:ext>
              <a:ext uri="{C183D7F6-B498-43B3-948B-1728B52AA6E4}">
                <adec:decorative xmlns:adec="http://schemas.microsoft.com/office/drawing/2017/decorative" val="1"/>
              </a:ext>
            </a:extLst>
          </p:cNvPr>
          <p:cNvGrpSpPr/>
          <p:nvPr/>
        </p:nvGrpSpPr>
        <p:grpSpPr>
          <a:xfrm>
            <a:off x="0" y="1106905"/>
            <a:ext cx="7122695" cy="5580547"/>
            <a:chOff x="0" y="3808320"/>
            <a:chExt cx="7833208" cy="2547440"/>
          </a:xfrm>
          <a:solidFill>
            <a:srgbClr val="3399FF"/>
          </a:solidFill>
        </p:grpSpPr>
        <p:sp>
          <p:nvSpPr>
            <p:cNvPr id="10" name="Ελεύθερη σχεδίαση: Σχήμα 9">
              <a:extLst>
                <a:ext uri="{FF2B5EF4-FFF2-40B4-BE49-F238E27FC236}">
                  <a16:creationId xmlns:a16="http://schemas.microsoft.com/office/drawing/2014/main" id="{7B75E687-7214-44AA-88B5-7A133049FE31}"/>
                </a:ext>
              </a:extLst>
            </p:cNvPr>
            <p:cNvSpPr/>
            <p:nvPr/>
          </p:nvSpPr>
          <p:spPr>
            <a:xfrm>
              <a:off x="0" y="3808320"/>
              <a:ext cx="7833208" cy="2547440"/>
            </a:xfrm>
            <a:custGeom>
              <a:avLst/>
              <a:gdLst>
                <a:gd name="connsiteX0" fmla="*/ 0 w 7833208"/>
                <a:gd name="connsiteY0" fmla="*/ 0 h 2547440"/>
                <a:gd name="connsiteX1" fmla="*/ 7833208 w 7833208"/>
                <a:gd name="connsiteY1" fmla="*/ 0 h 2547440"/>
                <a:gd name="connsiteX2" fmla="*/ 7135846 w 7833208"/>
                <a:gd name="connsiteY2" fmla="*/ 2547440 h 2547440"/>
                <a:gd name="connsiteX3" fmla="*/ 0 w 7833208"/>
                <a:gd name="connsiteY3" fmla="*/ 2547440 h 2547440"/>
              </a:gdLst>
              <a:ahLst/>
              <a:cxnLst>
                <a:cxn ang="0">
                  <a:pos x="connsiteX0" y="connsiteY0"/>
                </a:cxn>
                <a:cxn ang="0">
                  <a:pos x="connsiteX1" y="connsiteY1"/>
                </a:cxn>
                <a:cxn ang="0">
                  <a:pos x="connsiteX2" y="connsiteY2"/>
                </a:cxn>
                <a:cxn ang="0">
                  <a:pos x="connsiteX3" y="connsiteY3"/>
                </a:cxn>
              </a:cxnLst>
              <a:rect l="l" t="t" r="r" b="b"/>
              <a:pathLst>
                <a:path w="7833208" h="2547440">
                  <a:moveTo>
                    <a:pt x="0" y="0"/>
                  </a:moveTo>
                  <a:lnTo>
                    <a:pt x="7833208" y="0"/>
                  </a:lnTo>
                  <a:lnTo>
                    <a:pt x="7135846" y="2547440"/>
                  </a:lnTo>
                  <a:lnTo>
                    <a:pt x="0" y="254744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l-GR"/>
            </a:p>
          </p:txBody>
        </p:sp>
        <p:sp>
          <p:nvSpPr>
            <p:cNvPr id="11" name="Ελεύθερη σχεδίαση: Σχήμα 10">
              <a:extLst>
                <a:ext uri="{FF2B5EF4-FFF2-40B4-BE49-F238E27FC236}">
                  <a16:creationId xmlns:a16="http://schemas.microsoft.com/office/drawing/2014/main" id="{E2A152D2-49AE-4B43-BF0E-46363D319516}"/>
                </a:ext>
              </a:extLst>
            </p:cNvPr>
            <p:cNvSpPr/>
            <p:nvPr/>
          </p:nvSpPr>
          <p:spPr>
            <a:xfrm>
              <a:off x="1" y="3808320"/>
              <a:ext cx="7692571" cy="2547440"/>
            </a:xfrm>
            <a:custGeom>
              <a:avLst/>
              <a:gdLst>
                <a:gd name="connsiteX0" fmla="*/ 0 w 7692571"/>
                <a:gd name="connsiteY0" fmla="*/ 0 h 2547440"/>
                <a:gd name="connsiteX1" fmla="*/ 7692571 w 7692571"/>
                <a:gd name="connsiteY1" fmla="*/ 0 h 2547440"/>
                <a:gd name="connsiteX2" fmla="*/ 6995209 w 7692571"/>
                <a:gd name="connsiteY2" fmla="*/ 2547440 h 2547440"/>
                <a:gd name="connsiteX3" fmla="*/ 0 w 7692571"/>
                <a:gd name="connsiteY3" fmla="*/ 2547440 h 2547440"/>
              </a:gdLst>
              <a:ahLst/>
              <a:cxnLst>
                <a:cxn ang="0">
                  <a:pos x="connsiteX0" y="connsiteY0"/>
                </a:cxn>
                <a:cxn ang="0">
                  <a:pos x="connsiteX1" y="connsiteY1"/>
                </a:cxn>
                <a:cxn ang="0">
                  <a:pos x="connsiteX2" y="connsiteY2"/>
                </a:cxn>
                <a:cxn ang="0">
                  <a:pos x="connsiteX3" y="connsiteY3"/>
                </a:cxn>
              </a:cxnLst>
              <a:rect l="l" t="t" r="r" b="b"/>
              <a:pathLst>
                <a:path w="7692571" h="2547440">
                  <a:moveTo>
                    <a:pt x="0" y="0"/>
                  </a:moveTo>
                  <a:lnTo>
                    <a:pt x="7692571" y="0"/>
                  </a:lnTo>
                  <a:lnTo>
                    <a:pt x="6995209" y="2547440"/>
                  </a:lnTo>
                  <a:lnTo>
                    <a:pt x="0" y="254744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l-GR"/>
            </a:p>
          </p:txBody>
        </p:sp>
      </p:grpSp>
      <p:sp>
        <p:nvSpPr>
          <p:cNvPr id="17" name="TextBox 16">
            <a:extLst>
              <a:ext uri="{FF2B5EF4-FFF2-40B4-BE49-F238E27FC236}">
                <a16:creationId xmlns:a16="http://schemas.microsoft.com/office/drawing/2014/main" id="{2D630FD5-FADE-4137-8598-83FFF7C0E904}"/>
              </a:ext>
            </a:extLst>
          </p:cNvPr>
          <p:cNvSpPr txBox="1"/>
          <p:nvPr/>
        </p:nvSpPr>
        <p:spPr>
          <a:xfrm>
            <a:off x="123991" y="1374026"/>
            <a:ext cx="6340307" cy="5170646"/>
          </a:xfrm>
          <a:prstGeom prst="rect">
            <a:avLst/>
          </a:prstGeom>
          <a:noFill/>
        </p:spPr>
        <p:txBody>
          <a:bodyPr wrap="square">
            <a:spAutoFit/>
          </a:bodyPr>
          <a:lstStyle/>
          <a:p>
            <a:pPr indent="352425"/>
            <a:r>
              <a:rPr lang="el-GR" sz="2800" dirty="0">
                <a:solidFill>
                  <a:schemeClr val="bg1"/>
                </a:solidFill>
              </a:rPr>
              <a:t>Στον κριτικό τύπο ιστορικής συνείδησης οι άνθρωποι σκέφτονται ότι δεν είναι μόνο αυτοί στον κόσμο και αναζητούν να μάθουν και τις ερμηνείες που δίνουν οι «άλλοι».</a:t>
            </a:r>
          </a:p>
          <a:p>
            <a:pPr indent="352425"/>
            <a:r>
              <a:rPr lang="el-GR" sz="2800" dirty="0">
                <a:solidFill>
                  <a:schemeClr val="bg1"/>
                </a:solidFill>
              </a:rPr>
              <a:t>Η κριτική απέναντι στους «άλλους» μπορεί να είναι ουδέτερη ή αρνητική (οι «άλλοι» ως παράδειγμα προς αποφυγή).</a:t>
            </a:r>
          </a:p>
          <a:p>
            <a:pPr indent="352425"/>
            <a:endParaRPr lang="el-GR" sz="2600" dirty="0">
              <a:solidFill>
                <a:schemeClr val="bg1"/>
              </a:solidFill>
            </a:endParaRPr>
          </a:p>
          <a:p>
            <a:pPr indent="352425"/>
            <a:r>
              <a:rPr lang="el-GR" sz="2000" dirty="0">
                <a:solidFill>
                  <a:schemeClr val="bg1"/>
                </a:solidFill>
              </a:rPr>
              <a:t>(π.χ. ο διαφορετικός τρόπος προσέγγισης της θρησκευτικότητας στη Δύση και στην Ανατολή θα μπορούσε να αποτελέσει παράδειγμα για τη διαμόρφωση κριτικής ιστορικής συνείδησης).</a:t>
            </a:r>
          </a:p>
        </p:txBody>
      </p:sp>
    </p:spTree>
    <p:extLst>
      <p:ext uri="{BB962C8B-B14F-4D97-AF65-F5344CB8AC3E}">
        <p14:creationId xmlns:p14="http://schemas.microsoft.com/office/powerpoint/2010/main" val="26268614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Τίτλος 32" descr="τίτλος">
            <a:extLst>
              <a:ext uri="{FF2B5EF4-FFF2-40B4-BE49-F238E27FC236}">
                <a16:creationId xmlns:a16="http://schemas.microsoft.com/office/drawing/2014/main" id="{18CDD97B-6E25-4FB4-B239-493E54AA0830}"/>
              </a:ext>
            </a:extLst>
          </p:cNvPr>
          <p:cNvSpPr>
            <a:spLocks noGrp="1"/>
          </p:cNvSpPr>
          <p:nvPr>
            <p:ph type="title"/>
          </p:nvPr>
        </p:nvSpPr>
        <p:spPr/>
        <p:txBody>
          <a:bodyPr rtlCol="0"/>
          <a:lstStyle/>
          <a:p>
            <a:pPr rtl="0"/>
            <a:r>
              <a:rPr lang="el-GR">
                <a:solidFill>
                  <a:schemeClr val="bg1"/>
                </a:solidFill>
              </a:rPr>
              <a:t>LOREM IPSUM DOLOR SIT AMET, CONSECTETUER ADIPISCING ELIT. 12</a:t>
            </a:r>
          </a:p>
        </p:txBody>
      </p:sp>
      <p:pic>
        <p:nvPicPr>
          <p:cNvPr id="13" name="Θέση εικόνας 12" descr="εναέρια προβολή σπειροειδούς σκάλας">
            <a:extLst>
              <a:ext uri="{FF2B5EF4-FFF2-40B4-BE49-F238E27FC236}">
                <a16:creationId xmlns:a16="http://schemas.microsoft.com/office/drawing/2014/main" id="{FEB910A3-4C94-4A0C-AC72-88985A7BA967}"/>
              </a:ext>
            </a:extLst>
          </p:cNvPr>
          <p:cNvPicPr>
            <a:picLocks noGrp="1" noChangeAspect="1"/>
          </p:cNvPicPr>
          <p:nvPr>
            <p:ph type="pic" sz="quarter" idx="13"/>
          </p:nvPr>
        </p:nvPicPr>
        <p:blipFill rotWithShape="1">
          <a:blip r:embed="rId3" cstate="email">
            <a:extLst>
              <a:ext uri="{28A0092B-C50C-407E-A947-70E740481C1C}">
                <a14:useLocalDpi xmlns:a14="http://schemas.microsoft.com/office/drawing/2010/main"/>
              </a:ext>
            </a:extLst>
          </a:blip>
          <a:srcRect/>
          <a:stretch/>
        </p:blipFill>
        <p:spPr>
          <a:xfrm>
            <a:off x="6464300" y="0"/>
            <a:ext cx="5727700" cy="6858000"/>
          </a:xfrm>
        </p:spPr>
      </p:pic>
      <p:sp>
        <p:nvSpPr>
          <p:cNvPr id="8" name="Ορθογώνιο 7">
            <a:extLst>
              <a:ext uri="{FF2B5EF4-FFF2-40B4-BE49-F238E27FC236}">
                <a16:creationId xmlns:a16="http://schemas.microsoft.com/office/drawing/2014/main" id="{4E4A96D9-2D70-4D9E-B61C-9B23F3FD5161}"/>
              </a:ext>
              <a:ext uri="{C183D7F6-B498-43B3-948B-1728B52AA6E4}">
                <adec:decorative xmlns:adec="http://schemas.microsoft.com/office/drawing/2017/decorative" val="1"/>
              </a:ext>
            </a:extLst>
          </p:cNvPr>
          <p:cNvSpPr/>
          <p:nvPr/>
        </p:nvSpPr>
        <p:spPr>
          <a:xfrm>
            <a:off x="0" y="6293800"/>
            <a:ext cx="12192000" cy="91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a:p>
        </p:txBody>
      </p:sp>
      <p:sp>
        <p:nvSpPr>
          <p:cNvPr id="15" name="Έλλειψη 14">
            <a:extLst>
              <a:ext uri="{FF2B5EF4-FFF2-40B4-BE49-F238E27FC236}">
                <a16:creationId xmlns:a16="http://schemas.microsoft.com/office/drawing/2014/main" id="{652937FB-CDE3-46B3-8481-AB5DB8C4BABA}"/>
              </a:ext>
              <a:ext uri="{C183D7F6-B498-43B3-948B-1728B52AA6E4}">
                <adec:decorative xmlns:adec="http://schemas.microsoft.com/office/drawing/2017/decorative" val="1"/>
              </a:ext>
            </a:extLst>
          </p:cNvPr>
          <p:cNvSpPr/>
          <p:nvPr/>
        </p:nvSpPr>
        <p:spPr>
          <a:xfrm>
            <a:off x="11091210" y="6086479"/>
            <a:ext cx="600974" cy="60097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a:p>
        </p:txBody>
      </p:sp>
      <p:sp>
        <p:nvSpPr>
          <p:cNvPr id="7" name="Θέση αριθμού διαφάνειας 5" descr="αριθμός διαφάνειας">
            <a:extLst>
              <a:ext uri="{FF2B5EF4-FFF2-40B4-BE49-F238E27FC236}">
                <a16:creationId xmlns:a16="http://schemas.microsoft.com/office/drawing/2014/main" id="{D65CFEB2-BC19-4647-937B-40854EE88A8C}"/>
              </a:ext>
            </a:extLst>
          </p:cNvPr>
          <p:cNvSpPr txBox="1">
            <a:spLocks/>
          </p:cNvSpPr>
          <p:nvPr/>
        </p:nvSpPr>
        <p:spPr>
          <a:xfrm>
            <a:off x="11091210" y="6189345"/>
            <a:ext cx="600974" cy="395243"/>
          </a:xfrm>
          <a:prstGeom prst="rect">
            <a:avLst/>
          </a:prstGeom>
        </p:spPr>
        <p:txBody>
          <a:bodyPr vert="horz" lIns="0" tIns="0" rIns="0" bIns="0" rtlCol="0" anchor="ctr"/>
          <a:lstStyle>
            <a:defPPr>
              <a:defRPr lang="en-US"/>
            </a:defPPr>
            <a:lvl1pPr marL="0" algn="r" defTabSz="914400" rtl="0" eaLnBrk="1" latinLnBrk="0" hangingPunct="1">
              <a:defRPr sz="11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fld id="{247A4EEE-49CE-4F6C-BF32-B7FCC5EBBF45}" type="slidenum">
              <a:rPr lang="el-GR" sz="1200" smtClean="0">
                <a:solidFill>
                  <a:schemeClr val="bg1"/>
                </a:solidFill>
              </a:rPr>
              <a:pPr algn="ctr" rtl="0"/>
              <a:t>32</a:t>
            </a:fld>
            <a:endParaRPr lang="el-GR" sz="1200">
              <a:solidFill>
                <a:schemeClr val="bg1"/>
              </a:solidFill>
            </a:endParaRPr>
          </a:p>
        </p:txBody>
      </p:sp>
      <p:sp>
        <p:nvSpPr>
          <p:cNvPr id="14" name="1 - Τίτλος">
            <a:extLst>
              <a:ext uri="{FF2B5EF4-FFF2-40B4-BE49-F238E27FC236}">
                <a16:creationId xmlns:a16="http://schemas.microsoft.com/office/drawing/2014/main" id="{255E6E3A-378E-4D9D-B13A-20A31B565972}"/>
              </a:ext>
            </a:extLst>
          </p:cNvPr>
          <p:cNvSpPr txBox="1">
            <a:spLocks/>
          </p:cNvSpPr>
          <p:nvPr/>
        </p:nvSpPr>
        <p:spPr>
          <a:xfrm>
            <a:off x="468314" y="0"/>
            <a:ext cx="5259388" cy="1268760"/>
          </a:xfrm>
          <a:prstGeom prst="rect">
            <a:avLst/>
          </a:prstGeom>
        </p:spPr>
        <p:txBody>
          <a:bodyPr vert="horz" wrap="square" lIns="0" tIns="45720" rIns="91440" bIns="45720" rtlCol="0" anchor="t">
            <a:normAutofit/>
          </a:bodyPr>
          <a:lstStyle>
            <a:lvl1pPr marL="0" indent="0" algn="l" defTabSz="914400" rtl="0" eaLnBrk="1" latinLnBrk="0" hangingPunct="1">
              <a:lnSpc>
                <a:spcPct val="90000"/>
              </a:lnSpc>
              <a:spcBef>
                <a:spcPct val="0"/>
              </a:spcBef>
              <a:buFont typeface="Arial" panose="020B0604020202020204" pitchFamily="34" charset="0"/>
              <a:buNone/>
              <a:defRPr lang="en-GB" sz="2400" kern="1200" dirty="0">
                <a:solidFill>
                  <a:schemeClr val="tx1"/>
                </a:solidFill>
                <a:latin typeface="Corbel" panose="020B0503020204020204" pitchFamily="34" charset="0"/>
                <a:ea typeface="+mj-ea"/>
                <a:cs typeface="+mj-cs"/>
              </a:defRPr>
            </a:lvl1pPr>
          </a:lstStyle>
          <a:p>
            <a:pPr>
              <a:defRPr/>
            </a:pPr>
            <a:r>
              <a:rPr lang="el-GR" sz="1400" dirty="0"/>
              <a:t>ΙΕΑ 101</a:t>
            </a:r>
            <a:br>
              <a:rPr lang="el-GR" sz="1400" dirty="0"/>
            </a:br>
            <a:r>
              <a:rPr lang="el-GR" sz="1400" b="1" dirty="0"/>
              <a:t>ΔΙΔΑΚΤΙΚΗ – ΘΕΩΡΙΑ ΚΑΙ ΠΡΑΞΗ ΤΗΣ ΔΙΔΑΣΚΑΛΙΑΣ</a:t>
            </a:r>
            <a:br>
              <a:rPr lang="el-GR" sz="1400" dirty="0"/>
            </a:br>
            <a:r>
              <a:rPr lang="el-GR" sz="1400" dirty="0"/>
              <a:t>Κ. ΑΓΓΕΛΑΚΟΣ – Χ. ΚΟΥΡΓΙΑΝΤΑΚΗΣ</a:t>
            </a:r>
            <a:br>
              <a:rPr lang="el-GR" sz="1400" dirty="0"/>
            </a:br>
            <a:r>
              <a:rPr lang="el-GR" sz="1400" dirty="0"/>
              <a:t>ΥΠΟΧΡΕΩΤΙΚΟ, Η΄ ΕΞΑΜΗΝΟ</a:t>
            </a:r>
            <a:br>
              <a:rPr lang="el-GR" sz="1400" dirty="0"/>
            </a:br>
            <a:r>
              <a:rPr lang="el-GR" sz="1400" dirty="0"/>
              <a:t>5 ECTS</a:t>
            </a:r>
            <a:endParaRPr lang="el-GR" sz="1400" cap="all" dirty="0"/>
          </a:p>
        </p:txBody>
      </p:sp>
      <p:grpSp>
        <p:nvGrpSpPr>
          <p:cNvPr id="9" name="Ομάδα 8">
            <a:extLst>
              <a:ext uri="{FF2B5EF4-FFF2-40B4-BE49-F238E27FC236}">
                <a16:creationId xmlns:a16="http://schemas.microsoft.com/office/drawing/2014/main" id="{32F44FF9-85EC-45B9-8FDF-0060FD5B352F}"/>
              </a:ext>
              <a:ext uri="{C183D7F6-B498-43B3-948B-1728B52AA6E4}">
                <adec:decorative xmlns:adec="http://schemas.microsoft.com/office/drawing/2017/decorative" val="1"/>
              </a:ext>
            </a:extLst>
          </p:cNvPr>
          <p:cNvGrpSpPr/>
          <p:nvPr/>
        </p:nvGrpSpPr>
        <p:grpSpPr>
          <a:xfrm>
            <a:off x="0" y="1106905"/>
            <a:ext cx="7122695" cy="5580547"/>
            <a:chOff x="0" y="3808320"/>
            <a:chExt cx="7833208" cy="2547440"/>
          </a:xfrm>
          <a:solidFill>
            <a:schemeClr val="accent3">
              <a:lumMod val="50000"/>
            </a:schemeClr>
          </a:solidFill>
        </p:grpSpPr>
        <p:sp>
          <p:nvSpPr>
            <p:cNvPr id="10" name="Ελεύθερη σχεδίαση: Σχήμα 9">
              <a:extLst>
                <a:ext uri="{FF2B5EF4-FFF2-40B4-BE49-F238E27FC236}">
                  <a16:creationId xmlns:a16="http://schemas.microsoft.com/office/drawing/2014/main" id="{7B75E687-7214-44AA-88B5-7A133049FE31}"/>
                </a:ext>
              </a:extLst>
            </p:cNvPr>
            <p:cNvSpPr/>
            <p:nvPr/>
          </p:nvSpPr>
          <p:spPr>
            <a:xfrm>
              <a:off x="0" y="3808320"/>
              <a:ext cx="7833208" cy="2547440"/>
            </a:xfrm>
            <a:custGeom>
              <a:avLst/>
              <a:gdLst>
                <a:gd name="connsiteX0" fmla="*/ 0 w 7833208"/>
                <a:gd name="connsiteY0" fmla="*/ 0 h 2547440"/>
                <a:gd name="connsiteX1" fmla="*/ 7833208 w 7833208"/>
                <a:gd name="connsiteY1" fmla="*/ 0 h 2547440"/>
                <a:gd name="connsiteX2" fmla="*/ 7135846 w 7833208"/>
                <a:gd name="connsiteY2" fmla="*/ 2547440 h 2547440"/>
                <a:gd name="connsiteX3" fmla="*/ 0 w 7833208"/>
                <a:gd name="connsiteY3" fmla="*/ 2547440 h 2547440"/>
              </a:gdLst>
              <a:ahLst/>
              <a:cxnLst>
                <a:cxn ang="0">
                  <a:pos x="connsiteX0" y="connsiteY0"/>
                </a:cxn>
                <a:cxn ang="0">
                  <a:pos x="connsiteX1" y="connsiteY1"/>
                </a:cxn>
                <a:cxn ang="0">
                  <a:pos x="connsiteX2" y="connsiteY2"/>
                </a:cxn>
                <a:cxn ang="0">
                  <a:pos x="connsiteX3" y="connsiteY3"/>
                </a:cxn>
              </a:cxnLst>
              <a:rect l="l" t="t" r="r" b="b"/>
              <a:pathLst>
                <a:path w="7833208" h="2547440">
                  <a:moveTo>
                    <a:pt x="0" y="0"/>
                  </a:moveTo>
                  <a:lnTo>
                    <a:pt x="7833208" y="0"/>
                  </a:lnTo>
                  <a:lnTo>
                    <a:pt x="7135846" y="2547440"/>
                  </a:lnTo>
                  <a:lnTo>
                    <a:pt x="0" y="254744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l-GR"/>
            </a:p>
          </p:txBody>
        </p:sp>
        <p:sp>
          <p:nvSpPr>
            <p:cNvPr id="11" name="Ελεύθερη σχεδίαση: Σχήμα 10">
              <a:extLst>
                <a:ext uri="{FF2B5EF4-FFF2-40B4-BE49-F238E27FC236}">
                  <a16:creationId xmlns:a16="http://schemas.microsoft.com/office/drawing/2014/main" id="{E2A152D2-49AE-4B43-BF0E-46363D319516}"/>
                </a:ext>
              </a:extLst>
            </p:cNvPr>
            <p:cNvSpPr/>
            <p:nvPr/>
          </p:nvSpPr>
          <p:spPr>
            <a:xfrm>
              <a:off x="1" y="3808320"/>
              <a:ext cx="7692571" cy="2547440"/>
            </a:xfrm>
            <a:custGeom>
              <a:avLst/>
              <a:gdLst>
                <a:gd name="connsiteX0" fmla="*/ 0 w 7692571"/>
                <a:gd name="connsiteY0" fmla="*/ 0 h 2547440"/>
                <a:gd name="connsiteX1" fmla="*/ 7692571 w 7692571"/>
                <a:gd name="connsiteY1" fmla="*/ 0 h 2547440"/>
                <a:gd name="connsiteX2" fmla="*/ 6995209 w 7692571"/>
                <a:gd name="connsiteY2" fmla="*/ 2547440 h 2547440"/>
                <a:gd name="connsiteX3" fmla="*/ 0 w 7692571"/>
                <a:gd name="connsiteY3" fmla="*/ 2547440 h 2547440"/>
              </a:gdLst>
              <a:ahLst/>
              <a:cxnLst>
                <a:cxn ang="0">
                  <a:pos x="connsiteX0" y="connsiteY0"/>
                </a:cxn>
                <a:cxn ang="0">
                  <a:pos x="connsiteX1" y="connsiteY1"/>
                </a:cxn>
                <a:cxn ang="0">
                  <a:pos x="connsiteX2" y="connsiteY2"/>
                </a:cxn>
                <a:cxn ang="0">
                  <a:pos x="connsiteX3" y="connsiteY3"/>
                </a:cxn>
              </a:cxnLst>
              <a:rect l="l" t="t" r="r" b="b"/>
              <a:pathLst>
                <a:path w="7692571" h="2547440">
                  <a:moveTo>
                    <a:pt x="0" y="0"/>
                  </a:moveTo>
                  <a:lnTo>
                    <a:pt x="7692571" y="0"/>
                  </a:lnTo>
                  <a:lnTo>
                    <a:pt x="6995209" y="2547440"/>
                  </a:lnTo>
                  <a:lnTo>
                    <a:pt x="0" y="254744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l-GR"/>
            </a:p>
          </p:txBody>
        </p:sp>
      </p:grpSp>
      <p:sp>
        <p:nvSpPr>
          <p:cNvPr id="17" name="TextBox 16">
            <a:extLst>
              <a:ext uri="{FF2B5EF4-FFF2-40B4-BE49-F238E27FC236}">
                <a16:creationId xmlns:a16="http://schemas.microsoft.com/office/drawing/2014/main" id="{2D630FD5-FADE-4137-8598-83FFF7C0E904}"/>
              </a:ext>
            </a:extLst>
          </p:cNvPr>
          <p:cNvSpPr txBox="1"/>
          <p:nvPr/>
        </p:nvSpPr>
        <p:spPr>
          <a:xfrm>
            <a:off x="123991" y="1374026"/>
            <a:ext cx="6340307" cy="3908762"/>
          </a:xfrm>
          <a:prstGeom prst="rect">
            <a:avLst/>
          </a:prstGeom>
          <a:noFill/>
        </p:spPr>
        <p:txBody>
          <a:bodyPr wrap="square">
            <a:spAutoFit/>
          </a:bodyPr>
          <a:lstStyle/>
          <a:p>
            <a:pPr algn="ctr"/>
            <a:r>
              <a:rPr lang="el-GR" sz="3200" b="1" dirty="0">
                <a:solidFill>
                  <a:schemeClr val="bg1"/>
                </a:solidFill>
              </a:rPr>
              <a:t>ΓΕΝΕΤΙΚΟΣ ΤΥΠΟΣ</a:t>
            </a:r>
          </a:p>
          <a:p>
            <a:endParaRPr lang="el-GR" sz="2400" dirty="0">
              <a:solidFill>
                <a:schemeClr val="bg1"/>
              </a:solidFill>
            </a:endParaRPr>
          </a:p>
          <a:p>
            <a:pPr marL="342900" indent="-342900">
              <a:buFont typeface="Wingdings" panose="05000000000000000000" pitchFamily="2" charset="2"/>
              <a:buChar char="§"/>
            </a:pPr>
            <a:r>
              <a:rPr lang="el-GR" sz="3200" dirty="0">
                <a:solidFill>
                  <a:schemeClr val="bg1"/>
                </a:solidFill>
              </a:rPr>
              <a:t>Ενσυναίσθηση, κατανόηση της ιδιαιτερότητας του παρελθόντος χωρίς αναχρονισμούς.</a:t>
            </a:r>
          </a:p>
          <a:p>
            <a:pPr marL="342900" indent="-342900">
              <a:buFont typeface="Wingdings" panose="05000000000000000000" pitchFamily="2" charset="2"/>
              <a:buChar char="§"/>
            </a:pPr>
            <a:r>
              <a:rPr lang="el-GR" sz="3200" dirty="0">
                <a:solidFill>
                  <a:schemeClr val="bg1"/>
                </a:solidFill>
              </a:rPr>
              <a:t>Χειραφέτηση από το παρελθόν.</a:t>
            </a:r>
          </a:p>
          <a:p>
            <a:pPr marL="342900" indent="-342900">
              <a:buFont typeface="Wingdings" panose="05000000000000000000" pitchFamily="2" charset="2"/>
              <a:buChar char="§"/>
            </a:pPr>
            <a:r>
              <a:rPr lang="el-GR" sz="3200" dirty="0">
                <a:solidFill>
                  <a:schemeClr val="bg1"/>
                </a:solidFill>
              </a:rPr>
              <a:t>Πολλαπλά ερμηνευτικά σχήματα.</a:t>
            </a:r>
          </a:p>
          <a:p>
            <a:pPr marL="342900" indent="-342900">
              <a:buFont typeface="Wingdings" panose="05000000000000000000" pitchFamily="2" charset="2"/>
              <a:buChar char="§"/>
            </a:pPr>
            <a:r>
              <a:rPr lang="el-GR" sz="3200" dirty="0">
                <a:solidFill>
                  <a:schemeClr val="bg1"/>
                </a:solidFill>
              </a:rPr>
              <a:t>Από την ιστορία στις «ιστορίες».</a:t>
            </a:r>
          </a:p>
        </p:txBody>
      </p:sp>
    </p:spTree>
    <p:extLst>
      <p:ext uri="{BB962C8B-B14F-4D97-AF65-F5344CB8AC3E}">
        <p14:creationId xmlns:p14="http://schemas.microsoft.com/office/powerpoint/2010/main" val="4019924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Τίτλος 32" descr="τίτλος">
            <a:extLst>
              <a:ext uri="{FF2B5EF4-FFF2-40B4-BE49-F238E27FC236}">
                <a16:creationId xmlns:a16="http://schemas.microsoft.com/office/drawing/2014/main" id="{18CDD97B-6E25-4FB4-B239-493E54AA0830}"/>
              </a:ext>
            </a:extLst>
          </p:cNvPr>
          <p:cNvSpPr>
            <a:spLocks noGrp="1"/>
          </p:cNvSpPr>
          <p:nvPr>
            <p:ph type="title"/>
          </p:nvPr>
        </p:nvSpPr>
        <p:spPr/>
        <p:txBody>
          <a:bodyPr rtlCol="0"/>
          <a:lstStyle/>
          <a:p>
            <a:pPr rtl="0"/>
            <a:r>
              <a:rPr lang="el-GR">
                <a:solidFill>
                  <a:schemeClr val="bg1"/>
                </a:solidFill>
              </a:rPr>
              <a:t>LOREM IPSUM DOLOR SIT AMET, CONSECTETUER ADIPISCING ELIT. 12</a:t>
            </a:r>
          </a:p>
        </p:txBody>
      </p:sp>
      <p:pic>
        <p:nvPicPr>
          <p:cNvPr id="13" name="Θέση εικόνας 12" descr="εναέρια προβολή σπειροειδούς σκάλας">
            <a:extLst>
              <a:ext uri="{FF2B5EF4-FFF2-40B4-BE49-F238E27FC236}">
                <a16:creationId xmlns:a16="http://schemas.microsoft.com/office/drawing/2014/main" id="{FEB910A3-4C94-4A0C-AC72-88985A7BA967}"/>
              </a:ext>
            </a:extLst>
          </p:cNvPr>
          <p:cNvPicPr>
            <a:picLocks noGrp="1" noChangeAspect="1"/>
          </p:cNvPicPr>
          <p:nvPr>
            <p:ph type="pic" sz="quarter" idx="13"/>
          </p:nvPr>
        </p:nvPicPr>
        <p:blipFill rotWithShape="1">
          <a:blip r:embed="rId3" cstate="email">
            <a:extLst>
              <a:ext uri="{28A0092B-C50C-407E-A947-70E740481C1C}">
                <a14:useLocalDpi xmlns:a14="http://schemas.microsoft.com/office/drawing/2010/main"/>
              </a:ext>
            </a:extLst>
          </a:blip>
          <a:srcRect/>
          <a:stretch/>
        </p:blipFill>
        <p:spPr>
          <a:xfrm>
            <a:off x="6464300" y="0"/>
            <a:ext cx="5727700" cy="6858000"/>
          </a:xfrm>
        </p:spPr>
      </p:pic>
      <p:sp>
        <p:nvSpPr>
          <p:cNvPr id="8" name="Ορθογώνιο 7">
            <a:extLst>
              <a:ext uri="{FF2B5EF4-FFF2-40B4-BE49-F238E27FC236}">
                <a16:creationId xmlns:a16="http://schemas.microsoft.com/office/drawing/2014/main" id="{4E4A96D9-2D70-4D9E-B61C-9B23F3FD5161}"/>
              </a:ext>
              <a:ext uri="{C183D7F6-B498-43B3-948B-1728B52AA6E4}">
                <adec:decorative xmlns:adec="http://schemas.microsoft.com/office/drawing/2017/decorative" val="1"/>
              </a:ext>
            </a:extLst>
          </p:cNvPr>
          <p:cNvSpPr/>
          <p:nvPr/>
        </p:nvSpPr>
        <p:spPr>
          <a:xfrm>
            <a:off x="0" y="6293800"/>
            <a:ext cx="12192000" cy="91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a:p>
        </p:txBody>
      </p:sp>
      <p:sp>
        <p:nvSpPr>
          <p:cNvPr id="15" name="Έλλειψη 14">
            <a:extLst>
              <a:ext uri="{FF2B5EF4-FFF2-40B4-BE49-F238E27FC236}">
                <a16:creationId xmlns:a16="http://schemas.microsoft.com/office/drawing/2014/main" id="{652937FB-CDE3-46B3-8481-AB5DB8C4BABA}"/>
              </a:ext>
              <a:ext uri="{C183D7F6-B498-43B3-948B-1728B52AA6E4}">
                <adec:decorative xmlns:adec="http://schemas.microsoft.com/office/drawing/2017/decorative" val="1"/>
              </a:ext>
            </a:extLst>
          </p:cNvPr>
          <p:cNvSpPr/>
          <p:nvPr/>
        </p:nvSpPr>
        <p:spPr>
          <a:xfrm>
            <a:off x="11091210" y="6086479"/>
            <a:ext cx="600974" cy="60097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a:p>
        </p:txBody>
      </p:sp>
      <p:sp>
        <p:nvSpPr>
          <p:cNvPr id="7" name="Θέση αριθμού διαφάνειας 5" descr="αριθμός διαφάνειας">
            <a:extLst>
              <a:ext uri="{FF2B5EF4-FFF2-40B4-BE49-F238E27FC236}">
                <a16:creationId xmlns:a16="http://schemas.microsoft.com/office/drawing/2014/main" id="{D65CFEB2-BC19-4647-937B-40854EE88A8C}"/>
              </a:ext>
            </a:extLst>
          </p:cNvPr>
          <p:cNvSpPr txBox="1">
            <a:spLocks/>
          </p:cNvSpPr>
          <p:nvPr/>
        </p:nvSpPr>
        <p:spPr>
          <a:xfrm>
            <a:off x="11091210" y="6189345"/>
            <a:ext cx="600974" cy="395243"/>
          </a:xfrm>
          <a:prstGeom prst="rect">
            <a:avLst/>
          </a:prstGeom>
        </p:spPr>
        <p:txBody>
          <a:bodyPr vert="horz" lIns="0" tIns="0" rIns="0" bIns="0" rtlCol="0" anchor="ctr"/>
          <a:lstStyle>
            <a:defPPr>
              <a:defRPr lang="en-US"/>
            </a:defPPr>
            <a:lvl1pPr marL="0" algn="r" defTabSz="914400" rtl="0" eaLnBrk="1" latinLnBrk="0" hangingPunct="1">
              <a:defRPr sz="11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fld id="{247A4EEE-49CE-4F6C-BF32-B7FCC5EBBF45}" type="slidenum">
              <a:rPr lang="el-GR" sz="1200" smtClean="0">
                <a:solidFill>
                  <a:schemeClr val="bg1"/>
                </a:solidFill>
              </a:rPr>
              <a:pPr algn="ctr" rtl="0"/>
              <a:t>33</a:t>
            </a:fld>
            <a:endParaRPr lang="el-GR" sz="1200">
              <a:solidFill>
                <a:schemeClr val="bg1"/>
              </a:solidFill>
            </a:endParaRPr>
          </a:p>
        </p:txBody>
      </p:sp>
      <p:sp>
        <p:nvSpPr>
          <p:cNvPr id="14" name="1 - Τίτλος">
            <a:extLst>
              <a:ext uri="{FF2B5EF4-FFF2-40B4-BE49-F238E27FC236}">
                <a16:creationId xmlns:a16="http://schemas.microsoft.com/office/drawing/2014/main" id="{255E6E3A-378E-4D9D-B13A-20A31B565972}"/>
              </a:ext>
            </a:extLst>
          </p:cNvPr>
          <p:cNvSpPr txBox="1">
            <a:spLocks/>
          </p:cNvSpPr>
          <p:nvPr/>
        </p:nvSpPr>
        <p:spPr>
          <a:xfrm>
            <a:off x="468314" y="0"/>
            <a:ext cx="5259388" cy="1268760"/>
          </a:xfrm>
          <a:prstGeom prst="rect">
            <a:avLst/>
          </a:prstGeom>
        </p:spPr>
        <p:txBody>
          <a:bodyPr vert="horz" wrap="square" lIns="0" tIns="45720" rIns="91440" bIns="45720" rtlCol="0" anchor="t">
            <a:normAutofit/>
          </a:bodyPr>
          <a:lstStyle>
            <a:lvl1pPr marL="0" indent="0" algn="l" defTabSz="914400" rtl="0" eaLnBrk="1" latinLnBrk="0" hangingPunct="1">
              <a:lnSpc>
                <a:spcPct val="90000"/>
              </a:lnSpc>
              <a:spcBef>
                <a:spcPct val="0"/>
              </a:spcBef>
              <a:buFont typeface="Arial" panose="020B0604020202020204" pitchFamily="34" charset="0"/>
              <a:buNone/>
              <a:defRPr lang="en-GB" sz="2400" kern="1200" dirty="0">
                <a:solidFill>
                  <a:schemeClr val="tx1"/>
                </a:solidFill>
                <a:latin typeface="Corbel" panose="020B0503020204020204" pitchFamily="34" charset="0"/>
                <a:ea typeface="+mj-ea"/>
                <a:cs typeface="+mj-cs"/>
              </a:defRPr>
            </a:lvl1pPr>
          </a:lstStyle>
          <a:p>
            <a:pPr>
              <a:defRPr/>
            </a:pPr>
            <a:r>
              <a:rPr lang="el-GR" sz="1400" dirty="0"/>
              <a:t>ΙΕΑ 101</a:t>
            </a:r>
            <a:br>
              <a:rPr lang="el-GR" sz="1400" dirty="0"/>
            </a:br>
            <a:r>
              <a:rPr lang="el-GR" sz="1400" b="1" dirty="0"/>
              <a:t>ΔΙΔΑΚΤΙΚΗ – ΘΕΩΡΙΑ ΚΑΙ ΠΡΑΞΗ ΤΗΣ ΔΙΔΑΣΚΑΛΙΑΣ</a:t>
            </a:r>
            <a:br>
              <a:rPr lang="el-GR" sz="1400" dirty="0"/>
            </a:br>
            <a:r>
              <a:rPr lang="el-GR" sz="1400" dirty="0"/>
              <a:t>Κ. ΑΓΓΕΛΑΚΟΣ – Χ. ΚΟΥΡΓΙΑΝΤΑΚΗΣ</a:t>
            </a:r>
            <a:br>
              <a:rPr lang="el-GR" sz="1400" dirty="0"/>
            </a:br>
            <a:r>
              <a:rPr lang="el-GR" sz="1400" dirty="0"/>
              <a:t>ΥΠΟΧΡΕΩΤΙΚΟ, Η΄ ΕΞΑΜΗΝΟ</a:t>
            </a:r>
            <a:br>
              <a:rPr lang="el-GR" sz="1400" dirty="0"/>
            </a:br>
            <a:r>
              <a:rPr lang="el-GR" sz="1400" dirty="0"/>
              <a:t>5 ECTS</a:t>
            </a:r>
            <a:endParaRPr lang="el-GR" sz="1400" cap="all" dirty="0"/>
          </a:p>
        </p:txBody>
      </p:sp>
      <p:grpSp>
        <p:nvGrpSpPr>
          <p:cNvPr id="9" name="Ομάδα 8">
            <a:extLst>
              <a:ext uri="{FF2B5EF4-FFF2-40B4-BE49-F238E27FC236}">
                <a16:creationId xmlns:a16="http://schemas.microsoft.com/office/drawing/2014/main" id="{32F44FF9-85EC-45B9-8FDF-0060FD5B352F}"/>
              </a:ext>
              <a:ext uri="{C183D7F6-B498-43B3-948B-1728B52AA6E4}">
                <adec:decorative xmlns:adec="http://schemas.microsoft.com/office/drawing/2017/decorative" val="1"/>
              </a:ext>
            </a:extLst>
          </p:cNvPr>
          <p:cNvGrpSpPr/>
          <p:nvPr/>
        </p:nvGrpSpPr>
        <p:grpSpPr>
          <a:xfrm>
            <a:off x="0" y="1106905"/>
            <a:ext cx="7122695" cy="5580547"/>
            <a:chOff x="0" y="3808320"/>
            <a:chExt cx="7833208" cy="2547440"/>
          </a:xfrm>
          <a:solidFill>
            <a:schemeClr val="accent3">
              <a:lumMod val="50000"/>
            </a:schemeClr>
          </a:solidFill>
        </p:grpSpPr>
        <p:sp>
          <p:nvSpPr>
            <p:cNvPr id="10" name="Ελεύθερη σχεδίαση: Σχήμα 9">
              <a:extLst>
                <a:ext uri="{FF2B5EF4-FFF2-40B4-BE49-F238E27FC236}">
                  <a16:creationId xmlns:a16="http://schemas.microsoft.com/office/drawing/2014/main" id="{7B75E687-7214-44AA-88B5-7A133049FE31}"/>
                </a:ext>
              </a:extLst>
            </p:cNvPr>
            <p:cNvSpPr/>
            <p:nvPr/>
          </p:nvSpPr>
          <p:spPr>
            <a:xfrm>
              <a:off x="0" y="3808320"/>
              <a:ext cx="7833208" cy="2547440"/>
            </a:xfrm>
            <a:custGeom>
              <a:avLst/>
              <a:gdLst>
                <a:gd name="connsiteX0" fmla="*/ 0 w 7833208"/>
                <a:gd name="connsiteY0" fmla="*/ 0 h 2547440"/>
                <a:gd name="connsiteX1" fmla="*/ 7833208 w 7833208"/>
                <a:gd name="connsiteY1" fmla="*/ 0 h 2547440"/>
                <a:gd name="connsiteX2" fmla="*/ 7135846 w 7833208"/>
                <a:gd name="connsiteY2" fmla="*/ 2547440 h 2547440"/>
                <a:gd name="connsiteX3" fmla="*/ 0 w 7833208"/>
                <a:gd name="connsiteY3" fmla="*/ 2547440 h 2547440"/>
              </a:gdLst>
              <a:ahLst/>
              <a:cxnLst>
                <a:cxn ang="0">
                  <a:pos x="connsiteX0" y="connsiteY0"/>
                </a:cxn>
                <a:cxn ang="0">
                  <a:pos x="connsiteX1" y="connsiteY1"/>
                </a:cxn>
                <a:cxn ang="0">
                  <a:pos x="connsiteX2" y="connsiteY2"/>
                </a:cxn>
                <a:cxn ang="0">
                  <a:pos x="connsiteX3" y="connsiteY3"/>
                </a:cxn>
              </a:cxnLst>
              <a:rect l="l" t="t" r="r" b="b"/>
              <a:pathLst>
                <a:path w="7833208" h="2547440">
                  <a:moveTo>
                    <a:pt x="0" y="0"/>
                  </a:moveTo>
                  <a:lnTo>
                    <a:pt x="7833208" y="0"/>
                  </a:lnTo>
                  <a:lnTo>
                    <a:pt x="7135846" y="2547440"/>
                  </a:lnTo>
                  <a:lnTo>
                    <a:pt x="0" y="254744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l-GR"/>
            </a:p>
          </p:txBody>
        </p:sp>
        <p:sp>
          <p:nvSpPr>
            <p:cNvPr id="11" name="Ελεύθερη σχεδίαση: Σχήμα 10">
              <a:extLst>
                <a:ext uri="{FF2B5EF4-FFF2-40B4-BE49-F238E27FC236}">
                  <a16:creationId xmlns:a16="http://schemas.microsoft.com/office/drawing/2014/main" id="{E2A152D2-49AE-4B43-BF0E-46363D319516}"/>
                </a:ext>
              </a:extLst>
            </p:cNvPr>
            <p:cNvSpPr/>
            <p:nvPr/>
          </p:nvSpPr>
          <p:spPr>
            <a:xfrm>
              <a:off x="1" y="3808320"/>
              <a:ext cx="7692571" cy="2547440"/>
            </a:xfrm>
            <a:custGeom>
              <a:avLst/>
              <a:gdLst>
                <a:gd name="connsiteX0" fmla="*/ 0 w 7692571"/>
                <a:gd name="connsiteY0" fmla="*/ 0 h 2547440"/>
                <a:gd name="connsiteX1" fmla="*/ 7692571 w 7692571"/>
                <a:gd name="connsiteY1" fmla="*/ 0 h 2547440"/>
                <a:gd name="connsiteX2" fmla="*/ 6995209 w 7692571"/>
                <a:gd name="connsiteY2" fmla="*/ 2547440 h 2547440"/>
                <a:gd name="connsiteX3" fmla="*/ 0 w 7692571"/>
                <a:gd name="connsiteY3" fmla="*/ 2547440 h 2547440"/>
              </a:gdLst>
              <a:ahLst/>
              <a:cxnLst>
                <a:cxn ang="0">
                  <a:pos x="connsiteX0" y="connsiteY0"/>
                </a:cxn>
                <a:cxn ang="0">
                  <a:pos x="connsiteX1" y="connsiteY1"/>
                </a:cxn>
                <a:cxn ang="0">
                  <a:pos x="connsiteX2" y="connsiteY2"/>
                </a:cxn>
                <a:cxn ang="0">
                  <a:pos x="connsiteX3" y="connsiteY3"/>
                </a:cxn>
              </a:cxnLst>
              <a:rect l="l" t="t" r="r" b="b"/>
              <a:pathLst>
                <a:path w="7692571" h="2547440">
                  <a:moveTo>
                    <a:pt x="0" y="0"/>
                  </a:moveTo>
                  <a:lnTo>
                    <a:pt x="7692571" y="0"/>
                  </a:lnTo>
                  <a:lnTo>
                    <a:pt x="6995209" y="2547440"/>
                  </a:lnTo>
                  <a:lnTo>
                    <a:pt x="0" y="254744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l-GR"/>
            </a:p>
          </p:txBody>
        </p:sp>
      </p:grpSp>
      <p:sp>
        <p:nvSpPr>
          <p:cNvPr id="17" name="TextBox 16">
            <a:extLst>
              <a:ext uri="{FF2B5EF4-FFF2-40B4-BE49-F238E27FC236}">
                <a16:creationId xmlns:a16="http://schemas.microsoft.com/office/drawing/2014/main" id="{2D630FD5-FADE-4137-8598-83FFF7C0E904}"/>
              </a:ext>
            </a:extLst>
          </p:cNvPr>
          <p:cNvSpPr txBox="1"/>
          <p:nvPr/>
        </p:nvSpPr>
        <p:spPr>
          <a:xfrm>
            <a:off x="146887" y="1106905"/>
            <a:ext cx="6340307" cy="5632311"/>
          </a:xfrm>
          <a:prstGeom prst="rect">
            <a:avLst/>
          </a:prstGeom>
          <a:noFill/>
        </p:spPr>
        <p:txBody>
          <a:bodyPr wrap="square">
            <a:spAutoFit/>
          </a:bodyPr>
          <a:lstStyle/>
          <a:p>
            <a:pPr indent="352425"/>
            <a:r>
              <a:rPr lang="el-GR" sz="2400" dirty="0">
                <a:solidFill>
                  <a:schemeClr val="bg1"/>
                </a:solidFill>
              </a:rPr>
              <a:t>Συνέχεια της κριτικής ιστορικής συνείδησης.</a:t>
            </a:r>
          </a:p>
          <a:p>
            <a:pPr indent="352425"/>
            <a:r>
              <a:rPr lang="el-GR" sz="2400" dirty="0">
                <a:solidFill>
                  <a:schemeClr val="bg1"/>
                </a:solidFill>
              </a:rPr>
              <a:t>Οι άνθρωποι αντιλαμβάνονται:</a:t>
            </a:r>
          </a:p>
          <a:p>
            <a:pPr marL="1341438" indent="-342900">
              <a:buFont typeface="Courier New" panose="02070309020205020404" pitchFamily="49" charset="0"/>
              <a:buChar char="o"/>
            </a:pPr>
            <a:r>
              <a:rPr lang="el-GR" sz="2400" dirty="0">
                <a:solidFill>
                  <a:schemeClr val="bg1"/>
                </a:solidFill>
              </a:rPr>
              <a:t>ότι πρέπει να δουν και άλλες απόψεις-ερμηνείες, αλλά δεν ασκούν μόνο αρνητική κριτική.</a:t>
            </a:r>
          </a:p>
          <a:p>
            <a:pPr marL="1341438" indent="-342900">
              <a:buFont typeface="Courier New" panose="02070309020205020404" pitchFamily="49" charset="0"/>
              <a:buChar char="o"/>
            </a:pPr>
            <a:r>
              <a:rPr lang="el-GR" sz="2400" dirty="0">
                <a:solidFill>
                  <a:schemeClr val="bg1"/>
                </a:solidFill>
              </a:rPr>
              <a:t>τις διαθέσεις/προθέσεις των άλλων (ενσυναίσθηση).</a:t>
            </a:r>
          </a:p>
          <a:p>
            <a:pPr marL="1341438" indent="-342900">
              <a:buFont typeface="Courier New" panose="02070309020205020404" pitchFamily="49" charset="0"/>
              <a:buChar char="o"/>
            </a:pPr>
            <a:r>
              <a:rPr lang="el-GR" sz="2400" dirty="0">
                <a:solidFill>
                  <a:schemeClr val="bg1"/>
                </a:solidFill>
              </a:rPr>
              <a:t>ότι πρέπει να συνεργαστούν μαζί τους, διότι η πραγματικότητα δεν αφήνει περιθώρια για μονοδιάστατες απόψεις.</a:t>
            </a:r>
          </a:p>
          <a:p>
            <a:pPr marL="1341438" indent="-342900">
              <a:buFont typeface="Courier New" panose="02070309020205020404" pitchFamily="49" charset="0"/>
              <a:buChar char="o"/>
            </a:pPr>
            <a:r>
              <a:rPr lang="el-GR" sz="2400" dirty="0">
                <a:solidFill>
                  <a:schemeClr val="bg1"/>
                </a:solidFill>
              </a:rPr>
              <a:t>ότι δεν υπάρχει μονοδιάστατος χρόνος, χρόνος σε ευθεία γραμμή, αλλά οι μεταβολές του είναι συνεχόμενες.</a:t>
            </a:r>
          </a:p>
        </p:txBody>
      </p:sp>
    </p:spTree>
    <p:extLst>
      <p:ext uri="{BB962C8B-B14F-4D97-AF65-F5344CB8AC3E}">
        <p14:creationId xmlns:p14="http://schemas.microsoft.com/office/powerpoint/2010/main" val="25631721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Τίτλος 32" descr="τίτλος">
            <a:extLst>
              <a:ext uri="{FF2B5EF4-FFF2-40B4-BE49-F238E27FC236}">
                <a16:creationId xmlns:a16="http://schemas.microsoft.com/office/drawing/2014/main" id="{18CDD97B-6E25-4FB4-B239-493E54AA0830}"/>
              </a:ext>
            </a:extLst>
          </p:cNvPr>
          <p:cNvSpPr>
            <a:spLocks noGrp="1"/>
          </p:cNvSpPr>
          <p:nvPr>
            <p:ph type="title"/>
          </p:nvPr>
        </p:nvSpPr>
        <p:spPr/>
        <p:txBody>
          <a:bodyPr rtlCol="0"/>
          <a:lstStyle/>
          <a:p>
            <a:pPr rtl="0"/>
            <a:r>
              <a:rPr lang="el-GR">
                <a:solidFill>
                  <a:schemeClr val="bg1"/>
                </a:solidFill>
              </a:rPr>
              <a:t>LOREM IPSUM DOLOR SIT AMET, CONSECTETUER ADIPISCING ELIT. 12</a:t>
            </a:r>
          </a:p>
        </p:txBody>
      </p:sp>
      <p:pic>
        <p:nvPicPr>
          <p:cNvPr id="13" name="Θέση εικόνας 12" descr="εναέρια προβολή σπειροειδούς σκάλας">
            <a:extLst>
              <a:ext uri="{FF2B5EF4-FFF2-40B4-BE49-F238E27FC236}">
                <a16:creationId xmlns:a16="http://schemas.microsoft.com/office/drawing/2014/main" id="{FEB910A3-4C94-4A0C-AC72-88985A7BA967}"/>
              </a:ext>
            </a:extLst>
          </p:cNvPr>
          <p:cNvPicPr>
            <a:picLocks noGrp="1" noChangeAspect="1"/>
          </p:cNvPicPr>
          <p:nvPr>
            <p:ph type="pic" sz="quarter" idx="13"/>
          </p:nvPr>
        </p:nvPicPr>
        <p:blipFill rotWithShape="1">
          <a:blip r:embed="rId3" cstate="email">
            <a:extLst>
              <a:ext uri="{28A0092B-C50C-407E-A947-70E740481C1C}">
                <a14:useLocalDpi xmlns:a14="http://schemas.microsoft.com/office/drawing/2010/main"/>
              </a:ext>
            </a:extLst>
          </a:blip>
          <a:srcRect/>
          <a:stretch/>
        </p:blipFill>
        <p:spPr>
          <a:xfrm>
            <a:off x="6464300" y="0"/>
            <a:ext cx="5727700" cy="6858000"/>
          </a:xfrm>
        </p:spPr>
      </p:pic>
      <p:sp>
        <p:nvSpPr>
          <p:cNvPr id="8" name="Ορθογώνιο 7">
            <a:extLst>
              <a:ext uri="{FF2B5EF4-FFF2-40B4-BE49-F238E27FC236}">
                <a16:creationId xmlns:a16="http://schemas.microsoft.com/office/drawing/2014/main" id="{4E4A96D9-2D70-4D9E-B61C-9B23F3FD5161}"/>
              </a:ext>
              <a:ext uri="{C183D7F6-B498-43B3-948B-1728B52AA6E4}">
                <adec:decorative xmlns:adec="http://schemas.microsoft.com/office/drawing/2017/decorative" val="1"/>
              </a:ext>
            </a:extLst>
          </p:cNvPr>
          <p:cNvSpPr/>
          <p:nvPr/>
        </p:nvSpPr>
        <p:spPr>
          <a:xfrm>
            <a:off x="0" y="6355760"/>
            <a:ext cx="12192000" cy="91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a:p>
        </p:txBody>
      </p:sp>
      <p:sp>
        <p:nvSpPr>
          <p:cNvPr id="15" name="Έλλειψη 14">
            <a:extLst>
              <a:ext uri="{FF2B5EF4-FFF2-40B4-BE49-F238E27FC236}">
                <a16:creationId xmlns:a16="http://schemas.microsoft.com/office/drawing/2014/main" id="{652937FB-CDE3-46B3-8481-AB5DB8C4BABA}"/>
              </a:ext>
              <a:ext uri="{C183D7F6-B498-43B3-948B-1728B52AA6E4}">
                <adec:decorative xmlns:adec="http://schemas.microsoft.com/office/drawing/2017/decorative" val="1"/>
              </a:ext>
            </a:extLst>
          </p:cNvPr>
          <p:cNvSpPr/>
          <p:nvPr/>
        </p:nvSpPr>
        <p:spPr>
          <a:xfrm>
            <a:off x="11091210" y="6086479"/>
            <a:ext cx="600974" cy="60097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a:p>
        </p:txBody>
      </p:sp>
      <p:sp>
        <p:nvSpPr>
          <p:cNvPr id="7" name="Θέση αριθμού διαφάνειας 5" descr="αριθμός διαφάνειας">
            <a:extLst>
              <a:ext uri="{FF2B5EF4-FFF2-40B4-BE49-F238E27FC236}">
                <a16:creationId xmlns:a16="http://schemas.microsoft.com/office/drawing/2014/main" id="{D65CFEB2-BC19-4647-937B-40854EE88A8C}"/>
              </a:ext>
            </a:extLst>
          </p:cNvPr>
          <p:cNvSpPr txBox="1">
            <a:spLocks/>
          </p:cNvSpPr>
          <p:nvPr/>
        </p:nvSpPr>
        <p:spPr>
          <a:xfrm>
            <a:off x="11091210" y="6189345"/>
            <a:ext cx="600974" cy="395243"/>
          </a:xfrm>
          <a:prstGeom prst="rect">
            <a:avLst/>
          </a:prstGeom>
        </p:spPr>
        <p:txBody>
          <a:bodyPr vert="horz" lIns="0" tIns="0" rIns="0" bIns="0" rtlCol="0" anchor="ctr"/>
          <a:lstStyle>
            <a:defPPr>
              <a:defRPr lang="en-US"/>
            </a:defPPr>
            <a:lvl1pPr marL="0" algn="r" defTabSz="914400" rtl="0" eaLnBrk="1" latinLnBrk="0" hangingPunct="1">
              <a:defRPr sz="11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fld id="{247A4EEE-49CE-4F6C-BF32-B7FCC5EBBF45}" type="slidenum">
              <a:rPr lang="el-GR" sz="1200" smtClean="0">
                <a:solidFill>
                  <a:schemeClr val="bg1"/>
                </a:solidFill>
              </a:rPr>
              <a:pPr algn="ctr" rtl="0"/>
              <a:t>34</a:t>
            </a:fld>
            <a:endParaRPr lang="el-GR" sz="1200">
              <a:solidFill>
                <a:schemeClr val="bg1"/>
              </a:solidFill>
            </a:endParaRPr>
          </a:p>
        </p:txBody>
      </p:sp>
      <p:sp>
        <p:nvSpPr>
          <p:cNvPr id="14" name="1 - Τίτλος">
            <a:extLst>
              <a:ext uri="{FF2B5EF4-FFF2-40B4-BE49-F238E27FC236}">
                <a16:creationId xmlns:a16="http://schemas.microsoft.com/office/drawing/2014/main" id="{255E6E3A-378E-4D9D-B13A-20A31B565972}"/>
              </a:ext>
            </a:extLst>
          </p:cNvPr>
          <p:cNvSpPr txBox="1">
            <a:spLocks/>
          </p:cNvSpPr>
          <p:nvPr/>
        </p:nvSpPr>
        <p:spPr>
          <a:xfrm>
            <a:off x="468314" y="0"/>
            <a:ext cx="5259388" cy="1268760"/>
          </a:xfrm>
          <a:prstGeom prst="rect">
            <a:avLst/>
          </a:prstGeom>
        </p:spPr>
        <p:txBody>
          <a:bodyPr vert="horz" wrap="square" lIns="0" tIns="45720" rIns="91440" bIns="45720" rtlCol="0" anchor="t">
            <a:normAutofit/>
          </a:bodyPr>
          <a:lstStyle>
            <a:lvl1pPr marL="0" indent="0" algn="l" defTabSz="914400" rtl="0" eaLnBrk="1" latinLnBrk="0" hangingPunct="1">
              <a:lnSpc>
                <a:spcPct val="90000"/>
              </a:lnSpc>
              <a:spcBef>
                <a:spcPct val="0"/>
              </a:spcBef>
              <a:buFont typeface="Arial" panose="020B0604020202020204" pitchFamily="34" charset="0"/>
              <a:buNone/>
              <a:defRPr lang="en-GB" sz="2400" kern="1200" dirty="0">
                <a:solidFill>
                  <a:schemeClr val="tx1"/>
                </a:solidFill>
                <a:latin typeface="Corbel" panose="020B0503020204020204" pitchFamily="34" charset="0"/>
                <a:ea typeface="+mj-ea"/>
                <a:cs typeface="+mj-cs"/>
              </a:defRPr>
            </a:lvl1pPr>
          </a:lstStyle>
          <a:p>
            <a:pPr>
              <a:defRPr/>
            </a:pPr>
            <a:r>
              <a:rPr lang="el-GR" sz="1400" dirty="0"/>
              <a:t>ΙΕΑ 101</a:t>
            </a:r>
            <a:br>
              <a:rPr lang="el-GR" sz="1400" dirty="0"/>
            </a:br>
            <a:r>
              <a:rPr lang="el-GR" sz="1400" b="1" dirty="0"/>
              <a:t>ΔΙΔΑΚΤΙΚΗ – ΘΕΩΡΙΑ ΚΑΙ ΠΡΑΞΗ ΤΗΣ ΔΙΔΑΣΚΑΛΙΑΣ</a:t>
            </a:r>
            <a:br>
              <a:rPr lang="el-GR" sz="1400" dirty="0"/>
            </a:br>
            <a:r>
              <a:rPr lang="el-GR" sz="1400" dirty="0"/>
              <a:t>Κ. ΑΓΓΕΛΑΚΟΣ – Χ. ΚΟΥΡΓΙΑΝΤΑΚΗΣ</a:t>
            </a:r>
            <a:br>
              <a:rPr lang="el-GR" sz="1400" dirty="0"/>
            </a:br>
            <a:r>
              <a:rPr lang="el-GR" sz="1400" dirty="0"/>
              <a:t>ΥΠΟΧΡΕΩΤΙΚΟ, Η΄ ΕΞΑΜΗΝΟ</a:t>
            </a:r>
            <a:br>
              <a:rPr lang="el-GR" sz="1400" dirty="0"/>
            </a:br>
            <a:r>
              <a:rPr lang="el-GR" sz="1400" dirty="0"/>
              <a:t>5 ECTS</a:t>
            </a:r>
            <a:endParaRPr lang="el-GR" sz="1400" cap="all" dirty="0"/>
          </a:p>
        </p:txBody>
      </p:sp>
      <p:sp>
        <p:nvSpPr>
          <p:cNvPr id="16" name="2 - Υπότιτλος">
            <a:extLst>
              <a:ext uri="{FF2B5EF4-FFF2-40B4-BE49-F238E27FC236}">
                <a16:creationId xmlns:a16="http://schemas.microsoft.com/office/drawing/2014/main" id="{5888D44D-8BA0-4CAA-A5D9-16480C8D333B}"/>
              </a:ext>
            </a:extLst>
          </p:cNvPr>
          <p:cNvSpPr txBox="1">
            <a:spLocks/>
          </p:cNvSpPr>
          <p:nvPr/>
        </p:nvSpPr>
        <p:spPr>
          <a:xfrm>
            <a:off x="0" y="1268760"/>
            <a:ext cx="7443537" cy="54186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gn="r">
              <a:spcBef>
                <a:spcPts val="575"/>
              </a:spcBef>
              <a:buNone/>
              <a:defRPr/>
            </a:pPr>
            <a:r>
              <a:rPr lang="el-GR" b="1" dirty="0">
                <a:latin typeface="SKCarbonitePolUni" panose="02040502050505030304" pitchFamily="18" charset="0"/>
              </a:rPr>
              <a:t>ΙΣΤΟΡΙΚΗ ΣΥΝΕΙΔΗΣΗ</a:t>
            </a:r>
          </a:p>
          <a:p>
            <a:pPr indent="0">
              <a:spcBef>
                <a:spcPts val="575"/>
              </a:spcBef>
              <a:buNone/>
              <a:defRPr/>
            </a:pPr>
            <a:endParaRPr lang="el-GR" sz="2400" dirty="0">
              <a:latin typeface="SKCarbonitePolUni" panose="02040502050505030304" pitchFamily="18" charset="0"/>
            </a:endParaRPr>
          </a:p>
          <a:p>
            <a:pPr indent="0">
              <a:spcBef>
                <a:spcPts val="575"/>
              </a:spcBef>
              <a:buNone/>
              <a:defRPr/>
            </a:pPr>
            <a:r>
              <a:rPr lang="el-GR" sz="2400" dirty="0">
                <a:latin typeface="SKCarbonitePolUni" panose="02040502050505030304" pitchFamily="18" charset="0"/>
              </a:rPr>
              <a:t>Ο </a:t>
            </a:r>
            <a:r>
              <a:rPr lang="el-GR" sz="2400" dirty="0" err="1">
                <a:latin typeface="SKCarbonitePolUni" panose="02040502050505030304" pitchFamily="18" charset="0"/>
              </a:rPr>
              <a:t>Rüsen</a:t>
            </a:r>
            <a:r>
              <a:rPr lang="el-GR" sz="2400" dirty="0">
                <a:latin typeface="SKCarbonitePolUni" panose="02040502050505030304" pitchFamily="18" charset="0"/>
              </a:rPr>
              <a:t> καταλήγει στο συμπέρασμα ότι </a:t>
            </a:r>
          </a:p>
          <a:p>
            <a:pPr indent="0">
              <a:spcBef>
                <a:spcPts val="575"/>
              </a:spcBef>
              <a:buNone/>
              <a:defRPr/>
            </a:pPr>
            <a:endParaRPr lang="el-GR" sz="2400" dirty="0">
              <a:latin typeface="SKCarbonitePolUni" panose="02040502050505030304" pitchFamily="18" charset="0"/>
            </a:endParaRPr>
          </a:p>
          <a:p>
            <a:pPr indent="0">
              <a:spcBef>
                <a:spcPts val="575"/>
              </a:spcBef>
              <a:buNone/>
              <a:defRPr/>
            </a:pPr>
            <a:r>
              <a:rPr lang="el-GR" sz="2400" dirty="0">
                <a:latin typeface="SKCarbonitePolUni" panose="02040502050505030304" pitchFamily="18" charset="0"/>
              </a:rPr>
              <a:t>α) η συνείδηση μεταμορφώνεται ανάλογα με τις πολιτισμικές αναφορές του κάθε ανθρώπου, την εκπαίδευση του, την οικογένειά του, την πολιτική του κράτους στο οποίο ζει και οπωσδήποτε την ατομική κριτική σκέψη του, και</a:t>
            </a:r>
          </a:p>
        </p:txBody>
      </p:sp>
    </p:spTree>
    <p:extLst>
      <p:ext uri="{BB962C8B-B14F-4D97-AF65-F5344CB8AC3E}">
        <p14:creationId xmlns:p14="http://schemas.microsoft.com/office/powerpoint/2010/main" val="230276039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Τίτλος 32" descr="τίτλος">
            <a:extLst>
              <a:ext uri="{FF2B5EF4-FFF2-40B4-BE49-F238E27FC236}">
                <a16:creationId xmlns:a16="http://schemas.microsoft.com/office/drawing/2014/main" id="{18CDD97B-6E25-4FB4-B239-493E54AA0830}"/>
              </a:ext>
            </a:extLst>
          </p:cNvPr>
          <p:cNvSpPr>
            <a:spLocks noGrp="1"/>
          </p:cNvSpPr>
          <p:nvPr>
            <p:ph type="title"/>
          </p:nvPr>
        </p:nvSpPr>
        <p:spPr/>
        <p:txBody>
          <a:bodyPr rtlCol="0"/>
          <a:lstStyle/>
          <a:p>
            <a:pPr rtl="0"/>
            <a:r>
              <a:rPr lang="el-GR">
                <a:solidFill>
                  <a:schemeClr val="bg1"/>
                </a:solidFill>
              </a:rPr>
              <a:t>LOREM IPSUM DOLOR SIT AMET, CONSECTETUER ADIPISCING ELIT. 12</a:t>
            </a:r>
          </a:p>
        </p:txBody>
      </p:sp>
      <p:pic>
        <p:nvPicPr>
          <p:cNvPr id="13" name="Θέση εικόνας 12" descr="εναέρια προβολή σπειροειδούς σκάλας">
            <a:extLst>
              <a:ext uri="{FF2B5EF4-FFF2-40B4-BE49-F238E27FC236}">
                <a16:creationId xmlns:a16="http://schemas.microsoft.com/office/drawing/2014/main" id="{FEB910A3-4C94-4A0C-AC72-88985A7BA967}"/>
              </a:ext>
            </a:extLst>
          </p:cNvPr>
          <p:cNvPicPr>
            <a:picLocks noGrp="1" noChangeAspect="1"/>
          </p:cNvPicPr>
          <p:nvPr>
            <p:ph type="pic" sz="quarter" idx="13"/>
          </p:nvPr>
        </p:nvPicPr>
        <p:blipFill rotWithShape="1">
          <a:blip r:embed="rId3" cstate="email">
            <a:extLst>
              <a:ext uri="{28A0092B-C50C-407E-A947-70E740481C1C}">
                <a14:useLocalDpi xmlns:a14="http://schemas.microsoft.com/office/drawing/2010/main"/>
              </a:ext>
            </a:extLst>
          </a:blip>
          <a:srcRect/>
          <a:stretch/>
        </p:blipFill>
        <p:spPr>
          <a:xfrm>
            <a:off x="6464300" y="0"/>
            <a:ext cx="5727700" cy="6858000"/>
          </a:xfrm>
        </p:spPr>
      </p:pic>
      <p:sp>
        <p:nvSpPr>
          <p:cNvPr id="8" name="Ορθογώνιο 7">
            <a:extLst>
              <a:ext uri="{FF2B5EF4-FFF2-40B4-BE49-F238E27FC236}">
                <a16:creationId xmlns:a16="http://schemas.microsoft.com/office/drawing/2014/main" id="{4E4A96D9-2D70-4D9E-B61C-9B23F3FD5161}"/>
              </a:ext>
              <a:ext uri="{C183D7F6-B498-43B3-948B-1728B52AA6E4}">
                <adec:decorative xmlns:adec="http://schemas.microsoft.com/office/drawing/2017/decorative" val="1"/>
              </a:ext>
            </a:extLst>
          </p:cNvPr>
          <p:cNvSpPr/>
          <p:nvPr/>
        </p:nvSpPr>
        <p:spPr>
          <a:xfrm>
            <a:off x="0" y="6355760"/>
            <a:ext cx="12192000" cy="91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a:p>
        </p:txBody>
      </p:sp>
      <p:sp>
        <p:nvSpPr>
          <p:cNvPr id="15" name="Έλλειψη 14">
            <a:extLst>
              <a:ext uri="{FF2B5EF4-FFF2-40B4-BE49-F238E27FC236}">
                <a16:creationId xmlns:a16="http://schemas.microsoft.com/office/drawing/2014/main" id="{652937FB-CDE3-46B3-8481-AB5DB8C4BABA}"/>
              </a:ext>
              <a:ext uri="{C183D7F6-B498-43B3-948B-1728B52AA6E4}">
                <adec:decorative xmlns:adec="http://schemas.microsoft.com/office/drawing/2017/decorative" val="1"/>
              </a:ext>
            </a:extLst>
          </p:cNvPr>
          <p:cNvSpPr/>
          <p:nvPr/>
        </p:nvSpPr>
        <p:spPr>
          <a:xfrm>
            <a:off x="11091210" y="6086479"/>
            <a:ext cx="600974" cy="60097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a:p>
        </p:txBody>
      </p:sp>
      <p:sp>
        <p:nvSpPr>
          <p:cNvPr id="7" name="Θέση αριθμού διαφάνειας 5" descr="αριθμός διαφάνειας">
            <a:extLst>
              <a:ext uri="{FF2B5EF4-FFF2-40B4-BE49-F238E27FC236}">
                <a16:creationId xmlns:a16="http://schemas.microsoft.com/office/drawing/2014/main" id="{D65CFEB2-BC19-4647-937B-40854EE88A8C}"/>
              </a:ext>
            </a:extLst>
          </p:cNvPr>
          <p:cNvSpPr txBox="1">
            <a:spLocks/>
          </p:cNvSpPr>
          <p:nvPr/>
        </p:nvSpPr>
        <p:spPr>
          <a:xfrm>
            <a:off x="11091210" y="6189345"/>
            <a:ext cx="600974" cy="395243"/>
          </a:xfrm>
          <a:prstGeom prst="rect">
            <a:avLst/>
          </a:prstGeom>
        </p:spPr>
        <p:txBody>
          <a:bodyPr vert="horz" lIns="0" tIns="0" rIns="0" bIns="0" rtlCol="0" anchor="ctr"/>
          <a:lstStyle>
            <a:defPPr>
              <a:defRPr lang="en-US"/>
            </a:defPPr>
            <a:lvl1pPr marL="0" algn="r" defTabSz="914400" rtl="0" eaLnBrk="1" latinLnBrk="0" hangingPunct="1">
              <a:defRPr sz="11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fld id="{247A4EEE-49CE-4F6C-BF32-B7FCC5EBBF45}" type="slidenum">
              <a:rPr lang="el-GR" sz="1200" smtClean="0">
                <a:solidFill>
                  <a:schemeClr val="bg1"/>
                </a:solidFill>
              </a:rPr>
              <a:pPr algn="ctr" rtl="0"/>
              <a:t>35</a:t>
            </a:fld>
            <a:endParaRPr lang="el-GR" sz="1200">
              <a:solidFill>
                <a:schemeClr val="bg1"/>
              </a:solidFill>
            </a:endParaRPr>
          </a:p>
        </p:txBody>
      </p:sp>
      <p:sp>
        <p:nvSpPr>
          <p:cNvPr id="14" name="1 - Τίτλος">
            <a:extLst>
              <a:ext uri="{FF2B5EF4-FFF2-40B4-BE49-F238E27FC236}">
                <a16:creationId xmlns:a16="http://schemas.microsoft.com/office/drawing/2014/main" id="{255E6E3A-378E-4D9D-B13A-20A31B565972}"/>
              </a:ext>
            </a:extLst>
          </p:cNvPr>
          <p:cNvSpPr txBox="1">
            <a:spLocks/>
          </p:cNvSpPr>
          <p:nvPr/>
        </p:nvSpPr>
        <p:spPr>
          <a:xfrm>
            <a:off x="468314" y="0"/>
            <a:ext cx="5259388" cy="1268760"/>
          </a:xfrm>
          <a:prstGeom prst="rect">
            <a:avLst/>
          </a:prstGeom>
        </p:spPr>
        <p:txBody>
          <a:bodyPr vert="horz" wrap="square" lIns="0" tIns="45720" rIns="91440" bIns="45720" rtlCol="0" anchor="t">
            <a:normAutofit/>
          </a:bodyPr>
          <a:lstStyle>
            <a:lvl1pPr marL="0" indent="0" algn="l" defTabSz="914400" rtl="0" eaLnBrk="1" latinLnBrk="0" hangingPunct="1">
              <a:lnSpc>
                <a:spcPct val="90000"/>
              </a:lnSpc>
              <a:spcBef>
                <a:spcPct val="0"/>
              </a:spcBef>
              <a:buFont typeface="Arial" panose="020B0604020202020204" pitchFamily="34" charset="0"/>
              <a:buNone/>
              <a:defRPr lang="en-GB" sz="2400" kern="1200" dirty="0">
                <a:solidFill>
                  <a:schemeClr val="tx1"/>
                </a:solidFill>
                <a:latin typeface="Corbel" panose="020B0503020204020204" pitchFamily="34" charset="0"/>
                <a:ea typeface="+mj-ea"/>
                <a:cs typeface="+mj-cs"/>
              </a:defRPr>
            </a:lvl1pPr>
          </a:lstStyle>
          <a:p>
            <a:pPr>
              <a:defRPr/>
            </a:pPr>
            <a:r>
              <a:rPr lang="el-GR" sz="1400" dirty="0"/>
              <a:t>ΙΕΑ 101</a:t>
            </a:r>
            <a:br>
              <a:rPr lang="el-GR" sz="1400" dirty="0"/>
            </a:br>
            <a:r>
              <a:rPr lang="el-GR" sz="1400" b="1" dirty="0"/>
              <a:t>ΔΙΔΑΚΤΙΚΗ – ΘΕΩΡΙΑ ΚΑΙ ΠΡΑΞΗ ΤΗΣ ΔΙΔΑΣΚΑΛΙΑΣ</a:t>
            </a:r>
            <a:br>
              <a:rPr lang="el-GR" sz="1400" dirty="0"/>
            </a:br>
            <a:r>
              <a:rPr lang="el-GR" sz="1400" dirty="0"/>
              <a:t>Κ. ΑΓΓΕΛΑΚΟΣ – Χ. ΚΟΥΡΓΙΑΝΤΑΚΗΣ</a:t>
            </a:r>
            <a:br>
              <a:rPr lang="el-GR" sz="1400" dirty="0"/>
            </a:br>
            <a:r>
              <a:rPr lang="el-GR" sz="1400" dirty="0"/>
              <a:t>ΥΠΟΧΡΕΩΤΙΚΟ, Η΄ ΕΞΑΜΗΝΟ</a:t>
            </a:r>
            <a:br>
              <a:rPr lang="el-GR" sz="1400" dirty="0"/>
            </a:br>
            <a:r>
              <a:rPr lang="el-GR" sz="1400" dirty="0"/>
              <a:t>5 ECTS</a:t>
            </a:r>
            <a:endParaRPr lang="el-GR" sz="1400" cap="all" dirty="0"/>
          </a:p>
        </p:txBody>
      </p:sp>
      <p:sp>
        <p:nvSpPr>
          <p:cNvPr id="16" name="2 - Υπότιτλος">
            <a:extLst>
              <a:ext uri="{FF2B5EF4-FFF2-40B4-BE49-F238E27FC236}">
                <a16:creationId xmlns:a16="http://schemas.microsoft.com/office/drawing/2014/main" id="{5888D44D-8BA0-4CAA-A5D9-16480C8D333B}"/>
              </a:ext>
            </a:extLst>
          </p:cNvPr>
          <p:cNvSpPr txBox="1">
            <a:spLocks/>
          </p:cNvSpPr>
          <p:nvPr/>
        </p:nvSpPr>
        <p:spPr>
          <a:xfrm>
            <a:off x="1" y="1268760"/>
            <a:ext cx="7031736" cy="54186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gn="r">
              <a:spcBef>
                <a:spcPts val="575"/>
              </a:spcBef>
              <a:buNone/>
              <a:defRPr/>
            </a:pPr>
            <a:r>
              <a:rPr lang="el-GR" b="1" dirty="0">
                <a:latin typeface="SKCarbonitePolUni" panose="02040502050505030304" pitchFamily="18" charset="0"/>
              </a:rPr>
              <a:t>ΙΣΤΟΡΙΚΗ ΣΥΝΕΙΔΗΣΗ</a:t>
            </a:r>
          </a:p>
          <a:p>
            <a:pPr indent="0">
              <a:spcBef>
                <a:spcPts val="575"/>
              </a:spcBef>
              <a:buNone/>
              <a:defRPr/>
            </a:pPr>
            <a:endParaRPr lang="el-GR" sz="2400" dirty="0">
              <a:latin typeface="SKCarbonitePolUni" panose="02040502050505030304" pitchFamily="18" charset="0"/>
            </a:endParaRPr>
          </a:p>
          <a:p>
            <a:pPr indent="0">
              <a:spcBef>
                <a:spcPts val="575"/>
              </a:spcBef>
              <a:buNone/>
              <a:defRPr/>
            </a:pPr>
            <a:r>
              <a:rPr lang="el-GR" sz="2400" dirty="0">
                <a:latin typeface="SKCarbonitePolUni" panose="02040502050505030304" pitchFamily="18" charset="0"/>
              </a:rPr>
              <a:t>β) η συνείδηση των ανθρώπων ενίοτε προσαρμόζεται/μεταβάλλεται, προκειμένου</a:t>
            </a:r>
          </a:p>
          <a:p>
            <a:pPr marL="571500" indent="-342900">
              <a:spcBef>
                <a:spcPts val="575"/>
              </a:spcBef>
              <a:buFont typeface="Wingdings" panose="05000000000000000000" pitchFamily="2" charset="2"/>
              <a:buChar char="§"/>
              <a:defRPr/>
            </a:pPr>
            <a:r>
              <a:rPr lang="el-GR" sz="2400" dirty="0">
                <a:latin typeface="SKCarbonitePolUni" panose="02040502050505030304" pitchFamily="18" charset="0"/>
              </a:rPr>
              <a:t>να επιβεβαιώσουν τη «μία και μοναδική αλήθεια» στην Ιστορία, που δεν επιδέχεται αμφισβήτηση,</a:t>
            </a:r>
          </a:p>
          <a:p>
            <a:pPr marL="571500" indent="-342900">
              <a:spcBef>
                <a:spcPts val="575"/>
              </a:spcBef>
              <a:buFont typeface="Wingdings" panose="05000000000000000000" pitchFamily="2" charset="2"/>
              <a:buChar char="§"/>
              <a:defRPr/>
            </a:pPr>
            <a:r>
              <a:rPr lang="el-GR" sz="2400" dirty="0">
                <a:latin typeface="SKCarbonitePolUni" panose="02040502050505030304" pitchFamily="18" charset="0"/>
              </a:rPr>
              <a:t>να ισχυροποιήσουν παραδείγματα του παρελθόντος ως κανόνες,</a:t>
            </a:r>
          </a:p>
          <a:p>
            <a:pPr marL="571500" indent="-342900">
              <a:spcBef>
                <a:spcPts val="575"/>
              </a:spcBef>
              <a:buFont typeface="Wingdings" panose="05000000000000000000" pitchFamily="2" charset="2"/>
              <a:buChar char="§"/>
              <a:defRPr/>
            </a:pPr>
            <a:r>
              <a:rPr lang="el-GR" sz="2400" dirty="0">
                <a:latin typeface="SKCarbonitePolUni" panose="02040502050505030304" pitchFamily="18" charset="0"/>
              </a:rPr>
              <a:t>να αρνηθούν οτιδήποτε δεν ανήκει στη δική τους </a:t>
            </a:r>
            <a:r>
              <a:rPr lang="el-GR" sz="2400" dirty="0" err="1">
                <a:latin typeface="SKCarbonitePolUni" panose="02040502050505030304" pitchFamily="18" charset="0"/>
              </a:rPr>
              <a:t>νοόσφαιρα</a:t>
            </a:r>
            <a:r>
              <a:rPr lang="el-GR" sz="2400" dirty="0">
                <a:latin typeface="SKCarbonitePolUni" panose="02040502050505030304" pitchFamily="18" charset="0"/>
              </a:rPr>
              <a:t> και</a:t>
            </a:r>
          </a:p>
          <a:p>
            <a:pPr marL="571500" indent="-342900">
              <a:spcBef>
                <a:spcPts val="575"/>
              </a:spcBef>
              <a:buFont typeface="Wingdings" panose="05000000000000000000" pitchFamily="2" charset="2"/>
              <a:buChar char="§"/>
              <a:defRPr/>
            </a:pPr>
            <a:r>
              <a:rPr lang="el-GR" sz="2400" dirty="0">
                <a:latin typeface="SKCarbonitePolUni" panose="02040502050505030304" pitchFamily="18" charset="0"/>
              </a:rPr>
              <a:t>να αντιλαμβάνονται τις αλλαγές στο παρόν.</a:t>
            </a:r>
          </a:p>
        </p:txBody>
      </p:sp>
    </p:spTree>
    <p:extLst>
      <p:ext uri="{BB962C8B-B14F-4D97-AF65-F5344CB8AC3E}">
        <p14:creationId xmlns:p14="http://schemas.microsoft.com/office/powerpoint/2010/main" val="5927633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Θέση εικόνας 6" descr="αγόρι που περπατάει με μια τσάντα βιβλίων και ένα ποδήλατο">
            <a:extLst>
              <a:ext uri="{FF2B5EF4-FFF2-40B4-BE49-F238E27FC236}">
                <a16:creationId xmlns:a16="http://schemas.microsoft.com/office/drawing/2014/main" id="{3111B687-3781-4457-A624-86311FC69082}"/>
              </a:ext>
            </a:extLst>
          </p:cNvPr>
          <p:cNvPicPr>
            <a:picLocks noGrp="1" noChangeAspect="1"/>
          </p:cNvPicPr>
          <p:nvPr>
            <p:ph type="pic" sz="quarter" idx="10"/>
          </p:nvPr>
        </p:nvPicPr>
        <p:blipFill rotWithShape="1">
          <a:blip r:embed="rId3" cstate="email">
            <a:extLst>
              <a:ext uri="{28A0092B-C50C-407E-A947-70E740481C1C}">
                <a14:useLocalDpi xmlns:a14="http://schemas.microsoft.com/office/drawing/2010/main"/>
              </a:ext>
            </a:extLst>
          </a:blip>
          <a:srcRect/>
          <a:stretch/>
        </p:blipFill>
        <p:spPr>
          <a:xfrm>
            <a:off x="6836125" y="0"/>
            <a:ext cx="5355875" cy="6858000"/>
          </a:xfrm>
        </p:spPr>
      </p:pic>
      <p:pic>
        <p:nvPicPr>
          <p:cNvPr id="35" name="Θέση περιεχομένου 34" descr="Ανοιχτό βιβλίο">
            <a:extLst>
              <a:ext uri="{FF2B5EF4-FFF2-40B4-BE49-F238E27FC236}">
                <a16:creationId xmlns:a16="http://schemas.microsoft.com/office/drawing/2014/main" id="{56174A3F-A7B3-40BE-88BD-1796890E4B44}"/>
              </a:ext>
            </a:extLst>
          </p:cNvPr>
          <p:cNvPicPr>
            <a:picLocks noGrp="1" noChangeAspect="1"/>
          </p:cNvPicPr>
          <p:nvPr>
            <p:ph sz="quarter" idx="13"/>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p:pic>
      <p:sp>
        <p:nvSpPr>
          <p:cNvPr id="23" name="Θέση κειμένου 22" descr="τμήμα περιεχομένου 1">
            <a:extLst>
              <a:ext uri="{FF2B5EF4-FFF2-40B4-BE49-F238E27FC236}">
                <a16:creationId xmlns:a16="http://schemas.microsoft.com/office/drawing/2014/main" id="{B88939B0-5B9A-4423-AFD1-CF6B22268795}"/>
              </a:ext>
            </a:extLst>
          </p:cNvPr>
          <p:cNvSpPr>
            <a:spLocks noGrp="1"/>
          </p:cNvSpPr>
          <p:nvPr>
            <p:ph type="body" sz="quarter" idx="11"/>
          </p:nvPr>
        </p:nvSpPr>
        <p:spPr/>
        <p:txBody>
          <a:bodyPr rtlCol="0"/>
          <a:lstStyle/>
          <a:p>
            <a:pPr marL="457200" indent="-457200" eaLnBrk="1" hangingPunct="1">
              <a:spcBef>
                <a:spcPts val="575"/>
              </a:spcBef>
              <a:buFont typeface="+mj-lt"/>
              <a:buAutoNum type="arabicPeriod" startAt="4"/>
              <a:defRPr/>
            </a:pPr>
            <a:r>
              <a:rPr lang="el-GR" sz="1800" dirty="0">
                <a:latin typeface="Constantia" panose="02030602050306030303" pitchFamily="18" charset="0"/>
              </a:rPr>
              <a:t>η</a:t>
            </a:r>
            <a:r>
              <a:rPr lang="el-GR" sz="1800" cap="none" dirty="0">
                <a:solidFill>
                  <a:schemeClr val="tx1"/>
                </a:solidFill>
                <a:latin typeface="Constantia" panose="02030602050306030303" pitchFamily="18" charset="0"/>
              </a:rPr>
              <a:t> άρθρωση ιστορικού λόγου, με ένα ειδικό εννοιολογικό σύστημα και αντίστοιχο «λεξιλόγιο» (ορολογία),</a:t>
            </a:r>
          </a:p>
          <a:p>
            <a:pPr marL="457200" indent="-457200" eaLnBrk="1" hangingPunct="1">
              <a:spcBef>
                <a:spcPts val="575"/>
              </a:spcBef>
              <a:buFont typeface="+mj-lt"/>
              <a:buAutoNum type="arabicPeriod" startAt="4"/>
              <a:defRPr/>
            </a:pPr>
            <a:endParaRPr lang="el-GR" sz="1800" cap="none" dirty="0">
              <a:solidFill>
                <a:schemeClr val="tx1"/>
              </a:solidFill>
              <a:latin typeface="Constantia" panose="02030602050306030303" pitchFamily="18" charset="0"/>
            </a:endParaRPr>
          </a:p>
          <a:p>
            <a:pPr marL="457200" indent="-457200" eaLnBrk="1" hangingPunct="1">
              <a:spcBef>
                <a:spcPts val="575"/>
              </a:spcBef>
              <a:buFont typeface="+mj-lt"/>
              <a:buAutoNum type="arabicPeriod" startAt="4"/>
              <a:defRPr/>
            </a:pPr>
            <a:r>
              <a:rPr lang="el-GR" sz="1800" cap="none" dirty="0">
                <a:solidFill>
                  <a:schemeClr val="tx1"/>
                </a:solidFill>
                <a:latin typeface="Constantia" panose="02030602050306030303" pitchFamily="18" charset="0"/>
              </a:rPr>
              <a:t>η συμμετοχή στον κοινωνικό ιστορικό διάλογο, στο πλαίσιο του οποίου η ιστορική σκέψη ελέγχεται, αξιολογείται και αποκτά νόημα,</a:t>
            </a:r>
            <a:endParaRPr lang="el-GR" sz="2000" cap="none" dirty="0">
              <a:solidFill>
                <a:schemeClr val="tx1"/>
              </a:solidFill>
              <a:latin typeface="Constantia" panose="02030602050306030303" pitchFamily="18" charset="0"/>
            </a:endParaRPr>
          </a:p>
        </p:txBody>
      </p:sp>
      <p:pic>
        <p:nvPicPr>
          <p:cNvPr id="36" name="Θέση περιεχομένου 35" descr="Μετάλλιο">
            <a:extLst>
              <a:ext uri="{FF2B5EF4-FFF2-40B4-BE49-F238E27FC236}">
                <a16:creationId xmlns:a16="http://schemas.microsoft.com/office/drawing/2014/main" id="{A960174C-A9DE-472D-BF1C-B13108BD70B7}"/>
              </a:ext>
            </a:extLst>
          </p:cNvPr>
          <p:cNvPicPr>
            <a:picLocks noGrp="1" noChangeAspect="1"/>
          </p:cNvPicPr>
          <p:nvPr>
            <p:ph sz="quarter" idx="14"/>
          </p:nvPr>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4863527" y="1996247"/>
            <a:ext cx="548640" cy="548640"/>
          </a:xfrm>
        </p:spPr>
      </p:pic>
      <p:sp>
        <p:nvSpPr>
          <p:cNvPr id="24" name="Θέση κειμένου 23" descr="τμήμα περιεχομένου 2">
            <a:extLst>
              <a:ext uri="{FF2B5EF4-FFF2-40B4-BE49-F238E27FC236}">
                <a16:creationId xmlns:a16="http://schemas.microsoft.com/office/drawing/2014/main" id="{C3930A4E-1302-4AC9-86A3-C4E8AF186ED8}"/>
              </a:ext>
            </a:extLst>
          </p:cNvPr>
          <p:cNvSpPr>
            <a:spLocks noGrp="1"/>
          </p:cNvSpPr>
          <p:nvPr>
            <p:ph type="body" sz="quarter" idx="12"/>
          </p:nvPr>
        </p:nvSpPr>
        <p:spPr>
          <a:xfrm>
            <a:off x="3634717" y="2717803"/>
            <a:ext cx="3201408" cy="3500569"/>
          </a:xfrm>
        </p:spPr>
        <p:txBody>
          <a:bodyPr rtlCol="0"/>
          <a:lstStyle/>
          <a:p>
            <a:pPr marL="457200" indent="-457200" eaLnBrk="1" hangingPunct="1">
              <a:spcBef>
                <a:spcPts val="575"/>
              </a:spcBef>
              <a:buFont typeface="+mj-lt"/>
              <a:buAutoNum type="arabicPeriod" startAt="6"/>
              <a:defRPr/>
            </a:pPr>
            <a:r>
              <a:rPr lang="el-GR" sz="2000" cap="none" dirty="0">
                <a:solidFill>
                  <a:schemeClr val="tx1"/>
                </a:solidFill>
                <a:latin typeface="Constantia" panose="02030602050306030303" pitchFamily="18" charset="0"/>
              </a:rPr>
              <a:t>ο εμπλουτισμός της κοινωνικής ιστορικής γνώσης, ο οποίος </a:t>
            </a:r>
            <a:r>
              <a:rPr lang="el-GR" sz="2000" cap="none" dirty="0" err="1">
                <a:solidFill>
                  <a:schemeClr val="tx1"/>
                </a:solidFill>
                <a:latin typeface="Constantia" panose="02030602050306030303" pitchFamily="18" charset="0"/>
              </a:rPr>
              <a:t>επανατροφοδοτεί</a:t>
            </a:r>
            <a:r>
              <a:rPr lang="el-GR" sz="2000" cap="none" dirty="0">
                <a:solidFill>
                  <a:schemeClr val="tx1"/>
                </a:solidFill>
                <a:latin typeface="Constantia" panose="02030602050306030303" pitchFamily="18" charset="0"/>
              </a:rPr>
              <a:t> την ιστορική σκέψη (και οδηγεί εκ νέου στο πρώτο στάδιο, με τη διατύπωση νέων ερωτημάτων).</a:t>
            </a:r>
          </a:p>
          <a:p>
            <a:pPr rtl="0"/>
            <a:endParaRPr lang="el-GR" dirty="0"/>
          </a:p>
        </p:txBody>
      </p:sp>
      <p:sp>
        <p:nvSpPr>
          <p:cNvPr id="14" name="Ορθογώνιο 13">
            <a:extLst>
              <a:ext uri="{FF2B5EF4-FFF2-40B4-BE49-F238E27FC236}">
                <a16:creationId xmlns:a16="http://schemas.microsoft.com/office/drawing/2014/main" id="{C862BC4D-BD7A-417E-A34A-59CE4D4A6AC8}"/>
              </a:ext>
              <a:ext uri="{C183D7F6-B498-43B3-948B-1728B52AA6E4}">
                <adec:decorative xmlns:adec="http://schemas.microsoft.com/office/drawing/2017/decorative" val="1"/>
              </a:ext>
            </a:extLst>
          </p:cNvPr>
          <p:cNvSpPr/>
          <p:nvPr/>
        </p:nvSpPr>
        <p:spPr>
          <a:xfrm>
            <a:off x="0" y="6355760"/>
            <a:ext cx="12192000" cy="9144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a:p>
        </p:txBody>
      </p:sp>
      <p:sp>
        <p:nvSpPr>
          <p:cNvPr id="15" name="Έλλειψη 14">
            <a:extLst>
              <a:ext uri="{FF2B5EF4-FFF2-40B4-BE49-F238E27FC236}">
                <a16:creationId xmlns:a16="http://schemas.microsoft.com/office/drawing/2014/main" id="{652937FB-CDE3-46B3-8481-AB5DB8C4BABA}"/>
              </a:ext>
              <a:ext uri="{C183D7F6-B498-43B3-948B-1728B52AA6E4}">
                <adec:decorative xmlns:adec="http://schemas.microsoft.com/office/drawing/2017/decorative" val="1"/>
              </a:ext>
            </a:extLst>
          </p:cNvPr>
          <p:cNvSpPr/>
          <p:nvPr/>
        </p:nvSpPr>
        <p:spPr>
          <a:xfrm>
            <a:off x="11091210" y="6086479"/>
            <a:ext cx="600974" cy="60097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a:p>
        </p:txBody>
      </p:sp>
      <p:sp>
        <p:nvSpPr>
          <p:cNvPr id="17" name="Θέση αριθμού διαφάνειας 5" descr="Αριθμός διαφάνειας">
            <a:extLst>
              <a:ext uri="{FF2B5EF4-FFF2-40B4-BE49-F238E27FC236}">
                <a16:creationId xmlns:a16="http://schemas.microsoft.com/office/drawing/2014/main" id="{79161314-0A22-4109-A2B1-41E87EFE1E18}"/>
              </a:ext>
              <a:ext uri="{C183D7F6-B498-43B3-948B-1728B52AA6E4}">
                <adec:decorative xmlns:adec="http://schemas.microsoft.com/office/drawing/2017/decorative" val="0"/>
              </a:ext>
            </a:extLst>
          </p:cNvPr>
          <p:cNvSpPr txBox="1">
            <a:spLocks/>
          </p:cNvSpPr>
          <p:nvPr/>
        </p:nvSpPr>
        <p:spPr>
          <a:xfrm>
            <a:off x="11091210" y="6189345"/>
            <a:ext cx="600974" cy="395243"/>
          </a:xfrm>
          <a:prstGeom prst="rect">
            <a:avLst/>
          </a:prstGeom>
        </p:spPr>
        <p:txBody>
          <a:bodyPr vert="horz" lIns="0" tIns="0" rIns="0" bIns="0" rtlCol="0" anchor="ctr"/>
          <a:lstStyle>
            <a:defPPr>
              <a:defRPr lang="en-US"/>
            </a:defPPr>
            <a:lvl1pPr marL="0" algn="r" defTabSz="914400" rtl="0" eaLnBrk="1" latinLnBrk="0" hangingPunct="1">
              <a:defRPr sz="11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fld id="{247A4EEE-49CE-4F6C-BF32-B7FCC5EBBF45}" type="slidenum">
              <a:rPr lang="el-GR" sz="1200" smtClean="0">
                <a:solidFill>
                  <a:schemeClr val="bg1"/>
                </a:solidFill>
              </a:rPr>
              <a:pPr algn="ctr" rtl="0"/>
              <a:t>4</a:t>
            </a:fld>
            <a:endParaRPr lang="el-GR" sz="1200">
              <a:solidFill>
                <a:schemeClr val="bg1"/>
              </a:solidFill>
            </a:endParaRPr>
          </a:p>
        </p:txBody>
      </p:sp>
      <p:sp>
        <p:nvSpPr>
          <p:cNvPr id="18" name="1 - Τίτλος">
            <a:extLst>
              <a:ext uri="{FF2B5EF4-FFF2-40B4-BE49-F238E27FC236}">
                <a16:creationId xmlns:a16="http://schemas.microsoft.com/office/drawing/2014/main" id="{25B3992E-E3DC-4348-93DE-19BC8031F392}"/>
              </a:ext>
            </a:extLst>
          </p:cNvPr>
          <p:cNvSpPr txBox="1">
            <a:spLocks/>
          </p:cNvSpPr>
          <p:nvPr/>
        </p:nvSpPr>
        <p:spPr>
          <a:xfrm>
            <a:off x="387992" y="0"/>
            <a:ext cx="5708008" cy="856985"/>
          </a:xfrm>
          <a:prstGeom prst="rect">
            <a:avLst/>
          </a:prstGeom>
        </p:spPr>
        <p:txBody>
          <a:bodyPr vert="horz" wrap="square" lIns="0" tIns="45720" rIns="91440" bIns="45720" rtlCol="0" anchor="t">
            <a:noAutofit/>
          </a:bodyPr>
          <a:lstStyle>
            <a:lvl1pPr algn="l" defTabSz="914400" rtl="0" eaLnBrk="1" latinLnBrk="0" hangingPunct="1">
              <a:lnSpc>
                <a:spcPct val="90000"/>
              </a:lnSpc>
              <a:spcBef>
                <a:spcPct val="0"/>
              </a:spcBef>
              <a:buNone/>
              <a:defRPr lang="en-GB" sz="2400" kern="1200">
                <a:solidFill>
                  <a:schemeClr val="tx1"/>
                </a:solidFill>
                <a:latin typeface="Corbel" panose="020B0503020204020204" pitchFamily="34" charset="0"/>
                <a:ea typeface="+mj-ea"/>
                <a:cs typeface="+mj-cs"/>
              </a:defRPr>
            </a:lvl1pPr>
          </a:lstStyle>
          <a:p>
            <a:pPr>
              <a:defRPr/>
            </a:pPr>
            <a:r>
              <a:rPr lang="el-GR" sz="1200" dirty="0"/>
              <a:t>ΙΕΑ 101</a:t>
            </a:r>
            <a:br>
              <a:rPr lang="el-GR" sz="1200" dirty="0"/>
            </a:br>
            <a:r>
              <a:rPr lang="el-GR" sz="1200" b="1" dirty="0"/>
              <a:t>ΔΙΔΑΚΤΙΚΗ – ΘΕΩΡΙΑ ΚΑΙ ΠΡΑΞΗ ΤΗΣ ΔΙΔΑΣΚΑΛΙΑΣ</a:t>
            </a:r>
            <a:br>
              <a:rPr lang="el-GR" sz="1200" dirty="0"/>
            </a:br>
            <a:r>
              <a:rPr lang="el-GR" sz="1200" dirty="0"/>
              <a:t>Κ. ΑΓΓΕΛΑΚΟΣ – Χ. ΚΟΥΡΓΙΑΝΤΑΚΗΣ</a:t>
            </a:r>
            <a:br>
              <a:rPr lang="el-GR" sz="1200" dirty="0"/>
            </a:br>
            <a:r>
              <a:rPr lang="el-GR" sz="1200" dirty="0"/>
              <a:t>ΥΠΟΧΡΕΩΤΙΚΟ, Η΄ ΕΞΑΜΗΝΟ</a:t>
            </a:r>
            <a:br>
              <a:rPr lang="el-GR" sz="1200" dirty="0"/>
            </a:br>
            <a:r>
              <a:rPr lang="el-GR" sz="1200" dirty="0"/>
              <a:t>5 ECTS</a:t>
            </a:r>
            <a:endParaRPr lang="el-GR" sz="1200" cap="small" dirty="0"/>
          </a:p>
        </p:txBody>
      </p:sp>
    </p:spTree>
    <p:extLst>
      <p:ext uri="{BB962C8B-B14F-4D97-AF65-F5344CB8AC3E}">
        <p14:creationId xmlns:p14="http://schemas.microsoft.com/office/powerpoint/2010/main" val="10900453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Θέση εικόνας 13" descr="δωμάτιο με κόκκινες καρέκλες μπροστά από ένα παράθυρο">
            <a:extLst>
              <a:ext uri="{FF2B5EF4-FFF2-40B4-BE49-F238E27FC236}">
                <a16:creationId xmlns:a16="http://schemas.microsoft.com/office/drawing/2014/main" id="{E983D85E-34D8-430D-875F-7EBB69A6B73E}"/>
              </a:ext>
            </a:extLst>
          </p:cNvPr>
          <p:cNvPicPr>
            <a:picLocks noGrp="1" noChangeAspect="1"/>
          </p:cNvPicPr>
          <p:nvPr>
            <p:ph type="pic" sz="quarter" idx="10"/>
          </p:nvPr>
        </p:nvPicPr>
        <p:blipFill rotWithShape="1">
          <a:blip r:embed="rId3" cstate="email">
            <a:extLst>
              <a:ext uri="{28A0092B-C50C-407E-A947-70E740481C1C}">
                <a14:useLocalDpi xmlns:a14="http://schemas.microsoft.com/office/drawing/2010/main"/>
              </a:ext>
            </a:extLst>
          </a:blip>
          <a:srcRect/>
          <a:stretch/>
        </p:blipFill>
        <p:spPr/>
      </p:pic>
      <p:grpSp>
        <p:nvGrpSpPr>
          <p:cNvPr id="4" name="Ομάδα 3">
            <a:extLst>
              <a:ext uri="{FF2B5EF4-FFF2-40B4-BE49-F238E27FC236}">
                <a16:creationId xmlns:a16="http://schemas.microsoft.com/office/drawing/2014/main" id="{EB664AAE-5AE9-41D7-8346-002B9F445323}"/>
              </a:ext>
              <a:ext uri="{C183D7F6-B498-43B3-948B-1728B52AA6E4}">
                <adec:decorative xmlns:adec="http://schemas.microsoft.com/office/drawing/2017/decorative" val="1"/>
              </a:ext>
            </a:extLst>
          </p:cNvPr>
          <p:cNvGrpSpPr/>
          <p:nvPr/>
        </p:nvGrpSpPr>
        <p:grpSpPr>
          <a:xfrm>
            <a:off x="-3740" y="0"/>
            <a:ext cx="6208649" cy="6858000"/>
            <a:chOff x="-3740" y="0"/>
            <a:chExt cx="6208649" cy="6858000"/>
          </a:xfrm>
        </p:grpSpPr>
        <p:sp>
          <p:nvSpPr>
            <p:cNvPr id="11" name="Ελεύθερη σχεδίαση: Σχήμα 10">
              <a:extLst>
                <a:ext uri="{FF2B5EF4-FFF2-40B4-BE49-F238E27FC236}">
                  <a16:creationId xmlns:a16="http://schemas.microsoft.com/office/drawing/2014/main" id="{927C3783-B800-4093-BB0D-D5AEF08C3B59}"/>
                </a:ext>
              </a:extLst>
            </p:cNvPr>
            <p:cNvSpPr/>
            <p:nvPr/>
          </p:nvSpPr>
          <p:spPr>
            <a:xfrm>
              <a:off x="-3740" y="0"/>
              <a:ext cx="6208649" cy="6858000"/>
            </a:xfrm>
            <a:custGeom>
              <a:avLst/>
              <a:gdLst>
                <a:gd name="connsiteX0" fmla="*/ 0 w 6208649"/>
                <a:gd name="connsiteY0" fmla="*/ 0 h 6858000"/>
                <a:gd name="connsiteX1" fmla="*/ 6208649 w 6208649"/>
                <a:gd name="connsiteY1" fmla="*/ 0 h 6858000"/>
                <a:gd name="connsiteX2" fmla="*/ 2737815 w 6208649"/>
                <a:gd name="connsiteY2" fmla="*/ 6858000 h 6858000"/>
                <a:gd name="connsiteX3" fmla="*/ 0 w 6208649"/>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208649" h="6858000">
                  <a:moveTo>
                    <a:pt x="0" y="0"/>
                  </a:moveTo>
                  <a:lnTo>
                    <a:pt x="6208649" y="0"/>
                  </a:lnTo>
                  <a:lnTo>
                    <a:pt x="2737815" y="6858000"/>
                  </a:lnTo>
                  <a:lnTo>
                    <a:pt x="0" y="6858000"/>
                  </a:lnTo>
                  <a:close/>
                </a:path>
              </a:pathLst>
            </a:custGeom>
            <a:solidFill>
              <a:schemeClr val="bg1">
                <a:lumMod val="95000"/>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l-GR"/>
            </a:p>
          </p:txBody>
        </p:sp>
        <p:sp>
          <p:nvSpPr>
            <p:cNvPr id="9" name="Ορθογώνιο 8">
              <a:extLst>
                <a:ext uri="{FF2B5EF4-FFF2-40B4-BE49-F238E27FC236}">
                  <a16:creationId xmlns:a16="http://schemas.microsoft.com/office/drawing/2014/main" id="{B576E978-A841-4A4F-B153-CC369D9391D3}"/>
                </a:ext>
              </a:extLst>
            </p:cNvPr>
            <p:cNvSpPr/>
            <p:nvPr/>
          </p:nvSpPr>
          <p:spPr>
            <a:xfrm>
              <a:off x="1451429" y="0"/>
              <a:ext cx="3222172" cy="6858000"/>
            </a:xfrm>
            <a:prstGeom prst="rect">
              <a:avLst/>
            </a:prstGeom>
            <a:solidFill>
              <a:schemeClr val="accent1">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a:p>
          </p:txBody>
        </p:sp>
      </p:grpSp>
      <p:sp>
        <p:nvSpPr>
          <p:cNvPr id="13" name="1 - Τίτλος">
            <a:extLst>
              <a:ext uri="{FF2B5EF4-FFF2-40B4-BE49-F238E27FC236}">
                <a16:creationId xmlns:a16="http://schemas.microsoft.com/office/drawing/2014/main" id="{FF358B07-FC26-4453-B1AC-17B6A5CB3DE7}"/>
              </a:ext>
            </a:extLst>
          </p:cNvPr>
          <p:cNvSpPr>
            <a:spLocks noGrp="1"/>
          </p:cNvSpPr>
          <p:nvPr>
            <p:ph type="ctrTitle"/>
          </p:nvPr>
        </p:nvSpPr>
        <p:spPr>
          <a:xfrm>
            <a:off x="-3740" y="0"/>
            <a:ext cx="6680308" cy="1268760"/>
          </a:xfrm>
        </p:spPr>
        <p:txBody>
          <a:bodyPr rtlCol="0">
            <a:noAutofit/>
          </a:bodyPr>
          <a:lstStyle/>
          <a:p>
            <a:pPr eaLnBrk="1" fontAlgn="auto" hangingPunct="1">
              <a:spcAft>
                <a:spcPts val="0"/>
              </a:spcAft>
              <a:defRPr/>
            </a:pPr>
            <a:r>
              <a:rPr lang="el-GR" sz="1400" dirty="0"/>
              <a:t>ΙΕΑ 101</a:t>
            </a:r>
            <a:br>
              <a:rPr lang="el-GR" sz="1400" dirty="0"/>
            </a:br>
            <a:r>
              <a:rPr lang="el-GR" sz="1400" b="1" dirty="0"/>
              <a:t>ΔΙΔΑΚΤΙΚΗ – ΘΕΩΡΙΑ ΚΑΙ ΠΡΑΞΗ ΤΗΣ ΔΙΔΑΣΚΑΛΙΑΣ</a:t>
            </a:r>
            <a:br>
              <a:rPr lang="el-GR" sz="1400" dirty="0"/>
            </a:br>
            <a:r>
              <a:rPr lang="el-GR" sz="1400" dirty="0"/>
              <a:t>Κ. ΑΓΓΕΛΑΚΟΣ – Χ. ΚΟΥΡΓΙΑΝΤΑΚΗΣ</a:t>
            </a:r>
            <a:br>
              <a:rPr lang="el-GR" sz="1400" dirty="0"/>
            </a:br>
            <a:r>
              <a:rPr lang="el-GR" sz="1400" dirty="0"/>
              <a:t>ΥΠΟΧΡΕΩΤΙΚΟ, Η΄ ΕΞΑΜΗΝΟ</a:t>
            </a:r>
            <a:br>
              <a:rPr lang="el-GR" sz="1400" dirty="0"/>
            </a:br>
            <a:r>
              <a:rPr lang="el-GR" sz="1400" dirty="0"/>
              <a:t>5 ECTS</a:t>
            </a:r>
            <a:endParaRPr lang="el-GR" sz="1400" cap="small" dirty="0"/>
          </a:p>
        </p:txBody>
      </p:sp>
      <p:sp>
        <p:nvSpPr>
          <p:cNvPr id="15" name="2 - Υπότιτλος">
            <a:extLst>
              <a:ext uri="{FF2B5EF4-FFF2-40B4-BE49-F238E27FC236}">
                <a16:creationId xmlns:a16="http://schemas.microsoft.com/office/drawing/2014/main" id="{BE891D04-9168-4B60-8830-7D14C92E3412}"/>
              </a:ext>
            </a:extLst>
          </p:cNvPr>
          <p:cNvSpPr>
            <a:spLocks noGrp="1"/>
          </p:cNvSpPr>
          <p:nvPr>
            <p:ph type="subTitle" idx="1"/>
          </p:nvPr>
        </p:nvSpPr>
        <p:spPr>
          <a:xfrm>
            <a:off x="6676567" y="152400"/>
            <a:ext cx="5379966" cy="6587067"/>
          </a:xfrm>
        </p:spPr>
        <p:txBody>
          <a:bodyPr/>
          <a:lstStyle/>
          <a:p>
            <a:pPr indent="360363" algn="l">
              <a:spcBef>
                <a:spcPts val="575"/>
              </a:spcBef>
              <a:defRPr/>
            </a:pPr>
            <a:endParaRPr lang="el-GR" sz="2400" dirty="0">
              <a:solidFill>
                <a:schemeClr val="tx1"/>
              </a:solidFill>
              <a:latin typeface="Aka-AcidGR-Collage" panose="02000603000000000000" pitchFamily="50" charset="-95"/>
              <a:ea typeface="Aka-AcidGR-Collage" panose="02000603000000000000" pitchFamily="50" charset="-95"/>
            </a:endParaRPr>
          </a:p>
          <a:p>
            <a:pPr indent="360363" algn="l">
              <a:spcBef>
                <a:spcPts val="575"/>
              </a:spcBef>
              <a:defRPr/>
            </a:pPr>
            <a:r>
              <a:rPr lang="el-GR" sz="2000" b="1" dirty="0">
                <a:solidFill>
                  <a:schemeClr val="tx1"/>
                </a:solidFill>
                <a:latin typeface="Constantia" panose="02030602050306030303" pitchFamily="18" charset="0"/>
                <a:ea typeface="Aka-AcidGR-Collage" panose="02000603000000000000" pitchFamily="50" charset="-95"/>
              </a:rPr>
              <a:t>Η ΙΣΤΟΡΙΚΗ ΣΚΕΨΗ ΣΤΑ ΠΑΙΔΙΑ</a:t>
            </a:r>
          </a:p>
          <a:p>
            <a:pPr indent="360363" algn="l">
              <a:spcBef>
                <a:spcPts val="575"/>
              </a:spcBef>
              <a:defRPr/>
            </a:pPr>
            <a:endParaRPr lang="el-GR" sz="2400" dirty="0">
              <a:solidFill>
                <a:schemeClr val="tx1"/>
              </a:solidFill>
              <a:latin typeface="Constantia" panose="02030602050306030303" pitchFamily="18" charset="0"/>
              <a:ea typeface="Aka-AcidGR-Collage" panose="02000603000000000000" pitchFamily="50" charset="-95"/>
            </a:endParaRPr>
          </a:p>
          <a:p>
            <a:pPr indent="360363" algn="l">
              <a:spcBef>
                <a:spcPts val="575"/>
              </a:spcBef>
              <a:defRPr/>
            </a:pPr>
            <a:r>
              <a:rPr lang="el-GR" sz="2200" dirty="0">
                <a:solidFill>
                  <a:schemeClr val="tx1"/>
                </a:solidFill>
                <a:latin typeface="Constantia" panose="02030602050306030303" pitchFamily="18" charset="0"/>
                <a:ea typeface="Aka-AcidGR-Collage" panose="02000603000000000000" pitchFamily="50" charset="-95"/>
              </a:rPr>
              <a:t>Η ιστορική σκέψη των παιδιών συνδέεται με την ηλικία και γενικά με τη διαδικασία ωρίμανσής τους, που δεν αφορά μόνο φυσικά βιολογικά θέματα, αλλά και κοινωνικά, διανοητικά, συναισθηματικά, ψυχολογικά κ.λπ.</a:t>
            </a:r>
          </a:p>
          <a:p>
            <a:pPr indent="360363" algn="l">
              <a:spcBef>
                <a:spcPts val="575"/>
              </a:spcBef>
              <a:defRPr/>
            </a:pPr>
            <a:endParaRPr lang="el-GR" sz="2200" dirty="0">
              <a:solidFill>
                <a:schemeClr val="tx1"/>
              </a:solidFill>
              <a:latin typeface="Constantia" panose="02030602050306030303" pitchFamily="18" charset="0"/>
              <a:ea typeface="Aka-AcidGR-Collage" panose="02000603000000000000" pitchFamily="50" charset="-95"/>
            </a:endParaRPr>
          </a:p>
          <a:p>
            <a:pPr indent="360363" algn="l">
              <a:spcBef>
                <a:spcPts val="575"/>
              </a:spcBef>
              <a:defRPr/>
            </a:pPr>
            <a:endParaRPr lang="el-GR" sz="2200" dirty="0">
              <a:solidFill>
                <a:schemeClr val="tx1"/>
              </a:solidFill>
              <a:latin typeface="Constantia" panose="02030602050306030303" pitchFamily="18" charset="0"/>
              <a:ea typeface="Aka-AcidGR-Collage" panose="02000603000000000000" pitchFamily="50" charset="-95"/>
            </a:endParaRPr>
          </a:p>
          <a:p>
            <a:pPr indent="360363" algn="l">
              <a:spcBef>
                <a:spcPts val="575"/>
              </a:spcBef>
              <a:defRPr/>
            </a:pPr>
            <a:r>
              <a:rPr lang="el-GR" sz="2200" dirty="0">
                <a:solidFill>
                  <a:schemeClr val="tx1"/>
                </a:solidFill>
                <a:latin typeface="Constantia" panose="02030602050306030303" pitchFamily="18" charset="0"/>
                <a:ea typeface="Aka-AcidGR-Collage" panose="02000603000000000000" pitchFamily="50" charset="-95"/>
              </a:rPr>
              <a:t>Μεγαλύτερες διαφορές εμφανίζονται μεταξύ των ηλικιών 12/13 και 13/14 παρά μεταξύ των ηλικιών 13/14 και 14/15.</a:t>
            </a:r>
          </a:p>
          <a:p>
            <a:pPr indent="360363" algn="l">
              <a:spcBef>
                <a:spcPts val="575"/>
              </a:spcBef>
              <a:defRPr/>
            </a:pPr>
            <a:endParaRPr lang="el-GR" sz="2200" dirty="0">
              <a:solidFill>
                <a:schemeClr val="tx1"/>
              </a:solidFill>
              <a:latin typeface="Constantia" panose="02030602050306030303" pitchFamily="18" charset="0"/>
              <a:ea typeface="Aka-AcidGR-Collage" panose="02000603000000000000" pitchFamily="50" charset="-95"/>
            </a:endParaRPr>
          </a:p>
          <a:p>
            <a:pPr indent="360363" algn="l">
              <a:spcBef>
                <a:spcPts val="575"/>
              </a:spcBef>
              <a:defRPr/>
            </a:pPr>
            <a:r>
              <a:rPr lang="el-GR" sz="2200" b="1" dirty="0">
                <a:solidFill>
                  <a:schemeClr val="tx1"/>
                </a:solidFill>
                <a:latin typeface="Constantia" panose="02030602050306030303" pitchFamily="18" charset="0"/>
                <a:ea typeface="Aka-AcidGR-Collage" panose="02000603000000000000" pitchFamily="50" charset="-95"/>
              </a:rPr>
              <a:t>Στην ηλικία των 13/14 χρόνων η ιστορική σκέψη φαίνεται να σταθεροποιείται.</a:t>
            </a:r>
          </a:p>
          <a:p>
            <a:pPr indent="360363" algn="l" eaLnBrk="1" hangingPunct="1">
              <a:spcBef>
                <a:spcPts val="575"/>
              </a:spcBef>
              <a:defRPr/>
            </a:pPr>
            <a:endParaRPr lang="el-GR" sz="2400" cap="none" dirty="0">
              <a:solidFill>
                <a:schemeClr val="tx1"/>
              </a:solidFill>
              <a:latin typeface="Aka-AcidGR-Collage" panose="02000603000000000000" pitchFamily="50" charset="-95"/>
              <a:ea typeface="Aka-AcidGR-Collage" panose="02000603000000000000" pitchFamily="50" charset="-95"/>
            </a:endParaRPr>
          </a:p>
        </p:txBody>
      </p:sp>
    </p:spTree>
    <p:extLst>
      <p:ext uri="{BB962C8B-B14F-4D97-AF65-F5344CB8AC3E}">
        <p14:creationId xmlns:p14="http://schemas.microsoft.com/office/powerpoint/2010/main" val="28123823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Θέση εικόνας 8" descr="Ανοιχτό βιβλίο">
            <a:extLst>
              <a:ext uri="{FF2B5EF4-FFF2-40B4-BE49-F238E27FC236}">
                <a16:creationId xmlns:a16="http://schemas.microsoft.com/office/drawing/2014/main" id="{A799F565-1DAB-4AD3-BCE4-5DAC8012F35C}"/>
              </a:ext>
            </a:extLst>
          </p:cNvPr>
          <p:cNvPicPr>
            <a:picLocks noGrp="1" noChangeAspect="1"/>
          </p:cNvPicPr>
          <p:nvPr>
            <p:ph type="pic" sz="quarter" idx="10"/>
          </p:nvPr>
        </p:nvPicPr>
        <p:blipFill>
          <a:blip r:embed="rId3">
            <a:extLst>
              <a:ext uri="{28A0092B-C50C-407E-A947-70E740481C1C}">
                <a14:useLocalDpi xmlns:a14="http://schemas.microsoft.com/office/drawing/2010/main"/>
              </a:ext>
            </a:extLst>
          </a:blip>
          <a:srcRect/>
          <a:stretch>
            <a:fillRect/>
          </a:stretch>
        </p:blipFill>
        <p:spPr/>
      </p:pic>
      <p:sp>
        <p:nvSpPr>
          <p:cNvPr id="29" name="Ορθογώνιο 28">
            <a:extLst>
              <a:ext uri="{FF2B5EF4-FFF2-40B4-BE49-F238E27FC236}">
                <a16:creationId xmlns:a16="http://schemas.microsoft.com/office/drawing/2014/main" id="{5C2DDD60-EB1C-44D8-84E1-D86EB3558F11}"/>
              </a:ext>
              <a:ext uri="{C183D7F6-B498-43B3-948B-1728B52AA6E4}">
                <adec:decorative xmlns:adec="http://schemas.microsoft.com/office/drawing/2017/decorative" val="1"/>
              </a:ext>
            </a:extLst>
          </p:cNvPr>
          <p:cNvSpPr/>
          <p:nvPr/>
        </p:nvSpPr>
        <p:spPr>
          <a:xfrm>
            <a:off x="0" y="0"/>
            <a:ext cx="12192000" cy="6863626"/>
          </a:xfrm>
          <a:prstGeom prst="rect">
            <a:avLst/>
          </a:prstGeom>
          <a:solidFill>
            <a:schemeClr val="tx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a:p>
        </p:txBody>
      </p:sp>
      <p:grpSp>
        <p:nvGrpSpPr>
          <p:cNvPr id="7" name="Ομάδα 6">
            <a:extLst>
              <a:ext uri="{FF2B5EF4-FFF2-40B4-BE49-F238E27FC236}">
                <a16:creationId xmlns:a16="http://schemas.microsoft.com/office/drawing/2014/main" id="{F5325EDA-7343-463C-83EC-5D799E8B8195}"/>
              </a:ext>
              <a:ext uri="{C183D7F6-B498-43B3-948B-1728B52AA6E4}">
                <adec:decorative xmlns:adec="http://schemas.microsoft.com/office/drawing/2017/decorative" val="1"/>
              </a:ext>
            </a:extLst>
          </p:cNvPr>
          <p:cNvGrpSpPr/>
          <p:nvPr/>
        </p:nvGrpSpPr>
        <p:grpSpPr>
          <a:xfrm>
            <a:off x="9621170" y="0"/>
            <a:ext cx="2570831" cy="6858001"/>
            <a:chOff x="9621170" y="0"/>
            <a:chExt cx="2570831" cy="6858001"/>
          </a:xfrm>
        </p:grpSpPr>
        <p:sp>
          <p:nvSpPr>
            <p:cNvPr id="32" name="Ελεύθερο σχήμα: Σχήμα 31">
              <a:extLst>
                <a:ext uri="{FF2B5EF4-FFF2-40B4-BE49-F238E27FC236}">
                  <a16:creationId xmlns:a16="http://schemas.microsoft.com/office/drawing/2014/main" id="{25DFF88D-A516-4508-BC03-10D68E4034CF}"/>
                </a:ext>
              </a:extLst>
            </p:cNvPr>
            <p:cNvSpPr/>
            <p:nvPr/>
          </p:nvSpPr>
          <p:spPr>
            <a:xfrm>
              <a:off x="9621170" y="0"/>
              <a:ext cx="2570831" cy="6858000"/>
            </a:xfrm>
            <a:custGeom>
              <a:avLst/>
              <a:gdLst>
                <a:gd name="connsiteX0" fmla="*/ 1649197 w 2570831"/>
                <a:gd name="connsiteY0" fmla="*/ 0 h 6858000"/>
                <a:gd name="connsiteX1" fmla="*/ 2570831 w 2570831"/>
                <a:gd name="connsiteY1" fmla="*/ 0 h 6858000"/>
                <a:gd name="connsiteX2" fmla="*/ 2570831 w 2570831"/>
                <a:gd name="connsiteY2" fmla="*/ 6858000 h 6858000"/>
                <a:gd name="connsiteX3" fmla="*/ 0 w 257083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2570831" h="6858000">
                  <a:moveTo>
                    <a:pt x="1649197" y="0"/>
                  </a:moveTo>
                  <a:lnTo>
                    <a:pt x="2570831" y="0"/>
                  </a:lnTo>
                  <a:lnTo>
                    <a:pt x="2570831" y="6858000"/>
                  </a:lnTo>
                  <a:lnTo>
                    <a:pt x="0" y="6858000"/>
                  </a:lnTo>
                  <a:close/>
                </a:path>
              </a:pathLst>
            </a:custGeom>
            <a:solidFill>
              <a:schemeClr val="bg1">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l-GR"/>
            </a:p>
          </p:txBody>
        </p:sp>
        <p:sp>
          <p:nvSpPr>
            <p:cNvPr id="30" name="Ελεύθερη σχεδίαση: Σχήμα 29">
              <a:extLst>
                <a:ext uri="{FF2B5EF4-FFF2-40B4-BE49-F238E27FC236}">
                  <a16:creationId xmlns:a16="http://schemas.microsoft.com/office/drawing/2014/main" id="{F990A05A-2B0C-4EA2-8A33-D5A7D8C1BC4F}"/>
                </a:ext>
              </a:extLst>
            </p:cNvPr>
            <p:cNvSpPr/>
            <p:nvPr/>
          </p:nvSpPr>
          <p:spPr>
            <a:xfrm>
              <a:off x="9754598" y="0"/>
              <a:ext cx="2437402" cy="6858000"/>
            </a:xfrm>
            <a:custGeom>
              <a:avLst/>
              <a:gdLst>
                <a:gd name="connsiteX0" fmla="*/ 1649197 w 2437402"/>
                <a:gd name="connsiteY0" fmla="*/ 0 h 6858000"/>
                <a:gd name="connsiteX1" fmla="*/ 2437402 w 2437402"/>
                <a:gd name="connsiteY1" fmla="*/ 0 h 6858000"/>
                <a:gd name="connsiteX2" fmla="*/ 2437402 w 2437402"/>
                <a:gd name="connsiteY2" fmla="*/ 6858000 h 6858000"/>
                <a:gd name="connsiteX3" fmla="*/ 0 w 243740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2437402" h="6858000">
                  <a:moveTo>
                    <a:pt x="1649197" y="0"/>
                  </a:moveTo>
                  <a:lnTo>
                    <a:pt x="2437402" y="0"/>
                  </a:lnTo>
                  <a:lnTo>
                    <a:pt x="2437402" y="6858000"/>
                  </a:lnTo>
                  <a:lnTo>
                    <a:pt x="0" y="6858000"/>
                  </a:lnTo>
                  <a:close/>
                </a:path>
              </a:pathLst>
            </a:custGeom>
            <a:solidFill>
              <a:schemeClr val="bg1">
                <a:alpha val="3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l-GR"/>
            </a:p>
          </p:txBody>
        </p:sp>
        <p:sp>
          <p:nvSpPr>
            <p:cNvPr id="28" name="Ελεύθερη σχεδίαση: Σχήμα 27">
              <a:extLst>
                <a:ext uri="{FF2B5EF4-FFF2-40B4-BE49-F238E27FC236}">
                  <a16:creationId xmlns:a16="http://schemas.microsoft.com/office/drawing/2014/main" id="{79BF84DA-56CC-4319-9B18-B6303F93EF5A}"/>
                </a:ext>
              </a:extLst>
            </p:cNvPr>
            <p:cNvSpPr/>
            <p:nvPr/>
          </p:nvSpPr>
          <p:spPr>
            <a:xfrm>
              <a:off x="10011320" y="0"/>
              <a:ext cx="2180680" cy="6858000"/>
            </a:xfrm>
            <a:custGeom>
              <a:avLst/>
              <a:gdLst>
                <a:gd name="connsiteX0" fmla="*/ 1649197 w 2180680"/>
                <a:gd name="connsiteY0" fmla="*/ 0 h 6858000"/>
                <a:gd name="connsiteX1" fmla="*/ 2180680 w 2180680"/>
                <a:gd name="connsiteY1" fmla="*/ 0 h 6858000"/>
                <a:gd name="connsiteX2" fmla="*/ 2180680 w 2180680"/>
                <a:gd name="connsiteY2" fmla="*/ 6858000 h 6858000"/>
                <a:gd name="connsiteX3" fmla="*/ 0 w 218068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2180680" h="6858000">
                  <a:moveTo>
                    <a:pt x="1649197" y="0"/>
                  </a:moveTo>
                  <a:lnTo>
                    <a:pt x="2180680" y="0"/>
                  </a:lnTo>
                  <a:lnTo>
                    <a:pt x="2180680" y="6858000"/>
                  </a:lnTo>
                  <a:lnTo>
                    <a:pt x="0" y="6858000"/>
                  </a:lnTo>
                  <a:close/>
                </a:path>
              </a:pathLst>
            </a:custGeom>
            <a:solidFill>
              <a:schemeClr val="bg1">
                <a:alpha val="6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l-GR"/>
            </a:p>
          </p:txBody>
        </p:sp>
        <p:sp>
          <p:nvSpPr>
            <p:cNvPr id="26" name="Ελεύθερη σχεδίαση: Σχήμα 25">
              <a:extLst>
                <a:ext uri="{FF2B5EF4-FFF2-40B4-BE49-F238E27FC236}">
                  <a16:creationId xmlns:a16="http://schemas.microsoft.com/office/drawing/2014/main" id="{3FE4855B-D7C3-4EA7-8050-5BDDB9E3A78A}"/>
                </a:ext>
              </a:extLst>
            </p:cNvPr>
            <p:cNvSpPr/>
            <p:nvPr/>
          </p:nvSpPr>
          <p:spPr>
            <a:xfrm>
              <a:off x="10544156" y="5626"/>
              <a:ext cx="1647844" cy="6852374"/>
            </a:xfrm>
            <a:custGeom>
              <a:avLst/>
              <a:gdLst>
                <a:gd name="connsiteX0" fmla="*/ 1647844 w 1647844"/>
                <a:gd name="connsiteY0" fmla="*/ 0 h 6852374"/>
                <a:gd name="connsiteX1" fmla="*/ 1647844 w 1647844"/>
                <a:gd name="connsiteY1" fmla="*/ 6852374 h 6852374"/>
                <a:gd name="connsiteX2" fmla="*/ 0 w 1647844"/>
                <a:gd name="connsiteY2" fmla="*/ 6852374 h 6852374"/>
              </a:gdLst>
              <a:ahLst/>
              <a:cxnLst>
                <a:cxn ang="0">
                  <a:pos x="connsiteX0" y="connsiteY0"/>
                </a:cxn>
                <a:cxn ang="0">
                  <a:pos x="connsiteX1" y="connsiteY1"/>
                </a:cxn>
                <a:cxn ang="0">
                  <a:pos x="connsiteX2" y="connsiteY2"/>
                </a:cxn>
              </a:cxnLst>
              <a:rect l="l" t="t" r="r" b="b"/>
              <a:pathLst>
                <a:path w="1647844" h="6852374">
                  <a:moveTo>
                    <a:pt x="1647844" y="0"/>
                  </a:moveTo>
                  <a:lnTo>
                    <a:pt x="1647844" y="6852374"/>
                  </a:lnTo>
                  <a:lnTo>
                    <a:pt x="0" y="6852374"/>
                  </a:lnTo>
                  <a:close/>
                </a:path>
              </a:pathLst>
            </a:cu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l-GR"/>
            </a:p>
          </p:txBody>
        </p:sp>
        <p:sp>
          <p:nvSpPr>
            <p:cNvPr id="24" name="Ελεύθερο σχήμα: Σχήμα 23">
              <a:extLst>
                <a:ext uri="{FF2B5EF4-FFF2-40B4-BE49-F238E27FC236}">
                  <a16:creationId xmlns:a16="http://schemas.microsoft.com/office/drawing/2014/main" id="{EC066EC5-6C2C-4006-B87D-E6C5CFDEF302}"/>
                </a:ext>
              </a:extLst>
            </p:cNvPr>
            <p:cNvSpPr/>
            <p:nvPr/>
          </p:nvSpPr>
          <p:spPr>
            <a:xfrm>
              <a:off x="10803086" y="1082358"/>
              <a:ext cx="1388914" cy="5775643"/>
            </a:xfrm>
            <a:custGeom>
              <a:avLst/>
              <a:gdLst>
                <a:gd name="connsiteX0" fmla="*/ 1388914 w 1388914"/>
                <a:gd name="connsiteY0" fmla="*/ 0 h 5775643"/>
                <a:gd name="connsiteX1" fmla="*/ 1388914 w 1388914"/>
                <a:gd name="connsiteY1" fmla="*/ 5775643 h 5775643"/>
                <a:gd name="connsiteX2" fmla="*/ 0 w 1388914"/>
                <a:gd name="connsiteY2" fmla="*/ 5775643 h 5775643"/>
              </a:gdLst>
              <a:ahLst/>
              <a:cxnLst>
                <a:cxn ang="0">
                  <a:pos x="connsiteX0" y="connsiteY0"/>
                </a:cxn>
                <a:cxn ang="0">
                  <a:pos x="connsiteX1" y="connsiteY1"/>
                </a:cxn>
                <a:cxn ang="0">
                  <a:pos x="connsiteX2" y="connsiteY2"/>
                </a:cxn>
              </a:cxnLst>
              <a:rect l="l" t="t" r="r" b="b"/>
              <a:pathLst>
                <a:path w="1388914" h="5775643">
                  <a:moveTo>
                    <a:pt x="1388914" y="0"/>
                  </a:moveTo>
                  <a:lnTo>
                    <a:pt x="1388914" y="5775643"/>
                  </a:lnTo>
                  <a:lnTo>
                    <a:pt x="0" y="5775643"/>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l-GR"/>
            </a:p>
          </p:txBody>
        </p:sp>
      </p:grpSp>
      <p:sp>
        <p:nvSpPr>
          <p:cNvPr id="4" name="Τίτλος 3" descr="Τίτλος">
            <a:extLst>
              <a:ext uri="{FF2B5EF4-FFF2-40B4-BE49-F238E27FC236}">
                <a16:creationId xmlns:a16="http://schemas.microsoft.com/office/drawing/2014/main" id="{DFF36EE7-AE57-42F4-ACA9-A328C1F4EA02}"/>
              </a:ext>
            </a:extLst>
          </p:cNvPr>
          <p:cNvSpPr>
            <a:spLocks noGrp="1"/>
          </p:cNvSpPr>
          <p:nvPr>
            <p:ph type="title"/>
          </p:nvPr>
        </p:nvSpPr>
        <p:spPr>
          <a:xfrm>
            <a:off x="209549" y="977043"/>
            <a:ext cx="11514137" cy="1008856"/>
          </a:xfrm>
        </p:spPr>
        <p:txBody>
          <a:bodyPr rtlCol="0"/>
          <a:lstStyle/>
          <a:p>
            <a:pPr algn="ctr"/>
            <a:r>
              <a:rPr lang="el-GR" dirty="0"/>
              <a:t>Η ΙΣΤΟΡΙΚΗ ΣΚΕΨΗ ΣΤΑ ΠΑΙΔΙΑ</a:t>
            </a:r>
            <a:br>
              <a:rPr lang="el-GR" dirty="0"/>
            </a:br>
            <a:r>
              <a:rPr lang="el-GR" dirty="0"/>
              <a:t>Παράγοντες που εμποδίζουν την ανάπτυξη της ιστορικής σκέψης των μαθητών:</a:t>
            </a:r>
          </a:p>
        </p:txBody>
      </p:sp>
      <p:pic>
        <p:nvPicPr>
          <p:cNvPr id="83" name="Θέση περιεχομένου 82" descr="Κουδούνι">
            <a:extLst>
              <a:ext uri="{FF2B5EF4-FFF2-40B4-BE49-F238E27FC236}">
                <a16:creationId xmlns:a16="http://schemas.microsoft.com/office/drawing/2014/main" id="{604095CF-E62F-46A4-A86C-5F465AE6E235}"/>
              </a:ext>
            </a:extLst>
          </p:cNvPr>
          <p:cNvPicPr>
            <a:picLocks noGrp="1" noChangeAspect="1"/>
          </p:cNvPicPr>
          <p:nvPr>
            <p:ph sz="quarter" idx="13"/>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2520849" y="1866810"/>
            <a:ext cx="548640" cy="548640"/>
          </a:xfrm>
        </p:spPr>
      </p:pic>
      <p:sp>
        <p:nvSpPr>
          <p:cNvPr id="87" name="Θέση κειμένου 86" descr="τμήμα περιεχομένου 1">
            <a:extLst>
              <a:ext uri="{FF2B5EF4-FFF2-40B4-BE49-F238E27FC236}">
                <a16:creationId xmlns:a16="http://schemas.microsoft.com/office/drawing/2014/main" id="{1F4C9CA2-B224-40CD-8DB2-CAE478D23611}"/>
              </a:ext>
            </a:extLst>
          </p:cNvPr>
          <p:cNvSpPr>
            <a:spLocks noGrp="1"/>
          </p:cNvSpPr>
          <p:nvPr>
            <p:ph type="body" sz="quarter" idx="11"/>
          </p:nvPr>
        </p:nvSpPr>
        <p:spPr>
          <a:xfrm>
            <a:off x="1106129" y="2588959"/>
            <a:ext cx="3189307" cy="3368675"/>
          </a:xfrm>
        </p:spPr>
        <p:txBody>
          <a:bodyPr rtlCol="0"/>
          <a:lstStyle/>
          <a:p>
            <a:pPr>
              <a:spcBef>
                <a:spcPts val="580"/>
              </a:spcBef>
              <a:buClr>
                <a:schemeClr val="tx1">
                  <a:lumMod val="85000"/>
                  <a:lumOff val="15000"/>
                </a:schemeClr>
              </a:buClr>
              <a:defRPr/>
            </a:pPr>
            <a:r>
              <a:rPr lang="el-GR" sz="2200" dirty="0">
                <a:solidFill>
                  <a:schemeClr val="bg1"/>
                </a:solidFill>
                <a:effectLst>
                  <a:outerShdw blurRad="38100" dist="38100" dir="2700000" algn="tl">
                    <a:srgbClr val="000000">
                      <a:alpha val="43137"/>
                    </a:srgbClr>
                  </a:outerShdw>
                </a:effectLst>
                <a:latin typeface="Corbel" panose="020B0503020204020204" pitchFamily="34" charset="0"/>
              </a:rPr>
              <a:t>Η συνήθεια να μην αντιμετωπίζεται η Ιστορία ως γνωστική κατασκευή υπό συνεχή αναθεώρηση, αλλά ως έτοιμο σώμα γνώσης που απλώς «μεταφέρεται» στα «άδεια κεφάλια» των μαθητών.</a:t>
            </a:r>
          </a:p>
        </p:txBody>
      </p:sp>
      <p:pic>
        <p:nvPicPr>
          <p:cNvPr id="95" name="Θέση περιεχομένου 94" descr="Μικροσκόπιο">
            <a:extLst>
              <a:ext uri="{FF2B5EF4-FFF2-40B4-BE49-F238E27FC236}">
                <a16:creationId xmlns:a16="http://schemas.microsoft.com/office/drawing/2014/main" id="{96991F60-484C-4906-ADB8-676435D3D6E3}"/>
              </a:ext>
            </a:extLst>
          </p:cNvPr>
          <p:cNvPicPr>
            <a:picLocks noGrp="1" noChangeAspect="1"/>
          </p:cNvPicPr>
          <p:nvPr>
            <p:ph sz="quarter" idx="14"/>
          </p:nvPr>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7134289" y="1872890"/>
            <a:ext cx="547688" cy="547688"/>
          </a:xfrm>
        </p:spPr>
      </p:pic>
      <p:sp>
        <p:nvSpPr>
          <p:cNvPr id="88" name="Θέση κειμένου 87" descr="τμήμα περιεχομένου 2">
            <a:extLst>
              <a:ext uri="{FF2B5EF4-FFF2-40B4-BE49-F238E27FC236}">
                <a16:creationId xmlns:a16="http://schemas.microsoft.com/office/drawing/2014/main" id="{D01EBAE5-B81D-4150-B62C-F56241C55563}"/>
              </a:ext>
            </a:extLst>
          </p:cNvPr>
          <p:cNvSpPr>
            <a:spLocks noGrp="1"/>
          </p:cNvSpPr>
          <p:nvPr>
            <p:ph type="body" sz="quarter" idx="12"/>
          </p:nvPr>
        </p:nvSpPr>
        <p:spPr>
          <a:xfrm>
            <a:off x="5751871" y="2557534"/>
            <a:ext cx="3716593" cy="3368675"/>
          </a:xfrm>
        </p:spPr>
        <p:txBody>
          <a:bodyPr rtlCol="0"/>
          <a:lstStyle/>
          <a:p>
            <a:pPr>
              <a:spcBef>
                <a:spcPts val="580"/>
              </a:spcBef>
              <a:buClr>
                <a:schemeClr val="tx1">
                  <a:lumMod val="85000"/>
                  <a:lumOff val="15000"/>
                </a:schemeClr>
              </a:buClr>
              <a:defRPr/>
            </a:pPr>
            <a:r>
              <a:rPr lang="el-GR" sz="2200" dirty="0">
                <a:solidFill>
                  <a:schemeClr val="bg1"/>
                </a:solidFill>
                <a:effectLst>
                  <a:outerShdw blurRad="38100" dist="38100" dir="2700000" algn="tl">
                    <a:srgbClr val="000000">
                      <a:alpha val="43137"/>
                    </a:srgbClr>
                  </a:outerShdw>
                </a:effectLst>
                <a:latin typeface="Corbel" panose="020B0503020204020204" pitchFamily="34" charset="0"/>
              </a:rPr>
              <a:t>Από αυτή την αντίληψη απορρέουν πρακτικές που ευνοούν μόνο τη συλλογή πληροφοριών και την αβασάνιστη αποδοχή των γνωστικών κατασκευών από τρίτους· δηλαδή την άκριτη απομνημόνευση των αφηγήσεων που περιέχονται (κυρίως) στα σχολικά βιβλία.</a:t>
            </a:r>
          </a:p>
        </p:txBody>
      </p:sp>
      <p:grpSp>
        <p:nvGrpSpPr>
          <p:cNvPr id="5" name="Ομάδα 4">
            <a:extLst>
              <a:ext uri="{FF2B5EF4-FFF2-40B4-BE49-F238E27FC236}">
                <a16:creationId xmlns:a16="http://schemas.microsoft.com/office/drawing/2014/main" id="{1A141F7B-AE96-45F9-BC57-F7C86174910A}"/>
              </a:ext>
              <a:ext uri="{C183D7F6-B498-43B3-948B-1728B52AA6E4}">
                <adec:decorative xmlns:adec="http://schemas.microsoft.com/office/drawing/2017/decorative" val="1"/>
              </a:ext>
            </a:extLst>
          </p:cNvPr>
          <p:cNvGrpSpPr/>
          <p:nvPr/>
        </p:nvGrpSpPr>
        <p:grpSpPr>
          <a:xfrm>
            <a:off x="0" y="6086479"/>
            <a:ext cx="12192000" cy="600974"/>
            <a:chOff x="0" y="6086479"/>
            <a:chExt cx="12192000" cy="600974"/>
          </a:xfrm>
        </p:grpSpPr>
        <p:sp>
          <p:nvSpPr>
            <p:cNvPr id="14" name="Ορθογώνιο 13">
              <a:extLst>
                <a:ext uri="{FF2B5EF4-FFF2-40B4-BE49-F238E27FC236}">
                  <a16:creationId xmlns:a16="http://schemas.microsoft.com/office/drawing/2014/main" id="{C862BC4D-BD7A-417E-A34A-59CE4D4A6AC8}"/>
                </a:ext>
              </a:extLst>
            </p:cNvPr>
            <p:cNvSpPr/>
            <p:nvPr/>
          </p:nvSpPr>
          <p:spPr>
            <a:xfrm>
              <a:off x="0" y="6355760"/>
              <a:ext cx="12192000" cy="9144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a:p>
          </p:txBody>
        </p:sp>
        <p:sp>
          <p:nvSpPr>
            <p:cNvPr id="15" name="Έλλειψη 14">
              <a:extLst>
                <a:ext uri="{FF2B5EF4-FFF2-40B4-BE49-F238E27FC236}">
                  <a16:creationId xmlns:a16="http://schemas.microsoft.com/office/drawing/2014/main" id="{652937FB-CDE3-46B3-8481-AB5DB8C4BABA}"/>
                </a:ext>
              </a:extLst>
            </p:cNvPr>
            <p:cNvSpPr/>
            <p:nvPr/>
          </p:nvSpPr>
          <p:spPr>
            <a:xfrm>
              <a:off x="11091210" y="6086479"/>
              <a:ext cx="600974" cy="60097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a:p>
          </p:txBody>
        </p:sp>
      </p:grpSp>
      <p:sp>
        <p:nvSpPr>
          <p:cNvPr id="19" name="Θέση αριθμού διαφάνειας 5" descr="Αριθμός διαφάνειας">
            <a:extLst>
              <a:ext uri="{FF2B5EF4-FFF2-40B4-BE49-F238E27FC236}">
                <a16:creationId xmlns:a16="http://schemas.microsoft.com/office/drawing/2014/main" id="{DB02A950-05E3-4691-9BC9-47B314EEA715}"/>
              </a:ext>
              <a:ext uri="{C183D7F6-B498-43B3-948B-1728B52AA6E4}">
                <adec:decorative xmlns:adec="http://schemas.microsoft.com/office/drawing/2017/decorative" val="0"/>
              </a:ext>
            </a:extLst>
          </p:cNvPr>
          <p:cNvSpPr txBox="1">
            <a:spLocks/>
          </p:cNvSpPr>
          <p:nvPr/>
        </p:nvSpPr>
        <p:spPr>
          <a:xfrm>
            <a:off x="11091210" y="6189345"/>
            <a:ext cx="600974" cy="395243"/>
          </a:xfrm>
          <a:prstGeom prst="rect">
            <a:avLst/>
          </a:prstGeom>
        </p:spPr>
        <p:txBody>
          <a:bodyPr vert="horz" lIns="0" tIns="0" rIns="0" bIns="0" rtlCol="0" anchor="ctr"/>
          <a:lstStyle>
            <a:defPPr>
              <a:defRPr lang="en-US"/>
            </a:defPPr>
            <a:lvl1pPr marL="0" algn="r" defTabSz="914400" rtl="0" eaLnBrk="1" latinLnBrk="0" hangingPunct="1">
              <a:defRPr sz="11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fld id="{247A4EEE-49CE-4F6C-BF32-B7FCC5EBBF45}" type="slidenum">
              <a:rPr lang="el-GR" sz="1200" smtClean="0">
                <a:solidFill>
                  <a:schemeClr val="bg1"/>
                </a:solidFill>
              </a:rPr>
              <a:pPr algn="ctr" rtl="0"/>
              <a:t>6</a:t>
            </a:fld>
            <a:endParaRPr lang="el-GR" sz="1200">
              <a:solidFill>
                <a:schemeClr val="bg1"/>
              </a:solidFill>
            </a:endParaRPr>
          </a:p>
        </p:txBody>
      </p:sp>
      <p:sp>
        <p:nvSpPr>
          <p:cNvPr id="21" name="1 - Τίτλος">
            <a:extLst>
              <a:ext uri="{FF2B5EF4-FFF2-40B4-BE49-F238E27FC236}">
                <a16:creationId xmlns:a16="http://schemas.microsoft.com/office/drawing/2014/main" id="{D537D968-A72C-4EEE-92A2-CD53AB02B71A}"/>
              </a:ext>
            </a:extLst>
          </p:cNvPr>
          <p:cNvSpPr txBox="1">
            <a:spLocks/>
          </p:cNvSpPr>
          <p:nvPr/>
        </p:nvSpPr>
        <p:spPr>
          <a:xfrm>
            <a:off x="468313" y="115889"/>
            <a:ext cx="7991475" cy="1008856"/>
          </a:xfrm>
          <a:prstGeom prst="rect">
            <a:avLst/>
          </a:prstGeom>
        </p:spPr>
        <p:txBody>
          <a:bodyPr vert="horz" wrap="square" lIns="0" tIns="45720" rIns="91440" bIns="45720" rtlCol="0" anchor="t">
            <a:noAutofit/>
          </a:bodyPr>
          <a:lstStyle>
            <a:lvl1pPr algn="l" defTabSz="914400" rtl="0" eaLnBrk="1" latinLnBrk="0" hangingPunct="1">
              <a:lnSpc>
                <a:spcPct val="90000"/>
              </a:lnSpc>
              <a:spcBef>
                <a:spcPct val="0"/>
              </a:spcBef>
              <a:buNone/>
              <a:defRPr lang="en-GB" sz="2400" kern="1200">
                <a:solidFill>
                  <a:schemeClr val="bg1">
                    <a:lumMod val="95000"/>
                  </a:schemeClr>
                </a:solidFill>
                <a:latin typeface="Corbel" panose="020B0503020204020204" pitchFamily="34" charset="0"/>
                <a:ea typeface="+mj-ea"/>
                <a:cs typeface="+mj-cs"/>
              </a:defRPr>
            </a:lvl1pPr>
          </a:lstStyle>
          <a:p>
            <a:pPr>
              <a:defRPr/>
            </a:pPr>
            <a:r>
              <a:rPr lang="el-GR" sz="1100" dirty="0">
                <a:solidFill>
                  <a:schemeClr val="bg1"/>
                </a:solidFill>
              </a:rPr>
              <a:t>ΙΕΑ 101</a:t>
            </a:r>
            <a:br>
              <a:rPr lang="el-GR" sz="1100" dirty="0">
                <a:solidFill>
                  <a:schemeClr val="bg1"/>
                </a:solidFill>
              </a:rPr>
            </a:br>
            <a:r>
              <a:rPr lang="el-GR" sz="1100" b="1" dirty="0">
                <a:solidFill>
                  <a:schemeClr val="bg1"/>
                </a:solidFill>
              </a:rPr>
              <a:t>ΔΙΔΑΚΤΙΚΗ – ΘΕΩΡΙΑ ΚΑΙ ΠΡΑΞΗ ΤΗΣ ΔΙΔΑΣΚΑΛΙΑΣ</a:t>
            </a:r>
            <a:br>
              <a:rPr lang="el-GR" sz="1100" dirty="0">
                <a:solidFill>
                  <a:schemeClr val="bg1"/>
                </a:solidFill>
              </a:rPr>
            </a:br>
            <a:r>
              <a:rPr lang="el-GR" sz="1100" dirty="0">
                <a:solidFill>
                  <a:schemeClr val="bg1"/>
                </a:solidFill>
              </a:rPr>
              <a:t>Κ. ΑΓΓΕΛΑΚΟΣ – Χ. ΚΟΥΡΓΙΑΝΤΑΚΗΣ</a:t>
            </a:r>
            <a:br>
              <a:rPr lang="el-GR" sz="1100" dirty="0">
                <a:solidFill>
                  <a:schemeClr val="bg1"/>
                </a:solidFill>
              </a:rPr>
            </a:br>
            <a:r>
              <a:rPr lang="el-GR" sz="1100" dirty="0">
                <a:solidFill>
                  <a:schemeClr val="bg1"/>
                </a:solidFill>
              </a:rPr>
              <a:t>ΥΠΟΧΡΕΩΤΙΚΟ, Η΄ ΕΞΑΜΗΝΟ</a:t>
            </a:r>
            <a:br>
              <a:rPr lang="el-GR" sz="1100" dirty="0">
                <a:solidFill>
                  <a:schemeClr val="bg1"/>
                </a:solidFill>
              </a:rPr>
            </a:br>
            <a:r>
              <a:rPr lang="el-GR" sz="1100" dirty="0">
                <a:solidFill>
                  <a:schemeClr val="bg1"/>
                </a:solidFill>
              </a:rPr>
              <a:t>5 ECTS</a:t>
            </a:r>
            <a:endParaRPr lang="el-GR" sz="1050" cap="small" dirty="0">
              <a:solidFill>
                <a:schemeClr val="bg1"/>
              </a:solidFill>
            </a:endParaRPr>
          </a:p>
        </p:txBody>
      </p:sp>
    </p:spTree>
    <p:extLst>
      <p:ext uri="{BB962C8B-B14F-4D97-AF65-F5344CB8AC3E}">
        <p14:creationId xmlns:p14="http://schemas.microsoft.com/office/powerpoint/2010/main" val="31910146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Θέση εικόνας 8" descr="Ανοιχτό βιβλίο">
            <a:extLst>
              <a:ext uri="{FF2B5EF4-FFF2-40B4-BE49-F238E27FC236}">
                <a16:creationId xmlns:a16="http://schemas.microsoft.com/office/drawing/2014/main" id="{A799F565-1DAB-4AD3-BCE4-5DAC8012F35C}"/>
              </a:ext>
            </a:extLst>
          </p:cNvPr>
          <p:cNvPicPr>
            <a:picLocks noGrp="1" noChangeAspect="1"/>
          </p:cNvPicPr>
          <p:nvPr>
            <p:ph type="pic" sz="quarter" idx="10"/>
          </p:nvPr>
        </p:nvPicPr>
        <p:blipFill>
          <a:blip r:embed="rId3">
            <a:extLst>
              <a:ext uri="{28A0092B-C50C-407E-A947-70E740481C1C}">
                <a14:useLocalDpi xmlns:a14="http://schemas.microsoft.com/office/drawing/2010/main"/>
              </a:ext>
            </a:extLst>
          </a:blip>
          <a:srcRect/>
          <a:stretch>
            <a:fillRect/>
          </a:stretch>
        </p:blipFill>
        <p:spPr/>
      </p:pic>
      <p:sp>
        <p:nvSpPr>
          <p:cNvPr id="29" name="Ορθογώνιο 28">
            <a:extLst>
              <a:ext uri="{FF2B5EF4-FFF2-40B4-BE49-F238E27FC236}">
                <a16:creationId xmlns:a16="http://schemas.microsoft.com/office/drawing/2014/main" id="{5C2DDD60-EB1C-44D8-84E1-D86EB3558F11}"/>
              </a:ext>
              <a:ext uri="{C183D7F6-B498-43B3-948B-1728B52AA6E4}">
                <adec:decorative xmlns:adec="http://schemas.microsoft.com/office/drawing/2017/decorative" val="1"/>
              </a:ext>
            </a:extLst>
          </p:cNvPr>
          <p:cNvSpPr/>
          <p:nvPr/>
        </p:nvSpPr>
        <p:spPr>
          <a:xfrm>
            <a:off x="0" y="0"/>
            <a:ext cx="12192000" cy="6863626"/>
          </a:xfrm>
          <a:prstGeom prst="rect">
            <a:avLst/>
          </a:prstGeom>
          <a:solidFill>
            <a:schemeClr val="tx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a:p>
        </p:txBody>
      </p:sp>
      <p:grpSp>
        <p:nvGrpSpPr>
          <p:cNvPr id="7" name="Ομάδα 6">
            <a:extLst>
              <a:ext uri="{FF2B5EF4-FFF2-40B4-BE49-F238E27FC236}">
                <a16:creationId xmlns:a16="http://schemas.microsoft.com/office/drawing/2014/main" id="{F5325EDA-7343-463C-83EC-5D799E8B8195}"/>
              </a:ext>
              <a:ext uri="{C183D7F6-B498-43B3-948B-1728B52AA6E4}">
                <adec:decorative xmlns:adec="http://schemas.microsoft.com/office/drawing/2017/decorative" val="1"/>
              </a:ext>
            </a:extLst>
          </p:cNvPr>
          <p:cNvGrpSpPr/>
          <p:nvPr/>
        </p:nvGrpSpPr>
        <p:grpSpPr>
          <a:xfrm>
            <a:off x="9621170" y="0"/>
            <a:ext cx="2570831" cy="6858001"/>
            <a:chOff x="9621170" y="0"/>
            <a:chExt cx="2570831" cy="6858001"/>
          </a:xfrm>
        </p:grpSpPr>
        <p:sp>
          <p:nvSpPr>
            <p:cNvPr id="32" name="Ελεύθερο σχήμα: Σχήμα 31">
              <a:extLst>
                <a:ext uri="{FF2B5EF4-FFF2-40B4-BE49-F238E27FC236}">
                  <a16:creationId xmlns:a16="http://schemas.microsoft.com/office/drawing/2014/main" id="{25DFF88D-A516-4508-BC03-10D68E4034CF}"/>
                </a:ext>
              </a:extLst>
            </p:cNvPr>
            <p:cNvSpPr/>
            <p:nvPr/>
          </p:nvSpPr>
          <p:spPr>
            <a:xfrm>
              <a:off x="9621170" y="0"/>
              <a:ext cx="2570831" cy="6858000"/>
            </a:xfrm>
            <a:custGeom>
              <a:avLst/>
              <a:gdLst>
                <a:gd name="connsiteX0" fmla="*/ 1649197 w 2570831"/>
                <a:gd name="connsiteY0" fmla="*/ 0 h 6858000"/>
                <a:gd name="connsiteX1" fmla="*/ 2570831 w 2570831"/>
                <a:gd name="connsiteY1" fmla="*/ 0 h 6858000"/>
                <a:gd name="connsiteX2" fmla="*/ 2570831 w 2570831"/>
                <a:gd name="connsiteY2" fmla="*/ 6858000 h 6858000"/>
                <a:gd name="connsiteX3" fmla="*/ 0 w 257083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2570831" h="6858000">
                  <a:moveTo>
                    <a:pt x="1649197" y="0"/>
                  </a:moveTo>
                  <a:lnTo>
                    <a:pt x="2570831" y="0"/>
                  </a:lnTo>
                  <a:lnTo>
                    <a:pt x="2570831" y="6858000"/>
                  </a:lnTo>
                  <a:lnTo>
                    <a:pt x="0" y="6858000"/>
                  </a:lnTo>
                  <a:close/>
                </a:path>
              </a:pathLst>
            </a:custGeom>
            <a:solidFill>
              <a:schemeClr val="bg1">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l-GR"/>
            </a:p>
          </p:txBody>
        </p:sp>
        <p:sp>
          <p:nvSpPr>
            <p:cNvPr id="30" name="Ελεύθερη σχεδίαση: Σχήμα 29">
              <a:extLst>
                <a:ext uri="{FF2B5EF4-FFF2-40B4-BE49-F238E27FC236}">
                  <a16:creationId xmlns:a16="http://schemas.microsoft.com/office/drawing/2014/main" id="{F990A05A-2B0C-4EA2-8A33-D5A7D8C1BC4F}"/>
                </a:ext>
              </a:extLst>
            </p:cNvPr>
            <p:cNvSpPr/>
            <p:nvPr/>
          </p:nvSpPr>
          <p:spPr>
            <a:xfrm>
              <a:off x="9754598" y="0"/>
              <a:ext cx="2437402" cy="6858000"/>
            </a:xfrm>
            <a:custGeom>
              <a:avLst/>
              <a:gdLst>
                <a:gd name="connsiteX0" fmla="*/ 1649197 w 2437402"/>
                <a:gd name="connsiteY0" fmla="*/ 0 h 6858000"/>
                <a:gd name="connsiteX1" fmla="*/ 2437402 w 2437402"/>
                <a:gd name="connsiteY1" fmla="*/ 0 h 6858000"/>
                <a:gd name="connsiteX2" fmla="*/ 2437402 w 2437402"/>
                <a:gd name="connsiteY2" fmla="*/ 6858000 h 6858000"/>
                <a:gd name="connsiteX3" fmla="*/ 0 w 243740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2437402" h="6858000">
                  <a:moveTo>
                    <a:pt x="1649197" y="0"/>
                  </a:moveTo>
                  <a:lnTo>
                    <a:pt x="2437402" y="0"/>
                  </a:lnTo>
                  <a:lnTo>
                    <a:pt x="2437402" y="6858000"/>
                  </a:lnTo>
                  <a:lnTo>
                    <a:pt x="0" y="6858000"/>
                  </a:lnTo>
                  <a:close/>
                </a:path>
              </a:pathLst>
            </a:custGeom>
            <a:solidFill>
              <a:schemeClr val="bg1">
                <a:alpha val="3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l-GR"/>
            </a:p>
          </p:txBody>
        </p:sp>
        <p:sp>
          <p:nvSpPr>
            <p:cNvPr id="28" name="Ελεύθερη σχεδίαση: Σχήμα 27">
              <a:extLst>
                <a:ext uri="{FF2B5EF4-FFF2-40B4-BE49-F238E27FC236}">
                  <a16:creationId xmlns:a16="http://schemas.microsoft.com/office/drawing/2014/main" id="{79BF84DA-56CC-4319-9B18-B6303F93EF5A}"/>
                </a:ext>
              </a:extLst>
            </p:cNvPr>
            <p:cNvSpPr/>
            <p:nvPr/>
          </p:nvSpPr>
          <p:spPr>
            <a:xfrm>
              <a:off x="10011320" y="0"/>
              <a:ext cx="2180680" cy="6858000"/>
            </a:xfrm>
            <a:custGeom>
              <a:avLst/>
              <a:gdLst>
                <a:gd name="connsiteX0" fmla="*/ 1649197 w 2180680"/>
                <a:gd name="connsiteY0" fmla="*/ 0 h 6858000"/>
                <a:gd name="connsiteX1" fmla="*/ 2180680 w 2180680"/>
                <a:gd name="connsiteY1" fmla="*/ 0 h 6858000"/>
                <a:gd name="connsiteX2" fmla="*/ 2180680 w 2180680"/>
                <a:gd name="connsiteY2" fmla="*/ 6858000 h 6858000"/>
                <a:gd name="connsiteX3" fmla="*/ 0 w 218068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2180680" h="6858000">
                  <a:moveTo>
                    <a:pt x="1649197" y="0"/>
                  </a:moveTo>
                  <a:lnTo>
                    <a:pt x="2180680" y="0"/>
                  </a:lnTo>
                  <a:lnTo>
                    <a:pt x="2180680" y="6858000"/>
                  </a:lnTo>
                  <a:lnTo>
                    <a:pt x="0" y="6858000"/>
                  </a:lnTo>
                  <a:close/>
                </a:path>
              </a:pathLst>
            </a:custGeom>
            <a:solidFill>
              <a:schemeClr val="bg1">
                <a:alpha val="6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l-GR"/>
            </a:p>
          </p:txBody>
        </p:sp>
        <p:sp>
          <p:nvSpPr>
            <p:cNvPr id="26" name="Ελεύθερη σχεδίαση: Σχήμα 25">
              <a:extLst>
                <a:ext uri="{FF2B5EF4-FFF2-40B4-BE49-F238E27FC236}">
                  <a16:creationId xmlns:a16="http://schemas.microsoft.com/office/drawing/2014/main" id="{3FE4855B-D7C3-4EA7-8050-5BDDB9E3A78A}"/>
                </a:ext>
              </a:extLst>
            </p:cNvPr>
            <p:cNvSpPr/>
            <p:nvPr/>
          </p:nvSpPr>
          <p:spPr>
            <a:xfrm>
              <a:off x="10544156" y="5626"/>
              <a:ext cx="1647844" cy="6852374"/>
            </a:xfrm>
            <a:custGeom>
              <a:avLst/>
              <a:gdLst>
                <a:gd name="connsiteX0" fmla="*/ 1647844 w 1647844"/>
                <a:gd name="connsiteY0" fmla="*/ 0 h 6852374"/>
                <a:gd name="connsiteX1" fmla="*/ 1647844 w 1647844"/>
                <a:gd name="connsiteY1" fmla="*/ 6852374 h 6852374"/>
                <a:gd name="connsiteX2" fmla="*/ 0 w 1647844"/>
                <a:gd name="connsiteY2" fmla="*/ 6852374 h 6852374"/>
              </a:gdLst>
              <a:ahLst/>
              <a:cxnLst>
                <a:cxn ang="0">
                  <a:pos x="connsiteX0" y="connsiteY0"/>
                </a:cxn>
                <a:cxn ang="0">
                  <a:pos x="connsiteX1" y="connsiteY1"/>
                </a:cxn>
                <a:cxn ang="0">
                  <a:pos x="connsiteX2" y="connsiteY2"/>
                </a:cxn>
              </a:cxnLst>
              <a:rect l="l" t="t" r="r" b="b"/>
              <a:pathLst>
                <a:path w="1647844" h="6852374">
                  <a:moveTo>
                    <a:pt x="1647844" y="0"/>
                  </a:moveTo>
                  <a:lnTo>
                    <a:pt x="1647844" y="6852374"/>
                  </a:lnTo>
                  <a:lnTo>
                    <a:pt x="0" y="6852374"/>
                  </a:lnTo>
                  <a:close/>
                </a:path>
              </a:pathLst>
            </a:cu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l-GR"/>
            </a:p>
          </p:txBody>
        </p:sp>
        <p:sp>
          <p:nvSpPr>
            <p:cNvPr id="24" name="Ελεύθερο σχήμα: Σχήμα 23">
              <a:extLst>
                <a:ext uri="{FF2B5EF4-FFF2-40B4-BE49-F238E27FC236}">
                  <a16:creationId xmlns:a16="http://schemas.microsoft.com/office/drawing/2014/main" id="{EC066EC5-6C2C-4006-B87D-E6C5CFDEF302}"/>
                </a:ext>
              </a:extLst>
            </p:cNvPr>
            <p:cNvSpPr/>
            <p:nvPr/>
          </p:nvSpPr>
          <p:spPr>
            <a:xfrm>
              <a:off x="10803086" y="1082358"/>
              <a:ext cx="1388914" cy="5775643"/>
            </a:xfrm>
            <a:custGeom>
              <a:avLst/>
              <a:gdLst>
                <a:gd name="connsiteX0" fmla="*/ 1388914 w 1388914"/>
                <a:gd name="connsiteY0" fmla="*/ 0 h 5775643"/>
                <a:gd name="connsiteX1" fmla="*/ 1388914 w 1388914"/>
                <a:gd name="connsiteY1" fmla="*/ 5775643 h 5775643"/>
                <a:gd name="connsiteX2" fmla="*/ 0 w 1388914"/>
                <a:gd name="connsiteY2" fmla="*/ 5775643 h 5775643"/>
              </a:gdLst>
              <a:ahLst/>
              <a:cxnLst>
                <a:cxn ang="0">
                  <a:pos x="connsiteX0" y="connsiteY0"/>
                </a:cxn>
                <a:cxn ang="0">
                  <a:pos x="connsiteX1" y="connsiteY1"/>
                </a:cxn>
                <a:cxn ang="0">
                  <a:pos x="connsiteX2" y="connsiteY2"/>
                </a:cxn>
              </a:cxnLst>
              <a:rect l="l" t="t" r="r" b="b"/>
              <a:pathLst>
                <a:path w="1388914" h="5775643">
                  <a:moveTo>
                    <a:pt x="1388914" y="0"/>
                  </a:moveTo>
                  <a:lnTo>
                    <a:pt x="1388914" y="5775643"/>
                  </a:lnTo>
                  <a:lnTo>
                    <a:pt x="0" y="5775643"/>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l-GR"/>
            </a:p>
          </p:txBody>
        </p:sp>
      </p:grpSp>
      <p:sp>
        <p:nvSpPr>
          <p:cNvPr id="4" name="Τίτλος 3" descr="Τίτλος">
            <a:extLst>
              <a:ext uri="{FF2B5EF4-FFF2-40B4-BE49-F238E27FC236}">
                <a16:creationId xmlns:a16="http://schemas.microsoft.com/office/drawing/2014/main" id="{DFF36EE7-AE57-42F4-ACA9-A328C1F4EA02}"/>
              </a:ext>
            </a:extLst>
          </p:cNvPr>
          <p:cNvSpPr>
            <a:spLocks noGrp="1"/>
          </p:cNvSpPr>
          <p:nvPr>
            <p:ph type="title"/>
          </p:nvPr>
        </p:nvSpPr>
        <p:spPr>
          <a:xfrm>
            <a:off x="209549" y="977043"/>
            <a:ext cx="11514137" cy="1008856"/>
          </a:xfrm>
        </p:spPr>
        <p:txBody>
          <a:bodyPr rtlCol="0"/>
          <a:lstStyle/>
          <a:p>
            <a:pPr algn="ctr"/>
            <a:r>
              <a:rPr lang="el-GR" dirty="0"/>
              <a:t>Η ΙΣΤΟΡΙΚΗ ΣΚΕΨΗ ΣΤΑ ΠΑΙΔΙΑ</a:t>
            </a:r>
            <a:br>
              <a:rPr lang="el-GR" dirty="0"/>
            </a:br>
            <a:r>
              <a:rPr lang="el-GR" dirty="0"/>
              <a:t>Παράγοντες που εμποδίζουν την ανάπτυξη της ιστορικής σκέψης των μαθητών:</a:t>
            </a:r>
          </a:p>
        </p:txBody>
      </p:sp>
      <p:sp>
        <p:nvSpPr>
          <p:cNvPr id="90" name="Θέση κειμένου 89" descr="τμήμα περιεχομένου 3">
            <a:extLst>
              <a:ext uri="{FF2B5EF4-FFF2-40B4-BE49-F238E27FC236}">
                <a16:creationId xmlns:a16="http://schemas.microsoft.com/office/drawing/2014/main" id="{AC38A326-FA47-4BD6-B27D-DEB6A4485AB5}"/>
              </a:ext>
            </a:extLst>
          </p:cNvPr>
          <p:cNvSpPr>
            <a:spLocks noGrp="1"/>
          </p:cNvSpPr>
          <p:nvPr>
            <p:ph type="body" sz="quarter" idx="15"/>
          </p:nvPr>
        </p:nvSpPr>
        <p:spPr>
          <a:xfrm>
            <a:off x="499817" y="2276737"/>
            <a:ext cx="9254780" cy="4073397"/>
          </a:xfrm>
        </p:spPr>
        <p:txBody>
          <a:bodyPr rtlCol="0"/>
          <a:lstStyle/>
          <a:p>
            <a:pPr>
              <a:spcBef>
                <a:spcPts val="580"/>
              </a:spcBef>
              <a:buClr>
                <a:schemeClr val="tx1">
                  <a:lumMod val="85000"/>
                  <a:lumOff val="15000"/>
                </a:schemeClr>
              </a:buClr>
              <a:defRPr/>
            </a:pPr>
            <a:r>
              <a:rPr lang="el-GR" sz="2200" dirty="0">
                <a:solidFill>
                  <a:schemeClr val="bg1"/>
                </a:solidFill>
                <a:effectLst>
                  <a:outerShdw blurRad="38100" dist="38100" dir="2700000" algn="tl">
                    <a:srgbClr val="000000">
                      <a:alpha val="43137"/>
                    </a:srgbClr>
                  </a:outerShdw>
                </a:effectLst>
                <a:latin typeface="Corbel" panose="020B0503020204020204" pitchFamily="34" charset="0"/>
              </a:rPr>
              <a:t>Έτσι οι μαθητές</a:t>
            </a:r>
          </a:p>
          <a:p>
            <a:pPr marL="1165225" lvl="1" indent="-442913">
              <a:spcBef>
                <a:spcPts val="580"/>
              </a:spcBef>
              <a:buClr>
                <a:schemeClr val="bg1"/>
              </a:buClr>
              <a:buFont typeface="Wingdings" panose="05000000000000000000" pitchFamily="2" charset="2"/>
              <a:buChar char="Ø"/>
              <a:defRPr/>
            </a:pPr>
            <a:r>
              <a:rPr lang="el-GR" sz="2200" dirty="0">
                <a:solidFill>
                  <a:schemeClr val="bg1"/>
                </a:solidFill>
                <a:effectLst>
                  <a:outerShdw blurRad="38100" dist="38100" dir="2700000" algn="tl">
                    <a:srgbClr val="000000">
                      <a:alpha val="43137"/>
                    </a:srgbClr>
                  </a:outerShdw>
                </a:effectLst>
                <a:latin typeface="Corbel" panose="020B0503020204020204" pitchFamily="34" charset="0"/>
              </a:rPr>
              <a:t>δεν οδηγούνται στη διερεύνηση του γνωστικού και ιστορικού πλαισίου, μέσα στο οποίο προκύπτει κάθε φορά η συγκεκριμένη ιστορική αφήγηση,</a:t>
            </a:r>
          </a:p>
          <a:p>
            <a:pPr marL="1165225" lvl="1" indent="-442913">
              <a:spcBef>
                <a:spcPts val="580"/>
              </a:spcBef>
              <a:buClr>
                <a:schemeClr val="bg1"/>
              </a:buClr>
              <a:buFont typeface="Wingdings" panose="05000000000000000000" pitchFamily="2" charset="2"/>
              <a:buChar char="Ø"/>
              <a:defRPr/>
            </a:pPr>
            <a:r>
              <a:rPr lang="el-GR" sz="2200" dirty="0">
                <a:solidFill>
                  <a:schemeClr val="bg1"/>
                </a:solidFill>
                <a:effectLst>
                  <a:outerShdw blurRad="38100" dist="38100" dir="2700000" algn="tl">
                    <a:srgbClr val="000000">
                      <a:alpha val="43137"/>
                    </a:srgbClr>
                  </a:outerShdw>
                </a:effectLst>
                <a:latin typeface="Corbel" panose="020B0503020204020204" pitchFamily="34" charset="0"/>
              </a:rPr>
              <a:t>δεν προσδιορίζουν προβλήματα, ούτε θέτουν ερωτήματα και </a:t>
            </a:r>
            <a:r>
              <a:rPr lang="el-GR" sz="2200" dirty="0" err="1">
                <a:solidFill>
                  <a:schemeClr val="bg1"/>
                </a:solidFill>
                <a:effectLst>
                  <a:outerShdw blurRad="38100" dist="38100" dir="2700000" algn="tl">
                    <a:srgbClr val="000000">
                      <a:alpha val="43137"/>
                    </a:srgbClr>
                  </a:outerShdw>
                </a:effectLst>
                <a:latin typeface="Corbel" panose="020B0503020204020204" pitchFamily="34" charset="0"/>
              </a:rPr>
              <a:t>υπο</a:t>
            </a:r>
            <a:r>
              <a:rPr lang="el-GR" sz="2200" dirty="0">
                <a:solidFill>
                  <a:schemeClr val="bg1"/>
                </a:solidFill>
                <a:effectLst>
                  <a:outerShdw blurRad="38100" dist="38100" dir="2700000" algn="tl">
                    <a:srgbClr val="000000">
                      <a:alpha val="43137"/>
                    </a:srgbClr>
                  </a:outerShdw>
                </a:effectLst>
                <a:latin typeface="Corbel" panose="020B0503020204020204" pitchFamily="34" charset="0"/>
              </a:rPr>
              <a:t>-ερωτήματα,</a:t>
            </a:r>
          </a:p>
          <a:p>
            <a:pPr marL="1165225" lvl="1" indent="-442913">
              <a:spcBef>
                <a:spcPts val="580"/>
              </a:spcBef>
              <a:buClr>
                <a:schemeClr val="bg1"/>
              </a:buClr>
              <a:buFont typeface="Wingdings" panose="05000000000000000000" pitchFamily="2" charset="2"/>
              <a:buChar char="Ø"/>
              <a:defRPr/>
            </a:pPr>
            <a:r>
              <a:rPr lang="el-GR" sz="2200" dirty="0">
                <a:solidFill>
                  <a:schemeClr val="bg1"/>
                </a:solidFill>
                <a:effectLst>
                  <a:outerShdw blurRad="38100" dist="38100" dir="2700000" algn="tl">
                    <a:srgbClr val="000000">
                      <a:alpha val="43137"/>
                    </a:srgbClr>
                  </a:outerShdw>
                </a:effectLst>
                <a:latin typeface="Corbel" panose="020B0503020204020204" pitchFamily="34" charset="0"/>
              </a:rPr>
              <a:t>δεν επεξεργάζονται τις μαρτυρίες ούτε διατυπώνουν υποθέσεις εργασίας και επιχειρήματα, ώστε να ανοίξει τελικά ο δρόμος για την ερμηνευτική κατανόηση του παρελθόντος.</a:t>
            </a:r>
          </a:p>
          <a:p>
            <a:pPr marL="0" lvl="1" indent="0">
              <a:spcBef>
                <a:spcPts val="580"/>
              </a:spcBef>
              <a:buClr>
                <a:schemeClr val="tx1">
                  <a:lumMod val="85000"/>
                  <a:lumOff val="15000"/>
                </a:schemeClr>
              </a:buClr>
              <a:buNone/>
              <a:defRPr/>
            </a:pPr>
            <a:r>
              <a:rPr lang="el-GR" sz="2200" dirty="0">
                <a:solidFill>
                  <a:schemeClr val="bg1"/>
                </a:solidFill>
                <a:effectLst>
                  <a:outerShdw blurRad="38100" dist="38100" dir="2700000" algn="tl">
                    <a:srgbClr val="000000">
                      <a:alpha val="43137"/>
                    </a:srgbClr>
                  </a:outerShdw>
                </a:effectLst>
                <a:latin typeface="Corbel" panose="020B0503020204020204" pitchFamily="34" charset="0"/>
              </a:rPr>
              <a:t>Αντίθετα, οδηγούνται -κατά συνέπεια- αυτό που αποκαλείται «ψευδαίσθηση της πραγματικότητας» (</a:t>
            </a:r>
            <a:r>
              <a:rPr lang="el-GR" sz="2200" dirty="0" err="1">
                <a:solidFill>
                  <a:schemeClr val="bg1"/>
                </a:solidFill>
                <a:effectLst>
                  <a:outerShdw blurRad="38100" dist="38100" dir="2700000" algn="tl">
                    <a:srgbClr val="000000">
                      <a:alpha val="43137"/>
                    </a:srgbClr>
                  </a:outerShdw>
                </a:effectLst>
                <a:latin typeface="Corbel" panose="020B0503020204020204" pitchFamily="34" charset="0"/>
              </a:rPr>
              <a:t>referential</a:t>
            </a:r>
            <a:r>
              <a:rPr lang="el-GR" sz="2200" dirty="0">
                <a:solidFill>
                  <a:schemeClr val="bg1"/>
                </a:solidFill>
                <a:effectLst>
                  <a:outerShdw blurRad="38100" dist="38100" dir="2700000" algn="tl">
                    <a:srgbClr val="000000">
                      <a:alpha val="43137"/>
                    </a:srgbClr>
                  </a:outerShdw>
                </a:effectLst>
                <a:latin typeface="Corbel" panose="020B0503020204020204" pitchFamily="34" charset="0"/>
              </a:rPr>
              <a:t> </a:t>
            </a:r>
            <a:r>
              <a:rPr lang="el-GR" sz="2200" dirty="0" err="1">
                <a:solidFill>
                  <a:schemeClr val="bg1"/>
                </a:solidFill>
                <a:effectLst>
                  <a:outerShdw blurRad="38100" dist="38100" dir="2700000" algn="tl">
                    <a:srgbClr val="000000">
                      <a:alpha val="43137"/>
                    </a:srgbClr>
                  </a:outerShdw>
                </a:effectLst>
                <a:latin typeface="Corbel" panose="020B0503020204020204" pitchFamily="34" charset="0"/>
              </a:rPr>
              <a:t>illusion</a:t>
            </a:r>
            <a:r>
              <a:rPr lang="el-GR" sz="2200" dirty="0">
                <a:solidFill>
                  <a:schemeClr val="bg1"/>
                </a:solidFill>
                <a:effectLst>
                  <a:outerShdw blurRad="38100" dist="38100" dir="2700000" algn="tl">
                    <a:srgbClr val="000000">
                      <a:alpha val="43137"/>
                    </a:srgbClr>
                  </a:outerShdw>
                </a:effectLst>
                <a:latin typeface="Corbel" panose="020B0503020204020204" pitchFamily="34" charset="0"/>
              </a:rPr>
              <a:t>).</a:t>
            </a:r>
          </a:p>
        </p:txBody>
      </p:sp>
      <p:grpSp>
        <p:nvGrpSpPr>
          <p:cNvPr id="5" name="Ομάδα 4">
            <a:extLst>
              <a:ext uri="{FF2B5EF4-FFF2-40B4-BE49-F238E27FC236}">
                <a16:creationId xmlns:a16="http://schemas.microsoft.com/office/drawing/2014/main" id="{1A141F7B-AE96-45F9-BC57-F7C86174910A}"/>
              </a:ext>
              <a:ext uri="{C183D7F6-B498-43B3-948B-1728B52AA6E4}">
                <adec:decorative xmlns:adec="http://schemas.microsoft.com/office/drawing/2017/decorative" val="1"/>
              </a:ext>
            </a:extLst>
          </p:cNvPr>
          <p:cNvGrpSpPr/>
          <p:nvPr/>
        </p:nvGrpSpPr>
        <p:grpSpPr>
          <a:xfrm>
            <a:off x="0" y="6086479"/>
            <a:ext cx="12192000" cy="600974"/>
            <a:chOff x="0" y="6086479"/>
            <a:chExt cx="12192000" cy="600974"/>
          </a:xfrm>
        </p:grpSpPr>
        <p:sp>
          <p:nvSpPr>
            <p:cNvPr id="14" name="Ορθογώνιο 13">
              <a:extLst>
                <a:ext uri="{FF2B5EF4-FFF2-40B4-BE49-F238E27FC236}">
                  <a16:creationId xmlns:a16="http://schemas.microsoft.com/office/drawing/2014/main" id="{C862BC4D-BD7A-417E-A34A-59CE4D4A6AC8}"/>
                </a:ext>
              </a:extLst>
            </p:cNvPr>
            <p:cNvSpPr/>
            <p:nvPr/>
          </p:nvSpPr>
          <p:spPr>
            <a:xfrm>
              <a:off x="0" y="6355760"/>
              <a:ext cx="12192000" cy="9144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a:p>
          </p:txBody>
        </p:sp>
        <p:sp>
          <p:nvSpPr>
            <p:cNvPr id="15" name="Έλλειψη 14">
              <a:extLst>
                <a:ext uri="{FF2B5EF4-FFF2-40B4-BE49-F238E27FC236}">
                  <a16:creationId xmlns:a16="http://schemas.microsoft.com/office/drawing/2014/main" id="{652937FB-CDE3-46B3-8481-AB5DB8C4BABA}"/>
                </a:ext>
              </a:extLst>
            </p:cNvPr>
            <p:cNvSpPr/>
            <p:nvPr/>
          </p:nvSpPr>
          <p:spPr>
            <a:xfrm>
              <a:off x="11091210" y="6086479"/>
              <a:ext cx="600974" cy="60097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a:p>
          </p:txBody>
        </p:sp>
      </p:grpSp>
      <p:sp>
        <p:nvSpPr>
          <p:cNvPr id="19" name="Θέση αριθμού διαφάνειας 5" descr="Αριθμός διαφάνειας">
            <a:extLst>
              <a:ext uri="{FF2B5EF4-FFF2-40B4-BE49-F238E27FC236}">
                <a16:creationId xmlns:a16="http://schemas.microsoft.com/office/drawing/2014/main" id="{DB02A950-05E3-4691-9BC9-47B314EEA715}"/>
              </a:ext>
              <a:ext uri="{C183D7F6-B498-43B3-948B-1728B52AA6E4}">
                <adec:decorative xmlns:adec="http://schemas.microsoft.com/office/drawing/2017/decorative" val="0"/>
              </a:ext>
            </a:extLst>
          </p:cNvPr>
          <p:cNvSpPr txBox="1">
            <a:spLocks/>
          </p:cNvSpPr>
          <p:nvPr/>
        </p:nvSpPr>
        <p:spPr>
          <a:xfrm>
            <a:off x="11091210" y="6189345"/>
            <a:ext cx="600974" cy="395243"/>
          </a:xfrm>
          <a:prstGeom prst="rect">
            <a:avLst/>
          </a:prstGeom>
        </p:spPr>
        <p:txBody>
          <a:bodyPr vert="horz" lIns="0" tIns="0" rIns="0" bIns="0" rtlCol="0" anchor="ctr"/>
          <a:lstStyle>
            <a:defPPr>
              <a:defRPr lang="en-US"/>
            </a:defPPr>
            <a:lvl1pPr marL="0" algn="r" defTabSz="914400" rtl="0" eaLnBrk="1" latinLnBrk="0" hangingPunct="1">
              <a:defRPr sz="11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fld id="{247A4EEE-49CE-4F6C-BF32-B7FCC5EBBF45}" type="slidenum">
              <a:rPr lang="el-GR" sz="1200" smtClean="0">
                <a:solidFill>
                  <a:schemeClr val="bg1"/>
                </a:solidFill>
              </a:rPr>
              <a:pPr algn="ctr" rtl="0"/>
              <a:t>7</a:t>
            </a:fld>
            <a:endParaRPr lang="el-GR" sz="1200">
              <a:solidFill>
                <a:schemeClr val="bg1"/>
              </a:solidFill>
            </a:endParaRPr>
          </a:p>
        </p:txBody>
      </p:sp>
      <p:sp>
        <p:nvSpPr>
          <p:cNvPr id="21" name="1 - Τίτλος">
            <a:extLst>
              <a:ext uri="{FF2B5EF4-FFF2-40B4-BE49-F238E27FC236}">
                <a16:creationId xmlns:a16="http://schemas.microsoft.com/office/drawing/2014/main" id="{D537D968-A72C-4EEE-92A2-CD53AB02B71A}"/>
              </a:ext>
            </a:extLst>
          </p:cNvPr>
          <p:cNvSpPr txBox="1">
            <a:spLocks/>
          </p:cNvSpPr>
          <p:nvPr/>
        </p:nvSpPr>
        <p:spPr>
          <a:xfrm>
            <a:off x="468313" y="115889"/>
            <a:ext cx="7991475" cy="1008856"/>
          </a:xfrm>
          <a:prstGeom prst="rect">
            <a:avLst/>
          </a:prstGeom>
        </p:spPr>
        <p:txBody>
          <a:bodyPr vert="horz" wrap="square" lIns="0" tIns="45720" rIns="91440" bIns="45720" rtlCol="0" anchor="t">
            <a:noAutofit/>
          </a:bodyPr>
          <a:lstStyle>
            <a:lvl1pPr algn="l" defTabSz="914400" rtl="0" eaLnBrk="1" latinLnBrk="0" hangingPunct="1">
              <a:lnSpc>
                <a:spcPct val="90000"/>
              </a:lnSpc>
              <a:spcBef>
                <a:spcPct val="0"/>
              </a:spcBef>
              <a:buNone/>
              <a:defRPr lang="en-GB" sz="2400" kern="1200">
                <a:solidFill>
                  <a:schemeClr val="bg1">
                    <a:lumMod val="95000"/>
                  </a:schemeClr>
                </a:solidFill>
                <a:latin typeface="Corbel" panose="020B0503020204020204" pitchFamily="34" charset="0"/>
                <a:ea typeface="+mj-ea"/>
                <a:cs typeface="+mj-cs"/>
              </a:defRPr>
            </a:lvl1pPr>
          </a:lstStyle>
          <a:p>
            <a:pPr>
              <a:defRPr/>
            </a:pPr>
            <a:r>
              <a:rPr lang="el-GR" sz="1100" dirty="0">
                <a:solidFill>
                  <a:schemeClr val="bg1"/>
                </a:solidFill>
              </a:rPr>
              <a:t>ΙΕΑ 101</a:t>
            </a:r>
            <a:br>
              <a:rPr lang="el-GR" sz="1100" dirty="0">
                <a:solidFill>
                  <a:schemeClr val="bg1"/>
                </a:solidFill>
              </a:rPr>
            </a:br>
            <a:r>
              <a:rPr lang="el-GR" sz="1100" b="1" dirty="0">
                <a:solidFill>
                  <a:schemeClr val="bg1"/>
                </a:solidFill>
              </a:rPr>
              <a:t>ΔΙΔΑΚΤΙΚΗ – ΘΕΩΡΙΑ ΚΑΙ ΠΡΑΞΗ ΤΗΣ ΔΙΔΑΣΚΑΛΙΑΣ</a:t>
            </a:r>
            <a:br>
              <a:rPr lang="el-GR" sz="1100" dirty="0">
                <a:solidFill>
                  <a:schemeClr val="bg1"/>
                </a:solidFill>
              </a:rPr>
            </a:br>
            <a:r>
              <a:rPr lang="el-GR" sz="1100" dirty="0">
                <a:solidFill>
                  <a:schemeClr val="bg1"/>
                </a:solidFill>
              </a:rPr>
              <a:t>Κ. ΑΓΓΕΛΑΚΟΣ – Χ. ΚΟΥΡΓΙΑΝΤΑΚΗΣ</a:t>
            </a:r>
            <a:br>
              <a:rPr lang="el-GR" sz="1100" dirty="0">
                <a:solidFill>
                  <a:schemeClr val="bg1"/>
                </a:solidFill>
              </a:rPr>
            </a:br>
            <a:r>
              <a:rPr lang="el-GR" sz="1100" dirty="0">
                <a:solidFill>
                  <a:schemeClr val="bg1"/>
                </a:solidFill>
              </a:rPr>
              <a:t>ΥΠΟΧΡΕΩΤΙΚΟ, Η΄ ΕΞΑΜΗΝΟ</a:t>
            </a:r>
            <a:br>
              <a:rPr lang="el-GR" sz="1100" dirty="0">
                <a:solidFill>
                  <a:schemeClr val="bg1"/>
                </a:solidFill>
              </a:rPr>
            </a:br>
            <a:r>
              <a:rPr lang="el-GR" sz="1100" dirty="0">
                <a:solidFill>
                  <a:schemeClr val="bg1"/>
                </a:solidFill>
              </a:rPr>
              <a:t>5 ECTS</a:t>
            </a:r>
            <a:endParaRPr lang="el-GR" sz="1050" cap="small" dirty="0">
              <a:solidFill>
                <a:schemeClr val="bg1"/>
              </a:solidFill>
            </a:endParaRPr>
          </a:p>
        </p:txBody>
      </p:sp>
    </p:spTree>
    <p:extLst>
      <p:ext uri="{BB962C8B-B14F-4D97-AF65-F5344CB8AC3E}">
        <p14:creationId xmlns:p14="http://schemas.microsoft.com/office/powerpoint/2010/main" val="9457783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Θέση εικόνας 8" descr="Ανοιχτό βιβλίο">
            <a:extLst>
              <a:ext uri="{FF2B5EF4-FFF2-40B4-BE49-F238E27FC236}">
                <a16:creationId xmlns:a16="http://schemas.microsoft.com/office/drawing/2014/main" id="{A799F565-1DAB-4AD3-BCE4-5DAC8012F35C}"/>
              </a:ext>
            </a:extLst>
          </p:cNvPr>
          <p:cNvPicPr>
            <a:picLocks noGrp="1" noChangeAspect="1"/>
          </p:cNvPicPr>
          <p:nvPr>
            <p:ph type="pic" sz="quarter" idx="10"/>
          </p:nvPr>
        </p:nvPicPr>
        <p:blipFill>
          <a:blip r:embed="rId3">
            <a:extLst>
              <a:ext uri="{28A0092B-C50C-407E-A947-70E740481C1C}">
                <a14:useLocalDpi xmlns:a14="http://schemas.microsoft.com/office/drawing/2010/main"/>
              </a:ext>
            </a:extLst>
          </a:blip>
          <a:srcRect/>
          <a:stretch>
            <a:fillRect/>
          </a:stretch>
        </p:blipFill>
        <p:spPr/>
      </p:pic>
      <p:sp>
        <p:nvSpPr>
          <p:cNvPr id="29" name="Ορθογώνιο 28">
            <a:extLst>
              <a:ext uri="{FF2B5EF4-FFF2-40B4-BE49-F238E27FC236}">
                <a16:creationId xmlns:a16="http://schemas.microsoft.com/office/drawing/2014/main" id="{5C2DDD60-EB1C-44D8-84E1-D86EB3558F11}"/>
              </a:ext>
              <a:ext uri="{C183D7F6-B498-43B3-948B-1728B52AA6E4}">
                <adec:decorative xmlns:adec="http://schemas.microsoft.com/office/drawing/2017/decorative" val="1"/>
              </a:ext>
            </a:extLst>
          </p:cNvPr>
          <p:cNvSpPr/>
          <p:nvPr/>
        </p:nvSpPr>
        <p:spPr>
          <a:xfrm>
            <a:off x="0" y="0"/>
            <a:ext cx="12192000" cy="6863626"/>
          </a:xfrm>
          <a:prstGeom prst="rect">
            <a:avLst/>
          </a:prstGeom>
          <a:solidFill>
            <a:schemeClr val="tx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a:p>
        </p:txBody>
      </p:sp>
      <p:grpSp>
        <p:nvGrpSpPr>
          <p:cNvPr id="7" name="Ομάδα 6">
            <a:extLst>
              <a:ext uri="{FF2B5EF4-FFF2-40B4-BE49-F238E27FC236}">
                <a16:creationId xmlns:a16="http://schemas.microsoft.com/office/drawing/2014/main" id="{F5325EDA-7343-463C-83EC-5D799E8B8195}"/>
              </a:ext>
              <a:ext uri="{C183D7F6-B498-43B3-948B-1728B52AA6E4}">
                <adec:decorative xmlns:adec="http://schemas.microsoft.com/office/drawing/2017/decorative" val="1"/>
              </a:ext>
            </a:extLst>
          </p:cNvPr>
          <p:cNvGrpSpPr/>
          <p:nvPr/>
        </p:nvGrpSpPr>
        <p:grpSpPr>
          <a:xfrm>
            <a:off x="9621170" y="0"/>
            <a:ext cx="2570831" cy="6858001"/>
            <a:chOff x="9621170" y="0"/>
            <a:chExt cx="2570831" cy="6858001"/>
          </a:xfrm>
        </p:grpSpPr>
        <p:sp>
          <p:nvSpPr>
            <p:cNvPr id="32" name="Ελεύθερο σχήμα: Σχήμα 31">
              <a:extLst>
                <a:ext uri="{FF2B5EF4-FFF2-40B4-BE49-F238E27FC236}">
                  <a16:creationId xmlns:a16="http://schemas.microsoft.com/office/drawing/2014/main" id="{25DFF88D-A516-4508-BC03-10D68E4034CF}"/>
                </a:ext>
              </a:extLst>
            </p:cNvPr>
            <p:cNvSpPr/>
            <p:nvPr/>
          </p:nvSpPr>
          <p:spPr>
            <a:xfrm>
              <a:off x="9621170" y="0"/>
              <a:ext cx="2570831" cy="6858000"/>
            </a:xfrm>
            <a:custGeom>
              <a:avLst/>
              <a:gdLst>
                <a:gd name="connsiteX0" fmla="*/ 1649197 w 2570831"/>
                <a:gd name="connsiteY0" fmla="*/ 0 h 6858000"/>
                <a:gd name="connsiteX1" fmla="*/ 2570831 w 2570831"/>
                <a:gd name="connsiteY1" fmla="*/ 0 h 6858000"/>
                <a:gd name="connsiteX2" fmla="*/ 2570831 w 2570831"/>
                <a:gd name="connsiteY2" fmla="*/ 6858000 h 6858000"/>
                <a:gd name="connsiteX3" fmla="*/ 0 w 257083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2570831" h="6858000">
                  <a:moveTo>
                    <a:pt x="1649197" y="0"/>
                  </a:moveTo>
                  <a:lnTo>
                    <a:pt x="2570831" y="0"/>
                  </a:lnTo>
                  <a:lnTo>
                    <a:pt x="2570831" y="6858000"/>
                  </a:lnTo>
                  <a:lnTo>
                    <a:pt x="0" y="6858000"/>
                  </a:lnTo>
                  <a:close/>
                </a:path>
              </a:pathLst>
            </a:custGeom>
            <a:solidFill>
              <a:schemeClr val="bg1">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l-GR"/>
            </a:p>
          </p:txBody>
        </p:sp>
        <p:sp>
          <p:nvSpPr>
            <p:cNvPr id="30" name="Ελεύθερη σχεδίαση: Σχήμα 29">
              <a:extLst>
                <a:ext uri="{FF2B5EF4-FFF2-40B4-BE49-F238E27FC236}">
                  <a16:creationId xmlns:a16="http://schemas.microsoft.com/office/drawing/2014/main" id="{F990A05A-2B0C-4EA2-8A33-D5A7D8C1BC4F}"/>
                </a:ext>
              </a:extLst>
            </p:cNvPr>
            <p:cNvSpPr/>
            <p:nvPr/>
          </p:nvSpPr>
          <p:spPr>
            <a:xfrm>
              <a:off x="9754598" y="0"/>
              <a:ext cx="2437402" cy="6858000"/>
            </a:xfrm>
            <a:custGeom>
              <a:avLst/>
              <a:gdLst>
                <a:gd name="connsiteX0" fmla="*/ 1649197 w 2437402"/>
                <a:gd name="connsiteY0" fmla="*/ 0 h 6858000"/>
                <a:gd name="connsiteX1" fmla="*/ 2437402 w 2437402"/>
                <a:gd name="connsiteY1" fmla="*/ 0 h 6858000"/>
                <a:gd name="connsiteX2" fmla="*/ 2437402 w 2437402"/>
                <a:gd name="connsiteY2" fmla="*/ 6858000 h 6858000"/>
                <a:gd name="connsiteX3" fmla="*/ 0 w 243740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2437402" h="6858000">
                  <a:moveTo>
                    <a:pt x="1649197" y="0"/>
                  </a:moveTo>
                  <a:lnTo>
                    <a:pt x="2437402" y="0"/>
                  </a:lnTo>
                  <a:lnTo>
                    <a:pt x="2437402" y="6858000"/>
                  </a:lnTo>
                  <a:lnTo>
                    <a:pt x="0" y="6858000"/>
                  </a:lnTo>
                  <a:close/>
                </a:path>
              </a:pathLst>
            </a:custGeom>
            <a:solidFill>
              <a:schemeClr val="bg1">
                <a:alpha val="3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l-GR"/>
            </a:p>
          </p:txBody>
        </p:sp>
        <p:sp>
          <p:nvSpPr>
            <p:cNvPr id="28" name="Ελεύθερη σχεδίαση: Σχήμα 27">
              <a:extLst>
                <a:ext uri="{FF2B5EF4-FFF2-40B4-BE49-F238E27FC236}">
                  <a16:creationId xmlns:a16="http://schemas.microsoft.com/office/drawing/2014/main" id="{79BF84DA-56CC-4319-9B18-B6303F93EF5A}"/>
                </a:ext>
              </a:extLst>
            </p:cNvPr>
            <p:cNvSpPr/>
            <p:nvPr/>
          </p:nvSpPr>
          <p:spPr>
            <a:xfrm>
              <a:off x="10011320" y="0"/>
              <a:ext cx="2180680" cy="6858000"/>
            </a:xfrm>
            <a:custGeom>
              <a:avLst/>
              <a:gdLst>
                <a:gd name="connsiteX0" fmla="*/ 1649197 w 2180680"/>
                <a:gd name="connsiteY0" fmla="*/ 0 h 6858000"/>
                <a:gd name="connsiteX1" fmla="*/ 2180680 w 2180680"/>
                <a:gd name="connsiteY1" fmla="*/ 0 h 6858000"/>
                <a:gd name="connsiteX2" fmla="*/ 2180680 w 2180680"/>
                <a:gd name="connsiteY2" fmla="*/ 6858000 h 6858000"/>
                <a:gd name="connsiteX3" fmla="*/ 0 w 218068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2180680" h="6858000">
                  <a:moveTo>
                    <a:pt x="1649197" y="0"/>
                  </a:moveTo>
                  <a:lnTo>
                    <a:pt x="2180680" y="0"/>
                  </a:lnTo>
                  <a:lnTo>
                    <a:pt x="2180680" y="6858000"/>
                  </a:lnTo>
                  <a:lnTo>
                    <a:pt x="0" y="6858000"/>
                  </a:lnTo>
                  <a:close/>
                </a:path>
              </a:pathLst>
            </a:custGeom>
            <a:solidFill>
              <a:schemeClr val="bg1">
                <a:alpha val="6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l-GR"/>
            </a:p>
          </p:txBody>
        </p:sp>
        <p:sp>
          <p:nvSpPr>
            <p:cNvPr id="26" name="Ελεύθερη σχεδίαση: Σχήμα 25">
              <a:extLst>
                <a:ext uri="{FF2B5EF4-FFF2-40B4-BE49-F238E27FC236}">
                  <a16:creationId xmlns:a16="http://schemas.microsoft.com/office/drawing/2014/main" id="{3FE4855B-D7C3-4EA7-8050-5BDDB9E3A78A}"/>
                </a:ext>
              </a:extLst>
            </p:cNvPr>
            <p:cNvSpPr/>
            <p:nvPr/>
          </p:nvSpPr>
          <p:spPr>
            <a:xfrm>
              <a:off x="10544156" y="5626"/>
              <a:ext cx="1647844" cy="6852374"/>
            </a:xfrm>
            <a:custGeom>
              <a:avLst/>
              <a:gdLst>
                <a:gd name="connsiteX0" fmla="*/ 1647844 w 1647844"/>
                <a:gd name="connsiteY0" fmla="*/ 0 h 6852374"/>
                <a:gd name="connsiteX1" fmla="*/ 1647844 w 1647844"/>
                <a:gd name="connsiteY1" fmla="*/ 6852374 h 6852374"/>
                <a:gd name="connsiteX2" fmla="*/ 0 w 1647844"/>
                <a:gd name="connsiteY2" fmla="*/ 6852374 h 6852374"/>
              </a:gdLst>
              <a:ahLst/>
              <a:cxnLst>
                <a:cxn ang="0">
                  <a:pos x="connsiteX0" y="connsiteY0"/>
                </a:cxn>
                <a:cxn ang="0">
                  <a:pos x="connsiteX1" y="connsiteY1"/>
                </a:cxn>
                <a:cxn ang="0">
                  <a:pos x="connsiteX2" y="connsiteY2"/>
                </a:cxn>
              </a:cxnLst>
              <a:rect l="l" t="t" r="r" b="b"/>
              <a:pathLst>
                <a:path w="1647844" h="6852374">
                  <a:moveTo>
                    <a:pt x="1647844" y="0"/>
                  </a:moveTo>
                  <a:lnTo>
                    <a:pt x="1647844" y="6852374"/>
                  </a:lnTo>
                  <a:lnTo>
                    <a:pt x="0" y="6852374"/>
                  </a:lnTo>
                  <a:close/>
                </a:path>
              </a:pathLst>
            </a:cu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l-GR"/>
            </a:p>
          </p:txBody>
        </p:sp>
        <p:sp>
          <p:nvSpPr>
            <p:cNvPr id="24" name="Ελεύθερο σχήμα: Σχήμα 23">
              <a:extLst>
                <a:ext uri="{FF2B5EF4-FFF2-40B4-BE49-F238E27FC236}">
                  <a16:creationId xmlns:a16="http://schemas.microsoft.com/office/drawing/2014/main" id="{EC066EC5-6C2C-4006-B87D-E6C5CFDEF302}"/>
                </a:ext>
              </a:extLst>
            </p:cNvPr>
            <p:cNvSpPr/>
            <p:nvPr/>
          </p:nvSpPr>
          <p:spPr>
            <a:xfrm>
              <a:off x="10803086" y="1082358"/>
              <a:ext cx="1388914" cy="5775643"/>
            </a:xfrm>
            <a:custGeom>
              <a:avLst/>
              <a:gdLst>
                <a:gd name="connsiteX0" fmla="*/ 1388914 w 1388914"/>
                <a:gd name="connsiteY0" fmla="*/ 0 h 5775643"/>
                <a:gd name="connsiteX1" fmla="*/ 1388914 w 1388914"/>
                <a:gd name="connsiteY1" fmla="*/ 5775643 h 5775643"/>
                <a:gd name="connsiteX2" fmla="*/ 0 w 1388914"/>
                <a:gd name="connsiteY2" fmla="*/ 5775643 h 5775643"/>
              </a:gdLst>
              <a:ahLst/>
              <a:cxnLst>
                <a:cxn ang="0">
                  <a:pos x="connsiteX0" y="connsiteY0"/>
                </a:cxn>
                <a:cxn ang="0">
                  <a:pos x="connsiteX1" y="connsiteY1"/>
                </a:cxn>
                <a:cxn ang="0">
                  <a:pos x="connsiteX2" y="connsiteY2"/>
                </a:cxn>
              </a:cxnLst>
              <a:rect l="l" t="t" r="r" b="b"/>
              <a:pathLst>
                <a:path w="1388914" h="5775643">
                  <a:moveTo>
                    <a:pt x="1388914" y="0"/>
                  </a:moveTo>
                  <a:lnTo>
                    <a:pt x="1388914" y="5775643"/>
                  </a:lnTo>
                  <a:lnTo>
                    <a:pt x="0" y="5775643"/>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l-GR"/>
            </a:p>
          </p:txBody>
        </p:sp>
      </p:grpSp>
      <p:sp>
        <p:nvSpPr>
          <p:cNvPr id="4" name="Τίτλος 3" descr="Τίτλος">
            <a:extLst>
              <a:ext uri="{FF2B5EF4-FFF2-40B4-BE49-F238E27FC236}">
                <a16:creationId xmlns:a16="http://schemas.microsoft.com/office/drawing/2014/main" id="{DFF36EE7-AE57-42F4-ACA9-A328C1F4EA02}"/>
              </a:ext>
            </a:extLst>
          </p:cNvPr>
          <p:cNvSpPr>
            <a:spLocks noGrp="1"/>
          </p:cNvSpPr>
          <p:nvPr>
            <p:ph type="title"/>
          </p:nvPr>
        </p:nvSpPr>
        <p:spPr>
          <a:xfrm>
            <a:off x="209549" y="977043"/>
            <a:ext cx="11514137" cy="1008856"/>
          </a:xfrm>
        </p:spPr>
        <p:txBody>
          <a:bodyPr rtlCol="0"/>
          <a:lstStyle/>
          <a:p>
            <a:pPr algn="ctr"/>
            <a:r>
              <a:rPr lang="el-GR" dirty="0"/>
              <a:t>Η ΙΣΤΟΡΙΚΗ ΣΚΕΨΗ ΣΤΑ ΠΑΙΔΙΑ</a:t>
            </a:r>
            <a:br>
              <a:rPr lang="el-GR" dirty="0"/>
            </a:br>
            <a:r>
              <a:rPr lang="el-GR" dirty="0"/>
              <a:t>Παράγοντες που εμποδίζουν την ανάπτυξη της ιστορικής σκέψης των μαθητών:</a:t>
            </a:r>
          </a:p>
        </p:txBody>
      </p:sp>
      <p:pic>
        <p:nvPicPr>
          <p:cNvPr id="97" name="Θέση περιεχομένου 96" descr="Μολύβι">
            <a:extLst>
              <a:ext uri="{FF2B5EF4-FFF2-40B4-BE49-F238E27FC236}">
                <a16:creationId xmlns:a16="http://schemas.microsoft.com/office/drawing/2014/main" id="{40D9C27B-A51D-4036-B3F9-56081BD60AB9}"/>
              </a:ext>
            </a:extLst>
          </p:cNvPr>
          <p:cNvPicPr>
            <a:picLocks noGrp="1" noChangeAspect="1"/>
          </p:cNvPicPr>
          <p:nvPr>
            <p:ph sz="quarter" idx="16"/>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7119140" y="1780273"/>
            <a:ext cx="548640" cy="548640"/>
          </a:xfrm>
        </p:spPr>
      </p:pic>
      <p:sp>
        <p:nvSpPr>
          <p:cNvPr id="90" name="Θέση κειμένου 89" descr="τμήμα περιεχομένου 3">
            <a:extLst>
              <a:ext uri="{FF2B5EF4-FFF2-40B4-BE49-F238E27FC236}">
                <a16:creationId xmlns:a16="http://schemas.microsoft.com/office/drawing/2014/main" id="{AC38A326-FA47-4BD6-B27D-DEB6A4485AB5}"/>
              </a:ext>
            </a:extLst>
          </p:cNvPr>
          <p:cNvSpPr>
            <a:spLocks noGrp="1"/>
          </p:cNvSpPr>
          <p:nvPr>
            <p:ph type="body" sz="quarter" idx="15"/>
          </p:nvPr>
        </p:nvSpPr>
        <p:spPr>
          <a:xfrm>
            <a:off x="5254314" y="2455662"/>
            <a:ext cx="4278293" cy="4128925"/>
          </a:xfrm>
        </p:spPr>
        <p:txBody>
          <a:bodyPr rtlCol="0"/>
          <a:lstStyle/>
          <a:p>
            <a:pPr>
              <a:spcBef>
                <a:spcPts val="580"/>
              </a:spcBef>
              <a:buClr>
                <a:schemeClr val="tx1">
                  <a:lumMod val="85000"/>
                  <a:lumOff val="15000"/>
                </a:schemeClr>
              </a:buClr>
              <a:defRPr/>
            </a:pPr>
            <a:r>
              <a:rPr lang="el-GR" sz="2200" dirty="0">
                <a:solidFill>
                  <a:schemeClr val="bg1"/>
                </a:solidFill>
                <a:effectLst>
                  <a:outerShdw blurRad="38100" dist="38100" dir="2700000" algn="tl">
                    <a:srgbClr val="000000">
                      <a:alpha val="43137"/>
                    </a:srgbClr>
                  </a:outerShdw>
                </a:effectLst>
                <a:latin typeface="Corbel" panose="020B0503020204020204" pitchFamily="34" charset="0"/>
              </a:rPr>
              <a:t>Οι απαιτήσεις αυτές αποστεώνουν την ιστορική μάθηση, διότι συρρικνώνουν την εμβέλειά της στον έλεγχο </a:t>
            </a:r>
            <a:r>
              <a:rPr lang="el-GR" sz="2200" dirty="0" err="1">
                <a:solidFill>
                  <a:schemeClr val="bg1"/>
                </a:solidFill>
                <a:effectLst>
                  <a:outerShdw blurRad="38100" dist="38100" dir="2700000" algn="tl">
                    <a:srgbClr val="000000">
                      <a:alpha val="43137"/>
                    </a:srgbClr>
                  </a:outerShdw>
                </a:effectLst>
                <a:latin typeface="Corbel" panose="020B0503020204020204" pitchFamily="34" charset="0"/>
              </a:rPr>
              <a:t>απομνημονεύσιμων</a:t>
            </a:r>
            <a:r>
              <a:rPr lang="el-GR" sz="2200" dirty="0">
                <a:solidFill>
                  <a:schemeClr val="bg1"/>
                </a:solidFill>
                <a:effectLst>
                  <a:outerShdw blurRad="38100" dist="38100" dir="2700000" algn="tl">
                    <a:srgbClr val="000000">
                      <a:alpha val="43137"/>
                    </a:srgbClr>
                  </a:outerShdw>
                </a:effectLst>
                <a:latin typeface="Corbel" panose="020B0503020204020204" pitchFamily="34" charset="0"/>
              </a:rPr>
              <a:t> πληροφοριών, αποσιωπώντας την κατασκευαστική-συνθετική διάσταση του ιστορικού λόγου και υποσκάπτοντας τη δυνατότητα άσκησης κριτικής σε αυτόν, με αναδρομή στις μαρτυρίες και στον λογικό έλεγχο των επιχειρημάτων.</a:t>
            </a:r>
          </a:p>
          <a:p>
            <a:pPr>
              <a:spcBef>
                <a:spcPts val="580"/>
              </a:spcBef>
              <a:buClr>
                <a:schemeClr val="tx1">
                  <a:lumMod val="85000"/>
                  <a:lumOff val="15000"/>
                </a:schemeClr>
              </a:buClr>
              <a:defRPr/>
            </a:pPr>
            <a:endParaRPr lang="el-GR" sz="1600" dirty="0">
              <a:solidFill>
                <a:schemeClr val="bg1"/>
              </a:solidFill>
              <a:effectLst>
                <a:outerShdw blurRad="38100" dist="38100" dir="2700000" algn="tl">
                  <a:srgbClr val="000000">
                    <a:alpha val="43137"/>
                  </a:srgbClr>
                </a:outerShdw>
              </a:effectLst>
              <a:latin typeface="Corbel" panose="020B0503020204020204" pitchFamily="34" charset="0"/>
            </a:endParaRPr>
          </a:p>
        </p:txBody>
      </p:sp>
      <p:grpSp>
        <p:nvGrpSpPr>
          <p:cNvPr id="5" name="Ομάδα 4">
            <a:extLst>
              <a:ext uri="{FF2B5EF4-FFF2-40B4-BE49-F238E27FC236}">
                <a16:creationId xmlns:a16="http://schemas.microsoft.com/office/drawing/2014/main" id="{1A141F7B-AE96-45F9-BC57-F7C86174910A}"/>
              </a:ext>
              <a:ext uri="{C183D7F6-B498-43B3-948B-1728B52AA6E4}">
                <adec:decorative xmlns:adec="http://schemas.microsoft.com/office/drawing/2017/decorative" val="1"/>
              </a:ext>
            </a:extLst>
          </p:cNvPr>
          <p:cNvGrpSpPr/>
          <p:nvPr/>
        </p:nvGrpSpPr>
        <p:grpSpPr>
          <a:xfrm>
            <a:off x="0" y="6086479"/>
            <a:ext cx="12192000" cy="600974"/>
            <a:chOff x="0" y="6086479"/>
            <a:chExt cx="12192000" cy="600974"/>
          </a:xfrm>
        </p:grpSpPr>
        <p:sp>
          <p:nvSpPr>
            <p:cNvPr id="14" name="Ορθογώνιο 13">
              <a:extLst>
                <a:ext uri="{FF2B5EF4-FFF2-40B4-BE49-F238E27FC236}">
                  <a16:creationId xmlns:a16="http://schemas.microsoft.com/office/drawing/2014/main" id="{C862BC4D-BD7A-417E-A34A-59CE4D4A6AC8}"/>
                </a:ext>
              </a:extLst>
            </p:cNvPr>
            <p:cNvSpPr/>
            <p:nvPr/>
          </p:nvSpPr>
          <p:spPr>
            <a:xfrm>
              <a:off x="0" y="6355760"/>
              <a:ext cx="12192000" cy="9144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a:p>
          </p:txBody>
        </p:sp>
        <p:sp>
          <p:nvSpPr>
            <p:cNvPr id="15" name="Έλλειψη 14">
              <a:extLst>
                <a:ext uri="{FF2B5EF4-FFF2-40B4-BE49-F238E27FC236}">
                  <a16:creationId xmlns:a16="http://schemas.microsoft.com/office/drawing/2014/main" id="{652937FB-CDE3-46B3-8481-AB5DB8C4BABA}"/>
                </a:ext>
              </a:extLst>
            </p:cNvPr>
            <p:cNvSpPr/>
            <p:nvPr/>
          </p:nvSpPr>
          <p:spPr>
            <a:xfrm>
              <a:off x="11091210" y="6086479"/>
              <a:ext cx="600974" cy="60097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a:p>
          </p:txBody>
        </p:sp>
      </p:grpSp>
      <p:sp>
        <p:nvSpPr>
          <p:cNvPr id="19" name="Θέση αριθμού διαφάνειας 5" descr="Αριθμός διαφάνειας">
            <a:extLst>
              <a:ext uri="{FF2B5EF4-FFF2-40B4-BE49-F238E27FC236}">
                <a16:creationId xmlns:a16="http://schemas.microsoft.com/office/drawing/2014/main" id="{DB02A950-05E3-4691-9BC9-47B314EEA715}"/>
              </a:ext>
              <a:ext uri="{C183D7F6-B498-43B3-948B-1728B52AA6E4}">
                <adec:decorative xmlns:adec="http://schemas.microsoft.com/office/drawing/2017/decorative" val="0"/>
              </a:ext>
            </a:extLst>
          </p:cNvPr>
          <p:cNvSpPr txBox="1">
            <a:spLocks/>
          </p:cNvSpPr>
          <p:nvPr/>
        </p:nvSpPr>
        <p:spPr>
          <a:xfrm>
            <a:off x="11091210" y="6189345"/>
            <a:ext cx="600974" cy="395243"/>
          </a:xfrm>
          <a:prstGeom prst="rect">
            <a:avLst/>
          </a:prstGeom>
        </p:spPr>
        <p:txBody>
          <a:bodyPr vert="horz" lIns="0" tIns="0" rIns="0" bIns="0" rtlCol="0" anchor="ctr"/>
          <a:lstStyle>
            <a:defPPr>
              <a:defRPr lang="en-US"/>
            </a:defPPr>
            <a:lvl1pPr marL="0" algn="r" defTabSz="914400" rtl="0" eaLnBrk="1" latinLnBrk="0" hangingPunct="1">
              <a:defRPr sz="11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fld id="{247A4EEE-49CE-4F6C-BF32-B7FCC5EBBF45}" type="slidenum">
              <a:rPr lang="el-GR" sz="1200" smtClean="0">
                <a:solidFill>
                  <a:schemeClr val="bg1"/>
                </a:solidFill>
              </a:rPr>
              <a:pPr algn="ctr" rtl="0"/>
              <a:t>8</a:t>
            </a:fld>
            <a:endParaRPr lang="el-GR" sz="1200">
              <a:solidFill>
                <a:schemeClr val="bg1"/>
              </a:solidFill>
            </a:endParaRPr>
          </a:p>
        </p:txBody>
      </p:sp>
      <p:sp>
        <p:nvSpPr>
          <p:cNvPr id="21" name="1 - Τίτλος">
            <a:extLst>
              <a:ext uri="{FF2B5EF4-FFF2-40B4-BE49-F238E27FC236}">
                <a16:creationId xmlns:a16="http://schemas.microsoft.com/office/drawing/2014/main" id="{D537D968-A72C-4EEE-92A2-CD53AB02B71A}"/>
              </a:ext>
            </a:extLst>
          </p:cNvPr>
          <p:cNvSpPr txBox="1">
            <a:spLocks/>
          </p:cNvSpPr>
          <p:nvPr/>
        </p:nvSpPr>
        <p:spPr>
          <a:xfrm>
            <a:off x="468313" y="115889"/>
            <a:ext cx="7991475" cy="1008856"/>
          </a:xfrm>
          <a:prstGeom prst="rect">
            <a:avLst/>
          </a:prstGeom>
        </p:spPr>
        <p:txBody>
          <a:bodyPr vert="horz" wrap="square" lIns="0" tIns="45720" rIns="91440" bIns="45720" rtlCol="0" anchor="t">
            <a:noAutofit/>
          </a:bodyPr>
          <a:lstStyle>
            <a:lvl1pPr algn="l" defTabSz="914400" rtl="0" eaLnBrk="1" latinLnBrk="0" hangingPunct="1">
              <a:lnSpc>
                <a:spcPct val="90000"/>
              </a:lnSpc>
              <a:spcBef>
                <a:spcPct val="0"/>
              </a:spcBef>
              <a:buNone/>
              <a:defRPr lang="en-GB" sz="2400" kern="1200">
                <a:solidFill>
                  <a:schemeClr val="bg1">
                    <a:lumMod val="95000"/>
                  </a:schemeClr>
                </a:solidFill>
                <a:latin typeface="Corbel" panose="020B0503020204020204" pitchFamily="34" charset="0"/>
                <a:ea typeface="+mj-ea"/>
                <a:cs typeface="+mj-cs"/>
              </a:defRPr>
            </a:lvl1pPr>
          </a:lstStyle>
          <a:p>
            <a:pPr>
              <a:defRPr/>
            </a:pPr>
            <a:r>
              <a:rPr lang="el-GR" sz="1100" dirty="0">
                <a:solidFill>
                  <a:schemeClr val="bg1"/>
                </a:solidFill>
              </a:rPr>
              <a:t>ΙΕΑ 101</a:t>
            </a:r>
            <a:br>
              <a:rPr lang="el-GR" sz="1100" dirty="0">
                <a:solidFill>
                  <a:schemeClr val="bg1"/>
                </a:solidFill>
              </a:rPr>
            </a:br>
            <a:r>
              <a:rPr lang="el-GR" sz="1100" b="1" dirty="0">
                <a:solidFill>
                  <a:schemeClr val="bg1"/>
                </a:solidFill>
              </a:rPr>
              <a:t>ΔΙΔΑΚΤΙΚΗ – ΘΕΩΡΙΑ ΚΑΙ ΠΡΑΞΗ ΤΗΣ ΔΙΔΑΣΚΑΛΙΑΣ</a:t>
            </a:r>
            <a:br>
              <a:rPr lang="el-GR" sz="1100" dirty="0">
                <a:solidFill>
                  <a:schemeClr val="bg1"/>
                </a:solidFill>
              </a:rPr>
            </a:br>
            <a:r>
              <a:rPr lang="el-GR" sz="1100" dirty="0">
                <a:solidFill>
                  <a:schemeClr val="bg1"/>
                </a:solidFill>
              </a:rPr>
              <a:t>Κ. ΑΓΓΕΛΑΚΟΣ – Χ. ΚΟΥΡΓΙΑΝΤΑΚΗΣ</a:t>
            </a:r>
            <a:br>
              <a:rPr lang="el-GR" sz="1100" dirty="0">
                <a:solidFill>
                  <a:schemeClr val="bg1"/>
                </a:solidFill>
              </a:rPr>
            </a:br>
            <a:r>
              <a:rPr lang="el-GR" sz="1100" dirty="0">
                <a:solidFill>
                  <a:schemeClr val="bg1"/>
                </a:solidFill>
              </a:rPr>
              <a:t>ΥΠΟΧΡΕΩΤΙΚΟ, Η΄ ΕΞΑΜΗΝΟ</a:t>
            </a:r>
            <a:br>
              <a:rPr lang="el-GR" sz="1100" dirty="0">
                <a:solidFill>
                  <a:schemeClr val="bg1"/>
                </a:solidFill>
              </a:rPr>
            </a:br>
            <a:r>
              <a:rPr lang="el-GR" sz="1100" dirty="0">
                <a:solidFill>
                  <a:schemeClr val="bg1"/>
                </a:solidFill>
              </a:rPr>
              <a:t>5 ECTS</a:t>
            </a:r>
            <a:endParaRPr lang="el-GR" sz="1050" cap="small" dirty="0">
              <a:solidFill>
                <a:schemeClr val="bg1"/>
              </a:solidFill>
            </a:endParaRPr>
          </a:p>
        </p:txBody>
      </p:sp>
      <p:sp>
        <p:nvSpPr>
          <p:cNvPr id="22" name="Θέση κειμένου 86" descr="τμήμα περιεχομένου 1">
            <a:extLst>
              <a:ext uri="{FF2B5EF4-FFF2-40B4-BE49-F238E27FC236}">
                <a16:creationId xmlns:a16="http://schemas.microsoft.com/office/drawing/2014/main" id="{03399426-E809-4C3D-91E2-5083B09264FA}"/>
              </a:ext>
            </a:extLst>
          </p:cNvPr>
          <p:cNvSpPr txBox="1">
            <a:spLocks/>
          </p:cNvSpPr>
          <p:nvPr/>
        </p:nvSpPr>
        <p:spPr>
          <a:xfrm>
            <a:off x="924482" y="2455662"/>
            <a:ext cx="3631476" cy="3894472"/>
          </a:xfrm>
          <a:prstGeom prst="rect">
            <a:avLst/>
          </a:prstGeom>
        </p:spPr>
        <p:txBody>
          <a:bodyPr vert="horz" wrap="square" lIns="0" tIns="45720" rIns="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lang="en-US" sz="1400" kern="1200" dirty="0" smtClean="0">
                <a:solidFill>
                  <a:schemeClr val="bg1">
                    <a:lumMod val="95000"/>
                  </a:schemeClr>
                </a:solidFill>
                <a:latin typeface="+mn-lt"/>
                <a:ea typeface="+mj-ea"/>
                <a:cs typeface="+mj-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580"/>
              </a:spcBef>
              <a:buClr>
                <a:schemeClr val="tx1">
                  <a:lumMod val="85000"/>
                  <a:lumOff val="15000"/>
                </a:schemeClr>
              </a:buClr>
              <a:defRPr/>
            </a:pPr>
            <a:r>
              <a:rPr lang="el-GR" sz="2200" dirty="0">
                <a:solidFill>
                  <a:schemeClr val="bg1"/>
                </a:solidFill>
                <a:effectLst>
                  <a:outerShdw blurRad="38100" dist="38100" dir="2700000" algn="tl">
                    <a:srgbClr val="000000">
                      <a:alpha val="43137"/>
                    </a:srgbClr>
                  </a:outerShdw>
                </a:effectLst>
                <a:latin typeface="Corbel" panose="020B0503020204020204" pitchFamily="34" charset="0"/>
              </a:rPr>
              <a:t>Οι απαιτήσεις που κατά καιρούς θέτουν οι γενικές εξετάσεις και τα κάθε είδους σταθμισμένα τεστ γνώσεων σχετικά με το μάθημα (πρόκειται για έναν «εξωτερικό» παράγοντα, που συνδέεται στενά με την αντίληψη της Ιστορίας ως έτοιμου σώματος γνώσης).</a:t>
            </a:r>
          </a:p>
        </p:txBody>
      </p:sp>
      <p:pic>
        <p:nvPicPr>
          <p:cNvPr id="23" name="Θέση περιεχομένου 82" descr="Κουδούνι">
            <a:extLst>
              <a:ext uri="{FF2B5EF4-FFF2-40B4-BE49-F238E27FC236}">
                <a16:creationId xmlns:a16="http://schemas.microsoft.com/office/drawing/2014/main" id="{12C6BC72-03F2-4C79-BF64-85243EB39ED9}"/>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2272020" y="1740607"/>
            <a:ext cx="548640" cy="548640"/>
          </a:xfrm>
          <a:prstGeom prst="rect">
            <a:avLst/>
          </a:prstGeom>
        </p:spPr>
      </p:pic>
    </p:spTree>
    <p:extLst>
      <p:ext uri="{BB962C8B-B14F-4D97-AF65-F5344CB8AC3E}">
        <p14:creationId xmlns:p14="http://schemas.microsoft.com/office/powerpoint/2010/main" val="20002441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Θέση εικόνας 8" descr="Ανοιχτό βιβλίο">
            <a:extLst>
              <a:ext uri="{FF2B5EF4-FFF2-40B4-BE49-F238E27FC236}">
                <a16:creationId xmlns:a16="http://schemas.microsoft.com/office/drawing/2014/main" id="{A799F565-1DAB-4AD3-BCE4-5DAC8012F35C}"/>
              </a:ext>
            </a:extLst>
          </p:cNvPr>
          <p:cNvPicPr>
            <a:picLocks noGrp="1" noChangeAspect="1"/>
          </p:cNvPicPr>
          <p:nvPr>
            <p:ph type="pic" sz="quarter" idx="10"/>
          </p:nvPr>
        </p:nvPicPr>
        <p:blipFill>
          <a:blip r:embed="rId3">
            <a:extLst>
              <a:ext uri="{28A0092B-C50C-407E-A947-70E740481C1C}">
                <a14:useLocalDpi xmlns:a14="http://schemas.microsoft.com/office/drawing/2010/main"/>
              </a:ext>
            </a:extLst>
          </a:blip>
          <a:srcRect/>
          <a:stretch>
            <a:fillRect/>
          </a:stretch>
        </p:blipFill>
        <p:spPr/>
      </p:pic>
      <p:sp>
        <p:nvSpPr>
          <p:cNvPr id="29" name="Ορθογώνιο 28">
            <a:extLst>
              <a:ext uri="{FF2B5EF4-FFF2-40B4-BE49-F238E27FC236}">
                <a16:creationId xmlns:a16="http://schemas.microsoft.com/office/drawing/2014/main" id="{5C2DDD60-EB1C-44D8-84E1-D86EB3558F11}"/>
              </a:ext>
              <a:ext uri="{C183D7F6-B498-43B3-948B-1728B52AA6E4}">
                <adec:decorative xmlns:adec="http://schemas.microsoft.com/office/drawing/2017/decorative" val="1"/>
              </a:ext>
            </a:extLst>
          </p:cNvPr>
          <p:cNvSpPr/>
          <p:nvPr/>
        </p:nvSpPr>
        <p:spPr>
          <a:xfrm>
            <a:off x="0" y="0"/>
            <a:ext cx="12192000" cy="6863626"/>
          </a:xfrm>
          <a:prstGeom prst="rect">
            <a:avLst/>
          </a:prstGeom>
          <a:solidFill>
            <a:schemeClr val="tx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a:p>
        </p:txBody>
      </p:sp>
      <p:grpSp>
        <p:nvGrpSpPr>
          <p:cNvPr id="7" name="Ομάδα 6">
            <a:extLst>
              <a:ext uri="{FF2B5EF4-FFF2-40B4-BE49-F238E27FC236}">
                <a16:creationId xmlns:a16="http://schemas.microsoft.com/office/drawing/2014/main" id="{F5325EDA-7343-463C-83EC-5D799E8B8195}"/>
              </a:ext>
              <a:ext uri="{C183D7F6-B498-43B3-948B-1728B52AA6E4}">
                <adec:decorative xmlns:adec="http://schemas.microsoft.com/office/drawing/2017/decorative" val="1"/>
              </a:ext>
            </a:extLst>
          </p:cNvPr>
          <p:cNvGrpSpPr/>
          <p:nvPr/>
        </p:nvGrpSpPr>
        <p:grpSpPr>
          <a:xfrm>
            <a:off x="9621170" y="0"/>
            <a:ext cx="2570831" cy="6858001"/>
            <a:chOff x="9621170" y="0"/>
            <a:chExt cx="2570831" cy="6858001"/>
          </a:xfrm>
        </p:grpSpPr>
        <p:sp>
          <p:nvSpPr>
            <p:cNvPr id="32" name="Ελεύθερο σχήμα: Σχήμα 31">
              <a:extLst>
                <a:ext uri="{FF2B5EF4-FFF2-40B4-BE49-F238E27FC236}">
                  <a16:creationId xmlns:a16="http://schemas.microsoft.com/office/drawing/2014/main" id="{25DFF88D-A516-4508-BC03-10D68E4034CF}"/>
                </a:ext>
              </a:extLst>
            </p:cNvPr>
            <p:cNvSpPr/>
            <p:nvPr/>
          </p:nvSpPr>
          <p:spPr>
            <a:xfrm>
              <a:off x="9621170" y="0"/>
              <a:ext cx="2570831" cy="6858000"/>
            </a:xfrm>
            <a:custGeom>
              <a:avLst/>
              <a:gdLst>
                <a:gd name="connsiteX0" fmla="*/ 1649197 w 2570831"/>
                <a:gd name="connsiteY0" fmla="*/ 0 h 6858000"/>
                <a:gd name="connsiteX1" fmla="*/ 2570831 w 2570831"/>
                <a:gd name="connsiteY1" fmla="*/ 0 h 6858000"/>
                <a:gd name="connsiteX2" fmla="*/ 2570831 w 2570831"/>
                <a:gd name="connsiteY2" fmla="*/ 6858000 h 6858000"/>
                <a:gd name="connsiteX3" fmla="*/ 0 w 257083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2570831" h="6858000">
                  <a:moveTo>
                    <a:pt x="1649197" y="0"/>
                  </a:moveTo>
                  <a:lnTo>
                    <a:pt x="2570831" y="0"/>
                  </a:lnTo>
                  <a:lnTo>
                    <a:pt x="2570831" y="6858000"/>
                  </a:lnTo>
                  <a:lnTo>
                    <a:pt x="0" y="6858000"/>
                  </a:lnTo>
                  <a:close/>
                </a:path>
              </a:pathLst>
            </a:custGeom>
            <a:solidFill>
              <a:schemeClr val="bg1">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l-GR"/>
            </a:p>
          </p:txBody>
        </p:sp>
        <p:sp>
          <p:nvSpPr>
            <p:cNvPr id="30" name="Ελεύθερη σχεδίαση: Σχήμα 29">
              <a:extLst>
                <a:ext uri="{FF2B5EF4-FFF2-40B4-BE49-F238E27FC236}">
                  <a16:creationId xmlns:a16="http://schemas.microsoft.com/office/drawing/2014/main" id="{F990A05A-2B0C-4EA2-8A33-D5A7D8C1BC4F}"/>
                </a:ext>
              </a:extLst>
            </p:cNvPr>
            <p:cNvSpPr/>
            <p:nvPr/>
          </p:nvSpPr>
          <p:spPr>
            <a:xfrm>
              <a:off x="9754598" y="0"/>
              <a:ext cx="2437402" cy="6858000"/>
            </a:xfrm>
            <a:custGeom>
              <a:avLst/>
              <a:gdLst>
                <a:gd name="connsiteX0" fmla="*/ 1649197 w 2437402"/>
                <a:gd name="connsiteY0" fmla="*/ 0 h 6858000"/>
                <a:gd name="connsiteX1" fmla="*/ 2437402 w 2437402"/>
                <a:gd name="connsiteY1" fmla="*/ 0 h 6858000"/>
                <a:gd name="connsiteX2" fmla="*/ 2437402 w 2437402"/>
                <a:gd name="connsiteY2" fmla="*/ 6858000 h 6858000"/>
                <a:gd name="connsiteX3" fmla="*/ 0 w 243740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2437402" h="6858000">
                  <a:moveTo>
                    <a:pt x="1649197" y="0"/>
                  </a:moveTo>
                  <a:lnTo>
                    <a:pt x="2437402" y="0"/>
                  </a:lnTo>
                  <a:lnTo>
                    <a:pt x="2437402" y="6858000"/>
                  </a:lnTo>
                  <a:lnTo>
                    <a:pt x="0" y="6858000"/>
                  </a:lnTo>
                  <a:close/>
                </a:path>
              </a:pathLst>
            </a:custGeom>
            <a:solidFill>
              <a:schemeClr val="bg1">
                <a:alpha val="3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l-GR"/>
            </a:p>
          </p:txBody>
        </p:sp>
        <p:sp>
          <p:nvSpPr>
            <p:cNvPr id="28" name="Ελεύθερη σχεδίαση: Σχήμα 27">
              <a:extLst>
                <a:ext uri="{FF2B5EF4-FFF2-40B4-BE49-F238E27FC236}">
                  <a16:creationId xmlns:a16="http://schemas.microsoft.com/office/drawing/2014/main" id="{79BF84DA-56CC-4319-9B18-B6303F93EF5A}"/>
                </a:ext>
              </a:extLst>
            </p:cNvPr>
            <p:cNvSpPr/>
            <p:nvPr/>
          </p:nvSpPr>
          <p:spPr>
            <a:xfrm>
              <a:off x="10011320" y="0"/>
              <a:ext cx="2180680" cy="6858000"/>
            </a:xfrm>
            <a:custGeom>
              <a:avLst/>
              <a:gdLst>
                <a:gd name="connsiteX0" fmla="*/ 1649197 w 2180680"/>
                <a:gd name="connsiteY0" fmla="*/ 0 h 6858000"/>
                <a:gd name="connsiteX1" fmla="*/ 2180680 w 2180680"/>
                <a:gd name="connsiteY1" fmla="*/ 0 h 6858000"/>
                <a:gd name="connsiteX2" fmla="*/ 2180680 w 2180680"/>
                <a:gd name="connsiteY2" fmla="*/ 6858000 h 6858000"/>
                <a:gd name="connsiteX3" fmla="*/ 0 w 218068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2180680" h="6858000">
                  <a:moveTo>
                    <a:pt x="1649197" y="0"/>
                  </a:moveTo>
                  <a:lnTo>
                    <a:pt x="2180680" y="0"/>
                  </a:lnTo>
                  <a:lnTo>
                    <a:pt x="2180680" y="6858000"/>
                  </a:lnTo>
                  <a:lnTo>
                    <a:pt x="0" y="6858000"/>
                  </a:lnTo>
                  <a:close/>
                </a:path>
              </a:pathLst>
            </a:custGeom>
            <a:solidFill>
              <a:schemeClr val="bg1">
                <a:alpha val="6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l-GR"/>
            </a:p>
          </p:txBody>
        </p:sp>
        <p:sp>
          <p:nvSpPr>
            <p:cNvPr id="26" name="Ελεύθερη σχεδίαση: Σχήμα 25">
              <a:extLst>
                <a:ext uri="{FF2B5EF4-FFF2-40B4-BE49-F238E27FC236}">
                  <a16:creationId xmlns:a16="http://schemas.microsoft.com/office/drawing/2014/main" id="{3FE4855B-D7C3-4EA7-8050-5BDDB9E3A78A}"/>
                </a:ext>
              </a:extLst>
            </p:cNvPr>
            <p:cNvSpPr/>
            <p:nvPr/>
          </p:nvSpPr>
          <p:spPr>
            <a:xfrm>
              <a:off x="10544156" y="5626"/>
              <a:ext cx="1647844" cy="6852374"/>
            </a:xfrm>
            <a:custGeom>
              <a:avLst/>
              <a:gdLst>
                <a:gd name="connsiteX0" fmla="*/ 1647844 w 1647844"/>
                <a:gd name="connsiteY0" fmla="*/ 0 h 6852374"/>
                <a:gd name="connsiteX1" fmla="*/ 1647844 w 1647844"/>
                <a:gd name="connsiteY1" fmla="*/ 6852374 h 6852374"/>
                <a:gd name="connsiteX2" fmla="*/ 0 w 1647844"/>
                <a:gd name="connsiteY2" fmla="*/ 6852374 h 6852374"/>
              </a:gdLst>
              <a:ahLst/>
              <a:cxnLst>
                <a:cxn ang="0">
                  <a:pos x="connsiteX0" y="connsiteY0"/>
                </a:cxn>
                <a:cxn ang="0">
                  <a:pos x="connsiteX1" y="connsiteY1"/>
                </a:cxn>
                <a:cxn ang="0">
                  <a:pos x="connsiteX2" y="connsiteY2"/>
                </a:cxn>
              </a:cxnLst>
              <a:rect l="l" t="t" r="r" b="b"/>
              <a:pathLst>
                <a:path w="1647844" h="6852374">
                  <a:moveTo>
                    <a:pt x="1647844" y="0"/>
                  </a:moveTo>
                  <a:lnTo>
                    <a:pt x="1647844" y="6852374"/>
                  </a:lnTo>
                  <a:lnTo>
                    <a:pt x="0" y="6852374"/>
                  </a:lnTo>
                  <a:close/>
                </a:path>
              </a:pathLst>
            </a:cu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l-GR"/>
            </a:p>
          </p:txBody>
        </p:sp>
        <p:sp>
          <p:nvSpPr>
            <p:cNvPr id="24" name="Ελεύθερο σχήμα: Σχήμα 23">
              <a:extLst>
                <a:ext uri="{FF2B5EF4-FFF2-40B4-BE49-F238E27FC236}">
                  <a16:creationId xmlns:a16="http://schemas.microsoft.com/office/drawing/2014/main" id="{EC066EC5-6C2C-4006-B87D-E6C5CFDEF302}"/>
                </a:ext>
              </a:extLst>
            </p:cNvPr>
            <p:cNvSpPr/>
            <p:nvPr/>
          </p:nvSpPr>
          <p:spPr>
            <a:xfrm>
              <a:off x="10803086" y="1082358"/>
              <a:ext cx="1388914" cy="5775643"/>
            </a:xfrm>
            <a:custGeom>
              <a:avLst/>
              <a:gdLst>
                <a:gd name="connsiteX0" fmla="*/ 1388914 w 1388914"/>
                <a:gd name="connsiteY0" fmla="*/ 0 h 5775643"/>
                <a:gd name="connsiteX1" fmla="*/ 1388914 w 1388914"/>
                <a:gd name="connsiteY1" fmla="*/ 5775643 h 5775643"/>
                <a:gd name="connsiteX2" fmla="*/ 0 w 1388914"/>
                <a:gd name="connsiteY2" fmla="*/ 5775643 h 5775643"/>
              </a:gdLst>
              <a:ahLst/>
              <a:cxnLst>
                <a:cxn ang="0">
                  <a:pos x="connsiteX0" y="connsiteY0"/>
                </a:cxn>
                <a:cxn ang="0">
                  <a:pos x="connsiteX1" y="connsiteY1"/>
                </a:cxn>
                <a:cxn ang="0">
                  <a:pos x="connsiteX2" y="connsiteY2"/>
                </a:cxn>
              </a:cxnLst>
              <a:rect l="l" t="t" r="r" b="b"/>
              <a:pathLst>
                <a:path w="1388914" h="5775643">
                  <a:moveTo>
                    <a:pt x="1388914" y="0"/>
                  </a:moveTo>
                  <a:lnTo>
                    <a:pt x="1388914" y="5775643"/>
                  </a:lnTo>
                  <a:lnTo>
                    <a:pt x="0" y="5775643"/>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l-GR"/>
            </a:p>
          </p:txBody>
        </p:sp>
      </p:grpSp>
      <p:sp>
        <p:nvSpPr>
          <p:cNvPr id="4" name="Τίτλος 3" descr="Τίτλος">
            <a:extLst>
              <a:ext uri="{FF2B5EF4-FFF2-40B4-BE49-F238E27FC236}">
                <a16:creationId xmlns:a16="http://schemas.microsoft.com/office/drawing/2014/main" id="{DFF36EE7-AE57-42F4-ACA9-A328C1F4EA02}"/>
              </a:ext>
            </a:extLst>
          </p:cNvPr>
          <p:cNvSpPr>
            <a:spLocks noGrp="1"/>
          </p:cNvSpPr>
          <p:nvPr>
            <p:ph type="title"/>
          </p:nvPr>
        </p:nvSpPr>
        <p:spPr>
          <a:xfrm>
            <a:off x="209549" y="977043"/>
            <a:ext cx="11514137" cy="1008856"/>
          </a:xfrm>
        </p:spPr>
        <p:txBody>
          <a:bodyPr rtlCol="0"/>
          <a:lstStyle/>
          <a:p>
            <a:pPr algn="ctr"/>
            <a:r>
              <a:rPr lang="el-GR" dirty="0"/>
              <a:t>Η ΙΣΤΟΡΙΚΗ ΣΚΕΨΗ ΣΤΑ ΠΑΙΔΙΑ</a:t>
            </a:r>
            <a:br>
              <a:rPr lang="el-GR" dirty="0"/>
            </a:br>
            <a:r>
              <a:rPr lang="el-GR" dirty="0"/>
              <a:t>Παράγοντες που εμποδίζουν την ανάπτυξη της ιστορικής σκέψης των μαθητών:</a:t>
            </a:r>
          </a:p>
        </p:txBody>
      </p:sp>
      <p:pic>
        <p:nvPicPr>
          <p:cNvPr id="97" name="Θέση περιεχομένου 96" descr="Μολύβι">
            <a:extLst>
              <a:ext uri="{FF2B5EF4-FFF2-40B4-BE49-F238E27FC236}">
                <a16:creationId xmlns:a16="http://schemas.microsoft.com/office/drawing/2014/main" id="{40D9C27B-A51D-4036-B3F9-56081BD60AB9}"/>
              </a:ext>
            </a:extLst>
          </p:cNvPr>
          <p:cNvPicPr>
            <a:picLocks noGrp="1" noChangeAspect="1"/>
          </p:cNvPicPr>
          <p:nvPr>
            <p:ph sz="quarter" idx="16"/>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4852903" y="1940886"/>
            <a:ext cx="548640" cy="548640"/>
          </a:xfrm>
        </p:spPr>
      </p:pic>
      <p:sp>
        <p:nvSpPr>
          <p:cNvPr id="90" name="Θέση κειμένου 89" descr="τμήμα περιεχομένου 3">
            <a:extLst>
              <a:ext uri="{FF2B5EF4-FFF2-40B4-BE49-F238E27FC236}">
                <a16:creationId xmlns:a16="http://schemas.microsoft.com/office/drawing/2014/main" id="{AC38A326-FA47-4BD6-B27D-DEB6A4485AB5}"/>
              </a:ext>
            </a:extLst>
          </p:cNvPr>
          <p:cNvSpPr>
            <a:spLocks noGrp="1"/>
          </p:cNvSpPr>
          <p:nvPr>
            <p:ph type="body" sz="quarter" idx="15"/>
          </p:nvPr>
        </p:nvSpPr>
        <p:spPr>
          <a:xfrm>
            <a:off x="833010" y="2660613"/>
            <a:ext cx="8721446" cy="3737534"/>
          </a:xfrm>
        </p:spPr>
        <p:txBody>
          <a:bodyPr rtlCol="0"/>
          <a:lstStyle/>
          <a:p>
            <a:pPr indent="633413">
              <a:spcBef>
                <a:spcPts val="580"/>
              </a:spcBef>
              <a:buClr>
                <a:schemeClr val="tx1">
                  <a:lumMod val="85000"/>
                  <a:lumOff val="15000"/>
                </a:schemeClr>
              </a:buClr>
              <a:defRPr/>
            </a:pPr>
            <a:r>
              <a:rPr lang="el-GR" sz="2000" dirty="0">
                <a:solidFill>
                  <a:schemeClr val="bg1"/>
                </a:solidFill>
                <a:effectLst>
                  <a:outerShdw blurRad="38100" dist="38100" dir="2700000" algn="tl">
                    <a:srgbClr val="000000">
                      <a:alpha val="43137"/>
                    </a:srgbClr>
                  </a:outerShdw>
                </a:effectLst>
                <a:latin typeface="Corbel" panose="020B0503020204020204" pitchFamily="34" charset="0"/>
              </a:rPr>
              <a:t>Η «εξωτερική» πίεση των Προγραμμάτων Σπουδών για «κάλυψη» μιας πανομοιότυπης –για όλα τα σχολεία, για όλους τους μαθητές– διδακτέας ύλης, που έχει αποφασιστεί σε διοικητικό επίπεδο ανώτερο από αυτό της σχολικής μονάδας.</a:t>
            </a:r>
          </a:p>
          <a:p>
            <a:pPr indent="633413">
              <a:spcBef>
                <a:spcPts val="580"/>
              </a:spcBef>
              <a:buClr>
                <a:schemeClr val="tx1">
                  <a:lumMod val="85000"/>
                  <a:lumOff val="15000"/>
                </a:schemeClr>
              </a:buClr>
              <a:defRPr/>
            </a:pPr>
            <a:r>
              <a:rPr lang="el-GR" sz="2000" dirty="0">
                <a:solidFill>
                  <a:schemeClr val="bg1"/>
                </a:solidFill>
                <a:effectLst>
                  <a:outerShdw blurRad="38100" dist="38100" dir="2700000" algn="tl">
                    <a:srgbClr val="000000">
                      <a:alpha val="43137"/>
                    </a:srgbClr>
                  </a:outerShdw>
                </a:effectLst>
                <a:latin typeface="Corbel" panose="020B0503020204020204" pitchFamily="34" charset="0"/>
              </a:rPr>
              <a:t>Με τον τρόπο αυτό</a:t>
            </a:r>
          </a:p>
          <a:p>
            <a:pPr marL="1165225" indent="-342900">
              <a:spcBef>
                <a:spcPts val="580"/>
              </a:spcBef>
              <a:buClr>
                <a:schemeClr val="bg1"/>
              </a:buClr>
              <a:buFont typeface="Wingdings" panose="05000000000000000000" pitchFamily="2" charset="2"/>
              <a:buChar char="§"/>
              <a:defRPr/>
            </a:pPr>
            <a:r>
              <a:rPr lang="el-GR" sz="2000" dirty="0">
                <a:solidFill>
                  <a:schemeClr val="bg1"/>
                </a:solidFill>
                <a:effectLst>
                  <a:outerShdw blurRad="38100" dist="38100" dir="2700000" algn="tl">
                    <a:srgbClr val="000000">
                      <a:alpha val="43137"/>
                    </a:srgbClr>
                  </a:outerShdw>
                </a:effectLst>
                <a:latin typeface="Corbel" panose="020B0503020204020204" pitchFamily="34" charset="0"/>
              </a:rPr>
              <a:t>ισοπεδώνεται ή υποτιμάται η πλουραλιστική διάσταση του μαθητικού κοινού,</a:t>
            </a:r>
          </a:p>
          <a:p>
            <a:pPr marL="1165225" indent="-342900">
              <a:spcBef>
                <a:spcPts val="580"/>
              </a:spcBef>
              <a:buClr>
                <a:schemeClr val="bg1"/>
              </a:buClr>
              <a:buFont typeface="Wingdings" panose="05000000000000000000" pitchFamily="2" charset="2"/>
              <a:buChar char="§"/>
              <a:defRPr/>
            </a:pPr>
            <a:r>
              <a:rPr lang="el-GR" sz="2000" dirty="0">
                <a:solidFill>
                  <a:schemeClr val="bg1"/>
                </a:solidFill>
                <a:effectLst>
                  <a:outerShdw blurRad="38100" dist="38100" dir="2700000" algn="tl">
                    <a:srgbClr val="000000">
                      <a:alpha val="43137"/>
                    </a:srgbClr>
                  </a:outerShdw>
                </a:effectLst>
                <a:latin typeface="Corbel" panose="020B0503020204020204" pitchFamily="34" charset="0"/>
              </a:rPr>
              <a:t>τίθενται οι ίδιες στοχεύσεις για όλους,</a:t>
            </a:r>
          </a:p>
          <a:p>
            <a:pPr marL="1165225" indent="-342900">
              <a:spcBef>
                <a:spcPts val="580"/>
              </a:spcBef>
              <a:buClr>
                <a:schemeClr val="bg1"/>
              </a:buClr>
              <a:buFont typeface="Wingdings" panose="05000000000000000000" pitchFamily="2" charset="2"/>
              <a:buChar char="§"/>
              <a:defRPr/>
            </a:pPr>
            <a:r>
              <a:rPr lang="el-GR" sz="2000" dirty="0">
                <a:solidFill>
                  <a:schemeClr val="bg1"/>
                </a:solidFill>
                <a:effectLst>
                  <a:outerShdw blurRad="38100" dist="38100" dir="2700000" algn="tl">
                    <a:srgbClr val="000000">
                      <a:alpha val="43137"/>
                    </a:srgbClr>
                  </a:outerShdw>
                </a:effectLst>
                <a:latin typeface="Corbel" panose="020B0503020204020204" pitchFamily="34" charset="0"/>
              </a:rPr>
              <a:t>αγνοούνται αποκλίσεις όσον αφορά τις ιδιαιτερότητες, τις ανάγκες, τα ενδιαφέροντα, τις προσδοκίες, τις δυνατότητες συγκεκριμένων μαθητικών ομάδων,</a:t>
            </a:r>
          </a:p>
          <a:p>
            <a:pPr marL="1165225" indent="-342900">
              <a:spcBef>
                <a:spcPts val="580"/>
              </a:spcBef>
              <a:buClr>
                <a:schemeClr val="bg1"/>
              </a:buClr>
              <a:buFont typeface="Wingdings" panose="05000000000000000000" pitchFamily="2" charset="2"/>
              <a:buChar char="§"/>
              <a:defRPr/>
            </a:pPr>
            <a:r>
              <a:rPr lang="el-GR" sz="2000" dirty="0">
                <a:solidFill>
                  <a:schemeClr val="bg1"/>
                </a:solidFill>
                <a:effectLst>
                  <a:outerShdw blurRad="38100" dist="38100" dir="2700000" algn="tl">
                    <a:srgbClr val="000000">
                      <a:alpha val="43137"/>
                    </a:srgbClr>
                  </a:outerShdw>
                </a:effectLst>
                <a:latin typeface="Corbel" panose="020B0503020204020204" pitchFamily="34" charset="0"/>
              </a:rPr>
              <a:t>υποτιμάται το ιδιαίτερο πολιτικό κλίμα διαφορετικών περιοχών.</a:t>
            </a:r>
          </a:p>
        </p:txBody>
      </p:sp>
      <p:grpSp>
        <p:nvGrpSpPr>
          <p:cNvPr id="5" name="Ομάδα 4">
            <a:extLst>
              <a:ext uri="{FF2B5EF4-FFF2-40B4-BE49-F238E27FC236}">
                <a16:creationId xmlns:a16="http://schemas.microsoft.com/office/drawing/2014/main" id="{1A141F7B-AE96-45F9-BC57-F7C86174910A}"/>
              </a:ext>
              <a:ext uri="{C183D7F6-B498-43B3-948B-1728B52AA6E4}">
                <adec:decorative xmlns:adec="http://schemas.microsoft.com/office/drawing/2017/decorative" val="1"/>
              </a:ext>
            </a:extLst>
          </p:cNvPr>
          <p:cNvGrpSpPr/>
          <p:nvPr/>
        </p:nvGrpSpPr>
        <p:grpSpPr>
          <a:xfrm>
            <a:off x="0" y="6086479"/>
            <a:ext cx="12192000" cy="600974"/>
            <a:chOff x="0" y="6086479"/>
            <a:chExt cx="12192000" cy="600974"/>
          </a:xfrm>
        </p:grpSpPr>
        <p:sp>
          <p:nvSpPr>
            <p:cNvPr id="14" name="Ορθογώνιο 13">
              <a:extLst>
                <a:ext uri="{FF2B5EF4-FFF2-40B4-BE49-F238E27FC236}">
                  <a16:creationId xmlns:a16="http://schemas.microsoft.com/office/drawing/2014/main" id="{C862BC4D-BD7A-417E-A34A-59CE4D4A6AC8}"/>
                </a:ext>
              </a:extLst>
            </p:cNvPr>
            <p:cNvSpPr/>
            <p:nvPr/>
          </p:nvSpPr>
          <p:spPr>
            <a:xfrm>
              <a:off x="0" y="6355760"/>
              <a:ext cx="12192000" cy="9144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a:p>
          </p:txBody>
        </p:sp>
        <p:sp>
          <p:nvSpPr>
            <p:cNvPr id="15" name="Έλλειψη 14">
              <a:extLst>
                <a:ext uri="{FF2B5EF4-FFF2-40B4-BE49-F238E27FC236}">
                  <a16:creationId xmlns:a16="http://schemas.microsoft.com/office/drawing/2014/main" id="{652937FB-CDE3-46B3-8481-AB5DB8C4BABA}"/>
                </a:ext>
              </a:extLst>
            </p:cNvPr>
            <p:cNvSpPr/>
            <p:nvPr/>
          </p:nvSpPr>
          <p:spPr>
            <a:xfrm>
              <a:off x="11091210" y="6086479"/>
              <a:ext cx="600974" cy="60097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a:p>
          </p:txBody>
        </p:sp>
      </p:grpSp>
      <p:sp>
        <p:nvSpPr>
          <p:cNvPr id="19" name="Θέση αριθμού διαφάνειας 5" descr="Αριθμός διαφάνειας">
            <a:extLst>
              <a:ext uri="{FF2B5EF4-FFF2-40B4-BE49-F238E27FC236}">
                <a16:creationId xmlns:a16="http://schemas.microsoft.com/office/drawing/2014/main" id="{DB02A950-05E3-4691-9BC9-47B314EEA715}"/>
              </a:ext>
              <a:ext uri="{C183D7F6-B498-43B3-948B-1728B52AA6E4}">
                <adec:decorative xmlns:adec="http://schemas.microsoft.com/office/drawing/2017/decorative" val="0"/>
              </a:ext>
            </a:extLst>
          </p:cNvPr>
          <p:cNvSpPr txBox="1">
            <a:spLocks/>
          </p:cNvSpPr>
          <p:nvPr/>
        </p:nvSpPr>
        <p:spPr>
          <a:xfrm>
            <a:off x="11091210" y="6189345"/>
            <a:ext cx="600974" cy="395243"/>
          </a:xfrm>
          <a:prstGeom prst="rect">
            <a:avLst/>
          </a:prstGeom>
        </p:spPr>
        <p:txBody>
          <a:bodyPr vert="horz" lIns="0" tIns="0" rIns="0" bIns="0" rtlCol="0" anchor="ctr"/>
          <a:lstStyle>
            <a:defPPr>
              <a:defRPr lang="en-US"/>
            </a:defPPr>
            <a:lvl1pPr marL="0" algn="r" defTabSz="914400" rtl="0" eaLnBrk="1" latinLnBrk="0" hangingPunct="1">
              <a:defRPr sz="11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fld id="{247A4EEE-49CE-4F6C-BF32-B7FCC5EBBF45}" type="slidenum">
              <a:rPr lang="el-GR" sz="1200" smtClean="0">
                <a:solidFill>
                  <a:schemeClr val="bg1"/>
                </a:solidFill>
              </a:rPr>
              <a:pPr algn="ctr" rtl="0"/>
              <a:t>9</a:t>
            </a:fld>
            <a:endParaRPr lang="el-GR" sz="1200">
              <a:solidFill>
                <a:schemeClr val="bg1"/>
              </a:solidFill>
            </a:endParaRPr>
          </a:p>
        </p:txBody>
      </p:sp>
      <p:sp>
        <p:nvSpPr>
          <p:cNvPr id="21" name="1 - Τίτλος">
            <a:extLst>
              <a:ext uri="{FF2B5EF4-FFF2-40B4-BE49-F238E27FC236}">
                <a16:creationId xmlns:a16="http://schemas.microsoft.com/office/drawing/2014/main" id="{D537D968-A72C-4EEE-92A2-CD53AB02B71A}"/>
              </a:ext>
            </a:extLst>
          </p:cNvPr>
          <p:cNvSpPr txBox="1">
            <a:spLocks/>
          </p:cNvSpPr>
          <p:nvPr/>
        </p:nvSpPr>
        <p:spPr>
          <a:xfrm>
            <a:off x="468313" y="115889"/>
            <a:ext cx="7991475" cy="1008856"/>
          </a:xfrm>
          <a:prstGeom prst="rect">
            <a:avLst/>
          </a:prstGeom>
        </p:spPr>
        <p:txBody>
          <a:bodyPr vert="horz" wrap="square" lIns="0" tIns="45720" rIns="91440" bIns="45720" rtlCol="0" anchor="t">
            <a:noAutofit/>
          </a:bodyPr>
          <a:lstStyle>
            <a:lvl1pPr algn="l" defTabSz="914400" rtl="0" eaLnBrk="1" latinLnBrk="0" hangingPunct="1">
              <a:lnSpc>
                <a:spcPct val="90000"/>
              </a:lnSpc>
              <a:spcBef>
                <a:spcPct val="0"/>
              </a:spcBef>
              <a:buNone/>
              <a:defRPr lang="en-GB" sz="2400" kern="1200">
                <a:solidFill>
                  <a:schemeClr val="bg1">
                    <a:lumMod val="95000"/>
                  </a:schemeClr>
                </a:solidFill>
                <a:latin typeface="Corbel" panose="020B0503020204020204" pitchFamily="34" charset="0"/>
                <a:ea typeface="+mj-ea"/>
                <a:cs typeface="+mj-cs"/>
              </a:defRPr>
            </a:lvl1pPr>
          </a:lstStyle>
          <a:p>
            <a:pPr>
              <a:defRPr/>
            </a:pPr>
            <a:r>
              <a:rPr lang="el-GR" sz="1100" dirty="0">
                <a:solidFill>
                  <a:schemeClr val="bg1"/>
                </a:solidFill>
              </a:rPr>
              <a:t>ΙΕΑ 101</a:t>
            </a:r>
            <a:br>
              <a:rPr lang="el-GR" sz="1100" dirty="0">
                <a:solidFill>
                  <a:schemeClr val="bg1"/>
                </a:solidFill>
              </a:rPr>
            </a:br>
            <a:r>
              <a:rPr lang="el-GR" sz="1100" b="1" dirty="0">
                <a:solidFill>
                  <a:schemeClr val="bg1"/>
                </a:solidFill>
              </a:rPr>
              <a:t>ΔΙΔΑΚΤΙΚΗ – ΘΕΩΡΙΑ ΚΑΙ ΠΡΑΞΗ ΤΗΣ ΔΙΔΑΣΚΑΛΙΑΣ</a:t>
            </a:r>
            <a:br>
              <a:rPr lang="el-GR" sz="1100" dirty="0">
                <a:solidFill>
                  <a:schemeClr val="bg1"/>
                </a:solidFill>
              </a:rPr>
            </a:br>
            <a:r>
              <a:rPr lang="el-GR" sz="1100" dirty="0">
                <a:solidFill>
                  <a:schemeClr val="bg1"/>
                </a:solidFill>
              </a:rPr>
              <a:t>Κ. ΑΓΓΕΛΑΚΟΣ – Χ. ΚΟΥΡΓΙΑΝΤΑΚΗΣ</a:t>
            </a:r>
            <a:br>
              <a:rPr lang="el-GR" sz="1100" dirty="0">
                <a:solidFill>
                  <a:schemeClr val="bg1"/>
                </a:solidFill>
              </a:rPr>
            </a:br>
            <a:r>
              <a:rPr lang="el-GR" sz="1100" dirty="0">
                <a:solidFill>
                  <a:schemeClr val="bg1"/>
                </a:solidFill>
              </a:rPr>
              <a:t>ΥΠΟΧΡΕΩΤΙΚΟ, Η΄ ΕΞΑΜΗΝΟ</a:t>
            </a:r>
            <a:br>
              <a:rPr lang="el-GR" sz="1100" dirty="0">
                <a:solidFill>
                  <a:schemeClr val="bg1"/>
                </a:solidFill>
              </a:rPr>
            </a:br>
            <a:r>
              <a:rPr lang="el-GR" sz="1100" dirty="0">
                <a:solidFill>
                  <a:schemeClr val="bg1"/>
                </a:solidFill>
              </a:rPr>
              <a:t>5 ECTS</a:t>
            </a:r>
            <a:endParaRPr lang="el-GR" sz="1050" cap="small" dirty="0">
              <a:solidFill>
                <a:schemeClr val="bg1"/>
              </a:solidFill>
            </a:endParaRPr>
          </a:p>
        </p:txBody>
      </p:sp>
    </p:spTree>
    <p:extLst>
      <p:ext uri="{BB962C8B-B14F-4D97-AF65-F5344CB8AC3E}">
        <p14:creationId xmlns:p14="http://schemas.microsoft.com/office/powerpoint/2010/main" val="3452622676"/>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Θέμα του Office">
  <a:themeElements>
    <a:clrScheme name="MSFT_04_Education">
      <a:dk1>
        <a:sysClr val="windowText" lastClr="000000"/>
      </a:dk1>
      <a:lt1>
        <a:sysClr val="window" lastClr="FFFFFF"/>
      </a:lt1>
      <a:dk2>
        <a:srgbClr val="44546A"/>
      </a:dk2>
      <a:lt2>
        <a:srgbClr val="E7E6E6"/>
      </a:lt2>
      <a:accent1>
        <a:srgbClr val="B2606E"/>
      </a:accent1>
      <a:accent2>
        <a:srgbClr val="0F3955"/>
      </a:accent2>
      <a:accent3>
        <a:srgbClr val="FFC000"/>
      </a:accent3>
      <a:accent4>
        <a:srgbClr val="BF678E"/>
      </a:accent4>
      <a:accent5>
        <a:srgbClr val="731F1C"/>
      </a:accent5>
      <a:accent6>
        <a:srgbClr val="7A9E56"/>
      </a:accent6>
      <a:hlink>
        <a:srgbClr val="00B0F0"/>
      </a:hlink>
      <a:folHlink>
        <a:srgbClr val="595959"/>
      </a:folHlink>
    </a:clrScheme>
    <a:fontScheme name="MSFT_04_Education">
      <a:majorFont>
        <a:latin typeface="Corbel"/>
        <a:ea typeface=""/>
        <a:cs typeface=""/>
      </a:majorFont>
      <a:minorFont>
        <a:latin typeface="Calibr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61154699_TF00475556_Win32" id="{C9FCB5C8-B7F1-4B55-9B48-ED5F966DBB64}" vid="{3BD96147-1332-478C-BB85-7045680A5690}"/>
    </a:ext>
  </a:extLst>
</a:theme>
</file>

<file path=ppt/theme/theme2.xml><?xml version="1.0" encoding="utf-8"?>
<a:theme xmlns:a="http://schemas.openxmlformats.org/drawingml/2006/main" name="1_Σαπούνι">
  <a:themeElements>
    <a:clrScheme name="Σαπούνι">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Σαπούνι">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Σαπούνι">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Παρουσίαση για εκπαιδευτικά ιδρύματα</Template>
  <TotalTime>231</TotalTime>
  <Words>2551</Words>
  <Application>Microsoft Office PowerPoint</Application>
  <PresentationFormat>Ευρεία οθόνη</PresentationFormat>
  <Paragraphs>316</Paragraphs>
  <Slides>35</Slides>
  <Notes>35</Notes>
  <HiddenSlides>0</HiddenSlides>
  <MMClips>0</MMClips>
  <ScaleCrop>false</ScaleCrop>
  <HeadingPairs>
    <vt:vector size="6" baseType="variant">
      <vt:variant>
        <vt:lpstr>Γραμματοσειρές που χρησιμοποιούνται</vt:lpstr>
      </vt:variant>
      <vt:variant>
        <vt:i4>20</vt:i4>
      </vt:variant>
      <vt:variant>
        <vt:lpstr>Θέμα</vt:lpstr>
      </vt:variant>
      <vt:variant>
        <vt:i4>2</vt:i4>
      </vt:variant>
      <vt:variant>
        <vt:lpstr>Τίτλοι διαφανειών</vt:lpstr>
      </vt:variant>
      <vt:variant>
        <vt:i4>35</vt:i4>
      </vt:variant>
    </vt:vector>
  </HeadingPairs>
  <TitlesOfParts>
    <vt:vector size="57" baseType="lpstr">
      <vt:lpstr>Xarrovv</vt:lpstr>
      <vt:lpstr>Aka-AcidGR-Collage</vt:lpstr>
      <vt:lpstr>Arial</vt:lpstr>
      <vt:lpstr>Book Antiqua</vt:lpstr>
      <vt:lpstr>Calibri</vt:lpstr>
      <vt:lpstr>Calibri Light</vt:lpstr>
      <vt:lpstr>Cambria</vt:lpstr>
      <vt:lpstr>Century Gothic</vt:lpstr>
      <vt:lpstr>Constantia</vt:lpstr>
      <vt:lpstr>Corbel</vt:lpstr>
      <vt:lpstr>Courier New</vt:lpstr>
      <vt:lpstr>Garamond</vt:lpstr>
      <vt:lpstr>GFS Philostratos</vt:lpstr>
      <vt:lpstr>Segoe UI</vt:lpstr>
      <vt:lpstr>Sitka Heading</vt:lpstr>
      <vt:lpstr>SKCarbonitePolUni</vt:lpstr>
      <vt:lpstr>SkGaramondLightPolUni_W</vt:lpstr>
      <vt:lpstr>VAG-HandWritten</vt:lpstr>
      <vt:lpstr>Wingdings</vt:lpstr>
      <vt:lpstr>Wingdings 3</vt:lpstr>
      <vt:lpstr>Θέμα του Office</vt:lpstr>
      <vt:lpstr>1_Σαπούνι</vt:lpstr>
      <vt:lpstr>Παρουσίαση του PowerPoint</vt:lpstr>
      <vt:lpstr>ΙΕΑ 101 ΔΙΔΑΚΤΙΚΗ – ΘΕΩΡΙΑ ΚΑΙ ΠΡΑΞΗ ΤΗΣ ΔΙΔΑΣΚΑΛΙΑΣ Κ. ΑΓΓΕΛΑΚΟΣ – Χ. ΚΟΥΡΓΙΑΝΤΑΚΗΣ ΥΠΟΧΡΕΩΤΙΚΟ, Η΄ ΕΞΑΜΗΝΟ 5 ECTS</vt:lpstr>
      <vt:lpstr>Παρουσίαση του PowerPoint</vt:lpstr>
      <vt:lpstr>Παρουσίαση του PowerPoint</vt:lpstr>
      <vt:lpstr>ΙΕΑ 101 ΔΙΔΑΚΤΙΚΗ – ΘΕΩΡΙΑ ΚΑΙ ΠΡΑΞΗ ΤΗΣ ΔΙΔΑΣΚΑΛΙΑΣ Κ. ΑΓΓΕΛΑΚΟΣ – Χ. ΚΟΥΡΓΙΑΝΤΑΚΗΣ ΥΠΟΧΡΕΩΤΙΚΟ, Η΄ ΕΞΑΜΗΝΟ 5 ECTS</vt:lpstr>
      <vt:lpstr>Η ΙΣΤΟΡΙΚΗ ΣΚΕΨΗ ΣΤΑ ΠΑΙΔΙΑ Παράγοντες που εμποδίζουν την ανάπτυξη της ιστορικής σκέψης των μαθητών:</vt:lpstr>
      <vt:lpstr>Η ΙΣΤΟΡΙΚΗ ΣΚΕΨΗ ΣΤΑ ΠΑΙΔΙΑ Παράγοντες που εμποδίζουν την ανάπτυξη της ιστορικής σκέψης των μαθητών:</vt:lpstr>
      <vt:lpstr>Η ΙΣΤΟΡΙΚΗ ΣΚΕΨΗ ΣΤΑ ΠΑΙΔΙΑ Παράγοντες που εμποδίζουν την ανάπτυξη της ιστορικής σκέψης των μαθητών:</vt:lpstr>
      <vt:lpstr>Η ΙΣΤΟΡΙΚΗ ΣΚΕΨΗ ΣΤΑ ΠΑΙΔΙΑ Παράγοντες που εμποδίζουν την ανάπτυξη της ιστορικής σκέψης των μαθητών:</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LOREM IPSUM DOLOR SIT AMET, CONSECTETUER ADIPISCING ELIT. 12</vt:lpstr>
      <vt:lpstr>ΙΣΤΟΡΙΚΗ ΣΥΝΕΙΔΗΣΗ</vt:lpstr>
      <vt:lpstr>ΙΣΤΟΡΙΚΗ ΣΥΝΕΙΔΗΣΗ</vt:lpstr>
      <vt:lpstr>ΙΣΤΟΡΙΚΗ ΣΥΝΕΙΔΗΣΗ</vt:lpstr>
      <vt:lpstr>LOREM IPSUM DOLOR SIT AMET, CONSECTETUER ADIPISCING ELIT. 12</vt:lpstr>
      <vt:lpstr>LOREM IPSUM DOLOR SIT AMET, CONSECTETUER ADIPISCING ELIT. 12</vt:lpstr>
      <vt:lpstr>LOREM IPSUM DOLOR SIT AMET, CONSECTETUER ADIPISCING ELIT. 12</vt:lpstr>
      <vt:lpstr>LOREM IPSUM DOLOR SIT AMET, CONSECTETUER ADIPISCING ELIT. 12</vt:lpstr>
      <vt:lpstr>LOREM IPSUM DOLOR SIT AMET, CONSECTETUER ADIPISCING ELIT. 12</vt:lpstr>
      <vt:lpstr>LOREM IPSUM DOLOR SIT AMET, CONSECTETUER ADIPISCING ELIT. 12</vt:lpstr>
      <vt:lpstr>LOREM IPSUM DOLOR SIT AMET, CONSECTETUER ADIPISCING ELIT. 12</vt:lpstr>
      <vt:lpstr>LOREM IPSUM DOLOR SIT AMET, CONSECTETUER ADIPISCING ELIT. 12</vt:lpstr>
      <vt:lpstr>LOREM IPSUM DOLOR SIT AMET, CONSECTETUER ADIPISCING ELIT. 12</vt:lpstr>
      <vt:lpstr>LOREM IPSUM DOLOR SIT AMET, CONSECTETUER ADIPISCING ELIT. 12</vt:lpstr>
      <vt:lpstr>LOREM IPSUM DOLOR SIT AMET, CONSECTETUER ADIPISCING ELIT. 12</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LOREM IPSUM DOLOR SIT AMET, CONSECTETUER ADIPISCING ELIT</dc:title>
  <dc:creator>ΧΧ</dc:creator>
  <cp:lastModifiedBy>ΧΚ</cp:lastModifiedBy>
  <cp:revision>27</cp:revision>
  <dcterms:created xsi:type="dcterms:W3CDTF">2022-02-21T08:40:27Z</dcterms:created>
  <dcterms:modified xsi:type="dcterms:W3CDTF">2022-03-21T08:49:56Z</dcterms:modified>
</cp:coreProperties>
</file>