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4"/>
  </p:sldMasterIdLst>
  <p:notesMasterIdLst>
    <p:notesMasterId r:id="rId12"/>
  </p:notesMasterIdLst>
  <p:handoutMasterIdLst>
    <p:handoutMasterId r:id="rId13"/>
  </p:handoutMasterIdLst>
  <p:sldIdLst>
    <p:sldId id="281" r:id="rId5"/>
    <p:sldId id="259" r:id="rId6"/>
    <p:sldId id="289" r:id="rId7"/>
    <p:sldId id="272" r:id="rId8"/>
    <p:sldId id="288" r:id="rId9"/>
    <p:sldId id="270" r:id="rId10"/>
    <p:sldId id="283" r:id="rId11"/>
  </p:sldIdLst>
  <p:sldSz cx="12188825" cy="6858000"/>
  <p:notesSz cx="6858000" cy="9144000"/>
  <p:defaultTextStyle>
    <a:defPPr rtl="0">
      <a:defRPr lang="el-g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 userDrawn="1">
          <p15:clr>
            <a:srgbClr val="A4A3A4"/>
          </p15:clr>
        </p15:guide>
        <p15:guide id="2" pos="383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3725" autoAdjust="0"/>
  </p:normalViewPr>
  <p:slideViewPr>
    <p:cSldViewPr showGuides="1">
      <p:cViewPr varScale="1">
        <p:scale>
          <a:sx n="70" d="100"/>
          <a:sy n="70" d="100"/>
        </p:scale>
        <p:origin x="618" y="54"/>
      </p:cViewPr>
      <p:guideLst>
        <p:guide orient="horz" pos="1152"/>
        <p:guide pos="383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420"/>
    </p:cViewPr>
  </p:sorterViewPr>
  <p:notesViewPr>
    <p:cSldViewPr>
      <p:cViewPr varScale="1">
        <p:scale>
          <a:sx n="95" d="100"/>
          <a:sy n="95" d="100"/>
        </p:scale>
        <p:origin x="366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dirty="0">
              <a:solidFill>
                <a:schemeClr val="tx2"/>
              </a:solidFill>
            </a:endParaRPr>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B8F3C2B7-7F1D-4589-A937-856FA89D7761}" type="datetime1">
              <a:rPr lang="el-GR" smtClean="0">
                <a:solidFill>
                  <a:schemeClr val="tx2"/>
                </a:solidFill>
              </a:rPr>
              <a:t>15/3/2022</a:t>
            </a:fld>
            <a:endParaRPr lang="el-GR" dirty="0">
              <a:solidFill>
                <a:schemeClr val="tx2"/>
              </a:solidFill>
            </a:endParaRP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dirty="0">
              <a:solidFill>
                <a:schemeClr val="tx2"/>
              </a:solidFill>
            </a:endParaRP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CFD77566-CD65-4859-9FA1-43956DC85B8C}" type="slidenum">
              <a:rPr lang="el-GR">
                <a:solidFill>
                  <a:schemeClr val="tx2"/>
                </a:solidFill>
              </a:rPr>
              <a:t>‹#›</a:t>
            </a:fld>
            <a:endParaRPr lang="el-G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pPr rtl="0"/>
            <a:endParaRPr lang="el-GR" noProof="0"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B87EBA6B-5675-4ABC-857C-42AA028529B7}" type="datetime1">
              <a:rPr lang="el-GR" smtClean="0"/>
              <a:pPr/>
              <a:t>15/3/2022</a:t>
            </a:fld>
            <a:endParaRPr lang="el-GR" dirty="0"/>
          </a:p>
        </p:txBody>
      </p:sp>
      <p:sp>
        <p:nvSpPr>
          <p:cNvPr id="4" name="Θέση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pPr rtl="0"/>
            <a:endParaRPr lang="el-GR" noProof="0"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pPr rtl="0"/>
            <a:fld id="{B8796F01-7154-41E0-B48B-A6921757531A}" type="slidenum">
              <a:rPr lang="el-GR" noProof="0"/>
              <a:pPr/>
              <a:t>‹#›</a:t>
            </a:fld>
            <a:endParaRPr lang="el-GR" noProof="0"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10"/>
          </p:nvPr>
        </p:nvSpPr>
        <p:spPr/>
        <p:txBody>
          <a:bodyPr rtlCol="0"/>
          <a:lstStyle/>
          <a:p>
            <a:pPr rtl="0"/>
            <a:fld id="{B8796F01-7154-41E0-B48B-A6921757531A}" type="slidenum">
              <a:rPr lang="el-GR" smtClean="0"/>
              <a:pPr/>
              <a:t>1</a:t>
            </a:fld>
            <a:endParaRPr lang="el-GR" dirty="0"/>
          </a:p>
        </p:txBody>
      </p:sp>
    </p:spTree>
    <p:extLst>
      <p:ext uri="{BB962C8B-B14F-4D97-AF65-F5344CB8AC3E}">
        <p14:creationId xmlns:p14="http://schemas.microsoft.com/office/powerpoint/2010/main" val="200869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5"/>
          </p:nvPr>
        </p:nvSpPr>
        <p:spPr/>
        <p:txBody>
          <a:bodyPr rtlCol="0"/>
          <a:lstStyle/>
          <a:p>
            <a:pPr rtl="0"/>
            <a:fld id="{B8796F01-7154-41E0-B48B-A6921757531A}" type="slidenum">
              <a:rPr lang="el-GR" smtClean="0"/>
              <a:pPr/>
              <a:t>2</a:t>
            </a:fld>
            <a:endParaRPr lang="el-GR" dirty="0"/>
          </a:p>
        </p:txBody>
      </p:sp>
    </p:spTree>
    <p:extLst>
      <p:ext uri="{BB962C8B-B14F-4D97-AF65-F5344CB8AC3E}">
        <p14:creationId xmlns:p14="http://schemas.microsoft.com/office/powerpoint/2010/main" val="2562690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B8796F01-7154-41E0-B48B-A6921757531A}" type="slidenum">
              <a:rPr lang="el-GR" smtClean="0"/>
              <a:pPr rtl="0"/>
              <a:t>3</a:t>
            </a:fld>
            <a:endParaRPr lang="el-GR" dirty="0"/>
          </a:p>
        </p:txBody>
      </p:sp>
    </p:spTree>
    <p:extLst>
      <p:ext uri="{BB962C8B-B14F-4D97-AF65-F5344CB8AC3E}">
        <p14:creationId xmlns:p14="http://schemas.microsoft.com/office/powerpoint/2010/main" val="3290137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B8796F01-7154-41E0-B48B-A6921757531A}" type="slidenum">
              <a:rPr lang="el-GR" smtClean="0"/>
              <a:pPr rtl="0"/>
              <a:t>4</a:t>
            </a:fld>
            <a:endParaRPr lang="el-GR" dirty="0"/>
          </a:p>
        </p:txBody>
      </p:sp>
    </p:spTree>
    <p:extLst>
      <p:ext uri="{BB962C8B-B14F-4D97-AF65-F5344CB8AC3E}">
        <p14:creationId xmlns:p14="http://schemas.microsoft.com/office/powerpoint/2010/main" val="3874820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B8796F01-7154-41E0-B48B-A6921757531A}" type="slidenum">
              <a:rPr lang="el-GR" smtClean="0"/>
              <a:pPr rtl="0"/>
              <a:t>5</a:t>
            </a:fld>
            <a:endParaRPr lang="el-GR" dirty="0"/>
          </a:p>
        </p:txBody>
      </p:sp>
    </p:spTree>
    <p:extLst>
      <p:ext uri="{BB962C8B-B14F-4D97-AF65-F5344CB8AC3E}">
        <p14:creationId xmlns:p14="http://schemas.microsoft.com/office/powerpoint/2010/main" val="2185122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5"/>
          </p:nvPr>
        </p:nvSpPr>
        <p:spPr/>
        <p:txBody>
          <a:bodyPr rtlCol="0"/>
          <a:lstStyle/>
          <a:p>
            <a:pPr rtl="0"/>
            <a:fld id="{B8796F01-7154-41E0-B48B-A6921757531A}" type="slidenum">
              <a:rPr lang="el-GR" smtClean="0"/>
              <a:pPr/>
              <a:t>6</a:t>
            </a:fld>
            <a:endParaRPr lang="el-GR" dirty="0"/>
          </a:p>
        </p:txBody>
      </p:sp>
    </p:spTree>
    <p:extLst>
      <p:ext uri="{BB962C8B-B14F-4D97-AF65-F5344CB8AC3E}">
        <p14:creationId xmlns:p14="http://schemas.microsoft.com/office/powerpoint/2010/main" val="3536203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5"/>
          </p:nvPr>
        </p:nvSpPr>
        <p:spPr/>
        <p:txBody>
          <a:bodyPr rtlCol="0"/>
          <a:lstStyle/>
          <a:p>
            <a:pPr rtl="0"/>
            <a:fld id="{B8796F01-7154-41E0-B48B-A6921757531A}" type="slidenum">
              <a:rPr lang="el-GR" smtClean="0"/>
              <a:pPr/>
              <a:t>7</a:t>
            </a:fld>
            <a:endParaRPr lang="el-GR" dirty="0"/>
          </a:p>
        </p:txBody>
      </p:sp>
    </p:spTree>
    <p:extLst>
      <p:ext uri="{BB962C8B-B14F-4D97-AF65-F5344CB8AC3E}">
        <p14:creationId xmlns:p14="http://schemas.microsoft.com/office/powerpoint/2010/main" val="2528546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bg>
      <p:bgPr>
        <a:solidFill>
          <a:schemeClr val="accent1"/>
        </a:solidFill>
        <a:effectLst/>
      </p:bgPr>
    </p:bg>
    <p:spTree>
      <p:nvGrpSpPr>
        <p:cNvPr id="1" name=""/>
        <p:cNvGrpSpPr/>
        <p:nvPr/>
      </p:nvGrpSpPr>
      <p:grpSpPr>
        <a:xfrm>
          <a:off x="0" y="0"/>
          <a:ext cx="0" cy="0"/>
          <a:chOff x="0" y="0"/>
          <a:chExt cx="0" cy="0"/>
        </a:xfrm>
      </p:grpSpPr>
      <p:pic>
        <p:nvPicPr>
          <p:cNvPr id="9" name="Γραφικό 8">
            <a:extLst>
              <a:ext uri="{FF2B5EF4-FFF2-40B4-BE49-F238E27FC236}">
                <a16:creationId xmlns:a16="http://schemas.microsoft.com/office/drawing/2014/main" id="{344AB447-BDFD-4FA4-9A82-52202FFDC88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22801"/>
          <a:stretch/>
        </p:blipFill>
        <p:spPr>
          <a:xfrm>
            <a:off x="6856412" y="0"/>
            <a:ext cx="5294313" cy="6858000"/>
          </a:xfrm>
          <a:prstGeom prst="rect">
            <a:avLst/>
          </a:prstGeom>
        </p:spPr>
      </p:pic>
      <p:pic>
        <p:nvPicPr>
          <p:cNvPr id="10" name="Γραφικό 9">
            <a:extLst>
              <a:ext uri="{FF2B5EF4-FFF2-40B4-BE49-F238E27FC236}">
                <a16:creationId xmlns:a16="http://schemas.microsoft.com/office/drawing/2014/main" id="{FADFEC34-EAD1-470C-B1D7-476DAA0BDC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812" y="0"/>
            <a:ext cx="6858000" cy="6858000"/>
          </a:xfrm>
          <a:prstGeom prst="rect">
            <a:avLst/>
          </a:prstGeom>
        </p:spPr>
      </p:pic>
      <p:pic>
        <p:nvPicPr>
          <p:cNvPr id="11" name="Γραφικό 10">
            <a:extLst>
              <a:ext uri="{FF2B5EF4-FFF2-40B4-BE49-F238E27FC236}">
                <a16:creationId xmlns:a16="http://schemas.microsoft.com/office/drawing/2014/main" id="{6FF142A7-701F-6940-8E95-0D4830D7641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68483" y="521171"/>
            <a:ext cx="6201033" cy="5815657"/>
          </a:xfrm>
          <a:prstGeom prst="rect">
            <a:avLst/>
          </a:prstGeom>
        </p:spPr>
      </p:pic>
      <p:sp>
        <p:nvSpPr>
          <p:cNvPr id="6" name="Υπότιτλος κράτησης θέσης κειμένου 1">
            <a:extLst>
              <a:ext uri="{FF2B5EF4-FFF2-40B4-BE49-F238E27FC236}">
                <a16:creationId xmlns:a16="http://schemas.microsoft.com/office/drawing/2014/main" id="{5A1F9EF5-B88C-405C-9168-EDE6A70749C5}"/>
              </a:ext>
            </a:extLst>
          </p:cNvPr>
          <p:cNvSpPr>
            <a:spLocks noGrp="1"/>
          </p:cNvSpPr>
          <p:nvPr>
            <p:ph type="body" sz="quarter" idx="10"/>
          </p:nvPr>
        </p:nvSpPr>
        <p:spPr>
          <a:xfrm>
            <a:off x="4214813" y="1752600"/>
            <a:ext cx="3757612" cy="609600"/>
          </a:xfrm>
        </p:spPr>
        <p:txBody>
          <a:bodyPr rtlCol="0">
            <a:normAutofit/>
          </a:bodyPr>
          <a:lstStyle>
            <a:lvl1pPr marL="0" indent="0" algn="ctr">
              <a:buFontTx/>
              <a:buNone/>
              <a:defRPr sz="2000">
                <a:solidFill>
                  <a:schemeClr val="accent4"/>
                </a:solidFill>
              </a:defRPr>
            </a:lvl1pPr>
          </a:lstStyle>
          <a:p>
            <a:pPr lvl="0" rtl="0"/>
            <a:r>
              <a:rPr lang="el-GR" noProof="0"/>
              <a:t>Στυλ κειμένου υποδείγματος</a:t>
            </a:r>
          </a:p>
        </p:txBody>
      </p:sp>
      <p:sp>
        <p:nvSpPr>
          <p:cNvPr id="19" name="Υπότιτλος κράτησης θέσης κειμένου 2">
            <a:extLst>
              <a:ext uri="{FF2B5EF4-FFF2-40B4-BE49-F238E27FC236}">
                <a16:creationId xmlns:a16="http://schemas.microsoft.com/office/drawing/2014/main" id="{D2282B87-09AC-4246-8C13-92CF93907CBF}"/>
              </a:ext>
            </a:extLst>
          </p:cNvPr>
          <p:cNvSpPr>
            <a:spLocks noGrp="1"/>
          </p:cNvSpPr>
          <p:nvPr>
            <p:ph type="body" sz="quarter" idx="11"/>
          </p:nvPr>
        </p:nvSpPr>
        <p:spPr>
          <a:xfrm>
            <a:off x="4214813" y="4844142"/>
            <a:ext cx="3757612" cy="609600"/>
          </a:xfrm>
        </p:spPr>
        <p:txBody>
          <a:bodyPr rtlCol="0">
            <a:normAutofit/>
          </a:bodyPr>
          <a:lstStyle>
            <a:lvl1pPr marL="0" indent="0" algn="ctr">
              <a:buFontTx/>
              <a:buNone/>
              <a:defRPr sz="2000">
                <a:solidFill>
                  <a:schemeClr val="accent4"/>
                </a:solidFill>
              </a:defRPr>
            </a:lvl1pPr>
          </a:lstStyle>
          <a:p>
            <a:pPr lvl="0" rtl="0"/>
            <a:r>
              <a:rPr lang="el-GR" noProof="0"/>
              <a:t>Στυλ κειμένου υποδείγματος</a:t>
            </a:r>
          </a:p>
        </p:txBody>
      </p:sp>
      <p:sp>
        <p:nvSpPr>
          <p:cNvPr id="2" name="Τίτλος 1">
            <a:extLst>
              <a:ext uri="{FF2B5EF4-FFF2-40B4-BE49-F238E27FC236}">
                <a16:creationId xmlns:a16="http://schemas.microsoft.com/office/drawing/2014/main" id="{B14A909A-2E72-4DBE-BD02-0B20CFB25B6B}"/>
              </a:ext>
            </a:extLst>
          </p:cNvPr>
          <p:cNvSpPr>
            <a:spLocks noGrp="1"/>
          </p:cNvSpPr>
          <p:nvPr>
            <p:ph type="title" hasCustomPrompt="1"/>
          </p:nvPr>
        </p:nvSpPr>
        <p:spPr>
          <a:xfrm>
            <a:off x="4214811" y="2361521"/>
            <a:ext cx="3757613" cy="2481941"/>
          </a:xfrm>
        </p:spPr>
        <p:txBody>
          <a:bodyPr vert="horz" lIns="121899" tIns="60949" rIns="121899" bIns="60949" rtlCol="0" anchor="ctr">
            <a:normAutofit/>
          </a:bodyPr>
          <a:lstStyle>
            <a:lvl1pPr algn="ctr">
              <a:defRPr lang="en-US" sz="7200" b="1">
                <a:solidFill>
                  <a:schemeClr val="accent4"/>
                </a:solidFill>
                <a:ea typeface="+mn-ea"/>
                <a:cs typeface="+mn-cs"/>
              </a:defRPr>
            </a:lvl1pPr>
          </a:lstStyle>
          <a:p>
            <a:pPr marL="0" lvl="0" indent="0" algn="ctr" rtl="0">
              <a:lnSpc>
                <a:spcPct val="95000"/>
              </a:lnSpc>
              <a:spcBef>
                <a:spcPts val="1866"/>
              </a:spcBef>
              <a:buClr>
                <a:schemeClr val="accent6">
                  <a:lumMod val="50000"/>
                </a:schemeClr>
              </a:buClr>
              <a:buSzPct val="100000"/>
              <a:buFontTx/>
            </a:pPr>
            <a:r>
              <a:rPr lang="el-GR" noProof="0" dirty="0"/>
              <a:t>Προσθήκη τίτλου</a:t>
            </a:r>
          </a:p>
        </p:txBody>
      </p:sp>
    </p:spTree>
    <p:extLst>
      <p:ext uri="{BB962C8B-B14F-4D97-AF65-F5344CB8AC3E}">
        <p14:creationId xmlns:p14="http://schemas.microsoft.com/office/powerpoint/2010/main" val="332201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Διάταξη μικρού κύκλου">
    <p:bg>
      <p:bgPr>
        <a:solidFill>
          <a:schemeClr val="accent5"/>
        </a:solidFill>
        <a:effectLst/>
      </p:bgPr>
    </p:bg>
    <p:spTree>
      <p:nvGrpSpPr>
        <p:cNvPr id="1" name=""/>
        <p:cNvGrpSpPr/>
        <p:nvPr/>
      </p:nvGrpSpPr>
      <p:grpSpPr>
        <a:xfrm>
          <a:off x="0" y="0"/>
          <a:ext cx="0" cy="0"/>
          <a:chOff x="0" y="0"/>
          <a:chExt cx="0" cy="0"/>
        </a:xfrm>
      </p:grpSpPr>
      <p:pic>
        <p:nvPicPr>
          <p:cNvPr id="8" name="Γραφικό 7">
            <a:extLst>
              <a:ext uri="{FF2B5EF4-FFF2-40B4-BE49-F238E27FC236}">
                <a16:creationId xmlns:a16="http://schemas.microsoft.com/office/drawing/2014/main" id="{E7AEBCE5-C441-4E28-A2A0-86898FA8A1A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2527" t="27893"/>
          <a:stretch/>
        </p:blipFill>
        <p:spPr>
          <a:xfrm>
            <a:off x="0" y="0"/>
            <a:ext cx="4875212" cy="3769068"/>
          </a:xfrm>
          <a:prstGeom prst="rect">
            <a:avLst/>
          </a:prstGeom>
        </p:spPr>
      </p:pic>
      <p:sp>
        <p:nvSpPr>
          <p:cNvPr id="13" name="Σύμβολο κράτησης θέσης κειμένου 12">
            <a:extLst>
              <a:ext uri="{FF2B5EF4-FFF2-40B4-BE49-F238E27FC236}">
                <a16:creationId xmlns:a16="http://schemas.microsoft.com/office/drawing/2014/main" id="{1B0C5185-5797-47C6-A658-12B8040B7244}"/>
              </a:ext>
            </a:extLst>
          </p:cNvPr>
          <p:cNvSpPr>
            <a:spLocks noGrp="1"/>
          </p:cNvSpPr>
          <p:nvPr>
            <p:ph type="body" sz="quarter" idx="11"/>
          </p:nvPr>
        </p:nvSpPr>
        <p:spPr>
          <a:xfrm>
            <a:off x="6094412" y="1828800"/>
            <a:ext cx="5410200" cy="4343400"/>
          </a:xfrm>
        </p:spPr>
        <p:txBody>
          <a:bodyPr rtlCol="0">
            <a:normAutofit/>
          </a:bodyPr>
          <a:lstStyle>
            <a:lvl1pPr>
              <a:buClr>
                <a:schemeClr val="bg1"/>
              </a:buClr>
              <a:defRPr sz="2000">
                <a:solidFill>
                  <a:schemeClr val="bg1"/>
                </a:solidFill>
              </a:defRPr>
            </a:lvl1pPr>
            <a:lvl2pPr marL="731392" indent="-304747">
              <a:buClr>
                <a:schemeClr val="bg1"/>
              </a:buClr>
              <a:buFont typeface="Courier New" panose="02070309020205020404" pitchFamily="49" charset="0"/>
              <a:buChar char="o"/>
              <a:defRPr sz="2000">
                <a:solidFill>
                  <a:schemeClr val="bg1"/>
                </a:solidFill>
              </a:defRPr>
            </a:lvl2pPr>
            <a:lvl3pPr marL="1158037" indent="-304747">
              <a:buClr>
                <a:schemeClr val="bg1"/>
              </a:buClr>
              <a:buFont typeface="Courier New" panose="02070309020205020404" pitchFamily="49" charset="0"/>
              <a:buChar char="o"/>
              <a:defRPr sz="2000">
                <a:solidFill>
                  <a:schemeClr val="bg1"/>
                </a:solidFill>
              </a:defRPr>
            </a:lvl3pPr>
            <a:lvl4pPr marL="1584683" indent="-304747">
              <a:buClr>
                <a:schemeClr val="bg1"/>
              </a:buClr>
              <a:buFont typeface="Courier New" panose="02070309020205020404" pitchFamily="49" charset="0"/>
              <a:buChar char="o"/>
              <a:defRPr sz="2000">
                <a:solidFill>
                  <a:schemeClr val="bg1"/>
                </a:solidFill>
              </a:defRPr>
            </a:lvl4pPr>
            <a:lvl5pPr marL="2011328" indent="-304747">
              <a:buClr>
                <a:schemeClr val="bg1"/>
              </a:buClr>
              <a:buFont typeface="Courier New" panose="02070309020205020404" pitchFamily="49" charset="0"/>
              <a:buChar char="o"/>
              <a:defRPr sz="2000">
                <a:solidFill>
                  <a:schemeClr val="bg1"/>
                </a:solidFill>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2" name="Τίτλος 1">
            <a:extLst>
              <a:ext uri="{FF2B5EF4-FFF2-40B4-BE49-F238E27FC236}">
                <a16:creationId xmlns:a16="http://schemas.microsoft.com/office/drawing/2014/main" id="{364FE576-B3E5-461C-84D8-BF879AF493CD}"/>
              </a:ext>
            </a:extLst>
          </p:cNvPr>
          <p:cNvSpPr>
            <a:spLocks noGrp="1"/>
          </p:cNvSpPr>
          <p:nvPr>
            <p:ph type="title"/>
          </p:nvPr>
        </p:nvSpPr>
        <p:spPr>
          <a:xfrm>
            <a:off x="684213" y="685800"/>
            <a:ext cx="3886199" cy="2133598"/>
          </a:xfrm>
        </p:spPr>
        <p:txBody>
          <a:bodyPr vert="horz" lIns="121899" tIns="60949" rIns="121899" bIns="60949" rtlCol="0" anchor="t">
            <a:normAutofit/>
          </a:bodyPr>
          <a:lstStyle>
            <a:lvl1pPr>
              <a:defRPr lang="en-US" sz="4000" b="1">
                <a:solidFill>
                  <a:schemeClr val="accent1"/>
                </a:solidFill>
                <a:ea typeface="+mn-ea"/>
                <a:cs typeface="+mn-cs"/>
              </a:defRPr>
            </a:lvl1pPr>
          </a:lstStyle>
          <a:p>
            <a:pPr marL="0" lvl="0" indent="0" rtl="0">
              <a:lnSpc>
                <a:spcPct val="95000"/>
              </a:lnSpc>
              <a:spcBef>
                <a:spcPts val="1866"/>
              </a:spcBef>
              <a:buClr>
                <a:schemeClr val="accent6">
                  <a:lumMod val="50000"/>
                </a:schemeClr>
              </a:buClr>
              <a:buSzPct val="100000"/>
              <a:buFont typeface="Arial" pitchFamily="34" charset="0"/>
            </a:pPr>
            <a:r>
              <a:rPr lang="el-GR" noProof="0"/>
              <a:t>Κάντε κλικ για να επεξεργαστείτε τον τίτλο υποδείγματος</a:t>
            </a:r>
            <a:endParaRPr lang="el-GR" noProof="0" dirty="0"/>
          </a:p>
        </p:txBody>
      </p:sp>
    </p:spTree>
    <p:extLst>
      <p:ext uri="{BB962C8B-B14F-4D97-AF65-F5344CB8AC3E}">
        <p14:creationId xmlns:p14="http://schemas.microsoft.com/office/powerpoint/2010/main" val="1680637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Μπλε διάταξη μικρού κύκλου">
    <p:bg>
      <p:bgPr>
        <a:solidFill>
          <a:schemeClr val="tx2"/>
        </a:solidFill>
        <a:effectLst/>
      </p:bgPr>
    </p:bg>
    <p:spTree>
      <p:nvGrpSpPr>
        <p:cNvPr id="1" name=""/>
        <p:cNvGrpSpPr/>
        <p:nvPr/>
      </p:nvGrpSpPr>
      <p:grpSpPr>
        <a:xfrm>
          <a:off x="0" y="0"/>
          <a:ext cx="0" cy="0"/>
          <a:chOff x="0" y="0"/>
          <a:chExt cx="0" cy="0"/>
        </a:xfrm>
      </p:grpSpPr>
      <p:pic>
        <p:nvPicPr>
          <p:cNvPr id="8" name="Γραφικό 7">
            <a:extLst>
              <a:ext uri="{FF2B5EF4-FFF2-40B4-BE49-F238E27FC236}">
                <a16:creationId xmlns:a16="http://schemas.microsoft.com/office/drawing/2014/main" id="{E7AEBCE5-C441-4E28-A2A0-86898FA8A1A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2527" t="27893"/>
          <a:stretch/>
        </p:blipFill>
        <p:spPr>
          <a:xfrm>
            <a:off x="0" y="0"/>
            <a:ext cx="4875212" cy="3769068"/>
          </a:xfrm>
          <a:prstGeom prst="rect">
            <a:avLst/>
          </a:prstGeom>
        </p:spPr>
      </p:pic>
      <p:sp>
        <p:nvSpPr>
          <p:cNvPr id="13" name="Σύμβολο κράτησης θέσης κειμένου 12">
            <a:extLst>
              <a:ext uri="{FF2B5EF4-FFF2-40B4-BE49-F238E27FC236}">
                <a16:creationId xmlns:a16="http://schemas.microsoft.com/office/drawing/2014/main" id="{1B0C5185-5797-47C6-A658-12B8040B7244}"/>
              </a:ext>
            </a:extLst>
          </p:cNvPr>
          <p:cNvSpPr>
            <a:spLocks noGrp="1"/>
          </p:cNvSpPr>
          <p:nvPr>
            <p:ph type="body" sz="quarter" idx="11"/>
          </p:nvPr>
        </p:nvSpPr>
        <p:spPr>
          <a:xfrm>
            <a:off x="6094412" y="1828800"/>
            <a:ext cx="5410200" cy="4343400"/>
          </a:xfrm>
        </p:spPr>
        <p:txBody>
          <a:bodyPr rtlCol="0">
            <a:normAutofit/>
          </a:bodyPr>
          <a:lstStyle>
            <a:lvl1pPr>
              <a:buClr>
                <a:schemeClr val="bg1"/>
              </a:buClr>
              <a:defRPr sz="2000">
                <a:solidFill>
                  <a:schemeClr val="bg1"/>
                </a:solidFill>
              </a:defRPr>
            </a:lvl1pPr>
            <a:lvl2pPr marL="731392" indent="-304747">
              <a:buClr>
                <a:schemeClr val="bg1"/>
              </a:buClr>
              <a:buFont typeface="Courier New" panose="02070309020205020404" pitchFamily="49" charset="0"/>
              <a:buChar char="o"/>
              <a:defRPr sz="2000">
                <a:solidFill>
                  <a:schemeClr val="bg1"/>
                </a:solidFill>
              </a:defRPr>
            </a:lvl2pPr>
            <a:lvl3pPr marL="1158037" indent="-304747">
              <a:buClr>
                <a:schemeClr val="bg1"/>
              </a:buClr>
              <a:buFont typeface="Courier New" panose="02070309020205020404" pitchFamily="49" charset="0"/>
              <a:buChar char="o"/>
              <a:defRPr sz="2000">
                <a:solidFill>
                  <a:schemeClr val="bg1"/>
                </a:solidFill>
              </a:defRPr>
            </a:lvl3pPr>
            <a:lvl4pPr marL="1584683" indent="-304747">
              <a:buClr>
                <a:schemeClr val="bg1"/>
              </a:buClr>
              <a:buFont typeface="Courier New" panose="02070309020205020404" pitchFamily="49" charset="0"/>
              <a:buChar char="o"/>
              <a:defRPr sz="2000">
                <a:solidFill>
                  <a:schemeClr val="bg1"/>
                </a:solidFill>
              </a:defRPr>
            </a:lvl4pPr>
            <a:lvl5pPr marL="2011328" indent="-304747">
              <a:buClr>
                <a:schemeClr val="bg1"/>
              </a:buClr>
              <a:buFont typeface="Courier New" panose="02070309020205020404" pitchFamily="49" charset="0"/>
              <a:buChar char="o"/>
              <a:defRPr sz="2000">
                <a:solidFill>
                  <a:schemeClr val="bg1"/>
                </a:solidFill>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2" name="Τίτλος 1">
            <a:extLst>
              <a:ext uri="{FF2B5EF4-FFF2-40B4-BE49-F238E27FC236}">
                <a16:creationId xmlns:a16="http://schemas.microsoft.com/office/drawing/2014/main" id="{364FE576-B3E5-461C-84D8-BF879AF493CD}"/>
              </a:ext>
            </a:extLst>
          </p:cNvPr>
          <p:cNvSpPr>
            <a:spLocks noGrp="1"/>
          </p:cNvSpPr>
          <p:nvPr>
            <p:ph type="title"/>
          </p:nvPr>
        </p:nvSpPr>
        <p:spPr>
          <a:xfrm>
            <a:off x="684213" y="685800"/>
            <a:ext cx="3886199" cy="2133598"/>
          </a:xfrm>
        </p:spPr>
        <p:txBody>
          <a:bodyPr vert="horz" lIns="121899" tIns="60949" rIns="121899" bIns="60949" rtlCol="0" anchor="t">
            <a:normAutofit/>
          </a:bodyPr>
          <a:lstStyle>
            <a:lvl1pPr>
              <a:defRPr lang="en-US" sz="4000" b="1">
                <a:solidFill>
                  <a:schemeClr val="tx2"/>
                </a:solidFill>
                <a:ea typeface="+mn-ea"/>
                <a:cs typeface="+mn-cs"/>
              </a:defRPr>
            </a:lvl1pPr>
          </a:lstStyle>
          <a:p>
            <a:pPr marL="0" lvl="0" indent="0" rtl="0">
              <a:lnSpc>
                <a:spcPct val="95000"/>
              </a:lnSpc>
              <a:spcBef>
                <a:spcPts val="1866"/>
              </a:spcBef>
              <a:buClr>
                <a:schemeClr val="accent6">
                  <a:lumMod val="50000"/>
                </a:schemeClr>
              </a:buClr>
              <a:buSzPct val="100000"/>
              <a:buFont typeface="Arial" pitchFamily="34" charset="0"/>
            </a:pPr>
            <a:r>
              <a:rPr lang="el-GR" noProof="0"/>
              <a:t>Κάντε κλικ για να επεξεργαστείτε τον τίτλο υποδείγματος</a:t>
            </a:r>
            <a:endParaRPr lang="el-GR" noProof="0" dirty="0"/>
          </a:p>
        </p:txBody>
      </p:sp>
    </p:spTree>
    <p:extLst>
      <p:ext uri="{BB962C8B-B14F-4D97-AF65-F5344CB8AC3E}">
        <p14:creationId xmlns:p14="http://schemas.microsoft.com/office/powerpoint/2010/main" val="280014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Διάταξη μεγάλου κύκλου_εναλλακτική">
    <p:bg>
      <p:bgPr>
        <a:solidFill>
          <a:schemeClr val="accent1"/>
        </a:solidFill>
        <a:effectLst/>
      </p:bgPr>
    </p:bg>
    <p:spTree>
      <p:nvGrpSpPr>
        <p:cNvPr id="1" name=""/>
        <p:cNvGrpSpPr/>
        <p:nvPr/>
      </p:nvGrpSpPr>
      <p:grpSpPr>
        <a:xfrm>
          <a:off x="0" y="0"/>
          <a:ext cx="0" cy="0"/>
          <a:chOff x="0" y="0"/>
          <a:chExt cx="0" cy="0"/>
        </a:xfrm>
      </p:grpSpPr>
      <p:pic>
        <p:nvPicPr>
          <p:cNvPr id="5" name="Γραφικό 4">
            <a:extLst>
              <a:ext uri="{FF2B5EF4-FFF2-40B4-BE49-F238E27FC236}">
                <a16:creationId xmlns:a16="http://schemas.microsoft.com/office/drawing/2014/main" id="{7357EB46-0628-42CB-95AC-AF38CFD6865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22801"/>
          <a:stretch/>
        </p:blipFill>
        <p:spPr>
          <a:xfrm>
            <a:off x="6882605" y="990"/>
            <a:ext cx="5294313" cy="6858000"/>
          </a:xfrm>
          <a:prstGeom prst="rect">
            <a:avLst/>
          </a:prstGeom>
        </p:spPr>
      </p:pic>
      <p:pic>
        <p:nvPicPr>
          <p:cNvPr id="7" name="Γραφικό 6">
            <a:extLst>
              <a:ext uri="{FF2B5EF4-FFF2-40B4-BE49-F238E27FC236}">
                <a16:creationId xmlns:a16="http://schemas.microsoft.com/office/drawing/2014/main" id="{D12EB5EE-DDAA-D449-95BC-BCAFCC6E6B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8750" t="25323" r="-17290" b="14356"/>
          <a:stretch/>
        </p:blipFill>
        <p:spPr>
          <a:xfrm>
            <a:off x="0" y="0"/>
            <a:ext cx="12014201" cy="6897338"/>
          </a:xfrm>
          <a:prstGeom prst="rect">
            <a:avLst/>
          </a:prstGeom>
        </p:spPr>
      </p:pic>
      <p:sp>
        <p:nvSpPr>
          <p:cNvPr id="2" name="Τίτλος 1"/>
          <p:cNvSpPr>
            <a:spLocks noGrp="1"/>
          </p:cNvSpPr>
          <p:nvPr>
            <p:ph type="title"/>
          </p:nvPr>
        </p:nvSpPr>
        <p:spPr>
          <a:xfrm>
            <a:off x="720725" y="685800"/>
            <a:ext cx="5562600" cy="1143000"/>
          </a:xfrm>
        </p:spPr>
        <p:txBody>
          <a:bodyPr rtlCol="0" anchor="t">
            <a:normAutofit/>
          </a:bodyPr>
          <a:lstStyle>
            <a:lvl1pPr>
              <a:defRPr sz="4000" b="1">
                <a:solidFill>
                  <a:schemeClr val="accent1"/>
                </a:solidFill>
              </a:defRPr>
            </a:lvl1pPr>
          </a:lstStyle>
          <a:p>
            <a:pPr rtl="0"/>
            <a:r>
              <a:rPr lang="el-GR" noProof="0"/>
              <a:t>Κάντε κλικ για να επεξεργαστείτε τον τίτλο υποδείγματος</a:t>
            </a:r>
            <a:endParaRPr lang="el-GR" noProof="0" dirty="0"/>
          </a:p>
        </p:txBody>
      </p:sp>
      <p:sp>
        <p:nvSpPr>
          <p:cNvPr id="3" name="Θέση περιεχομένου 2"/>
          <p:cNvSpPr>
            <a:spLocks noGrp="1"/>
          </p:cNvSpPr>
          <p:nvPr>
            <p:ph idx="1"/>
          </p:nvPr>
        </p:nvSpPr>
        <p:spPr>
          <a:xfrm>
            <a:off x="720725" y="1828800"/>
            <a:ext cx="5562600" cy="4470400"/>
          </a:xfrm>
        </p:spPr>
        <p:txBody>
          <a:bodyPr rtlCol="0">
            <a:normAutofit/>
          </a:bodyPr>
          <a:lstStyle>
            <a:lvl1pPr>
              <a:defRPr sz="2000"/>
            </a:lvl1pPr>
            <a:lvl2pPr marL="731392" indent="-304747">
              <a:buFont typeface="Courier New" panose="02070309020205020404" pitchFamily="49" charset="0"/>
              <a:buChar char="o"/>
              <a:defRPr sz="2000"/>
            </a:lvl2pPr>
            <a:lvl3pPr marL="1158037" indent="-304747">
              <a:buFont typeface="Courier New" panose="02070309020205020404" pitchFamily="49" charset="0"/>
              <a:buChar char="o"/>
              <a:defRPr sz="2000"/>
            </a:lvl3pPr>
            <a:lvl4pPr marL="1584683" indent="-304747">
              <a:buFont typeface="Courier New" panose="02070309020205020404" pitchFamily="49" charset="0"/>
              <a:buChar char="o"/>
              <a:defRPr sz="2000"/>
            </a:lvl4pPr>
            <a:lvl5pPr marL="2011328" indent="-304747">
              <a:buFont typeface="Courier New" panose="02070309020205020404" pitchFamily="49" charset="0"/>
              <a:buChar char="o"/>
              <a:defRPr sz="2000"/>
            </a:lvl5pPr>
            <a:lvl6pPr>
              <a:defRPr/>
            </a:lvl6pPr>
            <a:lvl7pPr>
              <a:defRPr baseline="0"/>
            </a:lvl7pPr>
            <a:lvl8pPr>
              <a:defRPr baseline="0"/>
            </a:lvl8pPr>
            <a:lvl9pPr>
              <a:defRPr baseline="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Tree>
    <p:extLst>
      <p:ext uri="{BB962C8B-B14F-4D97-AF65-F5344CB8AC3E}">
        <p14:creationId xmlns:p14="http://schemas.microsoft.com/office/powerpoint/2010/main" val="102720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Διάταξη μεγάλου κύκλου_εναλλακτική">
    <p:spTree>
      <p:nvGrpSpPr>
        <p:cNvPr id="1" name=""/>
        <p:cNvGrpSpPr/>
        <p:nvPr/>
      </p:nvGrpSpPr>
      <p:grpSpPr>
        <a:xfrm>
          <a:off x="0" y="0"/>
          <a:ext cx="0" cy="0"/>
          <a:chOff x="0" y="0"/>
          <a:chExt cx="0" cy="0"/>
        </a:xfrm>
      </p:grpSpPr>
      <p:pic>
        <p:nvPicPr>
          <p:cNvPr id="5" name="Γραφικό 4">
            <a:extLst>
              <a:ext uri="{FF2B5EF4-FFF2-40B4-BE49-F238E27FC236}">
                <a16:creationId xmlns:a16="http://schemas.microsoft.com/office/drawing/2014/main" id="{7357EB46-0628-42CB-95AC-AF38CFD6865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22801"/>
          <a:stretch/>
        </p:blipFill>
        <p:spPr>
          <a:xfrm>
            <a:off x="6894512" y="0"/>
            <a:ext cx="5294313" cy="6858000"/>
          </a:xfrm>
          <a:prstGeom prst="rect">
            <a:avLst/>
          </a:prstGeom>
        </p:spPr>
      </p:pic>
      <p:pic>
        <p:nvPicPr>
          <p:cNvPr id="7" name="Γραφικό 6">
            <a:extLst>
              <a:ext uri="{FF2B5EF4-FFF2-40B4-BE49-F238E27FC236}">
                <a16:creationId xmlns:a16="http://schemas.microsoft.com/office/drawing/2014/main" id="{75506675-2304-3948-8A18-BB70E847D3D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8750" t="25323" r="-17290" b="14356"/>
          <a:stretch/>
        </p:blipFill>
        <p:spPr>
          <a:xfrm>
            <a:off x="0" y="0"/>
            <a:ext cx="12014201" cy="6897338"/>
          </a:xfrm>
          <a:prstGeom prst="rect">
            <a:avLst/>
          </a:prstGeom>
        </p:spPr>
      </p:pic>
      <p:sp>
        <p:nvSpPr>
          <p:cNvPr id="2" name="Τίτλος 1"/>
          <p:cNvSpPr>
            <a:spLocks noGrp="1"/>
          </p:cNvSpPr>
          <p:nvPr>
            <p:ph type="title"/>
          </p:nvPr>
        </p:nvSpPr>
        <p:spPr>
          <a:xfrm>
            <a:off x="720725" y="685800"/>
            <a:ext cx="5562600" cy="1143000"/>
          </a:xfrm>
        </p:spPr>
        <p:txBody>
          <a:bodyPr rtlCol="0" anchor="t">
            <a:normAutofit/>
          </a:bodyPr>
          <a:lstStyle>
            <a:lvl1pPr>
              <a:defRPr sz="4000" b="1">
                <a:solidFill>
                  <a:schemeClr val="bg1"/>
                </a:solidFill>
              </a:defRPr>
            </a:lvl1pPr>
          </a:lstStyle>
          <a:p>
            <a:pPr rtl="0"/>
            <a:r>
              <a:rPr lang="el-GR" noProof="0"/>
              <a:t>Κάντε κλικ για να επεξεργαστείτε τον τίτλο υποδείγματος</a:t>
            </a:r>
            <a:endParaRPr lang="el-GR" noProof="0" dirty="0"/>
          </a:p>
        </p:txBody>
      </p:sp>
      <p:sp>
        <p:nvSpPr>
          <p:cNvPr id="3" name="Θέση περιεχομένου 2"/>
          <p:cNvSpPr>
            <a:spLocks noGrp="1"/>
          </p:cNvSpPr>
          <p:nvPr>
            <p:ph idx="1"/>
          </p:nvPr>
        </p:nvSpPr>
        <p:spPr>
          <a:xfrm>
            <a:off x="720725" y="1828800"/>
            <a:ext cx="5562600" cy="4470400"/>
          </a:xfrm>
        </p:spPr>
        <p:txBody>
          <a:bodyPr rtlCol="0">
            <a:normAutofit/>
          </a:bodyPr>
          <a:lstStyle>
            <a:lvl1pPr>
              <a:buClr>
                <a:schemeClr val="bg1"/>
              </a:buClr>
              <a:defRPr sz="2000">
                <a:solidFill>
                  <a:schemeClr val="bg1"/>
                </a:solidFill>
              </a:defRPr>
            </a:lvl1pPr>
            <a:lvl2pPr marL="731392" indent="-304747">
              <a:buClr>
                <a:schemeClr val="bg1"/>
              </a:buClr>
              <a:buFont typeface="Courier New" panose="02070309020205020404" pitchFamily="49" charset="0"/>
              <a:buChar char="o"/>
              <a:defRPr sz="2000">
                <a:solidFill>
                  <a:schemeClr val="bg1"/>
                </a:solidFill>
              </a:defRPr>
            </a:lvl2pPr>
            <a:lvl3pPr marL="1158037" indent="-304747">
              <a:buClr>
                <a:schemeClr val="bg1"/>
              </a:buClr>
              <a:buFont typeface="Courier New" panose="02070309020205020404" pitchFamily="49" charset="0"/>
              <a:buChar char="o"/>
              <a:defRPr sz="2000">
                <a:solidFill>
                  <a:schemeClr val="bg1"/>
                </a:solidFill>
              </a:defRPr>
            </a:lvl3pPr>
            <a:lvl4pPr marL="1584683" indent="-304747">
              <a:buClr>
                <a:schemeClr val="bg1"/>
              </a:buClr>
              <a:buFont typeface="Courier New" panose="02070309020205020404" pitchFamily="49" charset="0"/>
              <a:buChar char="o"/>
              <a:defRPr sz="2000">
                <a:solidFill>
                  <a:schemeClr val="bg1"/>
                </a:solidFill>
              </a:defRPr>
            </a:lvl4pPr>
            <a:lvl5pPr marL="2011328" indent="-304747">
              <a:buClr>
                <a:schemeClr val="bg1"/>
              </a:buClr>
              <a:buFont typeface="Courier New" panose="02070309020205020404" pitchFamily="49" charset="0"/>
              <a:buChar char="o"/>
              <a:defRPr sz="2000">
                <a:solidFill>
                  <a:schemeClr val="bg1"/>
                </a:solidFill>
              </a:defRPr>
            </a:lvl5pPr>
            <a:lvl6pPr>
              <a:defRPr/>
            </a:lvl6pPr>
            <a:lvl7pPr>
              <a:defRPr baseline="0"/>
            </a:lvl7pPr>
            <a:lvl8pPr>
              <a:defRPr baseline="0"/>
            </a:lvl8pPr>
            <a:lvl9pPr>
              <a:defRPr baseline="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Tree>
    <p:extLst>
      <p:ext uri="{BB962C8B-B14F-4D97-AF65-F5344CB8AC3E}">
        <p14:creationId xmlns:p14="http://schemas.microsoft.com/office/powerpoint/2010/main" val="409049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Διάταξη χαρτιού">
    <p:bg>
      <p:bgPr>
        <a:blipFill dpi="0" rotWithShape="1">
          <a:blip r:embed="rId2">
            <a:alphaModFix amt="30000"/>
            <a:lum/>
          </a:blip>
          <a:srcRect/>
          <a:tile tx="203200" ty="20320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741611" y="685800"/>
            <a:ext cx="8763002" cy="990600"/>
          </a:xfrm>
        </p:spPr>
        <p:txBody>
          <a:bodyPr rtlCol="0" anchor="t"/>
          <a:lstStyle>
            <a:lvl1pPr>
              <a:lnSpc>
                <a:spcPct val="100000"/>
              </a:lnSpc>
              <a:defRPr sz="4000" b="1">
                <a:solidFill>
                  <a:schemeClr val="accent1"/>
                </a:solidFill>
              </a:defRPr>
            </a:lvl1pPr>
          </a:lstStyle>
          <a:p>
            <a:pPr rtl="0"/>
            <a:r>
              <a:rPr lang="el-GR" noProof="0"/>
              <a:t>Κάντε κλικ για να επεξεργαστείτε τον τίτλο υποδείγματος</a:t>
            </a:r>
            <a:endParaRPr lang="el-GR" noProof="0" dirty="0"/>
          </a:p>
        </p:txBody>
      </p:sp>
      <p:pic>
        <p:nvPicPr>
          <p:cNvPr id="4" name="Γραφικό 3">
            <a:extLst>
              <a:ext uri="{FF2B5EF4-FFF2-40B4-BE49-F238E27FC236}">
                <a16:creationId xmlns:a16="http://schemas.microsoft.com/office/drawing/2014/main" id="{688A6A42-7A89-44E1-BBDF-14C2FD2245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50812" y="1309974"/>
            <a:ext cx="1830164" cy="4648200"/>
          </a:xfrm>
          <a:prstGeom prst="rect">
            <a:avLst/>
          </a:prstGeom>
        </p:spPr>
      </p:pic>
      <p:sp>
        <p:nvSpPr>
          <p:cNvPr id="8" name="Θέση περιεχομένου 2">
            <a:extLst>
              <a:ext uri="{FF2B5EF4-FFF2-40B4-BE49-F238E27FC236}">
                <a16:creationId xmlns:a16="http://schemas.microsoft.com/office/drawing/2014/main" id="{421512DC-20C8-4928-B94E-9F191902C57E}"/>
              </a:ext>
            </a:extLst>
          </p:cNvPr>
          <p:cNvSpPr>
            <a:spLocks noGrp="1"/>
          </p:cNvSpPr>
          <p:nvPr>
            <p:ph idx="10"/>
          </p:nvPr>
        </p:nvSpPr>
        <p:spPr>
          <a:xfrm>
            <a:off x="2741611" y="1828800"/>
            <a:ext cx="8763002" cy="4470400"/>
          </a:xfrm>
        </p:spPr>
        <p:txBody>
          <a:bodyPr rtlCol="0">
            <a:normAutofit/>
          </a:bodyPr>
          <a:lstStyle>
            <a:lvl1pPr>
              <a:defRPr sz="2000"/>
            </a:lvl1pPr>
            <a:lvl2pPr marL="731392" indent="-304747">
              <a:buFont typeface="Courier New" panose="02070309020205020404" pitchFamily="49" charset="0"/>
              <a:buChar char="o"/>
              <a:defRPr sz="2000"/>
            </a:lvl2pPr>
            <a:lvl3pPr marL="1158037" indent="-304747">
              <a:buFont typeface="Courier New" panose="02070309020205020404" pitchFamily="49" charset="0"/>
              <a:buChar char="o"/>
              <a:defRPr sz="2000"/>
            </a:lvl3pPr>
            <a:lvl4pPr marL="1584683" indent="-304747">
              <a:buFont typeface="Courier New" panose="02070309020205020404" pitchFamily="49" charset="0"/>
              <a:buChar char="o"/>
              <a:defRPr sz="2000"/>
            </a:lvl4pPr>
            <a:lvl5pPr marL="2011328" indent="-304747">
              <a:buFont typeface="Courier New" panose="02070309020205020404" pitchFamily="49" charset="0"/>
              <a:buChar char="o"/>
              <a:defRPr sz="2000"/>
            </a:lvl5pPr>
            <a:lvl6pPr>
              <a:defRPr/>
            </a:lvl6pPr>
            <a:lvl7pPr>
              <a:defRPr baseline="0"/>
            </a:lvl7pPr>
            <a:lvl8pPr>
              <a:defRPr baseline="0"/>
            </a:lvl8pPr>
            <a:lvl9pPr>
              <a:defRPr baseline="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Tree>
    <p:extLst>
      <p:ext uri="{BB962C8B-B14F-4D97-AF65-F5344CB8AC3E}">
        <p14:creationId xmlns:p14="http://schemas.microsoft.com/office/powerpoint/2010/main" val="23048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el-GR" noProof="0" dirty="0"/>
              <a:t>Κάντε κλικ για να επεξεργαστείτε το Στυλ κύριου τίτλου</a:t>
            </a:r>
          </a:p>
        </p:txBody>
      </p:sp>
      <p:sp>
        <p:nvSpPr>
          <p:cNvPr id="3" name="Θέση κειμένου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Θέση ημερομηνίας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pPr rtl="0"/>
            <a:r>
              <a:rPr lang="el-GR" noProof="0" dirty="0"/>
              <a:t>24/8/2020</a:t>
            </a:r>
          </a:p>
        </p:txBody>
      </p:sp>
      <p:sp>
        <p:nvSpPr>
          <p:cNvPr id="5" name="Θέση υποσέλιδου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pPr rtl="0"/>
            <a:r>
              <a:rPr lang="el-GR" noProof="0" dirty="0"/>
              <a:t>Προσθήκη υποσέλιδου</a:t>
            </a:r>
          </a:p>
        </p:txBody>
      </p:sp>
      <p:sp>
        <p:nvSpPr>
          <p:cNvPr id="6" name="Θέση αριθμού διαφάνειας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pPr rtl="0"/>
            <a:fld id="{EB37DED6-D4C7-42EE-AB49-D2E39E64FDE4}" type="slidenum">
              <a:rPr lang="el-GR" noProof="0" smtClean="0"/>
              <a:pPr/>
              <a:t>‹#›</a:t>
            </a:fld>
            <a:endParaRPr lang="el-GR" noProof="0" dirty="0"/>
          </a:p>
        </p:txBody>
      </p:sp>
    </p:spTree>
    <p:extLst>
      <p:ext uri="{BB962C8B-B14F-4D97-AF65-F5344CB8AC3E}">
        <p14:creationId xmlns:p14="http://schemas.microsoft.com/office/powerpoint/2010/main" val="2060187724"/>
      </p:ext>
    </p:extLst>
  </p:cSld>
  <p:clrMap bg1="lt1" tx1="dk1" bg2="lt2" tx2="dk2" accent1="accent1" accent2="accent2" accent3="accent3" accent4="accent4" accent5="accent5" accent6="accent6" hlink="hlink" folHlink="folHlink"/>
  <p:sldLayoutIdLst>
    <p:sldLayoutId id="2147483693" r:id="rId1"/>
    <p:sldLayoutId id="2147483701" r:id="rId2"/>
    <p:sldLayoutId id="2147483702" r:id="rId3"/>
    <p:sldLayoutId id="2147483699" r:id="rId4"/>
    <p:sldLayoutId id="2147483700" r:id="rId5"/>
    <p:sldLayoutId id="214748369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Times New Roman" panose="02020603050405020304" pitchFamily="18" charset="0"/>
          <a:ea typeface="+mj-ea"/>
          <a:cs typeface="Times New Roman" panose="02020603050405020304" pitchFamily="18" charset="0"/>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userDrawn="1">
          <p15:clr>
            <a:srgbClr val="F26B43"/>
          </p15:clr>
        </p15:guide>
        <p15:guide id="2" orient="horz" pos="432" userDrawn="1">
          <p15:clr>
            <a:srgbClr val="F26B43"/>
          </p15:clr>
        </p15:guide>
        <p15:guide id="3" pos="7247"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7DEB8F-68B5-45C7-B2E2-C7CEA0B52A93}"/>
              </a:ext>
            </a:extLst>
          </p:cNvPr>
          <p:cNvSpPr>
            <a:spLocks noGrp="1"/>
          </p:cNvSpPr>
          <p:nvPr>
            <p:ph type="title"/>
          </p:nvPr>
        </p:nvSpPr>
        <p:spPr>
          <a:xfrm>
            <a:off x="3070077" y="2361521"/>
            <a:ext cx="5832648" cy="2481941"/>
          </a:xfrm>
        </p:spPr>
        <p:txBody>
          <a:bodyPr rtlCol="0">
            <a:noAutofit/>
          </a:bodyPr>
          <a:lstStyle/>
          <a:p>
            <a:pPr rtl="0"/>
            <a:r>
              <a:rPr lang="el-GR" sz="3600" dirty="0">
                <a:latin typeface="Times New Roman" panose="02020603050405020304" pitchFamily="18" charset="0"/>
                <a:cs typeface="Times New Roman" panose="02020603050405020304" pitchFamily="18" charset="0"/>
              </a:rPr>
              <a:t>Πρακτικές εφαρμογές-προτάσεις δευτερογενών εννοιών</a:t>
            </a:r>
          </a:p>
        </p:txBody>
      </p:sp>
    </p:spTree>
    <p:extLst>
      <p:ext uri="{BB962C8B-B14F-4D97-AF65-F5344CB8AC3E}">
        <p14:creationId xmlns:p14="http://schemas.microsoft.com/office/powerpoint/2010/main" val="396748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11" name="Πίνακας 10">
            <a:extLst>
              <a:ext uri="{FF2B5EF4-FFF2-40B4-BE49-F238E27FC236}">
                <a16:creationId xmlns:a16="http://schemas.microsoft.com/office/drawing/2014/main" id="{19624048-66F3-4C3C-A606-A34A510A295A}"/>
              </a:ext>
            </a:extLst>
          </p:cNvPr>
          <p:cNvGraphicFramePr>
            <a:graphicFrameLocks noGrp="1"/>
          </p:cNvGraphicFramePr>
          <p:nvPr>
            <p:extLst>
              <p:ext uri="{D42A27DB-BD31-4B8C-83A1-F6EECF244321}">
                <p14:modId xmlns:p14="http://schemas.microsoft.com/office/powerpoint/2010/main" val="1798995209"/>
              </p:ext>
            </p:extLst>
          </p:nvPr>
        </p:nvGraphicFramePr>
        <p:xfrm>
          <a:off x="9190756" y="116632"/>
          <a:ext cx="2808312" cy="1944216"/>
        </p:xfrm>
        <a:graphic>
          <a:graphicData uri="http://schemas.openxmlformats.org/drawingml/2006/table">
            <a:tbl>
              <a:tblPr/>
              <a:tblGrid>
                <a:gridCol w="2808312">
                  <a:extLst>
                    <a:ext uri="{9D8B030D-6E8A-4147-A177-3AD203B41FA5}">
                      <a16:colId xmlns:a16="http://schemas.microsoft.com/office/drawing/2014/main" val="284749398"/>
                    </a:ext>
                  </a:extLst>
                </a:gridCol>
              </a:tblGrid>
              <a:tr h="1944216">
                <a:tc>
                  <a:txBody>
                    <a:bodyPr/>
                    <a:lstStyle/>
                    <a:p>
                      <a:pPr algn="ctr" fontAlgn="ctr"/>
                      <a:r>
                        <a:rPr lang="el-GR" sz="5400" b="1" i="0" u="none" strike="noStrike" dirty="0">
                          <a:solidFill>
                            <a:schemeClr val="bg1"/>
                          </a:solidFill>
                          <a:effectLst/>
                          <a:latin typeface="Calibri" panose="020F0502020204030204" pitchFamily="34" charset="0"/>
                        </a:rPr>
                        <a:t>Ιστορική μαρτυρία</a:t>
                      </a:r>
                      <a:endParaRPr lang="el-GR" sz="6000" b="1" i="0" u="none" strike="noStrike" dirty="0">
                        <a:solidFill>
                          <a:schemeClr val="bg1"/>
                        </a:solidFill>
                        <a:effectLst/>
                        <a:latin typeface="Calibri" panose="020F050202020403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875880550"/>
                  </a:ext>
                </a:extLst>
              </a:tr>
            </a:tbl>
          </a:graphicData>
        </a:graphic>
      </p:graphicFrame>
      <p:graphicFrame>
        <p:nvGraphicFramePr>
          <p:cNvPr id="12" name="Πίνακας 11">
            <a:extLst>
              <a:ext uri="{FF2B5EF4-FFF2-40B4-BE49-F238E27FC236}">
                <a16:creationId xmlns:a16="http://schemas.microsoft.com/office/drawing/2014/main" id="{E7B08264-D207-4D19-BB94-09DCDCA4AFE4}"/>
              </a:ext>
            </a:extLst>
          </p:cNvPr>
          <p:cNvGraphicFramePr>
            <a:graphicFrameLocks noGrp="1"/>
          </p:cNvGraphicFramePr>
          <p:nvPr>
            <p:extLst>
              <p:ext uri="{D42A27DB-BD31-4B8C-83A1-F6EECF244321}">
                <p14:modId xmlns:p14="http://schemas.microsoft.com/office/powerpoint/2010/main" val="1238384180"/>
              </p:ext>
            </p:extLst>
          </p:nvPr>
        </p:nvGraphicFramePr>
        <p:xfrm>
          <a:off x="261764" y="404664"/>
          <a:ext cx="7920880" cy="6295756"/>
        </p:xfrm>
        <a:graphic>
          <a:graphicData uri="http://schemas.openxmlformats.org/drawingml/2006/table">
            <a:tbl>
              <a:tblPr/>
              <a:tblGrid>
                <a:gridCol w="4079366">
                  <a:extLst>
                    <a:ext uri="{9D8B030D-6E8A-4147-A177-3AD203B41FA5}">
                      <a16:colId xmlns:a16="http://schemas.microsoft.com/office/drawing/2014/main" val="2592397945"/>
                    </a:ext>
                  </a:extLst>
                </a:gridCol>
                <a:gridCol w="3841514">
                  <a:extLst>
                    <a:ext uri="{9D8B030D-6E8A-4147-A177-3AD203B41FA5}">
                      <a16:colId xmlns:a16="http://schemas.microsoft.com/office/drawing/2014/main" val="114440119"/>
                    </a:ext>
                  </a:extLst>
                </a:gridCol>
              </a:tblGrid>
              <a:tr h="516057">
                <a:tc>
                  <a:txBody>
                    <a:bodyPr/>
                    <a:lstStyle/>
                    <a:p>
                      <a:pPr algn="ctr" fontAlgn="ctr"/>
                      <a:r>
                        <a:rPr lang="el-GR" sz="2000" b="1" i="0" u="none" strike="noStrike" dirty="0">
                          <a:solidFill>
                            <a:srgbClr val="000000"/>
                          </a:solidFill>
                          <a:effectLst/>
                          <a:latin typeface="Calibri" panose="020F0502020204030204" pitchFamily="34" charset="0"/>
                        </a:rPr>
                        <a:t>ΤΙ ΑΝΑΜΕΝΟΥΜΕ ΑΠΟ ΤΟΥΣ ΜΑΘΗΤΕΣ</a:t>
                      </a:r>
                    </a:p>
                  </a:txBody>
                  <a:tcPr marL="9525" marR="9525" marT="9525" marB="0" anchor="ctr">
                    <a:lnL>
                      <a:noFill/>
                    </a:lnL>
                    <a:lnR>
                      <a:noFill/>
                    </a:lnR>
                    <a:lnT>
                      <a:noFill/>
                    </a:lnT>
                    <a:lnB>
                      <a:noFill/>
                    </a:lnB>
                    <a:solidFill>
                      <a:srgbClr val="FFD966"/>
                    </a:solidFill>
                  </a:tcPr>
                </a:tc>
                <a:tc>
                  <a:txBody>
                    <a:bodyPr/>
                    <a:lstStyle/>
                    <a:p>
                      <a:pPr algn="ctr" fontAlgn="ctr"/>
                      <a:r>
                        <a:rPr lang="el-GR" sz="2000" b="1" i="0" u="none" strike="noStrike">
                          <a:solidFill>
                            <a:srgbClr val="000000"/>
                          </a:solidFill>
                          <a:effectLst/>
                          <a:latin typeface="Calibri" panose="020F0502020204030204" pitchFamily="34" charset="0"/>
                        </a:rPr>
                        <a:t>ΕΝΔΕΙΚΤΙΚΑ ΕΡΩΤΗΜΑΤΑ</a:t>
                      </a:r>
                    </a:p>
                  </a:txBody>
                  <a:tcPr marL="9525" marR="9525" marT="9525" marB="0" anchor="ctr">
                    <a:lnL>
                      <a:noFill/>
                    </a:lnL>
                    <a:lnR>
                      <a:noFill/>
                    </a:lnR>
                    <a:lnT>
                      <a:noFill/>
                    </a:lnT>
                    <a:lnB>
                      <a:noFill/>
                    </a:lnB>
                    <a:solidFill>
                      <a:srgbClr val="FFD966"/>
                    </a:solidFill>
                  </a:tcPr>
                </a:tc>
                <a:extLst>
                  <a:ext uri="{0D108BD9-81ED-4DB2-BD59-A6C34878D82A}">
                    <a16:rowId xmlns:a16="http://schemas.microsoft.com/office/drawing/2014/main" val="2919672811"/>
                  </a:ext>
                </a:extLst>
              </a:tr>
              <a:tr h="1548172">
                <a:tc>
                  <a:txBody>
                    <a:bodyPr/>
                    <a:lstStyle/>
                    <a:p>
                      <a:pPr algn="l" fontAlgn="t"/>
                      <a:endParaRPr lang="el-GR" sz="2000" b="0" i="0" u="none" strike="noStrike" dirty="0">
                        <a:solidFill>
                          <a:srgbClr val="000000"/>
                        </a:solidFill>
                        <a:effectLst/>
                        <a:latin typeface="Calibri" panose="020F0502020204030204" pitchFamily="34" charset="0"/>
                      </a:endParaRPr>
                    </a:p>
                    <a:p>
                      <a:pPr algn="l" fontAlgn="t"/>
                      <a:r>
                        <a:rPr lang="el-GR" sz="2000" b="0" i="0" u="none" strike="noStrike" dirty="0">
                          <a:solidFill>
                            <a:srgbClr val="000000"/>
                          </a:solidFill>
                          <a:effectLst/>
                          <a:latin typeface="Calibri" panose="020F0502020204030204" pitchFamily="34" charset="0"/>
                        </a:rPr>
                        <a:t>να διερευνούν τις ιστορικές πηγές που είναι πιθανό να απαντούν στα ερωτήματά τους.</a:t>
                      </a:r>
                    </a:p>
                  </a:txBody>
                  <a:tcPr marL="9525" marR="9525" marT="9525" marB="0">
                    <a:lnL>
                      <a:noFill/>
                    </a:lnL>
                    <a:lnR>
                      <a:noFill/>
                    </a:lnR>
                    <a:lnT>
                      <a:noFill/>
                    </a:lnT>
                    <a:lnB>
                      <a:noFill/>
                    </a:lnB>
                  </a:tcPr>
                </a:tc>
                <a:tc>
                  <a:txBody>
                    <a:bodyPr/>
                    <a:lstStyle/>
                    <a:p>
                      <a:pPr algn="l" fontAlgn="t"/>
                      <a:endParaRPr lang="el-GR" sz="2000" b="0" i="0" u="none" strike="noStrike" dirty="0">
                        <a:solidFill>
                          <a:srgbClr val="000000"/>
                        </a:solidFill>
                        <a:effectLst/>
                        <a:latin typeface="Calibri" panose="020F0502020204030204" pitchFamily="34" charset="0"/>
                      </a:endParaRPr>
                    </a:p>
                    <a:p>
                      <a:pPr algn="l" fontAlgn="t"/>
                      <a:r>
                        <a:rPr lang="el-GR" sz="2000" b="0" i="0" u="none" strike="noStrike" dirty="0">
                          <a:solidFill>
                            <a:srgbClr val="000000"/>
                          </a:solidFill>
                          <a:effectLst/>
                          <a:latin typeface="Calibri" panose="020F0502020204030204" pitchFamily="34" charset="0"/>
                        </a:rPr>
                        <a:t>Ποιες ερωτήσεις θα υπέβαλες στην πηγή, με σκοπό να απαντήσεις στο ζητούμενο της έρευνάς σου;</a:t>
                      </a:r>
                    </a:p>
                  </a:txBody>
                  <a:tcPr marL="9525" marR="9525" marT="9525" marB="0">
                    <a:lnL>
                      <a:noFill/>
                    </a:lnL>
                    <a:lnR>
                      <a:noFill/>
                    </a:lnR>
                    <a:lnT>
                      <a:noFill/>
                    </a:lnT>
                    <a:lnB>
                      <a:noFill/>
                    </a:lnB>
                  </a:tcPr>
                </a:tc>
                <a:extLst>
                  <a:ext uri="{0D108BD9-81ED-4DB2-BD59-A6C34878D82A}">
                    <a16:rowId xmlns:a16="http://schemas.microsoft.com/office/drawing/2014/main" val="1947198602"/>
                  </a:ext>
                </a:extLst>
              </a:tr>
              <a:tr h="1032115">
                <a:tc>
                  <a:txBody>
                    <a:bodyPr/>
                    <a:lstStyle/>
                    <a:p>
                      <a:pPr algn="l" fontAlgn="t"/>
                      <a:r>
                        <a:rPr lang="el-GR" sz="2000" b="0" i="0" u="none" strike="noStrike" dirty="0">
                          <a:solidFill>
                            <a:srgbClr val="000000"/>
                          </a:solidFill>
                          <a:effectLst/>
                          <a:latin typeface="Calibri" panose="020F0502020204030204" pitchFamily="34" charset="0"/>
                        </a:rPr>
                        <a:t>να συγκρίνουν τις διαφορετικές απόψεις των πηγών που μελετούν.</a:t>
                      </a:r>
                    </a:p>
                  </a:txBody>
                  <a:tcPr marL="9525" marR="9525" marT="9525" marB="0">
                    <a:lnL>
                      <a:noFill/>
                    </a:lnL>
                    <a:lnR>
                      <a:noFill/>
                    </a:lnR>
                    <a:lnT>
                      <a:noFill/>
                    </a:lnT>
                    <a:lnB>
                      <a:noFill/>
                    </a:lnB>
                  </a:tcPr>
                </a:tc>
                <a:tc>
                  <a:txBody>
                    <a:bodyPr/>
                    <a:lstStyle/>
                    <a:p>
                      <a:pPr algn="l" fontAlgn="t"/>
                      <a:r>
                        <a:rPr lang="el-GR" sz="2000" b="0" i="0" u="none" strike="noStrike" dirty="0">
                          <a:solidFill>
                            <a:srgbClr val="000000"/>
                          </a:solidFill>
                          <a:effectLst/>
                          <a:latin typeface="Calibri" panose="020F0502020204030204" pitchFamily="34" charset="0"/>
                        </a:rPr>
                        <a:t>Τι μπορεί και τι δεν μπορεί να απαντηθεί από τις πηγές που μελετάς;</a:t>
                      </a:r>
                    </a:p>
                  </a:txBody>
                  <a:tcPr marL="9525" marR="9525" marT="9525" marB="0">
                    <a:lnL>
                      <a:noFill/>
                    </a:lnL>
                    <a:lnR>
                      <a:noFill/>
                    </a:lnR>
                    <a:lnT>
                      <a:noFill/>
                    </a:lnT>
                    <a:lnB>
                      <a:noFill/>
                    </a:lnB>
                  </a:tcPr>
                </a:tc>
                <a:extLst>
                  <a:ext uri="{0D108BD9-81ED-4DB2-BD59-A6C34878D82A}">
                    <a16:rowId xmlns:a16="http://schemas.microsoft.com/office/drawing/2014/main" val="3001060314"/>
                  </a:ext>
                </a:extLst>
              </a:tr>
              <a:tr h="1032115">
                <a:tc>
                  <a:txBody>
                    <a:bodyPr/>
                    <a:lstStyle/>
                    <a:p>
                      <a:pPr algn="l" fontAlgn="t"/>
                      <a:r>
                        <a:rPr lang="el-GR" sz="2000" b="0" i="0" u="none" strike="noStrike" dirty="0">
                          <a:solidFill>
                            <a:srgbClr val="000000"/>
                          </a:solidFill>
                          <a:effectLst/>
                          <a:latin typeface="Calibri" panose="020F0502020204030204" pitchFamily="34" charset="0"/>
                        </a:rPr>
                        <a:t>να υποθέτουν το τι μπορεί και τι δε μπορεί να απαντηθεί από τις πηγές που μελετούν.</a:t>
                      </a:r>
                    </a:p>
                  </a:txBody>
                  <a:tcPr marL="9525" marR="9525" marT="9525" marB="0">
                    <a:lnL>
                      <a:noFill/>
                    </a:lnL>
                    <a:lnR>
                      <a:noFill/>
                    </a:lnR>
                    <a:lnT>
                      <a:noFill/>
                    </a:lnT>
                    <a:lnB>
                      <a:noFill/>
                    </a:lnB>
                  </a:tcPr>
                </a:tc>
                <a:tc>
                  <a:txBody>
                    <a:bodyPr/>
                    <a:lstStyle/>
                    <a:p>
                      <a:pPr algn="l" fontAlgn="t"/>
                      <a:endParaRPr lang="el-GR" sz="2000" b="0" i="0" u="none" strike="noStrike" dirty="0">
                        <a:solidFill>
                          <a:srgbClr val="000000"/>
                        </a:solidFill>
                        <a:effectLst/>
                        <a:latin typeface="Calibri" panose="020F0502020204030204" pitchFamily="34" charset="0"/>
                      </a:endParaRPr>
                    </a:p>
                  </a:txBody>
                  <a:tcPr marL="9525" marR="9525" marT="9525" marB="0">
                    <a:lnL>
                      <a:noFill/>
                    </a:lnL>
                    <a:lnR>
                      <a:noFill/>
                    </a:lnR>
                    <a:lnT>
                      <a:noFill/>
                    </a:lnT>
                    <a:lnB>
                      <a:noFill/>
                    </a:lnB>
                  </a:tcPr>
                </a:tc>
                <a:extLst>
                  <a:ext uri="{0D108BD9-81ED-4DB2-BD59-A6C34878D82A}">
                    <a16:rowId xmlns:a16="http://schemas.microsoft.com/office/drawing/2014/main" val="2549869023"/>
                  </a:ext>
                </a:extLst>
              </a:tr>
              <a:tr h="2064229">
                <a:tc>
                  <a:txBody>
                    <a:bodyPr/>
                    <a:lstStyle/>
                    <a:p>
                      <a:pPr algn="l" fontAlgn="t"/>
                      <a:endParaRPr lang="el-GR" sz="2000" b="0" i="0" u="none" strike="noStrike" dirty="0">
                        <a:solidFill>
                          <a:srgbClr val="000000"/>
                        </a:solidFill>
                        <a:effectLst/>
                        <a:latin typeface="Calibri" panose="020F0502020204030204" pitchFamily="34" charset="0"/>
                      </a:endParaRPr>
                    </a:p>
                    <a:p>
                      <a:pPr algn="l" fontAlgn="t"/>
                      <a:r>
                        <a:rPr lang="el-GR" sz="2000" b="0" i="0" u="none" strike="noStrike" dirty="0">
                          <a:solidFill>
                            <a:srgbClr val="000000"/>
                          </a:solidFill>
                          <a:effectLst/>
                          <a:latin typeface="Calibri" panose="020F0502020204030204" pitchFamily="34" charset="0"/>
                        </a:rPr>
                        <a:t>να χρησιμοποιούν τις ιστορικές πηγές, για να δομήσουν ένα επιχείρημα ή μία αφήγηση στην ενασχόληση με κάποιο συγκεκριμένο γεγονός, πρόσωπο, φαινόμενο κ.λπ.</a:t>
                      </a:r>
                    </a:p>
                  </a:txBody>
                  <a:tcPr marL="9525" marR="9525" marT="9525" marB="0">
                    <a:lnL>
                      <a:noFill/>
                    </a:lnL>
                    <a:lnR>
                      <a:noFill/>
                    </a:lnR>
                    <a:lnT>
                      <a:noFill/>
                    </a:lnT>
                    <a:lnB>
                      <a:noFill/>
                    </a:lnB>
                  </a:tcPr>
                </a:tc>
                <a:tc>
                  <a:txBody>
                    <a:bodyPr/>
                    <a:lstStyle/>
                    <a:p>
                      <a:pPr algn="l" fontAlgn="t"/>
                      <a:endParaRPr lang="el-GR" sz="2000" b="0" i="0" u="none" strike="noStrike" dirty="0">
                        <a:solidFill>
                          <a:srgbClr val="000000"/>
                        </a:solidFill>
                        <a:effectLst/>
                        <a:latin typeface="Calibri" panose="020F0502020204030204" pitchFamily="34" charset="0"/>
                      </a:endParaRPr>
                    </a:p>
                  </a:txBody>
                  <a:tcPr marL="9525" marR="9525" marT="9525" marB="0">
                    <a:lnL>
                      <a:noFill/>
                    </a:lnL>
                    <a:lnR>
                      <a:noFill/>
                    </a:lnR>
                    <a:lnT>
                      <a:noFill/>
                    </a:lnT>
                    <a:lnB>
                      <a:noFill/>
                    </a:lnB>
                  </a:tcPr>
                </a:tc>
                <a:extLst>
                  <a:ext uri="{0D108BD9-81ED-4DB2-BD59-A6C34878D82A}">
                    <a16:rowId xmlns:a16="http://schemas.microsoft.com/office/drawing/2014/main" val="2388342390"/>
                  </a:ext>
                </a:extLst>
              </a:tr>
            </a:tbl>
          </a:graphicData>
        </a:graphic>
      </p:graphicFrame>
    </p:spTree>
    <p:extLst>
      <p:ext uri="{BB962C8B-B14F-4D97-AF65-F5344CB8AC3E}">
        <p14:creationId xmlns:p14="http://schemas.microsoft.com/office/powerpoint/2010/main" val="342289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Γραφικό 4" descr="σκίτσο τροπαίων επάνω σε μια στοίβα από βιβλία">
            <a:extLst>
              <a:ext uri="{FF2B5EF4-FFF2-40B4-BE49-F238E27FC236}">
                <a16:creationId xmlns:a16="http://schemas.microsoft.com/office/drawing/2014/main" id="{382A4C56-4887-E643-AA59-89B7118B85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9622" y="3962400"/>
            <a:ext cx="1531180" cy="2041573"/>
          </a:xfrm>
          <a:prstGeom prst="rect">
            <a:avLst/>
          </a:prstGeom>
        </p:spPr>
      </p:pic>
      <p:sp>
        <p:nvSpPr>
          <p:cNvPr id="13" name="TextBox 12">
            <a:extLst>
              <a:ext uri="{FF2B5EF4-FFF2-40B4-BE49-F238E27FC236}">
                <a16:creationId xmlns:a16="http://schemas.microsoft.com/office/drawing/2014/main" id="{3FA2ECFE-C8FA-40F6-ADD7-9BBD1ADB81E9}"/>
              </a:ext>
            </a:extLst>
          </p:cNvPr>
          <p:cNvSpPr txBox="1"/>
          <p:nvPr/>
        </p:nvSpPr>
        <p:spPr>
          <a:xfrm>
            <a:off x="0" y="620687"/>
            <a:ext cx="4366220" cy="1569660"/>
          </a:xfrm>
          <a:prstGeom prst="rect">
            <a:avLst/>
          </a:prstGeom>
          <a:noFill/>
        </p:spPr>
        <p:txBody>
          <a:bodyPr wrap="square">
            <a:spAutoFit/>
          </a:bodyPr>
          <a:lstStyle/>
          <a:p>
            <a:r>
              <a:rPr lang="el-GR" sz="4800" b="1" dirty="0">
                <a:solidFill>
                  <a:schemeClr val="tx2">
                    <a:lumMod val="75000"/>
                  </a:schemeClr>
                </a:solidFill>
              </a:rPr>
              <a:t>Σημασία</a:t>
            </a:r>
            <a:r>
              <a:rPr lang="en-US" sz="4800" b="1" dirty="0">
                <a:solidFill>
                  <a:schemeClr val="tx2">
                    <a:lumMod val="75000"/>
                  </a:schemeClr>
                </a:solidFill>
              </a:rPr>
              <a:t> </a:t>
            </a:r>
            <a:r>
              <a:rPr lang="el-GR" sz="4800" b="1" dirty="0">
                <a:solidFill>
                  <a:schemeClr val="tx2">
                    <a:lumMod val="75000"/>
                  </a:schemeClr>
                </a:solidFill>
              </a:rPr>
              <a:t>/</a:t>
            </a:r>
            <a:r>
              <a:rPr lang="en-US" sz="4800" b="1" dirty="0">
                <a:solidFill>
                  <a:schemeClr val="tx2">
                    <a:lumMod val="75000"/>
                  </a:schemeClr>
                </a:solidFill>
              </a:rPr>
              <a:t> </a:t>
            </a:r>
            <a:r>
              <a:rPr lang="el-GR" sz="4800" b="1" dirty="0">
                <a:solidFill>
                  <a:schemeClr val="tx2">
                    <a:lumMod val="75000"/>
                  </a:schemeClr>
                </a:solidFill>
              </a:rPr>
              <a:t>σημαντικότητα</a:t>
            </a:r>
          </a:p>
        </p:txBody>
      </p:sp>
      <p:graphicFrame>
        <p:nvGraphicFramePr>
          <p:cNvPr id="14" name="Πίνακας 13">
            <a:extLst>
              <a:ext uri="{FF2B5EF4-FFF2-40B4-BE49-F238E27FC236}">
                <a16:creationId xmlns:a16="http://schemas.microsoft.com/office/drawing/2014/main" id="{3A439EF8-37F2-4957-8434-7257B9CA9941}"/>
              </a:ext>
            </a:extLst>
          </p:cNvPr>
          <p:cNvGraphicFramePr>
            <a:graphicFrameLocks noGrp="1"/>
          </p:cNvGraphicFramePr>
          <p:nvPr>
            <p:extLst>
              <p:ext uri="{D42A27DB-BD31-4B8C-83A1-F6EECF244321}">
                <p14:modId xmlns:p14="http://schemas.microsoft.com/office/powerpoint/2010/main" val="4045520944"/>
              </p:ext>
            </p:extLst>
          </p:nvPr>
        </p:nvGraphicFramePr>
        <p:xfrm>
          <a:off x="5194508" y="332656"/>
          <a:ext cx="6804559" cy="6264696"/>
        </p:xfrm>
        <a:graphic>
          <a:graphicData uri="http://schemas.openxmlformats.org/drawingml/2006/table">
            <a:tbl>
              <a:tblPr/>
              <a:tblGrid>
                <a:gridCol w="3504444">
                  <a:extLst>
                    <a:ext uri="{9D8B030D-6E8A-4147-A177-3AD203B41FA5}">
                      <a16:colId xmlns:a16="http://schemas.microsoft.com/office/drawing/2014/main" val="1164123707"/>
                    </a:ext>
                  </a:extLst>
                </a:gridCol>
                <a:gridCol w="3300115">
                  <a:extLst>
                    <a:ext uri="{9D8B030D-6E8A-4147-A177-3AD203B41FA5}">
                      <a16:colId xmlns:a16="http://schemas.microsoft.com/office/drawing/2014/main" val="4040948683"/>
                    </a:ext>
                  </a:extLst>
                </a:gridCol>
              </a:tblGrid>
              <a:tr h="783087">
                <a:tc>
                  <a:txBody>
                    <a:bodyPr/>
                    <a:lstStyle/>
                    <a:p>
                      <a:pPr algn="ctr" fontAlgn="ctr"/>
                      <a:r>
                        <a:rPr lang="el-GR" sz="2400" b="1" i="0" u="none" strike="noStrike">
                          <a:solidFill>
                            <a:srgbClr val="000000"/>
                          </a:solidFill>
                          <a:effectLst/>
                          <a:latin typeface="Calibri" panose="020F0502020204030204" pitchFamily="34" charset="0"/>
                        </a:rPr>
                        <a:t>ΤΙ ΑΝΑΜΕΝΟΥΜΕ ΑΠΟ ΤΟΥΣ ΜΑΘΗΤΕΣ</a:t>
                      </a:r>
                    </a:p>
                  </a:txBody>
                  <a:tcPr marL="9525" marR="9525" marT="9525" marB="0" anchor="ctr">
                    <a:lnL>
                      <a:noFill/>
                    </a:lnL>
                    <a:lnR>
                      <a:noFill/>
                    </a:lnR>
                    <a:lnT>
                      <a:noFill/>
                    </a:lnT>
                    <a:lnB>
                      <a:noFill/>
                    </a:lnB>
                    <a:solidFill>
                      <a:srgbClr val="FFD966"/>
                    </a:solidFill>
                  </a:tcPr>
                </a:tc>
                <a:tc>
                  <a:txBody>
                    <a:bodyPr/>
                    <a:lstStyle/>
                    <a:p>
                      <a:pPr algn="ctr" fontAlgn="ctr"/>
                      <a:r>
                        <a:rPr lang="el-GR" sz="2400" b="1" i="0" u="none" strike="noStrike">
                          <a:solidFill>
                            <a:srgbClr val="000000"/>
                          </a:solidFill>
                          <a:effectLst/>
                          <a:latin typeface="Calibri" panose="020F0502020204030204" pitchFamily="34" charset="0"/>
                        </a:rPr>
                        <a:t>ΕΝΔΕΙΚΤΙΚΑ ΕΡΩΤΗΜΑΤΑ</a:t>
                      </a:r>
                    </a:p>
                  </a:txBody>
                  <a:tcPr marL="9525" marR="9525" marT="9525" marB="0" anchor="ctr">
                    <a:lnL>
                      <a:noFill/>
                    </a:lnL>
                    <a:lnR>
                      <a:noFill/>
                    </a:lnR>
                    <a:lnT>
                      <a:noFill/>
                    </a:lnT>
                    <a:lnB>
                      <a:noFill/>
                    </a:lnB>
                    <a:solidFill>
                      <a:srgbClr val="FFD966"/>
                    </a:solidFill>
                  </a:tcPr>
                </a:tc>
                <a:extLst>
                  <a:ext uri="{0D108BD9-81ED-4DB2-BD59-A6C34878D82A}">
                    <a16:rowId xmlns:a16="http://schemas.microsoft.com/office/drawing/2014/main" val="1465549617"/>
                  </a:ext>
                </a:extLst>
              </a:tr>
              <a:tr h="3132348">
                <a:tc>
                  <a:txBody>
                    <a:bodyPr/>
                    <a:lstStyle/>
                    <a:p>
                      <a:pPr algn="l" fontAlgn="t"/>
                      <a:endParaRPr lang="el-GR" sz="2400" b="0" i="0" u="none" strike="noStrike" dirty="0">
                        <a:solidFill>
                          <a:schemeClr val="bg1"/>
                        </a:solidFill>
                        <a:effectLst/>
                        <a:latin typeface="Calibri" panose="020F0502020204030204" pitchFamily="34" charset="0"/>
                      </a:endParaRPr>
                    </a:p>
                    <a:p>
                      <a:pPr algn="l" fontAlgn="t"/>
                      <a:r>
                        <a:rPr lang="el-GR" sz="2400" b="0" i="0" u="none" strike="noStrike" dirty="0">
                          <a:solidFill>
                            <a:schemeClr val="bg1"/>
                          </a:solidFill>
                          <a:effectLst/>
                          <a:latin typeface="Calibri" panose="020F0502020204030204" pitchFamily="34" charset="0"/>
                        </a:rPr>
                        <a:t>να κατανοούν γιατί και με ποιο τρόπο ένα γεγονός, ένα πρόσωπο, ένα φαινόμενο ή μια καινοτομία είναι σημαντικά και πώς ενσωματώνονται στην ευρύτερη αφήγηση.</a:t>
                      </a:r>
                    </a:p>
                  </a:txBody>
                  <a:tcPr marL="9525" marR="9525" marT="9525" marB="0">
                    <a:lnL>
                      <a:noFill/>
                    </a:lnL>
                    <a:lnR>
                      <a:noFill/>
                    </a:lnR>
                    <a:lnT>
                      <a:noFill/>
                    </a:lnT>
                    <a:lnB>
                      <a:noFill/>
                    </a:lnB>
                  </a:tcPr>
                </a:tc>
                <a:tc>
                  <a:txBody>
                    <a:bodyPr/>
                    <a:lstStyle/>
                    <a:p>
                      <a:pPr algn="l" fontAlgn="t"/>
                      <a:endParaRPr lang="el-GR" sz="2400" b="0" i="0" u="none" strike="noStrike" dirty="0">
                        <a:solidFill>
                          <a:schemeClr val="bg1"/>
                        </a:solidFill>
                        <a:effectLst/>
                        <a:latin typeface="Calibri" panose="020F0502020204030204" pitchFamily="34" charset="0"/>
                      </a:endParaRPr>
                    </a:p>
                    <a:p>
                      <a:pPr algn="l" fontAlgn="t"/>
                      <a:r>
                        <a:rPr lang="el-GR" sz="2400" b="0" i="0" u="none" strike="noStrike" dirty="0">
                          <a:solidFill>
                            <a:schemeClr val="bg1"/>
                          </a:solidFill>
                          <a:effectLst/>
                          <a:latin typeface="Calibri" panose="020F0502020204030204" pitchFamily="34" charset="0"/>
                        </a:rPr>
                        <a:t>Επίλεξε τα πιο «σημαντικά» γεγονότα / πρόσωπα / αποτελέσματα και εξήγησε γιατί είναι σημαντικά.</a:t>
                      </a:r>
                    </a:p>
                  </a:txBody>
                  <a:tcPr marL="9525" marR="9525" marT="9525" marB="0">
                    <a:lnL>
                      <a:noFill/>
                    </a:lnL>
                    <a:lnR>
                      <a:noFill/>
                    </a:lnR>
                    <a:lnT>
                      <a:noFill/>
                    </a:lnT>
                    <a:lnB>
                      <a:noFill/>
                    </a:lnB>
                  </a:tcPr>
                </a:tc>
                <a:extLst>
                  <a:ext uri="{0D108BD9-81ED-4DB2-BD59-A6C34878D82A}">
                    <a16:rowId xmlns:a16="http://schemas.microsoft.com/office/drawing/2014/main" val="84756756"/>
                  </a:ext>
                </a:extLst>
              </a:tr>
              <a:tr h="2349261">
                <a:tc>
                  <a:txBody>
                    <a:bodyPr/>
                    <a:lstStyle/>
                    <a:p>
                      <a:pPr algn="l" fontAlgn="t"/>
                      <a:r>
                        <a:rPr lang="el-GR" sz="2400" b="0" i="0" u="none" strike="noStrike">
                          <a:solidFill>
                            <a:schemeClr val="bg1"/>
                          </a:solidFill>
                          <a:effectLst/>
                          <a:latin typeface="Calibri" panose="020F0502020204030204" pitchFamily="34" charset="0"/>
                        </a:rPr>
                        <a:t>να εξηγούν πώς η ιστορική σημασία διαφοροποιείται μέσα στο χρόνο και από ομάδα σε ομάδα.</a:t>
                      </a:r>
                    </a:p>
                  </a:txBody>
                  <a:tcPr marL="9525" marR="9525" marT="9525" marB="0">
                    <a:lnL>
                      <a:noFill/>
                    </a:lnL>
                    <a:lnR>
                      <a:noFill/>
                    </a:lnR>
                    <a:lnT>
                      <a:noFill/>
                    </a:lnT>
                    <a:lnB>
                      <a:noFill/>
                    </a:lnB>
                  </a:tcPr>
                </a:tc>
                <a:tc>
                  <a:txBody>
                    <a:bodyPr/>
                    <a:lstStyle/>
                    <a:p>
                      <a:pPr algn="l" fontAlgn="t"/>
                      <a:r>
                        <a:rPr lang="el-GR" sz="2400" b="0" i="0" u="none" strike="noStrike" dirty="0">
                          <a:solidFill>
                            <a:schemeClr val="bg1"/>
                          </a:solidFill>
                          <a:effectLst/>
                          <a:latin typeface="Calibri" panose="020F0502020204030204" pitchFamily="34" charset="0"/>
                        </a:rPr>
                        <a:t>Αναγνώρισε και εξήγησε διαφορές στη σημασία της έννοιας x στο πέρασμα του χρόνου.</a:t>
                      </a:r>
                    </a:p>
                  </a:txBody>
                  <a:tcPr marL="9525" marR="9525" marT="9525" marB="0">
                    <a:lnL>
                      <a:noFill/>
                    </a:lnL>
                    <a:lnR>
                      <a:noFill/>
                    </a:lnR>
                    <a:lnT>
                      <a:noFill/>
                    </a:lnT>
                    <a:lnB>
                      <a:noFill/>
                    </a:lnB>
                  </a:tcPr>
                </a:tc>
                <a:extLst>
                  <a:ext uri="{0D108BD9-81ED-4DB2-BD59-A6C34878D82A}">
                    <a16:rowId xmlns:a16="http://schemas.microsoft.com/office/drawing/2014/main" val="1444369645"/>
                  </a:ext>
                </a:extLst>
              </a:tr>
            </a:tbl>
          </a:graphicData>
        </a:graphic>
      </p:graphicFrame>
    </p:spTree>
    <p:extLst>
      <p:ext uri="{BB962C8B-B14F-4D97-AF65-F5344CB8AC3E}">
        <p14:creationId xmlns:p14="http://schemas.microsoft.com/office/powerpoint/2010/main" val="264553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Πίνακας 8">
            <a:extLst>
              <a:ext uri="{FF2B5EF4-FFF2-40B4-BE49-F238E27FC236}">
                <a16:creationId xmlns:a16="http://schemas.microsoft.com/office/drawing/2014/main" id="{36B49BAE-732C-4F13-89DC-D020211CF6C2}"/>
              </a:ext>
            </a:extLst>
          </p:cNvPr>
          <p:cNvGraphicFramePr>
            <a:graphicFrameLocks noGrp="1"/>
          </p:cNvGraphicFramePr>
          <p:nvPr>
            <p:extLst>
              <p:ext uri="{D42A27DB-BD31-4B8C-83A1-F6EECF244321}">
                <p14:modId xmlns:p14="http://schemas.microsoft.com/office/powerpoint/2010/main" val="1946270485"/>
              </p:ext>
            </p:extLst>
          </p:nvPr>
        </p:nvGraphicFramePr>
        <p:xfrm>
          <a:off x="9550796" y="-34421"/>
          <a:ext cx="2592288" cy="2478405"/>
        </p:xfrm>
        <a:graphic>
          <a:graphicData uri="http://schemas.openxmlformats.org/drawingml/2006/table">
            <a:tbl>
              <a:tblPr/>
              <a:tblGrid>
                <a:gridCol w="2592288">
                  <a:extLst>
                    <a:ext uri="{9D8B030D-6E8A-4147-A177-3AD203B41FA5}">
                      <a16:colId xmlns:a16="http://schemas.microsoft.com/office/drawing/2014/main" val="3861090918"/>
                    </a:ext>
                  </a:extLst>
                </a:gridCol>
              </a:tblGrid>
              <a:tr h="2311293">
                <a:tc>
                  <a:txBody>
                    <a:bodyPr/>
                    <a:lstStyle/>
                    <a:p>
                      <a:pPr algn="ctr" fontAlgn="ctr"/>
                      <a:r>
                        <a:rPr lang="el-GR" sz="5400" b="1" i="0" u="none" strike="noStrike" dirty="0">
                          <a:solidFill>
                            <a:schemeClr val="accent4">
                              <a:lumMod val="75000"/>
                            </a:schemeClr>
                          </a:solidFill>
                          <a:effectLst/>
                          <a:latin typeface="Calibri" panose="020F0502020204030204" pitchFamily="34" charset="0"/>
                        </a:rPr>
                        <a:t>Συνέχεια και αλλαγή</a:t>
                      </a:r>
                    </a:p>
                  </a:txBody>
                  <a:tcPr marL="9525" marR="9525" marT="9525" marB="0" anchor="ctr">
                    <a:lnL>
                      <a:noFill/>
                    </a:lnL>
                    <a:lnR>
                      <a:noFill/>
                    </a:lnR>
                    <a:lnT>
                      <a:noFill/>
                    </a:lnT>
                    <a:lnB>
                      <a:noFill/>
                    </a:lnB>
                  </a:tcPr>
                </a:tc>
                <a:extLst>
                  <a:ext uri="{0D108BD9-81ED-4DB2-BD59-A6C34878D82A}">
                    <a16:rowId xmlns:a16="http://schemas.microsoft.com/office/drawing/2014/main" val="2320493889"/>
                  </a:ext>
                </a:extLst>
              </a:tr>
            </a:tbl>
          </a:graphicData>
        </a:graphic>
      </p:graphicFrame>
      <p:graphicFrame>
        <p:nvGraphicFramePr>
          <p:cNvPr id="11" name="Πίνακας 10">
            <a:extLst>
              <a:ext uri="{FF2B5EF4-FFF2-40B4-BE49-F238E27FC236}">
                <a16:creationId xmlns:a16="http://schemas.microsoft.com/office/drawing/2014/main" id="{73105C35-B86E-4DE7-B67A-3E7941C82CD3}"/>
              </a:ext>
            </a:extLst>
          </p:cNvPr>
          <p:cNvGraphicFramePr>
            <a:graphicFrameLocks noGrp="1"/>
          </p:cNvGraphicFramePr>
          <p:nvPr>
            <p:extLst>
              <p:ext uri="{D42A27DB-BD31-4B8C-83A1-F6EECF244321}">
                <p14:modId xmlns:p14="http://schemas.microsoft.com/office/powerpoint/2010/main" val="4037029180"/>
              </p:ext>
            </p:extLst>
          </p:nvPr>
        </p:nvGraphicFramePr>
        <p:xfrm>
          <a:off x="261764" y="456030"/>
          <a:ext cx="8568952" cy="6452935"/>
        </p:xfrm>
        <a:graphic>
          <a:graphicData uri="http://schemas.openxmlformats.org/drawingml/2006/table">
            <a:tbl>
              <a:tblPr/>
              <a:tblGrid>
                <a:gridCol w="4413132">
                  <a:extLst>
                    <a:ext uri="{9D8B030D-6E8A-4147-A177-3AD203B41FA5}">
                      <a16:colId xmlns:a16="http://schemas.microsoft.com/office/drawing/2014/main" val="4166040343"/>
                    </a:ext>
                  </a:extLst>
                </a:gridCol>
                <a:gridCol w="4155820">
                  <a:extLst>
                    <a:ext uri="{9D8B030D-6E8A-4147-A177-3AD203B41FA5}">
                      <a16:colId xmlns:a16="http://schemas.microsoft.com/office/drawing/2014/main" val="337129125"/>
                    </a:ext>
                  </a:extLst>
                </a:gridCol>
              </a:tblGrid>
              <a:tr h="423236">
                <a:tc>
                  <a:txBody>
                    <a:bodyPr/>
                    <a:lstStyle/>
                    <a:p>
                      <a:pPr algn="ctr" fontAlgn="ctr"/>
                      <a:r>
                        <a:rPr lang="el-GR" sz="2000" b="1" i="0" u="none" strike="noStrike" dirty="0">
                          <a:solidFill>
                            <a:srgbClr val="000000"/>
                          </a:solidFill>
                          <a:effectLst/>
                          <a:latin typeface="Calibri" panose="020F0502020204030204" pitchFamily="34" charset="0"/>
                        </a:rPr>
                        <a:t>ΤΙ ΑΝΑΜΕΝΟΥΜΕ ΑΠΟ ΤΟΥΣ ΜΑΘΗΤΕΣ</a:t>
                      </a:r>
                    </a:p>
                  </a:txBody>
                  <a:tcPr marL="9525" marR="9525" marT="9525" marB="0" anchor="ctr">
                    <a:lnL>
                      <a:noFill/>
                    </a:lnL>
                    <a:lnR>
                      <a:noFill/>
                    </a:lnR>
                    <a:lnT>
                      <a:noFill/>
                    </a:lnT>
                    <a:lnB>
                      <a:noFill/>
                    </a:lnB>
                    <a:solidFill>
                      <a:srgbClr val="FFD966"/>
                    </a:solidFill>
                  </a:tcPr>
                </a:tc>
                <a:tc>
                  <a:txBody>
                    <a:bodyPr/>
                    <a:lstStyle/>
                    <a:p>
                      <a:pPr algn="ctr" fontAlgn="ctr"/>
                      <a:r>
                        <a:rPr lang="el-GR" sz="2000" b="1" i="0" u="none" strike="noStrike" dirty="0">
                          <a:solidFill>
                            <a:srgbClr val="000000"/>
                          </a:solidFill>
                          <a:effectLst/>
                          <a:latin typeface="Calibri" panose="020F0502020204030204" pitchFamily="34" charset="0"/>
                        </a:rPr>
                        <a:t>ΕΝΔΕΙΚΤΙΚΑ ΕΡΩΤΗΜΑΤΑ</a:t>
                      </a:r>
                    </a:p>
                  </a:txBody>
                  <a:tcPr marL="9525" marR="9525" marT="9525" marB="0" anchor="ctr">
                    <a:lnL>
                      <a:noFill/>
                    </a:lnL>
                    <a:lnR>
                      <a:noFill/>
                    </a:lnR>
                    <a:lnT>
                      <a:noFill/>
                    </a:lnT>
                    <a:lnB>
                      <a:noFill/>
                    </a:lnB>
                    <a:solidFill>
                      <a:srgbClr val="FFD966"/>
                    </a:solidFill>
                  </a:tcPr>
                </a:tc>
                <a:extLst>
                  <a:ext uri="{0D108BD9-81ED-4DB2-BD59-A6C34878D82A}">
                    <a16:rowId xmlns:a16="http://schemas.microsoft.com/office/drawing/2014/main" val="1543859863"/>
                  </a:ext>
                </a:extLst>
              </a:tr>
              <a:tr h="1269707">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να κατανοούν ότι οι αλλαγές στην Ιστορία είναι ακούσιες ή/και εκούσιες και ακολουθούν ποικίλες πορείες και ρυθμούς.</a:t>
                      </a:r>
                    </a:p>
                  </a:txBody>
                  <a:tcPr marL="9525" marR="9525" marT="9525" marB="0">
                    <a:lnL>
                      <a:noFill/>
                    </a:lnL>
                    <a:lnR>
                      <a:noFill/>
                    </a:lnR>
                    <a:lnT>
                      <a:noFill/>
                    </a:lnT>
                    <a:lnB>
                      <a:noFill/>
                    </a:lnB>
                  </a:tcPr>
                </a:tc>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Τοποθέτησε μια σειρά από φωτογραφίες σε χρονολογική σειρά και προσπάθησε να αιτιολογήσεις τη συγκεκριμένη σειρά.</a:t>
                      </a:r>
                    </a:p>
                  </a:txBody>
                  <a:tcPr marL="9525" marR="9525" marT="9525" marB="0">
                    <a:lnL>
                      <a:noFill/>
                    </a:lnL>
                    <a:lnR>
                      <a:noFill/>
                    </a:lnR>
                    <a:lnT>
                      <a:noFill/>
                    </a:lnT>
                    <a:lnB>
                      <a:noFill/>
                    </a:lnB>
                  </a:tcPr>
                </a:tc>
                <a:extLst>
                  <a:ext uri="{0D108BD9-81ED-4DB2-BD59-A6C34878D82A}">
                    <a16:rowId xmlns:a16="http://schemas.microsoft.com/office/drawing/2014/main" val="4221404758"/>
                  </a:ext>
                </a:extLst>
              </a:tr>
              <a:tr h="2962649">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να κατανοούν ότι οι αλλαγές στην Ιστορία είναι πολύ μεγαλύτερες από αυτές που συντελούνται στην καθημερινή ζωή των μαθητών, επειδή αφορούν θεματικές ενότητες και όχι μόνο γεγονότα και να εμπεδώσουν την έννοια της αλλαγής και της συνέχειας (απουσία της αλλαγής).</a:t>
                      </a:r>
                    </a:p>
                  </a:txBody>
                  <a:tcPr marL="9525" marR="9525" marT="9525" marB="0">
                    <a:lnL>
                      <a:noFill/>
                    </a:lnL>
                    <a:lnR>
                      <a:noFill/>
                    </a:lnR>
                    <a:lnT>
                      <a:noFill/>
                    </a:lnT>
                    <a:lnB>
                      <a:noFill/>
                    </a:lnB>
                  </a:tcPr>
                </a:tc>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Σύγκρινε δύο (ή περισσότερες) πηγές από διαφορετικές ιστορικές περιόδους και εξήγησε τι έχει αλλάξει και τι έχει μείνει ίδιο στη διάρκεια του χρόνου.</a:t>
                      </a:r>
                    </a:p>
                  </a:txBody>
                  <a:tcPr marL="9525" marR="9525" marT="9525" marB="0">
                    <a:lnL>
                      <a:noFill/>
                    </a:lnL>
                    <a:lnR>
                      <a:noFill/>
                    </a:lnR>
                    <a:lnT>
                      <a:noFill/>
                    </a:lnT>
                    <a:lnB>
                      <a:noFill/>
                    </a:lnB>
                  </a:tcPr>
                </a:tc>
                <a:extLst>
                  <a:ext uri="{0D108BD9-81ED-4DB2-BD59-A6C34878D82A}">
                    <a16:rowId xmlns:a16="http://schemas.microsoft.com/office/drawing/2014/main" val="3713292720"/>
                  </a:ext>
                </a:extLst>
              </a:tr>
              <a:tr h="1269707">
                <a:tc>
                  <a:txBody>
                    <a:bodyPr/>
                    <a:lstStyle/>
                    <a:p>
                      <a:pPr algn="l" fontAlgn="t"/>
                      <a:r>
                        <a:rPr lang="el-GR" sz="2000" b="0" i="0" u="none" strike="noStrike" dirty="0">
                          <a:solidFill>
                            <a:schemeClr val="bg1"/>
                          </a:solidFill>
                          <a:effectLst/>
                          <a:latin typeface="Calibri" panose="020F0502020204030204" pitchFamily="34" charset="0"/>
                        </a:rPr>
                        <a:t>να αναγνωρίζουν ότι η «πρόοδος» και η «παρακμή» μπορεί να διαφοροποιούνται, υπό διαφορετικές οπτικές και σκοπούς.</a:t>
                      </a:r>
                    </a:p>
                  </a:txBody>
                  <a:tcPr marL="9525" marR="9525" marT="9525" marB="0">
                    <a:lnL>
                      <a:noFill/>
                    </a:lnL>
                    <a:lnR>
                      <a:noFill/>
                    </a:lnR>
                    <a:lnT>
                      <a:noFill/>
                    </a:lnT>
                    <a:lnB>
                      <a:noFill/>
                    </a:lnB>
                  </a:tcPr>
                </a:tc>
                <a:tc>
                  <a:txBody>
                    <a:bodyPr/>
                    <a:lstStyle/>
                    <a:p>
                      <a:pPr algn="l" fontAlgn="t"/>
                      <a:r>
                        <a:rPr lang="el-GR" sz="2000" b="0" i="0" u="none" strike="noStrike" dirty="0">
                          <a:solidFill>
                            <a:schemeClr val="bg1"/>
                          </a:solidFill>
                          <a:effectLst/>
                          <a:latin typeface="Calibri" panose="020F0502020204030204" pitchFamily="34" charset="0"/>
                        </a:rPr>
                        <a:t>Σύγκρινε τη χρήση από τους ανθρώπους συγκεκριμένων μνημείων μέσα στο χρόνο, από τη δημιουργία τους μέχρι τη στιγμή που τα ανακαλύπτεις εσύ.</a:t>
                      </a:r>
                    </a:p>
                  </a:txBody>
                  <a:tcPr marL="9525" marR="9525" marT="9525" marB="0">
                    <a:lnL>
                      <a:noFill/>
                    </a:lnL>
                    <a:lnR>
                      <a:noFill/>
                    </a:lnR>
                    <a:lnT>
                      <a:noFill/>
                    </a:lnT>
                    <a:lnB>
                      <a:noFill/>
                    </a:lnB>
                  </a:tcPr>
                </a:tc>
                <a:extLst>
                  <a:ext uri="{0D108BD9-81ED-4DB2-BD59-A6C34878D82A}">
                    <a16:rowId xmlns:a16="http://schemas.microsoft.com/office/drawing/2014/main" val="1973246951"/>
                  </a:ext>
                </a:extLst>
              </a:tr>
            </a:tbl>
          </a:graphicData>
        </a:graphic>
      </p:graphicFrame>
    </p:spTree>
    <p:extLst>
      <p:ext uri="{BB962C8B-B14F-4D97-AF65-F5344CB8AC3E}">
        <p14:creationId xmlns:p14="http://schemas.microsoft.com/office/powerpoint/2010/main" val="139726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D299D361-319F-4BC4-81C4-F32BBF7A4FB8}"/>
              </a:ext>
            </a:extLst>
          </p:cNvPr>
          <p:cNvSpPr>
            <a:spLocks noGrp="1"/>
          </p:cNvSpPr>
          <p:nvPr>
            <p:ph type="title"/>
          </p:nvPr>
        </p:nvSpPr>
        <p:spPr>
          <a:xfrm>
            <a:off x="0" y="485847"/>
            <a:ext cx="3886199" cy="2133598"/>
          </a:xfrm>
        </p:spPr>
        <p:txBody>
          <a:bodyPr rtlCol="0">
            <a:normAutofit/>
          </a:bodyPr>
          <a:lstStyle/>
          <a:p>
            <a:pPr algn="ctr" fontAlgn="ctr"/>
            <a:r>
              <a:rPr lang="el-GR" sz="6000" b="1" i="0" u="none" strike="noStrike" dirty="0">
                <a:solidFill>
                  <a:schemeClr val="accent5"/>
                </a:solidFill>
                <a:effectLst/>
                <a:latin typeface="Calibri" panose="020F0502020204030204" pitchFamily="34" charset="0"/>
              </a:rPr>
              <a:t>Αίτια και συνέπειες</a:t>
            </a:r>
          </a:p>
        </p:txBody>
      </p:sp>
      <p:pic>
        <p:nvPicPr>
          <p:cNvPr id="4" name="Γραφικό 3" descr="σκίτσο ενός ανοικτού βιβλίου, μιας λάμπας και της λέξης &quot;ΙΔΕΑ&quot;">
            <a:extLst>
              <a:ext uri="{FF2B5EF4-FFF2-40B4-BE49-F238E27FC236}">
                <a16:creationId xmlns:a16="http://schemas.microsoft.com/office/drawing/2014/main" id="{2EFEDB6D-C50E-3C40-A621-346302CA8A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56012" y="4498453"/>
            <a:ext cx="2327332" cy="1873700"/>
          </a:xfrm>
          <a:prstGeom prst="rect">
            <a:avLst/>
          </a:prstGeom>
        </p:spPr>
      </p:pic>
      <p:graphicFrame>
        <p:nvGraphicFramePr>
          <p:cNvPr id="8" name="Πίνακας 7">
            <a:extLst>
              <a:ext uri="{FF2B5EF4-FFF2-40B4-BE49-F238E27FC236}">
                <a16:creationId xmlns:a16="http://schemas.microsoft.com/office/drawing/2014/main" id="{0CAB045F-EB9E-4386-9D5D-42D1267B0F9A}"/>
              </a:ext>
            </a:extLst>
          </p:cNvPr>
          <p:cNvGraphicFramePr>
            <a:graphicFrameLocks noGrp="1"/>
          </p:cNvGraphicFramePr>
          <p:nvPr>
            <p:extLst>
              <p:ext uri="{D42A27DB-BD31-4B8C-83A1-F6EECF244321}">
                <p14:modId xmlns:p14="http://schemas.microsoft.com/office/powerpoint/2010/main" val="593740323"/>
              </p:ext>
            </p:extLst>
          </p:nvPr>
        </p:nvGraphicFramePr>
        <p:xfrm>
          <a:off x="5086300" y="62766"/>
          <a:ext cx="6912768" cy="7053102"/>
        </p:xfrm>
        <a:graphic>
          <a:graphicData uri="http://schemas.openxmlformats.org/drawingml/2006/table">
            <a:tbl>
              <a:tblPr/>
              <a:tblGrid>
                <a:gridCol w="3560173">
                  <a:extLst>
                    <a:ext uri="{9D8B030D-6E8A-4147-A177-3AD203B41FA5}">
                      <a16:colId xmlns:a16="http://schemas.microsoft.com/office/drawing/2014/main" val="1995113764"/>
                    </a:ext>
                  </a:extLst>
                </a:gridCol>
                <a:gridCol w="3352595">
                  <a:extLst>
                    <a:ext uri="{9D8B030D-6E8A-4147-A177-3AD203B41FA5}">
                      <a16:colId xmlns:a16="http://schemas.microsoft.com/office/drawing/2014/main" val="1988910499"/>
                    </a:ext>
                  </a:extLst>
                </a:gridCol>
              </a:tblGrid>
              <a:tr h="583109">
                <a:tc>
                  <a:txBody>
                    <a:bodyPr/>
                    <a:lstStyle/>
                    <a:p>
                      <a:pPr algn="ctr" fontAlgn="ctr"/>
                      <a:r>
                        <a:rPr lang="el-GR" sz="2000" b="1" i="0" u="none" strike="noStrike" dirty="0">
                          <a:solidFill>
                            <a:srgbClr val="000000"/>
                          </a:solidFill>
                          <a:effectLst/>
                          <a:latin typeface="Calibri" panose="020F0502020204030204" pitchFamily="34" charset="0"/>
                        </a:rPr>
                        <a:t>ΤΙ ΑΝΑΜΕΝΟΥΜΕ ΑΠΟ ΤΟΥΣ ΜΑΘΗΤΕΣ</a:t>
                      </a:r>
                    </a:p>
                  </a:txBody>
                  <a:tcPr marL="9525" marR="9525" marT="9525" marB="0" anchor="ctr">
                    <a:lnL>
                      <a:noFill/>
                    </a:lnL>
                    <a:lnR>
                      <a:noFill/>
                    </a:lnR>
                    <a:lnT>
                      <a:noFill/>
                    </a:lnT>
                    <a:lnB>
                      <a:noFill/>
                    </a:lnB>
                    <a:solidFill>
                      <a:srgbClr val="FFD966"/>
                    </a:solidFill>
                  </a:tcPr>
                </a:tc>
                <a:tc>
                  <a:txBody>
                    <a:bodyPr/>
                    <a:lstStyle/>
                    <a:p>
                      <a:pPr algn="ctr" fontAlgn="ctr"/>
                      <a:r>
                        <a:rPr lang="el-GR" sz="2000" b="1" i="0" u="none" strike="noStrike">
                          <a:solidFill>
                            <a:srgbClr val="000000"/>
                          </a:solidFill>
                          <a:effectLst/>
                          <a:latin typeface="Calibri" panose="020F0502020204030204" pitchFamily="34" charset="0"/>
                        </a:rPr>
                        <a:t>ΕΝΔΕΙΚΤΙΚΑ ΕΡΩΤΗΜΑΤΑ</a:t>
                      </a:r>
                    </a:p>
                  </a:txBody>
                  <a:tcPr marL="9525" marR="9525" marT="9525" marB="0" anchor="ctr">
                    <a:lnL>
                      <a:noFill/>
                    </a:lnL>
                    <a:lnR>
                      <a:noFill/>
                    </a:lnR>
                    <a:lnT>
                      <a:noFill/>
                    </a:lnT>
                    <a:lnB>
                      <a:noFill/>
                    </a:lnB>
                    <a:solidFill>
                      <a:srgbClr val="FFD966"/>
                    </a:solidFill>
                  </a:tcPr>
                </a:tc>
                <a:extLst>
                  <a:ext uri="{0D108BD9-81ED-4DB2-BD59-A6C34878D82A}">
                    <a16:rowId xmlns:a16="http://schemas.microsoft.com/office/drawing/2014/main" val="1083441650"/>
                  </a:ext>
                </a:extLst>
              </a:tr>
              <a:tr h="2757327">
                <a:tc>
                  <a:txBody>
                    <a:bodyPr/>
                    <a:lstStyle/>
                    <a:p>
                      <a:pPr algn="l" fontAlgn="t"/>
                      <a:r>
                        <a:rPr lang="el-GR" sz="2000" b="0" i="0" u="none" strike="noStrike" dirty="0">
                          <a:solidFill>
                            <a:schemeClr val="bg1"/>
                          </a:solidFill>
                          <a:effectLst/>
                          <a:latin typeface="Calibri" panose="020F0502020204030204" pitchFamily="34" charset="0"/>
                        </a:rPr>
                        <a:t>να κατανοούν ότι οι αιτίες προκύπτουν από αλληλοσχετιζόμενα γεγονότα, καταστάσεις, συγκυρίες και διαδικασίες και όχι από γεγονότα σε μία γραμμική σειρά</a:t>
                      </a:r>
                      <a:r>
                        <a:rPr lang="en-US" sz="2000" b="0" i="0" u="none" strike="noStrike" dirty="0">
                          <a:solidFill>
                            <a:schemeClr val="bg1"/>
                          </a:solidFill>
                          <a:effectLst/>
                          <a:latin typeface="Calibri" panose="020F0502020204030204" pitchFamily="34" charset="0"/>
                        </a:rPr>
                        <a:t>.</a:t>
                      </a:r>
                      <a:endParaRPr lang="el-GR" sz="2000" b="0" i="0" u="none" strike="noStrike" dirty="0">
                        <a:solidFill>
                          <a:schemeClr val="bg1"/>
                        </a:solidFill>
                        <a:effectLst/>
                        <a:latin typeface="Calibri" panose="020F0502020204030204" pitchFamily="34" charset="0"/>
                      </a:endParaRPr>
                    </a:p>
                  </a:txBody>
                  <a:tcPr marL="9525" marR="9525" marT="9525" marB="0">
                    <a:lnL>
                      <a:noFill/>
                    </a:lnL>
                    <a:lnR>
                      <a:noFill/>
                    </a:lnR>
                    <a:lnT>
                      <a:noFill/>
                    </a:lnT>
                    <a:lnB>
                      <a:noFill/>
                    </a:lnB>
                  </a:tcPr>
                </a:tc>
                <a:tc>
                  <a:txBody>
                    <a:bodyPr/>
                    <a:lstStyle/>
                    <a:p>
                      <a:pPr algn="l" fontAlgn="t"/>
                      <a:r>
                        <a:rPr lang="el-GR" sz="2000" b="0" i="0" u="none" strike="noStrike" dirty="0">
                          <a:solidFill>
                            <a:schemeClr val="bg1"/>
                          </a:solidFill>
                          <a:effectLst/>
                          <a:latin typeface="Calibri" panose="020F0502020204030204" pitchFamily="34" charset="0"/>
                        </a:rPr>
                        <a:t>Εξέτασε τα αίτια και τις συνέπειες ενός καθημερινού γεγονότος. Κατόπιν, εξέτασε ένα ιστορικό γεγονός και τους διαφορετικούς τύπους αιτίων (οικονομικά, πολιτικά, πολιτιστικά κ.λπ.) και σκέψου ομοιότητες και διαφορές της σύγκρισης αυτής</a:t>
                      </a:r>
                      <a:r>
                        <a:rPr lang="en-US" sz="2000" b="0" i="0" u="none" strike="noStrike" dirty="0">
                          <a:solidFill>
                            <a:schemeClr val="bg1"/>
                          </a:solidFill>
                          <a:effectLst/>
                          <a:latin typeface="Calibri" panose="020F0502020204030204" pitchFamily="34" charset="0"/>
                        </a:rPr>
                        <a:t>.</a:t>
                      </a:r>
                      <a:endParaRPr lang="el-GR" sz="2000" b="0" i="0" u="none" strike="noStrike" dirty="0">
                        <a:solidFill>
                          <a:schemeClr val="bg1"/>
                        </a:solidFill>
                        <a:effectLst/>
                        <a:latin typeface="Calibri" panose="020F0502020204030204" pitchFamily="34" charset="0"/>
                      </a:endParaRPr>
                    </a:p>
                  </a:txBody>
                  <a:tcPr marL="9525" marR="9525" marT="9525" marB="0">
                    <a:lnL>
                      <a:noFill/>
                    </a:lnL>
                    <a:lnR>
                      <a:noFill/>
                    </a:lnR>
                    <a:lnT>
                      <a:noFill/>
                    </a:lnT>
                    <a:lnB>
                      <a:noFill/>
                    </a:lnB>
                  </a:tcPr>
                </a:tc>
                <a:extLst>
                  <a:ext uri="{0D108BD9-81ED-4DB2-BD59-A6C34878D82A}">
                    <a16:rowId xmlns:a16="http://schemas.microsoft.com/office/drawing/2014/main" val="3319294556"/>
                  </a:ext>
                </a:extLst>
              </a:tr>
              <a:tr h="1731385">
                <a:tc>
                  <a:txBody>
                    <a:bodyPr/>
                    <a:lstStyle/>
                    <a:p>
                      <a:pPr algn="l" fontAlgn="t"/>
                      <a:r>
                        <a:rPr lang="el-GR" sz="2000" b="0" i="0" u="none" strike="noStrike" dirty="0">
                          <a:solidFill>
                            <a:schemeClr val="bg1"/>
                          </a:solidFill>
                          <a:effectLst/>
                          <a:latin typeface="Calibri" panose="020F0502020204030204" pitchFamily="34" charset="0"/>
                        </a:rPr>
                        <a:t>να συνειδητοποιήσουν ότι η </a:t>
                      </a:r>
                      <a:r>
                        <a:rPr lang="el-GR" sz="2000" b="0" i="0" u="none" strike="noStrike" dirty="0" err="1">
                          <a:solidFill>
                            <a:schemeClr val="bg1"/>
                          </a:solidFill>
                          <a:effectLst/>
                          <a:latin typeface="Calibri" panose="020F0502020204030204" pitchFamily="34" charset="0"/>
                        </a:rPr>
                        <a:t>τυχαιότητα</a:t>
                      </a:r>
                      <a:r>
                        <a:rPr lang="el-GR" sz="2000" b="0" i="0" u="none" strike="noStrike" dirty="0">
                          <a:solidFill>
                            <a:schemeClr val="bg1"/>
                          </a:solidFill>
                          <a:effectLst/>
                          <a:latin typeface="Calibri" panose="020F0502020204030204" pitchFamily="34" charset="0"/>
                        </a:rPr>
                        <a:t> στην Ιστορία υπάρχει μόνο ως εξαίρεση (ιστορική συγκυρία), εφόσον τα περισσότερα από τα ιστορικά φαινόμενα έχουν συγκεκριμένες αιτίες.</a:t>
                      </a:r>
                    </a:p>
                  </a:txBody>
                  <a:tcPr marL="9525" marR="9525" marT="9525" marB="0">
                    <a:lnL>
                      <a:noFill/>
                    </a:lnL>
                    <a:lnR>
                      <a:noFill/>
                    </a:lnR>
                    <a:lnT>
                      <a:noFill/>
                    </a:lnT>
                    <a:lnB>
                      <a:noFill/>
                    </a:lnB>
                  </a:tcPr>
                </a:tc>
                <a:tc>
                  <a:txBody>
                    <a:bodyPr/>
                    <a:lstStyle/>
                    <a:p>
                      <a:pPr algn="l" fontAlgn="t"/>
                      <a:r>
                        <a:rPr lang="el-GR" sz="2000" b="0" i="0" u="none" strike="noStrike" dirty="0">
                          <a:solidFill>
                            <a:schemeClr val="bg1"/>
                          </a:solidFill>
                          <a:effectLst/>
                          <a:latin typeface="Calibri" panose="020F0502020204030204" pitchFamily="34" charset="0"/>
                        </a:rPr>
                        <a:t>Εξέτασε τα κίνητρα, τις προθέσεις, τα αίτια και τις συνέπειες για το συγκεκριμένο ιστορικό γεγονός, αφού το εντάξεις στο ιστορικό του πλαίσιο.</a:t>
                      </a:r>
                    </a:p>
                  </a:txBody>
                  <a:tcPr marL="9525" marR="9525" marT="9525" marB="0">
                    <a:lnL>
                      <a:noFill/>
                    </a:lnL>
                    <a:lnR>
                      <a:noFill/>
                    </a:lnR>
                    <a:lnT>
                      <a:noFill/>
                    </a:lnT>
                    <a:lnB>
                      <a:noFill/>
                    </a:lnB>
                  </a:tcPr>
                </a:tc>
                <a:extLst>
                  <a:ext uri="{0D108BD9-81ED-4DB2-BD59-A6C34878D82A}">
                    <a16:rowId xmlns:a16="http://schemas.microsoft.com/office/drawing/2014/main" val="2832209842"/>
                  </a:ext>
                </a:extLst>
              </a:tr>
              <a:tr h="1444316">
                <a:tc>
                  <a:txBody>
                    <a:bodyPr/>
                    <a:lstStyle/>
                    <a:p>
                      <a:pPr algn="l" fontAlgn="t"/>
                      <a:endParaRPr lang="el-GR" sz="2000" b="0" i="0" u="none" strike="noStrike">
                        <a:solidFill>
                          <a:schemeClr val="bg1"/>
                        </a:solidFill>
                        <a:effectLst/>
                        <a:latin typeface="Calibri" panose="020F0502020204030204" pitchFamily="34" charset="0"/>
                      </a:endParaRPr>
                    </a:p>
                  </a:txBody>
                  <a:tcPr marL="9525" marR="9525" marT="9525" marB="0">
                    <a:lnL>
                      <a:noFill/>
                    </a:lnL>
                    <a:lnR>
                      <a:noFill/>
                    </a:lnR>
                    <a:lnT>
                      <a:noFill/>
                    </a:lnT>
                    <a:lnB>
                      <a:noFill/>
                    </a:lnB>
                  </a:tcPr>
                </a:tc>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Πώς θα εξηγούσαν οι άνθρωποι τότε τις αιτίες και πώς θα τις εξηγούσαμε εμείς σήμερα; Τι παρατηρείς στη σύγκριση;</a:t>
                      </a:r>
                    </a:p>
                  </a:txBody>
                  <a:tcPr marL="9525" marR="9525" marT="9525" marB="0">
                    <a:lnL>
                      <a:noFill/>
                    </a:lnL>
                    <a:lnR>
                      <a:noFill/>
                    </a:lnR>
                    <a:lnT>
                      <a:noFill/>
                    </a:lnT>
                    <a:lnB>
                      <a:noFill/>
                    </a:lnB>
                  </a:tcPr>
                </a:tc>
                <a:extLst>
                  <a:ext uri="{0D108BD9-81ED-4DB2-BD59-A6C34878D82A}">
                    <a16:rowId xmlns:a16="http://schemas.microsoft.com/office/drawing/2014/main" val="3793899761"/>
                  </a:ext>
                </a:extLst>
              </a:tr>
            </a:tbl>
          </a:graphicData>
        </a:graphic>
      </p:graphicFrame>
    </p:spTree>
    <p:extLst>
      <p:ext uri="{BB962C8B-B14F-4D97-AF65-F5344CB8AC3E}">
        <p14:creationId xmlns:p14="http://schemas.microsoft.com/office/powerpoint/2010/main" val="387770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F13039-F0D7-4255-8290-BDC6D98D1546}"/>
              </a:ext>
            </a:extLst>
          </p:cNvPr>
          <p:cNvSpPr>
            <a:spLocks noGrp="1"/>
          </p:cNvSpPr>
          <p:nvPr>
            <p:ph type="title"/>
          </p:nvPr>
        </p:nvSpPr>
        <p:spPr>
          <a:xfrm>
            <a:off x="2205980" y="685800"/>
            <a:ext cx="9793088" cy="990600"/>
          </a:xfrm>
        </p:spPr>
        <p:txBody>
          <a:bodyPr rtlCol="0">
            <a:noAutofit/>
          </a:bodyPr>
          <a:lstStyle/>
          <a:p>
            <a:pPr algn="ctr" rtl="0"/>
            <a:r>
              <a:rPr lang="el-GR" sz="4400" b="1" dirty="0">
                <a:latin typeface="Times New Roman" panose="02020603050405020304" pitchFamily="18" charset="0"/>
                <a:cs typeface="Times New Roman" panose="02020603050405020304" pitchFamily="18" charset="0"/>
              </a:rPr>
              <a:t>Ιστορική προοπτική/ενσυναίσθηση</a:t>
            </a:r>
            <a:endParaRPr lang="el-GR" sz="4400" dirty="0">
              <a:latin typeface="Times New Roman" panose="02020603050405020304" pitchFamily="18" charset="0"/>
              <a:cs typeface="Times New Roman" panose="02020603050405020304" pitchFamily="18" charset="0"/>
            </a:endParaRPr>
          </a:p>
        </p:txBody>
      </p:sp>
      <p:graphicFrame>
        <p:nvGraphicFramePr>
          <p:cNvPr id="6" name="Πίνακας 5">
            <a:extLst>
              <a:ext uri="{FF2B5EF4-FFF2-40B4-BE49-F238E27FC236}">
                <a16:creationId xmlns:a16="http://schemas.microsoft.com/office/drawing/2014/main" id="{CC203912-FC21-42D0-B717-6C301019D617}"/>
              </a:ext>
            </a:extLst>
          </p:cNvPr>
          <p:cNvGraphicFramePr>
            <a:graphicFrameLocks noGrp="1"/>
          </p:cNvGraphicFramePr>
          <p:nvPr>
            <p:extLst>
              <p:ext uri="{D42A27DB-BD31-4B8C-83A1-F6EECF244321}">
                <p14:modId xmlns:p14="http://schemas.microsoft.com/office/powerpoint/2010/main" val="3733695343"/>
              </p:ext>
            </p:extLst>
          </p:nvPr>
        </p:nvGraphicFramePr>
        <p:xfrm>
          <a:off x="2205980" y="1524001"/>
          <a:ext cx="9793088" cy="5314578"/>
        </p:xfrm>
        <a:graphic>
          <a:graphicData uri="http://schemas.openxmlformats.org/drawingml/2006/table">
            <a:tbl>
              <a:tblPr/>
              <a:tblGrid>
                <a:gridCol w="5043579">
                  <a:extLst>
                    <a:ext uri="{9D8B030D-6E8A-4147-A177-3AD203B41FA5}">
                      <a16:colId xmlns:a16="http://schemas.microsoft.com/office/drawing/2014/main" val="268889440"/>
                    </a:ext>
                  </a:extLst>
                </a:gridCol>
                <a:gridCol w="4749509">
                  <a:extLst>
                    <a:ext uri="{9D8B030D-6E8A-4147-A177-3AD203B41FA5}">
                      <a16:colId xmlns:a16="http://schemas.microsoft.com/office/drawing/2014/main" val="1514151537"/>
                    </a:ext>
                  </a:extLst>
                </a:gridCol>
              </a:tblGrid>
              <a:tr h="402643">
                <a:tc>
                  <a:txBody>
                    <a:bodyPr/>
                    <a:lstStyle/>
                    <a:p>
                      <a:pPr algn="ctr" fontAlgn="ctr"/>
                      <a:r>
                        <a:rPr lang="el-GR" sz="2000" b="1" i="0" u="none" strike="noStrike" dirty="0">
                          <a:solidFill>
                            <a:srgbClr val="000000"/>
                          </a:solidFill>
                          <a:effectLst/>
                          <a:latin typeface="Calibri" panose="020F0502020204030204" pitchFamily="34" charset="0"/>
                        </a:rPr>
                        <a:t>ΤΙ ΑΝΑΜΕΝΟΥΜΕ ΑΠΟ ΤΟΥΣ ΜΑΘΗΤΕΣ</a:t>
                      </a:r>
                    </a:p>
                  </a:txBody>
                  <a:tcPr marL="9525" marR="9525" marT="9525" marB="0" anchor="ctr">
                    <a:lnL>
                      <a:noFill/>
                    </a:lnL>
                    <a:lnR>
                      <a:noFill/>
                    </a:lnR>
                    <a:lnT>
                      <a:noFill/>
                    </a:lnT>
                    <a:lnB>
                      <a:noFill/>
                    </a:lnB>
                    <a:solidFill>
                      <a:srgbClr val="FFD966"/>
                    </a:solidFill>
                  </a:tcPr>
                </a:tc>
                <a:tc>
                  <a:txBody>
                    <a:bodyPr/>
                    <a:lstStyle/>
                    <a:p>
                      <a:pPr algn="ctr" fontAlgn="ctr"/>
                      <a:r>
                        <a:rPr lang="el-GR" sz="2000" b="1" i="0" u="none" strike="noStrike" dirty="0">
                          <a:solidFill>
                            <a:srgbClr val="000000"/>
                          </a:solidFill>
                          <a:effectLst/>
                          <a:latin typeface="Calibri" panose="020F0502020204030204" pitchFamily="34" charset="0"/>
                        </a:rPr>
                        <a:t>ΕΝΔΕΙΚΤΙΚΑ ΕΡΩΤΗΜΑΤΑ</a:t>
                      </a:r>
                    </a:p>
                  </a:txBody>
                  <a:tcPr marL="9525" marR="9525" marT="9525" marB="0" anchor="ctr">
                    <a:lnL>
                      <a:noFill/>
                    </a:lnL>
                    <a:lnR>
                      <a:noFill/>
                    </a:lnR>
                    <a:lnT>
                      <a:noFill/>
                    </a:lnT>
                    <a:lnB>
                      <a:noFill/>
                    </a:lnB>
                    <a:solidFill>
                      <a:srgbClr val="FFD966"/>
                    </a:solidFill>
                  </a:tcPr>
                </a:tc>
                <a:extLst>
                  <a:ext uri="{0D108BD9-81ED-4DB2-BD59-A6C34878D82A}">
                    <a16:rowId xmlns:a16="http://schemas.microsoft.com/office/drawing/2014/main" val="423688830"/>
                  </a:ext>
                </a:extLst>
              </a:tr>
              <a:tr h="1610570">
                <a:tc>
                  <a:txBody>
                    <a:bodyPr/>
                    <a:lstStyle/>
                    <a:p>
                      <a:pPr algn="l" fontAlgn="t"/>
                      <a:r>
                        <a:rPr lang="el-GR" sz="2400" b="0" i="0" u="none" strike="noStrike" dirty="0">
                          <a:solidFill>
                            <a:srgbClr val="000000"/>
                          </a:solidFill>
                          <a:effectLst/>
                          <a:latin typeface="Calibri" panose="020F0502020204030204" pitchFamily="34" charset="0"/>
                        </a:rPr>
                        <a:t>να αναγνωρίζουν τις διαφορετικές ιδέες και πεποιθήσεις που είχαν οι άνθρωποι εκείνης της εποχής, αφού τις εντάξουν στο ιστορικό τους πλαίσιο.</a:t>
                      </a:r>
                    </a:p>
                  </a:txBody>
                  <a:tcPr marL="9525" marR="9525" marT="9525" marB="0">
                    <a:lnL>
                      <a:noFill/>
                    </a:lnL>
                    <a:lnR>
                      <a:noFill/>
                    </a:lnR>
                    <a:lnT>
                      <a:noFill/>
                    </a:lnT>
                    <a:lnB>
                      <a:noFill/>
                    </a:lnB>
                  </a:tcPr>
                </a:tc>
                <a:tc>
                  <a:txBody>
                    <a:bodyPr/>
                    <a:lstStyle/>
                    <a:p>
                      <a:pPr algn="l" fontAlgn="t"/>
                      <a:r>
                        <a:rPr lang="el-GR" sz="2400" b="0" i="0" u="none" strike="noStrike" dirty="0">
                          <a:solidFill>
                            <a:srgbClr val="000000"/>
                          </a:solidFill>
                          <a:effectLst/>
                          <a:latin typeface="Calibri" panose="020F0502020204030204" pitchFamily="34" charset="0"/>
                        </a:rPr>
                        <a:t>     Γράψε ένα γράμμα / ημερολόγιο      /αφίσα κ.λπ., βασισμένο στην μελέτη των πηγών που μελέτησες.</a:t>
                      </a:r>
                    </a:p>
                  </a:txBody>
                  <a:tcPr marL="9525" marR="9525" marT="9525" marB="0">
                    <a:lnL>
                      <a:noFill/>
                    </a:lnL>
                    <a:lnR>
                      <a:noFill/>
                    </a:lnR>
                    <a:lnT>
                      <a:noFill/>
                    </a:lnT>
                    <a:lnB>
                      <a:noFill/>
                    </a:lnB>
                  </a:tcPr>
                </a:tc>
                <a:extLst>
                  <a:ext uri="{0D108BD9-81ED-4DB2-BD59-A6C34878D82A}">
                    <a16:rowId xmlns:a16="http://schemas.microsoft.com/office/drawing/2014/main" val="3213059136"/>
                  </a:ext>
                </a:extLst>
              </a:tr>
              <a:tr h="3060138">
                <a:tc>
                  <a:txBody>
                    <a:bodyPr/>
                    <a:lstStyle/>
                    <a:p>
                      <a:pPr algn="l" fontAlgn="t"/>
                      <a:r>
                        <a:rPr lang="el-GR" sz="2400" b="0" i="0" u="none" strike="noStrike" dirty="0">
                          <a:solidFill>
                            <a:srgbClr val="000000"/>
                          </a:solidFill>
                          <a:effectLst/>
                          <a:latin typeface="Calibri" panose="020F0502020204030204" pitchFamily="34" charset="0"/>
                        </a:rPr>
                        <a:t>να καταλάβουν και να εξηγήσουν τους στόχους και τις προθέσεις των ανθρώπων της εποχής που εξετάζεται, ώστε να μπορέσουν να προσεγγίσουν ερμηνευτικά  και τις πράξεις τους.</a:t>
                      </a:r>
                    </a:p>
                  </a:txBody>
                  <a:tcPr marL="9525" marR="9525" marT="9525" marB="0">
                    <a:lnL>
                      <a:noFill/>
                    </a:lnL>
                    <a:lnR>
                      <a:noFill/>
                    </a:lnR>
                    <a:lnT>
                      <a:noFill/>
                    </a:lnT>
                    <a:lnB>
                      <a:noFill/>
                    </a:lnB>
                  </a:tcPr>
                </a:tc>
                <a:tc>
                  <a:txBody>
                    <a:bodyPr/>
                    <a:lstStyle/>
                    <a:p>
                      <a:pPr algn="l" fontAlgn="t"/>
                      <a:r>
                        <a:rPr lang="el-GR" sz="2400" b="0" i="0" u="none" strike="noStrike" dirty="0">
                          <a:solidFill>
                            <a:srgbClr val="000000"/>
                          </a:solidFill>
                          <a:effectLst/>
                          <a:latin typeface="Calibri" panose="020F0502020204030204" pitchFamily="34" charset="0"/>
                        </a:rPr>
                        <a:t>      Σύγκρινε πηγές από διαφορετικές οπτικές σχετικά με το υπό μελέτη ιστορικό γεγονός. Ποιες διαφορές παρατηρείς και πώς τις ερμηνεύεις;</a:t>
                      </a:r>
                    </a:p>
                    <a:p>
                      <a:pPr algn="l" fontAlgn="t"/>
                      <a:endParaRPr lang="el-GR" sz="2400" b="0" i="0" u="none" strike="noStrike" dirty="0">
                        <a:solidFill>
                          <a:srgbClr val="000000"/>
                        </a:solidFill>
                        <a:effectLst/>
                        <a:latin typeface="Calibri" panose="020F0502020204030204" pitchFamily="34" charset="0"/>
                      </a:endParaRPr>
                    </a:p>
                    <a:p>
                      <a:pPr algn="l" fontAlgn="t"/>
                      <a:r>
                        <a:rPr lang="el-GR" sz="2400" b="0" i="0" u="none" strike="noStrike" dirty="0">
                          <a:solidFill>
                            <a:srgbClr val="000000"/>
                          </a:solidFill>
                          <a:effectLst/>
                          <a:latin typeface="Calibri" panose="020F0502020204030204" pitchFamily="34" charset="0"/>
                        </a:rPr>
                        <a:t>     Υπόθεσε ότι είσαι μέλος της </a:t>
                      </a:r>
                      <a:r>
                        <a:rPr lang="en-US" sz="2400" b="0" i="0" u="none" strike="noStrike" dirty="0">
                          <a:solidFill>
                            <a:srgbClr val="000000"/>
                          </a:solidFill>
                          <a:effectLst/>
                          <a:latin typeface="Calibri" panose="020F0502020204030204" pitchFamily="34" charset="0"/>
                        </a:rPr>
                        <a:t>x </a:t>
                      </a:r>
                      <a:r>
                        <a:rPr lang="el-GR" sz="2400" b="0" i="0" u="none" strike="noStrike" dirty="0">
                          <a:solidFill>
                            <a:srgbClr val="000000"/>
                          </a:solidFill>
                          <a:effectLst/>
                          <a:latin typeface="Calibri" panose="020F0502020204030204" pitchFamily="34" charset="0"/>
                        </a:rPr>
                        <a:t>ομάδας και έχεις να αντιμετωπίσεις το συγκεκριμένο πρόβλημα. Περίγραψε τι θα έκανες και γιατί;</a:t>
                      </a:r>
                    </a:p>
                  </a:txBody>
                  <a:tcPr marL="9525" marR="9525" marT="9525" marB="0">
                    <a:lnL>
                      <a:noFill/>
                    </a:lnL>
                    <a:lnR>
                      <a:noFill/>
                    </a:lnR>
                    <a:lnT>
                      <a:noFill/>
                    </a:lnT>
                    <a:lnB>
                      <a:noFill/>
                    </a:lnB>
                  </a:tcPr>
                </a:tc>
                <a:extLst>
                  <a:ext uri="{0D108BD9-81ED-4DB2-BD59-A6C34878D82A}">
                    <a16:rowId xmlns:a16="http://schemas.microsoft.com/office/drawing/2014/main" val="1427267832"/>
                  </a:ext>
                </a:extLst>
              </a:tr>
            </a:tbl>
          </a:graphicData>
        </a:graphic>
      </p:graphicFrame>
    </p:spTree>
    <p:extLst>
      <p:ext uri="{BB962C8B-B14F-4D97-AF65-F5344CB8AC3E}">
        <p14:creationId xmlns:p14="http://schemas.microsoft.com/office/powerpoint/2010/main" val="191766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04D22707-E176-420E-82BA-54F425AA042E}"/>
              </a:ext>
            </a:extLst>
          </p:cNvPr>
          <p:cNvSpPr>
            <a:spLocks noGrp="1"/>
          </p:cNvSpPr>
          <p:nvPr>
            <p:ph type="title"/>
          </p:nvPr>
        </p:nvSpPr>
        <p:spPr/>
        <p:txBody>
          <a:bodyPr rtlCol="0"/>
          <a:lstStyle/>
          <a:p>
            <a:pPr rtl="0"/>
            <a:r>
              <a:rPr lang="el-GR" dirty="0">
                <a:solidFill>
                  <a:schemeClr val="accent4"/>
                </a:solidFill>
                <a:latin typeface="Times New Roman" panose="02020603050405020304" pitchFamily="18" charset="0"/>
                <a:cs typeface="Times New Roman" panose="02020603050405020304" pitchFamily="18" charset="0"/>
              </a:rPr>
              <a:t>Ηθική διάσταση της </a:t>
            </a:r>
            <a:r>
              <a:rPr lang="en-US" dirty="0">
                <a:solidFill>
                  <a:schemeClr val="accent4"/>
                </a:solidFill>
                <a:latin typeface="Times New Roman" panose="02020603050405020304" pitchFamily="18" charset="0"/>
                <a:cs typeface="Times New Roman" panose="02020603050405020304" pitchFamily="18" charset="0"/>
              </a:rPr>
              <a:t>I</a:t>
            </a:r>
            <a:r>
              <a:rPr lang="el-GR" dirty="0" err="1">
                <a:solidFill>
                  <a:schemeClr val="accent4"/>
                </a:solidFill>
                <a:latin typeface="Times New Roman" panose="02020603050405020304" pitchFamily="18" charset="0"/>
                <a:cs typeface="Times New Roman" panose="02020603050405020304" pitchFamily="18" charset="0"/>
              </a:rPr>
              <a:t>στορίας</a:t>
            </a:r>
            <a:endParaRPr lang="el-GR" dirty="0">
              <a:solidFill>
                <a:schemeClr val="accent4"/>
              </a:solidFill>
              <a:latin typeface="Times New Roman" panose="02020603050405020304" pitchFamily="18" charset="0"/>
              <a:cs typeface="Times New Roman" panose="02020603050405020304" pitchFamily="18" charset="0"/>
            </a:endParaRPr>
          </a:p>
        </p:txBody>
      </p:sp>
      <p:pic>
        <p:nvPicPr>
          <p:cNvPr id="2" name="Γραφικό 1" descr="σκίτσο μερικών βιβλίων με ένα μολύβι">
            <a:extLst>
              <a:ext uri="{FF2B5EF4-FFF2-40B4-BE49-F238E27FC236}">
                <a16:creationId xmlns:a16="http://schemas.microsoft.com/office/drawing/2014/main" id="{06389758-9BA9-4795-A7A1-3F2CF0EE0C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84612" y="4320878"/>
            <a:ext cx="1905000" cy="2228850"/>
          </a:xfrm>
          <a:prstGeom prst="rect">
            <a:avLst/>
          </a:prstGeom>
        </p:spPr>
      </p:pic>
      <p:graphicFrame>
        <p:nvGraphicFramePr>
          <p:cNvPr id="7" name="Πίνακας 6">
            <a:extLst>
              <a:ext uri="{FF2B5EF4-FFF2-40B4-BE49-F238E27FC236}">
                <a16:creationId xmlns:a16="http://schemas.microsoft.com/office/drawing/2014/main" id="{F08FDE9C-92E3-49E2-A1BD-08DE645AF04B}"/>
              </a:ext>
            </a:extLst>
          </p:cNvPr>
          <p:cNvGraphicFramePr>
            <a:graphicFrameLocks noGrp="1"/>
          </p:cNvGraphicFramePr>
          <p:nvPr>
            <p:extLst>
              <p:ext uri="{D42A27DB-BD31-4B8C-83A1-F6EECF244321}">
                <p14:modId xmlns:p14="http://schemas.microsoft.com/office/powerpoint/2010/main" val="1524500439"/>
              </p:ext>
            </p:extLst>
          </p:nvPr>
        </p:nvGraphicFramePr>
        <p:xfrm>
          <a:off x="4942284" y="308272"/>
          <a:ext cx="7128792" cy="6361088"/>
        </p:xfrm>
        <a:graphic>
          <a:graphicData uri="http://schemas.openxmlformats.org/drawingml/2006/table">
            <a:tbl>
              <a:tblPr/>
              <a:tblGrid>
                <a:gridCol w="3775333">
                  <a:extLst>
                    <a:ext uri="{9D8B030D-6E8A-4147-A177-3AD203B41FA5}">
                      <a16:colId xmlns:a16="http://schemas.microsoft.com/office/drawing/2014/main" val="520010380"/>
                    </a:ext>
                  </a:extLst>
                </a:gridCol>
                <a:gridCol w="3353459">
                  <a:extLst>
                    <a:ext uri="{9D8B030D-6E8A-4147-A177-3AD203B41FA5}">
                      <a16:colId xmlns:a16="http://schemas.microsoft.com/office/drawing/2014/main" val="1753105348"/>
                    </a:ext>
                  </a:extLst>
                </a:gridCol>
              </a:tblGrid>
              <a:tr h="706788">
                <a:tc>
                  <a:txBody>
                    <a:bodyPr/>
                    <a:lstStyle/>
                    <a:p>
                      <a:pPr algn="ctr" fontAlgn="ctr"/>
                      <a:r>
                        <a:rPr lang="el-GR" sz="1800" b="1" i="0" u="none" strike="noStrike" dirty="0">
                          <a:solidFill>
                            <a:srgbClr val="000000"/>
                          </a:solidFill>
                          <a:effectLst/>
                          <a:latin typeface="Calibri" panose="020F0502020204030204" pitchFamily="34" charset="0"/>
                        </a:rPr>
                        <a:t>ΤΙ ΑΝΑΜΕΝΟΥΜΕ ΑΠΟ ΤΟΥΣ ΜΑΘΗΤΕΣ</a:t>
                      </a:r>
                    </a:p>
                  </a:txBody>
                  <a:tcPr marL="9525" marR="9525" marT="9525" marB="0" anchor="ctr">
                    <a:lnL>
                      <a:noFill/>
                    </a:lnL>
                    <a:lnR>
                      <a:noFill/>
                    </a:lnR>
                    <a:lnT>
                      <a:noFill/>
                    </a:lnT>
                    <a:lnB>
                      <a:noFill/>
                    </a:lnB>
                    <a:solidFill>
                      <a:srgbClr val="FFD966"/>
                    </a:solidFill>
                  </a:tcPr>
                </a:tc>
                <a:tc>
                  <a:txBody>
                    <a:bodyPr/>
                    <a:lstStyle/>
                    <a:p>
                      <a:pPr algn="ctr" fontAlgn="ctr"/>
                      <a:r>
                        <a:rPr lang="el-GR" sz="1800" b="1" i="0" u="none" strike="noStrike" dirty="0">
                          <a:solidFill>
                            <a:srgbClr val="000000"/>
                          </a:solidFill>
                          <a:effectLst/>
                          <a:latin typeface="Calibri" panose="020F0502020204030204" pitchFamily="34" charset="0"/>
                        </a:rPr>
                        <a:t>ΕΝΔΕΙΚΤΙΚΑ ΕΡΩΤΗΜΑΤΑ</a:t>
                      </a:r>
                    </a:p>
                  </a:txBody>
                  <a:tcPr marL="9525" marR="9525" marT="9525" marB="0" anchor="ctr">
                    <a:lnL>
                      <a:noFill/>
                    </a:lnL>
                    <a:lnR>
                      <a:noFill/>
                    </a:lnR>
                    <a:lnT>
                      <a:noFill/>
                    </a:lnT>
                    <a:lnB>
                      <a:noFill/>
                    </a:lnB>
                    <a:solidFill>
                      <a:srgbClr val="FFD966"/>
                    </a:solidFill>
                  </a:tcPr>
                </a:tc>
                <a:extLst>
                  <a:ext uri="{0D108BD9-81ED-4DB2-BD59-A6C34878D82A}">
                    <a16:rowId xmlns:a16="http://schemas.microsoft.com/office/drawing/2014/main" val="970654055"/>
                  </a:ext>
                </a:extLst>
              </a:tr>
              <a:tr h="2827150">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να αξιολογούν τις πράξεις των ανθρώπων του παρελθόντος, εντάσσοντας την αξιολόγηση αυτή στο ευρύτερο ιστορικό πλαίσιο της εποχής.</a:t>
                      </a:r>
                    </a:p>
                  </a:txBody>
                  <a:tcPr marL="9525" marR="9525" marT="9525" marB="0">
                    <a:lnL>
                      <a:noFill/>
                    </a:lnL>
                    <a:lnR>
                      <a:noFill/>
                    </a:lnR>
                    <a:lnT>
                      <a:noFill/>
                    </a:lnT>
                    <a:lnB>
                      <a:noFill/>
                    </a:lnB>
                  </a:tcPr>
                </a:tc>
                <a:tc>
                  <a:txBody>
                    <a:bodyPr/>
                    <a:lstStyle/>
                    <a:p>
                      <a:pPr algn="l" fontAlgn="t"/>
                      <a:endParaRPr lang="el-GR" sz="2000" b="0" i="0" u="none" strike="noStrike" dirty="0">
                        <a:solidFill>
                          <a:schemeClr val="bg1"/>
                        </a:solidFill>
                        <a:effectLst/>
                        <a:latin typeface="Calibri" panose="020F0502020204030204" pitchFamily="34" charset="0"/>
                      </a:endParaRPr>
                    </a:p>
                    <a:p>
                      <a:pPr algn="l" fontAlgn="t"/>
                      <a:r>
                        <a:rPr lang="el-GR" sz="2000" b="0" i="0" u="none" strike="noStrike" dirty="0">
                          <a:solidFill>
                            <a:schemeClr val="bg1"/>
                          </a:solidFill>
                          <a:effectLst/>
                          <a:latin typeface="Calibri" panose="020F0502020204030204" pitchFamily="34" charset="0"/>
                        </a:rPr>
                        <a:t>Εξέτασε ένα σημερινό γεγονός και το ιστορικό του υπόβαθρο και προσπάθησε να δεις ποιες είναι οι επιπτώσεις αυτού του γεγονότος για τη ζωή μας σήμερα.</a:t>
                      </a:r>
                    </a:p>
                  </a:txBody>
                  <a:tcPr marL="9525" marR="9525" marT="9525" marB="0">
                    <a:lnL>
                      <a:noFill/>
                    </a:lnL>
                    <a:lnR>
                      <a:noFill/>
                    </a:lnR>
                    <a:lnT>
                      <a:noFill/>
                    </a:lnT>
                    <a:lnB>
                      <a:noFill/>
                    </a:lnB>
                  </a:tcPr>
                </a:tc>
                <a:extLst>
                  <a:ext uri="{0D108BD9-81ED-4DB2-BD59-A6C34878D82A}">
                    <a16:rowId xmlns:a16="http://schemas.microsoft.com/office/drawing/2014/main" val="3047666625"/>
                  </a:ext>
                </a:extLst>
              </a:tr>
              <a:tr h="2827150">
                <a:tc>
                  <a:txBody>
                    <a:bodyPr/>
                    <a:lstStyle/>
                    <a:p>
                      <a:pPr algn="l" fontAlgn="t"/>
                      <a:r>
                        <a:rPr lang="el-GR" sz="2000" b="0" i="0" u="none" strike="noStrike" dirty="0">
                          <a:solidFill>
                            <a:schemeClr val="bg1"/>
                          </a:solidFill>
                          <a:effectLst/>
                          <a:latin typeface="Calibri" panose="020F0502020204030204" pitchFamily="34" charset="0"/>
                        </a:rPr>
                        <a:t>να χρησιμοποιούν ιστορικές αφηγήσεις και ιστορικούς όρους, για να εκφράζουν κρίσεις για αντίστοιχες καταστάσεις του παρόντος.</a:t>
                      </a:r>
                    </a:p>
                  </a:txBody>
                  <a:tcPr marL="9525" marR="9525" marT="9525" marB="0">
                    <a:lnL>
                      <a:noFill/>
                    </a:lnL>
                    <a:lnR>
                      <a:noFill/>
                    </a:lnR>
                    <a:lnT>
                      <a:noFill/>
                    </a:lnT>
                    <a:lnB>
                      <a:noFill/>
                    </a:lnB>
                  </a:tcPr>
                </a:tc>
                <a:tc>
                  <a:txBody>
                    <a:bodyPr/>
                    <a:lstStyle/>
                    <a:p>
                      <a:pPr algn="l" fontAlgn="t"/>
                      <a:r>
                        <a:rPr lang="el-GR" sz="2000" b="0" i="0" u="none" strike="noStrike" dirty="0">
                          <a:solidFill>
                            <a:schemeClr val="bg1"/>
                          </a:solidFill>
                          <a:effectLst/>
                          <a:latin typeface="Calibri" panose="020F0502020204030204" pitchFamily="34" charset="0"/>
                        </a:rPr>
                        <a:t>Εξέτασε ένα συγκρουσιακό γεγονός στο παρελθόν και ποιες διαστάσεις του αφορούν το παρόν και εξήγησε σε τί μπορεί να μας φανεί χρήσιμη η μελέτη του σήμερα.</a:t>
                      </a:r>
                    </a:p>
                  </a:txBody>
                  <a:tcPr marL="9525" marR="9525" marT="9525" marB="0">
                    <a:lnL>
                      <a:noFill/>
                    </a:lnL>
                    <a:lnR>
                      <a:noFill/>
                    </a:lnR>
                    <a:lnT>
                      <a:noFill/>
                    </a:lnT>
                    <a:lnB>
                      <a:noFill/>
                    </a:lnB>
                  </a:tcPr>
                </a:tc>
                <a:extLst>
                  <a:ext uri="{0D108BD9-81ED-4DB2-BD59-A6C34878D82A}">
                    <a16:rowId xmlns:a16="http://schemas.microsoft.com/office/drawing/2014/main" val="1188684308"/>
                  </a:ext>
                </a:extLst>
              </a:tr>
            </a:tbl>
          </a:graphicData>
        </a:graphic>
      </p:graphicFrame>
    </p:spTree>
    <p:extLst>
      <p:ext uri="{BB962C8B-B14F-4D97-AF65-F5344CB8AC3E}">
        <p14:creationId xmlns:p14="http://schemas.microsoft.com/office/powerpoint/2010/main" val="229919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Παρουσίαση επίσκεψης γνωριμίας στην τάξη">
  <a:themeElements>
    <a:clrScheme name="Custom 14">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12">
      <a:majorFont>
        <a:latin typeface="Sagona Book"/>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Office_47411252_TF00677232_Win32" id="{01C33A1D-CE6C-450C-BA49-EBB54E5E9C81}" vid="{A650DAB5-E5B3-41E3-A590-D79F2134DDC0}"/>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4821F24C-180F-49A0-B2F6-EF47009CB8A4}">
  <ds:schemaRefs>
    <ds:schemaRef ds:uri="http://schemas.microsoft.com/sharepoint/v3/contenttype/forms"/>
  </ds:schemaRefs>
</ds:datastoreItem>
</file>

<file path=customXml/itemProps2.xml><?xml version="1.0" encoding="utf-8"?>
<ds:datastoreItem xmlns:ds="http://schemas.openxmlformats.org/officeDocument/2006/customXml" ds:itemID="{EAD028AE-289C-417E-80B6-3EEF5A68A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89DED2-7065-407C-BB58-BE430B9CE579}">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Βραδιά παρουσίασης επιστροφής στο σχολείο</Template>
  <TotalTime>65</TotalTime>
  <Words>742</Words>
  <Application>Microsoft Office PowerPoint</Application>
  <PresentationFormat>Προσαρμογή</PresentationFormat>
  <Paragraphs>69</Paragraphs>
  <Slides>7</Slides>
  <Notes>7</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7</vt:i4>
      </vt:variant>
    </vt:vector>
  </HeadingPairs>
  <TitlesOfParts>
    <vt:vector size="14" baseType="lpstr">
      <vt:lpstr>Arial</vt:lpstr>
      <vt:lpstr>Calibri</vt:lpstr>
      <vt:lpstr>Century Gothic</vt:lpstr>
      <vt:lpstr>Courier New</vt:lpstr>
      <vt:lpstr>Quire Sans</vt:lpstr>
      <vt:lpstr>Times New Roman</vt:lpstr>
      <vt:lpstr>Παρουσίαση επίσκεψης γνωριμίας στην τάξη</vt:lpstr>
      <vt:lpstr>Πρακτικές εφαρμογές-προτάσεις δευτερογενών εννοιών</vt:lpstr>
      <vt:lpstr>Παρουσίαση του PowerPoint</vt:lpstr>
      <vt:lpstr>Παρουσίαση του PowerPoint</vt:lpstr>
      <vt:lpstr>Παρουσίαση του PowerPoint</vt:lpstr>
      <vt:lpstr>Αίτια και συνέπειες</vt:lpstr>
      <vt:lpstr>Ιστορική προοπτική/ενσυναίσθηση</vt:lpstr>
      <vt:lpstr>Ηθική διάσταση της Iστορίας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Άνοιγμα  Σπίτι</dc:title>
  <dc:creator>ΧΧ</dc:creator>
  <cp:lastModifiedBy>ΧΚ</cp:lastModifiedBy>
  <cp:revision>14</cp:revision>
  <dcterms:created xsi:type="dcterms:W3CDTF">2021-02-24T09:27:10Z</dcterms:created>
  <dcterms:modified xsi:type="dcterms:W3CDTF">2022-03-15T16:16:44Z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