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41" y="550163"/>
            <a:ext cx="10358117" cy="1290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1764" y="1885188"/>
            <a:ext cx="11410950" cy="4777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jp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png"/><Relationship Id="rId3" Type="http://schemas.openxmlformats.org/officeDocument/2006/relationships/image" Target="../media/image29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.jp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jp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Relationship Id="rId11" Type="http://schemas.openxmlformats.org/officeDocument/2006/relationships/image" Target="../media/image73.png"/><Relationship Id="rId12" Type="http://schemas.openxmlformats.org/officeDocument/2006/relationships/image" Target="../media/image74.png"/><Relationship Id="rId13" Type="http://schemas.openxmlformats.org/officeDocument/2006/relationships/image" Target="../media/image75.png"/><Relationship Id="rId14" Type="http://schemas.openxmlformats.org/officeDocument/2006/relationships/image" Target="../media/image76.png"/><Relationship Id="rId15" Type="http://schemas.openxmlformats.org/officeDocument/2006/relationships/image" Target="../media/image77.png"/><Relationship Id="rId16" Type="http://schemas.openxmlformats.org/officeDocument/2006/relationships/image" Target="../media/image78.png"/><Relationship Id="rId17" Type="http://schemas.openxmlformats.org/officeDocument/2006/relationships/image" Target="../media/image79.png"/><Relationship Id="rId18" Type="http://schemas.openxmlformats.org/officeDocument/2006/relationships/image" Target="../media/image80.png"/><Relationship Id="rId19" Type="http://schemas.openxmlformats.org/officeDocument/2006/relationships/image" Target="../media/image81.png"/><Relationship Id="rId20" Type="http://schemas.openxmlformats.org/officeDocument/2006/relationships/image" Target="../media/image82.png"/><Relationship Id="rId21" Type="http://schemas.openxmlformats.org/officeDocument/2006/relationships/image" Target="../media/image83.png"/><Relationship Id="rId22" Type="http://schemas.openxmlformats.org/officeDocument/2006/relationships/image" Target="../media/image84.png"/><Relationship Id="rId23" Type="http://schemas.openxmlformats.org/officeDocument/2006/relationships/image" Target="../media/image85.png"/><Relationship Id="rId24" Type="http://schemas.openxmlformats.org/officeDocument/2006/relationships/image" Target="../media/image86.png"/><Relationship Id="rId25" Type="http://schemas.openxmlformats.org/officeDocument/2006/relationships/image" Target="../media/image87.png"/><Relationship Id="rId26" Type="http://schemas.openxmlformats.org/officeDocument/2006/relationships/image" Target="../media/image88.png"/><Relationship Id="rId27" Type="http://schemas.openxmlformats.org/officeDocument/2006/relationships/image" Target="../media/image89.png"/><Relationship Id="rId28" Type="http://schemas.openxmlformats.org/officeDocument/2006/relationships/image" Target="../media/image90.png"/><Relationship Id="rId29" Type="http://schemas.openxmlformats.org/officeDocument/2006/relationships/image" Target="../media/image91.png"/><Relationship Id="rId30" Type="http://schemas.openxmlformats.org/officeDocument/2006/relationships/image" Target="../media/image92.png"/><Relationship Id="rId31" Type="http://schemas.openxmlformats.org/officeDocument/2006/relationships/image" Target="../media/image93.png"/><Relationship Id="rId32" Type="http://schemas.openxmlformats.org/officeDocument/2006/relationships/image" Target="../media/image94.png"/><Relationship Id="rId33" Type="http://schemas.openxmlformats.org/officeDocument/2006/relationships/image" Target="../media/image95.png"/><Relationship Id="rId34" Type="http://schemas.openxmlformats.org/officeDocument/2006/relationships/image" Target="../media/image96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7.png"/><Relationship Id="rId3" Type="http://schemas.openxmlformats.org/officeDocument/2006/relationships/image" Target="../media/image98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9" Type="http://schemas.openxmlformats.org/officeDocument/2006/relationships/image" Target="../media/image106.png"/><Relationship Id="rId10" Type="http://schemas.openxmlformats.org/officeDocument/2006/relationships/image" Target="../media/image107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9.jpg"/><Relationship Id="rId3" Type="http://schemas.openxmlformats.org/officeDocument/2006/relationships/image" Target="../media/image110.jp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jp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3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Relationship Id="rId3" Type="http://schemas.openxmlformats.org/officeDocument/2006/relationships/hyperlink" Target="mailto:stathisp@ionio.gr" TargetMode="External"/><Relationship Id="rId4" Type="http://schemas.openxmlformats.org/officeDocument/2006/relationships/image" Target="../media/image115.png"/><Relationship Id="rId5" Type="http://schemas.openxmlformats.org/officeDocument/2006/relationships/image" Target="../media/image11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 descr=""/>
            <p:cNvSpPr/>
            <p:nvPr/>
          </p:nvSpPr>
          <p:spPr>
            <a:xfrm>
              <a:off x="0" y="0"/>
              <a:ext cx="5136515" cy="6858000"/>
            </a:xfrm>
            <a:custGeom>
              <a:avLst/>
              <a:gdLst/>
              <a:ahLst/>
              <a:cxnLst/>
              <a:rect l="l" t="t" r="r" b="b"/>
              <a:pathLst>
                <a:path w="5136515" h="6858000">
                  <a:moveTo>
                    <a:pt x="0" y="6858000"/>
                  </a:moveTo>
                  <a:lnTo>
                    <a:pt x="0" y="0"/>
                  </a:lnTo>
                  <a:lnTo>
                    <a:pt x="5135967" y="0"/>
                  </a:lnTo>
                  <a:lnTo>
                    <a:pt x="5135967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82766A">
                <a:alpha val="148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15836" y="12699"/>
              <a:ext cx="9276163" cy="6845231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740656" y="3861307"/>
            <a:ext cx="2992755" cy="156464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 marR="5080" indent="102870">
              <a:lnSpc>
                <a:spcPct val="90300"/>
              </a:lnSpc>
              <a:spcBef>
                <a:spcPts val="520"/>
              </a:spcBef>
            </a:pPr>
            <a:r>
              <a:rPr dirty="0" sz="3600" spc="-145" b="1">
                <a:solidFill>
                  <a:srgbClr val="262626"/>
                </a:solidFill>
                <a:latin typeface="Calibri"/>
                <a:cs typeface="Calibri"/>
              </a:rPr>
              <a:t>Εισαγωγή(</a:t>
            </a:r>
            <a:r>
              <a:rPr dirty="0" sz="3600" spc="-5" b="1">
                <a:solidFill>
                  <a:srgbClr val="262626"/>
                </a:solidFill>
                <a:latin typeface="Calibri"/>
                <a:cs typeface="Calibri"/>
              </a:rPr>
              <a:t> </a:t>
            </a:r>
            <a:r>
              <a:rPr dirty="0" sz="3600" spc="-20" b="1">
                <a:solidFill>
                  <a:srgbClr val="262626"/>
                </a:solidFill>
                <a:latin typeface="Calibri"/>
                <a:cs typeface="Calibri"/>
              </a:rPr>
              <a:t>στην </a:t>
            </a:r>
            <a:r>
              <a:rPr dirty="0" sz="3600" spc="-25" b="1">
                <a:solidFill>
                  <a:srgbClr val="262626"/>
                </a:solidFill>
                <a:latin typeface="Calibri"/>
                <a:cs typeface="Calibri"/>
              </a:rPr>
              <a:t>Προφορική( </a:t>
            </a:r>
            <a:r>
              <a:rPr dirty="0" sz="3600" spc="-10" b="1">
                <a:solidFill>
                  <a:srgbClr val="262626"/>
                </a:solidFill>
                <a:latin typeface="Calibri"/>
                <a:cs typeface="Calibri"/>
              </a:rPr>
              <a:t>Ιστορία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1892" y="173227"/>
            <a:ext cx="63042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415" b="1">
                <a:latin typeface="Georgia"/>
                <a:cs typeface="Georgia"/>
              </a:rPr>
              <a:t>Είναι</a:t>
            </a:r>
            <a:r>
              <a:rPr dirty="0" sz="3600" spc="-10" b="1">
                <a:latin typeface="Georgia"/>
                <a:cs typeface="Georgia"/>
              </a:rPr>
              <a:t> </a:t>
            </a:r>
            <a:r>
              <a:rPr dirty="0" sz="3600" spc="-430" b="1">
                <a:latin typeface="Georgia"/>
                <a:cs typeface="Georgia"/>
              </a:rPr>
              <a:t>οι</a:t>
            </a:r>
            <a:r>
              <a:rPr dirty="0" sz="3600" spc="-5" b="1">
                <a:latin typeface="Georgia"/>
                <a:cs typeface="Georgia"/>
              </a:rPr>
              <a:t> </a:t>
            </a:r>
            <a:r>
              <a:rPr dirty="0" sz="3600" spc="-470" b="1">
                <a:latin typeface="Georgia"/>
                <a:cs typeface="Georgia"/>
              </a:rPr>
              <a:t>γραπτές</a:t>
            </a:r>
            <a:r>
              <a:rPr dirty="0" sz="3600" spc="-5" b="1">
                <a:latin typeface="Georgia"/>
                <a:cs typeface="Georgia"/>
              </a:rPr>
              <a:t> </a:t>
            </a:r>
            <a:r>
              <a:rPr dirty="0" sz="3600" spc="-465" b="1">
                <a:latin typeface="Georgia"/>
                <a:cs typeface="Georgia"/>
              </a:rPr>
              <a:t>πηγές</a:t>
            </a:r>
            <a:r>
              <a:rPr dirty="0" sz="3600" spc="-10" b="1">
                <a:latin typeface="Georgia"/>
                <a:cs typeface="Georgia"/>
              </a:rPr>
              <a:t> </a:t>
            </a:r>
            <a:r>
              <a:rPr dirty="0" sz="3600" spc="-470" b="1">
                <a:latin typeface="Georgia"/>
                <a:cs typeface="Georgia"/>
              </a:rPr>
              <a:t>αξιόπιστες;</a:t>
            </a:r>
            <a:endParaRPr sz="3600">
              <a:latin typeface="Georgia"/>
              <a:cs typeface="Georgi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0" y="478535"/>
            <a:ext cx="12189460" cy="6379845"/>
            <a:chOff x="0" y="478535"/>
            <a:chExt cx="12189460" cy="637984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99159"/>
              <a:ext cx="4998720" cy="5958840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202971" y="1307147"/>
              <a:ext cx="3545204" cy="5252720"/>
            </a:xfrm>
            <a:custGeom>
              <a:avLst/>
              <a:gdLst/>
              <a:ahLst/>
              <a:cxnLst/>
              <a:rect l="l" t="t" r="r" b="b"/>
              <a:pathLst>
                <a:path w="3545204" h="5252720">
                  <a:moveTo>
                    <a:pt x="3544913" y="0"/>
                  </a:moveTo>
                  <a:lnTo>
                    <a:pt x="41554" y="551916"/>
                  </a:lnTo>
                  <a:lnTo>
                    <a:pt x="0" y="558469"/>
                  </a:lnTo>
                  <a:lnTo>
                    <a:pt x="739508" y="5252567"/>
                  </a:lnTo>
                  <a:lnTo>
                    <a:pt x="817460" y="5240286"/>
                  </a:lnTo>
                  <a:lnTo>
                    <a:pt x="817460" y="551916"/>
                  </a:lnTo>
                  <a:lnTo>
                    <a:pt x="3544913" y="551916"/>
                  </a:lnTo>
                  <a:lnTo>
                    <a:pt x="3544913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972" y="1306964"/>
              <a:ext cx="4285529" cy="5252748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0441" y="6495897"/>
              <a:ext cx="3468060" cy="63815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47885" y="1306964"/>
              <a:ext cx="740616" cy="518893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40935" y="1149095"/>
              <a:ext cx="3959352" cy="5013960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1562" y="1557339"/>
              <a:ext cx="2938430" cy="399369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37704" y="478535"/>
              <a:ext cx="4651248" cy="6355080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46094" y="885907"/>
              <a:ext cx="1387288" cy="4973879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33384" y="885907"/>
              <a:ext cx="2602602" cy="508174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046094" y="885907"/>
              <a:ext cx="3989891" cy="5336557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46094" y="5859787"/>
              <a:ext cx="2560854" cy="362677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606949" y="1394082"/>
              <a:ext cx="1429037" cy="482838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41" y="550163"/>
            <a:ext cx="3816350" cy="1290320"/>
          </a:xfrm>
          <a:prstGeom prst="rect"/>
        </p:spPr>
        <p:txBody>
          <a:bodyPr wrap="square" lIns="0" tIns="95885" rIns="0" bIns="0" rtlCol="0" vert="horz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dirty="0" sz="4400" spc="85"/>
              <a:t>Ο</a:t>
            </a:r>
            <a:r>
              <a:rPr dirty="0" sz="4400" spc="-455"/>
              <a:t> </a:t>
            </a:r>
            <a:r>
              <a:rPr dirty="0" sz="4400" spc="-145"/>
              <a:t>Sandro</a:t>
            </a:r>
            <a:r>
              <a:rPr dirty="0" sz="4400" spc="-465"/>
              <a:t> </a:t>
            </a:r>
            <a:r>
              <a:rPr dirty="0" sz="4400" spc="-280"/>
              <a:t>Portelli </a:t>
            </a:r>
            <a:r>
              <a:rPr dirty="0" sz="4400" spc="-200"/>
              <a:t>ισχυρίζεται</a:t>
            </a:r>
            <a:r>
              <a:rPr dirty="0" sz="4400" spc="-370"/>
              <a:t> </a:t>
            </a:r>
            <a:r>
              <a:rPr dirty="0" sz="4400" spc="-20"/>
              <a:t>ότι…</a:t>
            </a:r>
            <a:endParaRPr sz="4400"/>
          </a:p>
        </p:txBody>
      </p:sp>
      <p:sp>
        <p:nvSpPr>
          <p:cNvPr id="3" name="object 3" descr=""/>
          <p:cNvSpPr txBox="1"/>
          <p:nvPr/>
        </p:nvSpPr>
        <p:spPr>
          <a:xfrm>
            <a:off x="285245" y="2290572"/>
            <a:ext cx="5862320" cy="3585845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algn="just" marL="12700" marR="5080">
              <a:lnSpc>
                <a:spcPct val="90000"/>
              </a:lnSpc>
              <a:spcBef>
                <a:spcPts val="480"/>
              </a:spcBef>
            </a:pPr>
            <a:r>
              <a:rPr dirty="0" sz="3200">
                <a:latin typeface="Trebuchet MS"/>
                <a:cs typeface="Trebuchet MS"/>
              </a:rPr>
              <a:t>«Η</a:t>
            </a:r>
            <a:r>
              <a:rPr dirty="0" sz="3200" spc="375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‘υποκειμενικότητα’</a:t>
            </a:r>
            <a:r>
              <a:rPr dirty="0" sz="3200" spc="370">
                <a:latin typeface="Trebuchet MS"/>
                <a:cs typeface="Trebuchet MS"/>
              </a:rPr>
              <a:t> </a:t>
            </a:r>
            <a:r>
              <a:rPr dirty="0" sz="3200" spc="-35">
                <a:latin typeface="Trebuchet MS"/>
                <a:cs typeface="Trebuchet MS"/>
              </a:rPr>
              <a:t>αποτελεί </a:t>
            </a:r>
            <a:r>
              <a:rPr dirty="0" sz="3200" spc="-30">
                <a:latin typeface="Trebuchet MS"/>
                <a:cs typeface="Trebuchet MS"/>
              </a:rPr>
              <a:t>αντικείμενο</a:t>
            </a:r>
            <a:r>
              <a:rPr dirty="0" sz="3200" spc="-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της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ιστορίας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όσο</a:t>
            </a:r>
            <a:r>
              <a:rPr dirty="0" sz="3200" spc="-55">
                <a:latin typeface="Trebuchet MS"/>
                <a:cs typeface="Trebuchet MS"/>
              </a:rPr>
              <a:t> </a:t>
            </a:r>
            <a:r>
              <a:rPr dirty="0" sz="3200" spc="-45">
                <a:latin typeface="Trebuchet MS"/>
                <a:cs typeface="Trebuchet MS"/>
              </a:rPr>
              <a:t>και </a:t>
            </a:r>
            <a:r>
              <a:rPr dirty="0" sz="3200">
                <a:latin typeface="Trebuchet MS"/>
                <a:cs typeface="Trebuchet MS"/>
              </a:rPr>
              <a:t>τα</a:t>
            </a:r>
            <a:r>
              <a:rPr dirty="0" sz="3200" spc="60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πιο</a:t>
            </a:r>
            <a:r>
              <a:rPr dirty="0" sz="3200" spc="60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ορατά</a:t>
            </a:r>
            <a:r>
              <a:rPr dirty="0" sz="3200" spc="605">
                <a:latin typeface="Trebuchet MS"/>
                <a:cs typeface="Trebuchet MS"/>
              </a:rPr>
              <a:t> </a:t>
            </a:r>
            <a:r>
              <a:rPr dirty="0" sz="3200" spc="-70">
                <a:latin typeface="Trebuchet MS"/>
                <a:cs typeface="Trebuchet MS"/>
              </a:rPr>
              <a:t>‘γεγονότα’.</a:t>
            </a:r>
            <a:r>
              <a:rPr dirty="0" sz="3200" spc="605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Αυτά </a:t>
            </a:r>
            <a:r>
              <a:rPr dirty="0" sz="3200">
                <a:latin typeface="Trebuchet MS"/>
                <a:cs typeface="Trebuchet MS"/>
              </a:rPr>
              <a:t>που</a:t>
            </a:r>
            <a:r>
              <a:rPr dirty="0" sz="3200" spc="9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πιστεύει</a:t>
            </a:r>
            <a:r>
              <a:rPr dirty="0" sz="3200" spc="9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ο</a:t>
            </a:r>
            <a:r>
              <a:rPr dirty="0" sz="3200" spc="85">
                <a:latin typeface="Trebuchet MS"/>
                <a:cs typeface="Trebuchet MS"/>
              </a:rPr>
              <a:t>  </a:t>
            </a:r>
            <a:r>
              <a:rPr dirty="0" sz="3200" spc="-50">
                <a:latin typeface="Trebuchet MS"/>
                <a:cs typeface="Trebuchet MS"/>
              </a:rPr>
              <a:t>πληροφορητής </a:t>
            </a:r>
            <a:r>
              <a:rPr dirty="0" sz="3200">
                <a:latin typeface="Trebuchet MS"/>
                <a:cs typeface="Trebuchet MS"/>
              </a:rPr>
              <a:t>είναι</a:t>
            </a:r>
            <a:r>
              <a:rPr dirty="0" sz="3200" spc="340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πράγματι</a:t>
            </a:r>
            <a:r>
              <a:rPr dirty="0" sz="3200" spc="340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εξίσου</a:t>
            </a:r>
            <a:r>
              <a:rPr dirty="0" sz="3200" spc="340">
                <a:latin typeface="Trebuchet MS"/>
                <a:cs typeface="Trebuchet MS"/>
              </a:rPr>
              <a:t>   </a:t>
            </a:r>
            <a:r>
              <a:rPr dirty="0" sz="3200" spc="-25">
                <a:latin typeface="Trebuchet MS"/>
                <a:cs typeface="Trebuchet MS"/>
              </a:rPr>
              <a:t>ένα </a:t>
            </a:r>
            <a:r>
              <a:rPr dirty="0" sz="3200" spc="-20">
                <a:latin typeface="Trebuchet MS"/>
                <a:cs typeface="Trebuchet MS"/>
              </a:rPr>
              <a:t>γεγονός</a:t>
            </a:r>
            <a:r>
              <a:rPr dirty="0" sz="3200" spc="1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(δηλαδή</a:t>
            </a:r>
            <a:r>
              <a:rPr dirty="0" sz="3200" spc="2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το</a:t>
            </a:r>
            <a:r>
              <a:rPr dirty="0" sz="3200" spc="2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γεγονός</a:t>
            </a:r>
            <a:r>
              <a:rPr dirty="0" sz="3200" spc="20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ότι </a:t>
            </a:r>
            <a:r>
              <a:rPr dirty="0" sz="3200">
                <a:latin typeface="Trebuchet MS"/>
                <a:cs typeface="Trebuchet MS"/>
              </a:rPr>
              <a:t>αυτός</a:t>
            </a:r>
            <a:r>
              <a:rPr dirty="0" sz="3200" spc="11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ή</a:t>
            </a:r>
            <a:r>
              <a:rPr dirty="0" sz="3200" spc="11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αυτή</a:t>
            </a:r>
            <a:r>
              <a:rPr dirty="0" sz="3200" spc="11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το</a:t>
            </a:r>
            <a:r>
              <a:rPr dirty="0" sz="3200" spc="10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πιστεύει)</a:t>
            </a:r>
            <a:r>
              <a:rPr dirty="0" sz="3200" spc="11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όπως </a:t>
            </a:r>
            <a:r>
              <a:rPr dirty="0" sz="3200" spc="-55">
                <a:latin typeface="Trebuchet MS"/>
                <a:cs typeface="Trebuchet MS"/>
              </a:rPr>
              <a:t>αυτό</a:t>
            </a:r>
            <a:r>
              <a:rPr dirty="0" sz="3200" spc="-265">
                <a:latin typeface="Trebuchet MS"/>
                <a:cs typeface="Trebuchet MS"/>
              </a:rPr>
              <a:t> </a:t>
            </a:r>
            <a:r>
              <a:rPr dirty="0" sz="3200" spc="-35">
                <a:latin typeface="Trebuchet MS"/>
                <a:cs typeface="Trebuchet MS"/>
              </a:rPr>
              <a:t>που</a:t>
            </a:r>
            <a:r>
              <a:rPr dirty="0" sz="3200" spc="-254">
                <a:latin typeface="Trebuchet MS"/>
                <a:cs typeface="Trebuchet MS"/>
              </a:rPr>
              <a:t> </a:t>
            </a:r>
            <a:r>
              <a:rPr dirty="0" sz="3200" spc="-150">
                <a:latin typeface="Trebuchet MS"/>
                <a:cs typeface="Trebuchet MS"/>
              </a:rPr>
              <a:t>‘πραγματικά’</a:t>
            </a:r>
            <a:r>
              <a:rPr dirty="0" sz="3200" spc="-254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συνέβη».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29699" y="12699"/>
            <a:ext cx="5962300" cy="68452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" y="10"/>
            <a:ext cx="12191980" cy="685798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5460" y="5830316"/>
            <a:ext cx="98647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95">
                <a:solidFill>
                  <a:srgbClr val="FFFFFF"/>
                </a:solidFill>
              </a:rPr>
              <a:t>Μπορείτε</a:t>
            </a:r>
            <a:r>
              <a:rPr dirty="0" sz="3600" spc="-360">
                <a:solidFill>
                  <a:srgbClr val="FFFFFF"/>
                </a:solidFill>
              </a:rPr>
              <a:t> </a:t>
            </a:r>
            <a:r>
              <a:rPr dirty="0" sz="3600" spc="-225">
                <a:solidFill>
                  <a:srgbClr val="FFFFFF"/>
                </a:solidFill>
              </a:rPr>
              <a:t>να</a:t>
            </a:r>
            <a:r>
              <a:rPr dirty="0" sz="3600" spc="-365">
                <a:solidFill>
                  <a:srgbClr val="FFFFFF"/>
                </a:solidFill>
              </a:rPr>
              <a:t> </a:t>
            </a:r>
            <a:r>
              <a:rPr dirty="0" sz="3600" spc="-175">
                <a:solidFill>
                  <a:srgbClr val="FFFFFF"/>
                </a:solidFill>
              </a:rPr>
              <a:t>φανταστείτε</a:t>
            </a:r>
            <a:r>
              <a:rPr dirty="0" sz="3600" spc="-365">
                <a:solidFill>
                  <a:srgbClr val="FFFFFF"/>
                </a:solidFill>
              </a:rPr>
              <a:t> </a:t>
            </a:r>
            <a:r>
              <a:rPr dirty="0" sz="3600" spc="-190">
                <a:solidFill>
                  <a:srgbClr val="FFFFFF"/>
                </a:solidFill>
              </a:rPr>
              <a:t>τον</a:t>
            </a:r>
            <a:r>
              <a:rPr dirty="0" sz="3600" spc="-360">
                <a:solidFill>
                  <a:srgbClr val="FFFFFF"/>
                </a:solidFill>
              </a:rPr>
              <a:t> </a:t>
            </a:r>
            <a:r>
              <a:rPr dirty="0" sz="3600" spc="-155">
                <a:solidFill>
                  <a:srgbClr val="FFFFFF"/>
                </a:solidFill>
              </a:rPr>
              <a:t>εαυτό</a:t>
            </a:r>
            <a:r>
              <a:rPr dirty="0" sz="3600" spc="-350">
                <a:solidFill>
                  <a:srgbClr val="FFFFFF"/>
                </a:solidFill>
              </a:rPr>
              <a:t> </a:t>
            </a:r>
            <a:r>
              <a:rPr dirty="0" sz="3600" spc="-170">
                <a:solidFill>
                  <a:srgbClr val="FFFFFF"/>
                </a:solidFill>
              </a:rPr>
              <a:t>σας</a:t>
            </a:r>
            <a:r>
              <a:rPr dirty="0" sz="3600" spc="-365">
                <a:solidFill>
                  <a:srgbClr val="FFFFFF"/>
                </a:solidFill>
              </a:rPr>
              <a:t> </a:t>
            </a:r>
            <a:r>
              <a:rPr dirty="0" sz="3600" spc="-165">
                <a:solidFill>
                  <a:srgbClr val="FFFFFF"/>
                </a:solidFill>
              </a:rPr>
              <a:t>χωρίς</a:t>
            </a:r>
            <a:r>
              <a:rPr dirty="0" sz="3600" spc="-360">
                <a:solidFill>
                  <a:srgbClr val="FFFFFF"/>
                </a:solidFill>
              </a:rPr>
              <a:t> </a:t>
            </a:r>
            <a:r>
              <a:rPr dirty="0" sz="3600" spc="-125">
                <a:solidFill>
                  <a:srgbClr val="FFFFFF"/>
                </a:solidFill>
              </a:rPr>
              <a:t>μνήμη;</a:t>
            </a:r>
            <a:endParaRPr sz="3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32248" y="613750"/>
            <a:ext cx="11236325" cy="5922645"/>
            <a:chOff x="632248" y="613750"/>
            <a:chExt cx="11236325" cy="5922645"/>
          </a:xfrm>
        </p:grpSpPr>
        <p:sp>
          <p:nvSpPr>
            <p:cNvPr id="3" name="object 3" descr=""/>
            <p:cNvSpPr/>
            <p:nvPr/>
          </p:nvSpPr>
          <p:spPr>
            <a:xfrm>
              <a:off x="8576720" y="3335867"/>
              <a:ext cx="3291840" cy="3200400"/>
            </a:xfrm>
            <a:custGeom>
              <a:avLst/>
              <a:gdLst/>
              <a:ahLst/>
              <a:cxnLst/>
              <a:rect l="l" t="t" r="r" b="b"/>
              <a:pathLst>
                <a:path w="3291840" h="3200400">
                  <a:moveTo>
                    <a:pt x="3291839" y="0"/>
                  </a:moveTo>
                  <a:lnTo>
                    <a:pt x="0" y="3200399"/>
                  </a:lnTo>
                  <a:lnTo>
                    <a:pt x="3291839" y="3200399"/>
                  </a:lnTo>
                  <a:lnTo>
                    <a:pt x="3291839" y="0"/>
                  </a:lnTo>
                  <a:close/>
                </a:path>
              </a:pathLst>
            </a:custGeom>
            <a:solidFill>
              <a:srgbClr val="0F9E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641773" y="623275"/>
              <a:ext cx="10905490" cy="5608320"/>
            </a:xfrm>
            <a:custGeom>
              <a:avLst/>
              <a:gdLst/>
              <a:ahLst/>
              <a:cxnLst/>
              <a:rect l="l" t="t" r="r" b="b"/>
              <a:pathLst>
                <a:path w="10905490" h="5608320">
                  <a:moveTo>
                    <a:pt x="0" y="0"/>
                  </a:moveTo>
                  <a:lnTo>
                    <a:pt x="10905053" y="0"/>
                  </a:lnTo>
                  <a:lnTo>
                    <a:pt x="10905053" y="5607882"/>
                  </a:lnTo>
                  <a:lnTo>
                    <a:pt x="0" y="5607882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93862" y="705612"/>
            <a:ext cx="938657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18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Γιατί</a:t>
            </a:r>
            <a:r>
              <a:rPr dirty="0" u="sng" sz="3200" spc="-3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8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μας</a:t>
            </a:r>
            <a:r>
              <a:rPr dirty="0" u="sng" sz="3200" spc="-3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ενδιαφέρει</a:t>
            </a:r>
            <a:r>
              <a:rPr dirty="0" u="sng" sz="3200" spc="-30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9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η</a:t>
            </a:r>
            <a:r>
              <a:rPr dirty="0" u="sng" sz="3200" spc="-3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μνήμη</a:t>
            </a:r>
            <a:r>
              <a:rPr dirty="0" u="sng" sz="3200" spc="-3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9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στην</a:t>
            </a:r>
            <a:r>
              <a:rPr dirty="0" u="sng" sz="3200" spc="-3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4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Προφορική</a:t>
            </a:r>
            <a:r>
              <a:rPr dirty="0" u="sng" sz="3200" spc="-3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Ιστορία;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803570" y="1816608"/>
            <a:ext cx="8863330" cy="3467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3500" spc="-80" b="1">
                <a:latin typeface="Trebuchet MS"/>
                <a:cs typeface="Trebuchet MS"/>
              </a:rPr>
              <a:t>Άρρηκτη</a:t>
            </a:r>
            <a:r>
              <a:rPr dirty="0" sz="3500" spc="-310" b="1">
                <a:latin typeface="Trebuchet MS"/>
                <a:cs typeface="Trebuchet MS"/>
              </a:rPr>
              <a:t> </a:t>
            </a:r>
            <a:r>
              <a:rPr dirty="0" sz="3500" spc="-40" b="1">
                <a:latin typeface="Trebuchet MS"/>
                <a:cs typeface="Trebuchet MS"/>
              </a:rPr>
              <a:t>σχέση</a:t>
            </a:r>
            <a:r>
              <a:rPr dirty="0" sz="3500" spc="-310" b="1">
                <a:latin typeface="Trebuchet MS"/>
                <a:cs typeface="Trebuchet MS"/>
              </a:rPr>
              <a:t> </a:t>
            </a:r>
            <a:r>
              <a:rPr dirty="0" sz="3500" spc="-80" b="1">
                <a:latin typeface="Trebuchet MS"/>
                <a:cs typeface="Trebuchet MS"/>
              </a:rPr>
              <a:t>της</a:t>
            </a:r>
            <a:r>
              <a:rPr dirty="0" sz="3500" spc="-315" b="1">
                <a:latin typeface="Trebuchet MS"/>
                <a:cs typeface="Trebuchet MS"/>
              </a:rPr>
              <a:t> </a:t>
            </a:r>
            <a:r>
              <a:rPr dirty="0" sz="3500" spc="-10" b="1">
                <a:latin typeface="Trebuchet MS"/>
                <a:cs typeface="Trebuchet MS"/>
              </a:rPr>
              <a:t>μαρτυρίας</a:t>
            </a:r>
            <a:r>
              <a:rPr dirty="0" sz="3500" spc="-325" b="1">
                <a:latin typeface="Trebuchet MS"/>
                <a:cs typeface="Trebuchet MS"/>
              </a:rPr>
              <a:t> </a:t>
            </a:r>
            <a:r>
              <a:rPr dirty="0" sz="3500" spc="90" b="1">
                <a:latin typeface="Trebuchet MS"/>
                <a:cs typeface="Trebuchet MS"/>
              </a:rPr>
              <a:t>με</a:t>
            </a:r>
            <a:r>
              <a:rPr dirty="0" sz="3500" spc="-315" b="1">
                <a:latin typeface="Trebuchet MS"/>
                <a:cs typeface="Trebuchet MS"/>
              </a:rPr>
              <a:t> </a:t>
            </a:r>
            <a:r>
              <a:rPr dirty="0" sz="3500" spc="-85" b="1">
                <a:latin typeface="Trebuchet MS"/>
                <a:cs typeface="Trebuchet MS"/>
              </a:rPr>
              <a:t>τη</a:t>
            </a:r>
            <a:r>
              <a:rPr dirty="0" sz="3500" spc="-310" b="1">
                <a:latin typeface="Trebuchet MS"/>
                <a:cs typeface="Trebuchet MS"/>
              </a:rPr>
              <a:t> </a:t>
            </a:r>
            <a:r>
              <a:rPr dirty="0" sz="3500" spc="-10" b="1">
                <a:latin typeface="Trebuchet MS"/>
                <a:cs typeface="Trebuchet MS"/>
              </a:rPr>
              <a:t>μνήμη</a:t>
            </a:r>
            <a:endParaRPr sz="3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35"/>
              </a:spcBef>
              <a:buFont typeface="Arial MT"/>
              <a:buChar char="•"/>
            </a:pPr>
            <a:endParaRPr sz="3500">
              <a:latin typeface="Trebuchet MS"/>
              <a:cs typeface="Trebuchet MS"/>
            </a:endParaRPr>
          </a:p>
          <a:p>
            <a:pPr marL="241300" indent="-228600">
              <a:lnSpc>
                <a:spcPct val="100000"/>
              </a:lnSpc>
              <a:buFont typeface="Arial MT"/>
              <a:buChar char="•"/>
              <a:tabLst>
                <a:tab pos="241300" algn="l"/>
              </a:tabLst>
            </a:pPr>
            <a:r>
              <a:rPr dirty="0" sz="3500" spc="180">
                <a:latin typeface="Trebuchet MS"/>
                <a:cs typeface="Trebuchet MS"/>
              </a:rPr>
              <a:t>Η</a:t>
            </a:r>
            <a:r>
              <a:rPr dirty="0" sz="3500" spc="-295">
                <a:latin typeface="Trebuchet MS"/>
                <a:cs typeface="Trebuchet MS"/>
              </a:rPr>
              <a:t> </a:t>
            </a:r>
            <a:r>
              <a:rPr dirty="0" sz="3500" spc="-50">
                <a:latin typeface="Trebuchet MS"/>
                <a:cs typeface="Trebuchet MS"/>
              </a:rPr>
              <a:t>μαρτυρία</a:t>
            </a:r>
            <a:r>
              <a:rPr dirty="0" sz="3500" spc="-295">
                <a:latin typeface="Trebuchet MS"/>
                <a:cs typeface="Trebuchet MS"/>
              </a:rPr>
              <a:t> </a:t>
            </a:r>
            <a:r>
              <a:rPr dirty="0" sz="3500" spc="-55">
                <a:latin typeface="Trebuchet MS"/>
                <a:cs typeface="Trebuchet MS"/>
              </a:rPr>
              <a:t>διαμεσολαβείται</a:t>
            </a:r>
            <a:r>
              <a:rPr dirty="0" sz="3500" spc="-295">
                <a:latin typeface="Trebuchet MS"/>
                <a:cs typeface="Trebuchet MS"/>
              </a:rPr>
              <a:t> </a:t>
            </a:r>
            <a:r>
              <a:rPr dirty="0" sz="3500" spc="-50">
                <a:latin typeface="Trebuchet MS"/>
                <a:cs typeface="Trebuchet MS"/>
              </a:rPr>
              <a:t>από</a:t>
            </a:r>
            <a:r>
              <a:rPr dirty="0" sz="3500" spc="-295">
                <a:latin typeface="Trebuchet MS"/>
                <a:cs typeface="Trebuchet MS"/>
              </a:rPr>
              <a:t> </a:t>
            </a:r>
            <a:r>
              <a:rPr dirty="0" sz="3500" spc="-45">
                <a:latin typeface="Trebuchet MS"/>
                <a:cs typeface="Trebuchet MS"/>
              </a:rPr>
              <a:t>τη</a:t>
            </a:r>
            <a:r>
              <a:rPr dirty="0" sz="3500" spc="-300">
                <a:latin typeface="Trebuchet MS"/>
                <a:cs typeface="Trebuchet MS"/>
              </a:rPr>
              <a:t> </a:t>
            </a:r>
            <a:r>
              <a:rPr dirty="0" sz="3500" spc="-10">
                <a:latin typeface="Trebuchet MS"/>
                <a:cs typeface="Trebuchet MS"/>
              </a:rPr>
              <a:t>μνήμη</a:t>
            </a:r>
            <a:endParaRPr sz="3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75"/>
              </a:spcBef>
              <a:buFont typeface="Arial MT"/>
              <a:buChar char="•"/>
            </a:pPr>
            <a:endParaRPr sz="3500">
              <a:latin typeface="Trebuchet MS"/>
              <a:cs typeface="Trebuchet MS"/>
            </a:endParaRPr>
          </a:p>
          <a:p>
            <a:pPr marL="241300" marR="5080" indent="-228600">
              <a:lnSpc>
                <a:spcPts val="3700"/>
              </a:lnSpc>
              <a:buFont typeface="Arial MT"/>
              <a:buChar char="•"/>
              <a:tabLst>
                <a:tab pos="241300" algn="l"/>
              </a:tabLst>
            </a:pPr>
            <a:r>
              <a:rPr dirty="0" sz="3500" spc="180">
                <a:latin typeface="Trebuchet MS"/>
                <a:cs typeface="Trebuchet MS"/>
              </a:rPr>
              <a:t>Η</a:t>
            </a:r>
            <a:r>
              <a:rPr dirty="0" sz="3500" spc="-120">
                <a:latin typeface="Trebuchet MS"/>
                <a:cs typeface="Trebuchet MS"/>
              </a:rPr>
              <a:t> </a:t>
            </a:r>
            <a:r>
              <a:rPr dirty="0" sz="3500">
                <a:latin typeface="Trebuchet MS"/>
                <a:cs typeface="Trebuchet MS"/>
              </a:rPr>
              <a:t>μνήμη</a:t>
            </a:r>
            <a:r>
              <a:rPr dirty="0" sz="3500" spc="-120">
                <a:latin typeface="Trebuchet MS"/>
                <a:cs typeface="Trebuchet MS"/>
              </a:rPr>
              <a:t> </a:t>
            </a:r>
            <a:r>
              <a:rPr dirty="0" sz="3500">
                <a:latin typeface="Trebuchet MS"/>
                <a:cs typeface="Trebuchet MS"/>
              </a:rPr>
              <a:t>ως</a:t>
            </a:r>
            <a:r>
              <a:rPr dirty="0" sz="3500" spc="-120">
                <a:latin typeface="Trebuchet MS"/>
                <a:cs typeface="Trebuchet MS"/>
              </a:rPr>
              <a:t> </a:t>
            </a:r>
            <a:r>
              <a:rPr dirty="0" sz="3500" spc="-35">
                <a:latin typeface="Trebuchet MS"/>
                <a:cs typeface="Trebuchet MS"/>
              </a:rPr>
              <a:t>δυναμική</a:t>
            </a:r>
            <a:r>
              <a:rPr dirty="0" sz="3500" spc="-125">
                <a:latin typeface="Trebuchet MS"/>
                <a:cs typeface="Trebuchet MS"/>
              </a:rPr>
              <a:t> </a:t>
            </a:r>
            <a:r>
              <a:rPr dirty="0" sz="3500" spc="-50">
                <a:latin typeface="Trebuchet MS"/>
                <a:cs typeface="Trebuchet MS"/>
              </a:rPr>
              <a:t>και</a:t>
            </a:r>
            <a:r>
              <a:rPr dirty="0" sz="3500" spc="-114">
                <a:latin typeface="Trebuchet MS"/>
                <a:cs typeface="Trebuchet MS"/>
              </a:rPr>
              <a:t> </a:t>
            </a:r>
            <a:r>
              <a:rPr dirty="0" sz="3500" spc="-25">
                <a:latin typeface="Trebuchet MS"/>
                <a:cs typeface="Trebuchet MS"/>
              </a:rPr>
              <a:t>ενεργή</a:t>
            </a:r>
            <a:r>
              <a:rPr dirty="0" sz="3500" spc="-114">
                <a:latin typeface="Trebuchet MS"/>
                <a:cs typeface="Trebuchet MS"/>
              </a:rPr>
              <a:t> </a:t>
            </a:r>
            <a:r>
              <a:rPr dirty="0" sz="3500" spc="-45">
                <a:latin typeface="Trebuchet MS"/>
                <a:cs typeface="Trebuchet MS"/>
              </a:rPr>
              <a:t>διαδικασία </a:t>
            </a:r>
            <a:r>
              <a:rPr dirty="0" sz="3500" spc="-125">
                <a:latin typeface="Trebuchet MS"/>
                <a:cs typeface="Trebuchet MS"/>
              </a:rPr>
              <a:t>και</a:t>
            </a:r>
            <a:r>
              <a:rPr dirty="0" sz="3500" spc="-315">
                <a:latin typeface="Trebuchet MS"/>
                <a:cs typeface="Trebuchet MS"/>
              </a:rPr>
              <a:t> </a:t>
            </a:r>
            <a:r>
              <a:rPr dirty="0" sz="3500">
                <a:latin typeface="Trebuchet MS"/>
                <a:cs typeface="Trebuchet MS"/>
              </a:rPr>
              <a:t>ως</a:t>
            </a:r>
            <a:r>
              <a:rPr dirty="0" sz="3500" spc="-315">
                <a:latin typeface="Trebuchet MS"/>
                <a:cs typeface="Trebuchet MS"/>
              </a:rPr>
              <a:t> </a:t>
            </a:r>
            <a:r>
              <a:rPr dirty="0" sz="3500" spc="-80">
                <a:latin typeface="Trebuchet MS"/>
                <a:cs typeface="Trebuchet MS"/>
              </a:rPr>
              <a:t>αναστοχαστική</a:t>
            </a:r>
            <a:r>
              <a:rPr dirty="0" sz="3500" spc="-320">
                <a:latin typeface="Trebuchet MS"/>
                <a:cs typeface="Trebuchet MS"/>
              </a:rPr>
              <a:t> </a:t>
            </a:r>
            <a:r>
              <a:rPr dirty="0" sz="3500" spc="-10">
                <a:latin typeface="Trebuchet MS"/>
                <a:cs typeface="Trebuchet MS"/>
              </a:rPr>
              <a:t>εμπειρία</a:t>
            </a:r>
            <a:endParaRPr sz="3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38200" y="206476"/>
            <a:ext cx="8938260" cy="1924685"/>
          </a:xfrm>
          <a:custGeom>
            <a:avLst/>
            <a:gdLst/>
            <a:ahLst/>
            <a:cxnLst/>
            <a:rect l="l" t="t" r="r" b="b"/>
            <a:pathLst>
              <a:path w="8938260" h="1924685">
                <a:moveTo>
                  <a:pt x="8745790" y="0"/>
                </a:moveTo>
                <a:lnTo>
                  <a:pt x="192469" y="0"/>
                </a:lnTo>
                <a:lnTo>
                  <a:pt x="148338" y="5083"/>
                </a:lnTo>
                <a:lnTo>
                  <a:pt x="107826" y="19562"/>
                </a:lnTo>
                <a:lnTo>
                  <a:pt x="72089" y="42283"/>
                </a:lnTo>
                <a:lnTo>
                  <a:pt x="42283" y="72089"/>
                </a:lnTo>
                <a:lnTo>
                  <a:pt x="19562" y="107826"/>
                </a:lnTo>
                <a:lnTo>
                  <a:pt x="5083" y="148337"/>
                </a:lnTo>
                <a:lnTo>
                  <a:pt x="0" y="192469"/>
                </a:lnTo>
                <a:lnTo>
                  <a:pt x="0" y="1732192"/>
                </a:lnTo>
                <a:lnTo>
                  <a:pt x="5083" y="1776324"/>
                </a:lnTo>
                <a:lnTo>
                  <a:pt x="19562" y="1816836"/>
                </a:lnTo>
                <a:lnTo>
                  <a:pt x="42283" y="1852573"/>
                </a:lnTo>
                <a:lnTo>
                  <a:pt x="72089" y="1882379"/>
                </a:lnTo>
                <a:lnTo>
                  <a:pt x="107826" y="1905100"/>
                </a:lnTo>
                <a:lnTo>
                  <a:pt x="148338" y="1919580"/>
                </a:lnTo>
                <a:lnTo>
                  <a:pt x="192469" y="1924663"/>
                </a:lnTo>
                <a:lnTo>
                  <a:pt x="8745790" y="1924663"/>
                </a:lnTo>
                <a:lnTo>
                  <a:pt x="8789921" y="1919580"/>
                </a:lnTo>
                <a:lnTo>
                  <a:pt x="8830433" y="1905100"/>
                </a:lnTo>
                <a:lnTo>
                  <a:pt x="8866170" y="1882379"/>
                </a:lnTo>
                <a:lnTo>
                  <a:pt x="8895976" y="1852573"/>
                </a:lnTo>
                <a:lnTo>
                  <a:pt x="8918697" y="1816836"/>
                </a:lnTo>
                <a:lnTo>
                  <a:pt x="8933176" y="1776324"/>
                </a:lnTo>
                <a:lnTo>
                  <a:pt x="8938260" y="1732192"/>
                </a:lnTo>
                <a:lnTo>
                  <a:pt x="8938260" y="192469"/>
                </a:lnTo>
                <a:lnTo>
                  <a:pt x="8933176" y="148337"/>
                </a:lnTo>
                <a:lnTo>
                  <a:pt x="8918697" y="107826"/>
                </a:lnTo>
                <a:lnTo>
                  <a:pt x="8895976" y="72089"/>
                </a:lnTo>
                <a:lnTo>
                  <a:pt x="8866170" y="42283"/>
                </a:lnTo>
                <a:lnTo>
                  <a:pt x="8830433" y="19562"/>
                </a:lnTo>
                <a:lnTo>
                  <a:pt x="8789921" y="5083"/>
                </a:lnTo>
                <a:lnTo>
                  <a:pt x="8745790" y="0"/>
                </a:lnTo>
                <a:close/>
              </a:path>
            </a:pathLst>
          </a:custGeom>
          <a:solidFill>
            <a:srgbClr val="A02B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88550" y="506475"/>
            <a:ext cx="6673850" cy="1238885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algn="just" marL="12700" marR="5080">
              <a:lnSpc>
                <a:spcPts val="3100"/>
              </a:lnSpc>
              <a:spcBef>
                <a:spcPts val="420"/>
              </a:spcBef>
            </a:pPr>
            <a:r>
              <a:rPr dirty="0" sz="2800" spc="145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r>
              <a:rPr dirty="0" sz="2800" spc="420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μνήμη</a:t>
            </a:r>
            <a:r>
              <a:rPr dirty="0" sz="2800" spc="42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δεν</a:t>
            </a:r>
            <a:r>
              <a:rPr dirty="0" sz="2800" spc="42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είναι</a:t>
            </a:r>
            <a:r>
              <a:rPr dirty="0" sz="2800" spc="42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ένας</a:t>
            </a:r>
            <a:r>
              <a:rPr dirty="0" sz="2800" spc="42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 spc="-10">
                <a:solidFill>
                  <a:srgbClr val="FFFFFF"/>
                </a:solidFill>
                <a:latin typeface="Trebuchet MS"/>
                <a:cs typeface="Trebuchet MS"/>
              </a:rPr>
              <a:t>χώρος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αποθήκευσης,</a:t>
            </a:r>
            <a:r>
              <a:rPr dirty="0" sz="2800" spc="49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όπου</a:t>
            </a:r>
            <a:r>
              <a:rPr dirty="0" sz="2800" spc="500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ψάχνουμε</a:t>
            </a:r>
            <a:r>
              <a:rPr dirty="0" sz="2800" spc="495">
                <a:solidFill>
                  <a:srgbClr val="FFFFFF"/>
                </a:solidFill>
                <a:latin typeface="Trebuchet MS"/>
                <a:cs typeface="Trebuchet MS"/>
              </a:rPr>
              <a:t>   </a:t>
            </a:r>
            <a:r>
              <a:rPr dirty="0" sz="2800" spc="-25">
                <a:solidFill>
                  <a:srgbClr val="FFFFFF"/>
                </a:solidFill>
                <a:latin typeface="Trebuchet MS"/>
                <a:cs typeface="Trebuchet MS"/>
              </a:rPr>
              <a:t>και </a:t>
            </a:r>
            <a:r>
              <a:rPr dirty="0" sz="2800" spc="-20">
                <a:solidFill>
                  <a:srgbClr val="FFFFFF"/>
                </a:solidFill>
                <a:latin typeface="Trebuchet MS"/>
                <a:cs typeface="Trebuchet MS"/>
              </a:rPr>
              <a:t>βρίσκουμε</a:t>
            </a:r>
            <a:r>
              <a:rPr dirty="0" sz="2800" spc="-2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35">
                <a:solidFill>
                  <a:srgbClr val="FFFFFF"/>
                </a:solidFill>
                <a:latin typeface="Trebuchet MS"/>
                <a:cs typeface="Trebuchet MS"/>
              </a:rPr>
              <a:t>μια</a:t>
            </a:r>
            <a:r>
              <a:rPr dirty="0" sz="2800" spc="-22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rebuchet MS"/>
                <a:cs typeface="Trebuchet MS"/>
              </a:rPr>
              <a:t>ήδη</a:t>
            </a:r>
            <a:r>
              <a:rPr dirty="0" sz="2800" spc="-2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Trebuchet MS"/>
                <a:cs typeface="Trebuchet MS"/>
              </a:rPr>
              <a:t>διαμορφωμένη</a:t>
            </a:r>
            <a:r>
              <a:rPr dirty="0" sz="28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rebuchet MS"/>
                <a:cs typeface="Trebuchet MS"/>
              </a:rPr>
              <a:t>ιστορία.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1626870" y="2451917"/>
            <a:ext cx="8938260" cy="1924685"/>
          </a:xfrm>
          <a:custGeom>
            <a:avLst/>
            <a:gdLst/>
            <a:ahLst/>
            <a:cxnLst/>
            <a:rect l="l" t="t" r="r" b="b"/>
            <a:pathLst>
              <a:path w="8938260" h="1924685">
                <a:moveTo>
                  <a:pt x="8745790" y="0"/>
                </a:moveTo>
                <a:lnTo>
                  <a:pt x="192469" y="0"/>
                </a:lnTo>
                <a:lnTo>
                  <a:pt x="148338" y="5083"/>
                </a:lnTo>
                <a:lnTo>
                  <a:pt x="107826" y="19562"/>
                </a:lnTo>
                <a:lnTo>
                  <a:pt x="72089" y="42283"/>
                </a:lnTo>
                <a:lnTo>
                  <a:pt x="42283" y="72090"/>
                </a:lnTo>
                <a:lnTo>
                  <a:pt x="19562" y="107827"/>
                </a:lnTo>
                <a:lnTo>
                  <a:pt x="5083" y="148339"/>
                </a:lnTo>
                <a:lnTo>
                  <a:pt x="0" y="192471"/>
                </a:lnTo>
                <a:lnTo>
                  <a:pt x="0" y="1732193"/>
                </a:lnTo>
                <a:lnTo>
                  <a:pt x="5083" y="1776325"/>
                </a:lnTo>
                <a:lnTo>
                  <a:pt x="19562" y="1816837"/>
                </a:lnTo>
                <a:lnTo>
                  <a:pt x="42283" y="1852574"/>
                </a:lnTo>
                <a:lnTo>
                  <a:pt x="72089" y="1882380"/>
                </a:lnTo>
                <a:lnTo>
                  <a:pt x="107826" y="1905100"/>
                </a:lnTo>
                <a:lnTo>
                  <a:pt x="148338" y="1919580"/>
                </a:lnTo>
                <a:lnTo>
                  <a:pt x="192469" y="1924663"/>
                </a:lnTo>
                <a:lnTo>
                  <a:pt x="8745790" y="1924663"/>
                </a:lnTo>
                <a:lnTo>
                  <a:pt x="8789921" y="1919580"/>
                </a:lnTo>
                <a:lnTo>
                  <a:pt x="8830433" y="1905100"/>
                </a:lnTo>
                <a:lnTo>
                  <a:pt x="8866170" y="1882380"/>
                </a:lnTo>
                <a:lnTo>
                  <a:pt x="8895976" y="1852574"/>
                </a:lnTo>
                <a:lnTo>
                  <a:pt x="8918697" y="1816837"/>
                </a:lnTo>
                <a:lnTo>
                  <a:pt x="8933176" y="1776325"/>
                </a:lnTo>
                <a:lnTo>
                  <a:pt x="8938260" y="1732193"/>
                </a:lnTo>
                <a:lnTo>
                  <a:pt x="8938260" y="192471"/>
                </a:lnTo>
                <a:lnTo>
                  <a:pt x="8933176" y="148339"/>
                </a:lnTo>
                <a:lnTo>
                  <a:pt x="8918697" y="107827"/>
                </a:lnTo>
                <a:lnTo>
                  <a:pt x="8895976" y="72090"/>
                </a:lnTo>
                <a:lnTo>
                  <a:pt x="8866170" y="42283"/>
                </a:lnTo>
                <a:lnTo>
                  <a:pt x="8830433" y="19562"/>
                </a:lnTo>
                <a:lnTo>
                  <a:pt x="8789921" y="5083"/>
                </a:lnTo>
                <a:lnTo>
                  <a:pt x="8745790" y="0"/>
                </a:lnTo>
                <a:close/>
              </a:path>
            </a:pathLst>
          </a:custGeom>
          <a:solidFill>
            <a:srgbClr val="2C71A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777221" y="2944875"/>
            <a:ext cx="5213985" cy="848360"/>
          </a:xfrm>
          <a:prstGeom prst="rect">
            <a:avLst/>
          </a:prstGeom>
        </p:spPr>
        <p:txBody>
          <a:bodyPr wrap="square" lIns="0" tIns="51435" rIns="0" bIns="0" rtlCol="0" vert="horz">
            <a:spAutoFit/>
          </a:bodyPr>
          <a:lstStyle/>
          <a:p>
            <a:pPr marL="12700" marR="5080">
              <a:lnSpc>
                <a:spcPts val="3120"/>
              </a:lnSpc>
              <a:spcBef>
                <a:spcPts val="405"/>
              </a:spcBef>
            </a:pPr>
            <a:r>
              <a:rPr dirty="0" sz="2800" spc="145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Trebuchet MS"/>
                <a:cs typeface="Trebuchet MS"/>
              </a:rPr>
              <a:t>μνήμη</a:t>
            </a:r>
            <a:r>
              <a:rPr dirty="0" sz="2800" spc="-2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45">
                <a:solidFill>
                  <a:srgbClr val="FFFFFF"/>
                </a:solidFill>
                <a:latin typeface="Trebuchet MS"/>
                <a:cs typeface="Trebuchet MS"/>
              </a:rPr>
              <a:t>αποτελεί</a:t>
            </a:r>
            <a:r>
              <a:rPr dirty="0" sz="2800" spc="-2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25">
                <a:solidFill>
                  <a:srgbClr val="FFFFFF"/>
                </a:solidFill>
                <a:latin typeface="Trebuchet MS"/>
                <a:cs typeface="Trebuchet MS"/>
              </a:rPr>
              <a:t>μια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rebuchet MS"/>
                <a:cs typeface="Trebuchet MS"/>
              </a:rPr>
              <a:t>ενεργητική </a:t>
            </a:r>
            <a:r>
              <a:rPr dirty="0" sz="2800" spc="-65">
                <a:solidFill>
                  <a:srgbClr val="FFFFFF"/>
                </a:solidFill>
                <a:latin typeface="Trebuchet MS"/>
                <a:cs typeface="Trebuchet MS"/>
              </a:rPr>
              <a:t>διαδικασία</a:t>
            </a:r>
            <a:r>
              <a:rPr dirty="0" sz="28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95">
                <a:solidFill>
                  <a:srgbClr val="FFFFFF"/>
                </a:solidFill>
                <a:latin typeface="Trebuchet MS"/>
                <a:cs typeface="Trebuchet MS"/>
              </a:rPr>
              <a:t>παραγωγής</a:t>
            </a:r>
            <a:r>
              <a:rPr dirty="0" sz="28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40">
                <a:solidFill>
                  <a:srgbClr val="FFFFFF"/>
                </a:solidFill>
                <a:latin typeface="Trebuchet MS"/>
                <a:cs typeface="Trebuchet MS"/>
              </a:rPr>
              <a:t>νοημάτων.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2415539" y="4697360"/>
            <a:ext cx="8938260" cy="1924685"/>
          </a:xfrm>
          <a:custGeom>
            <a:avLst/>
            <a:gdLst/>
            <a:ahLst/>
            <a:cxnLst/>
            <a:rect l="l" t="t" r="r" b="b"/>
            <a:pathLst>
              <a:path w="8938260" h="1924684">
                <a:moveTo>
                  <a:pt x="8745790" y="0"/>
                </a:moveTo>
                <a:lnTo>
                  <a:pt x="192469" y="0"/>
                </a:lnTo>
                <a:lnTo>
                  <a:pt x="148338" y="5083"/>
                </a:lnTo>
                <a:lnTo>
                  <a:pt x="107826" y="19562"/>
                </a:lnTo>
                <a:lnTo>
                  <a:pt x="72089" y="42283"/>
                </a:lnTo>
                <a:lnTo>
                  <a:pt x="42283" y="72089"/>
                </a:lnTo>
                <a:lnTo>
                  <a:pt x="19562" y="107826"/>
                </a:lnTo>
                <a:lnTo>
                  <a:pt x="5083" y="148338"/>
                </a:lnTo>
                <a:lnTo>
                  <a:pt x="0" y="192469"/>
                </a:lnTo>
                <a:lnTo>
                  <a:pt x="0" y="1732193"/>
                </a:lnTo>
                <a:lnTo>
                  <a:pt x="5083" y="1776324"/>
                </a:lnTo>
                <a:lnTo>
                  <a:pt x="19562" y="1816836"/>
                </a:lnTo>
                <a:lnTo>
                  <a:pt x="42283" y="1852573"/>
                </a:lnTo>
                <a:lnTo>
                  <a:pt x="72089" y="1882379"/>
                </a:lnTo>
                <a:lnTo>
                  <a:pt x="107826" y="1905100"/>
                </a:lnTo>
                <a:lnTo>
                  <a:pt x="148338" y="1919580"/>
                </a:lnTo>
                <a:lnTo>
                  <a:pt x="192469" y="1924663"/>
                </a:lnTo>
                <a:lnTo>
                  <a:pt x="8745790" y="1924663"/>
                </a:lnTo>
                <a:lnTo>
                  <a:pt x="8789921" y="1919580"/>
                </a:lnTo>
                <a:lnTo>
                  <a:pt x="8830433" y="1905100"/>
                </a:lnTo>
                <a:lnTo>
                  <a:pt x="8866169" y="1882379"/>
                </a:lnTo>
                <a:lnTo>
                  <a:pt x="8895975" y="1852573"/>
                </a:lnTo>
                <a:lnTo>
                  <a:pt x="8918696" y="1816836"/>
                </a:lnTo>
                <a:lnTo>
                  <a:pt x="8933175" y="1776324"/>
                </a:lnTo>
                <a:lnTo>
                  <a:pt x="8938258" y="1732193"/>
                </a:lnTo>
                <a:lnTo>
                  <a:pt x="8938258" y="192469"/>
                </a:lnTo>
                <a:lnTo>
                  <a:pt x="8933175" y="148338"/>
                </a:lnTo>
                <a:lnTo>
                  <a:pt x="8918696" y="107826"/>
                </a:lnTo>
                <a:lnTo>
                  <a:pt x="8895975" y="72089"/>
                </a:lnTo>
                <a:lnTo>
                  <a:pt x="8866169" y="42283"/>
                </a:lnTo>
                <a:lnTo>
                  <a:pt x="8830433" y="19562"/>
                </a:lnTo>
                <a:lnTo>
                  <a:pt x="8789921" y="5083"/>
                </a:lnTo>
                <a:lnTo>
                  <a:pt x="8745790" y="0"/>
                </a:lnTo>
                <a:close/>
              </a:path>
            </a:pathLst>
          </a:custGeom>
          <a:solidFill>
            <a:srgbClr val="4EA72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2565891" y="5191251"/>
            <a:ext cx="6387465" cy="845819"/>
          </a:xfrm>
          <a:prstGeom prst="rect">
            <a:avLst/>
          </a:prstGeom>
        </p:spPr>
        <p:txBody>
          <a:bodyPr wrap="square" lIns="0" tIns="53340" rIns="0" bIns="0" rtlCol="0" vert="horz">
            <a:spAutoFit/>
          </a:bodyPr>
          <a:lstStyle/>
          <a:p>
            <a:pPr marL="12700" marR="5080">
              <a:lnSpc>
                <a:spcPts val="3100"/>
              </a:lnSpc>
              <a:spcBef>
                <a:spcPts val="420"/>
              </a:spcBef>
            </a:pPr>
            <a:r>
              <a:rPr dirty="0" sz="2800" spc="-145">
                <a:solidFill>
                  <a:srgbClr val="FFFFFF"/>
                </a:solidFill>
                <a:latin typeface="Trebuchet MS"/>
                <a:cs typeface="Trebuchet MS"/>
              </a:rPr>
              <a:t>Έτσι,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Trebuchet MS"/>
                <a:cs typeface="Trebuchet MS"/>
              </a:rPr>
              <a:t>μνήμη</a:t>
            </a:r>
            <a:r>
              <a:rPr dirty="0" sz="2800" spc="-2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40">
                <a:solidFill>
                  <a:srgbClr val="FFFFFF"/>
                </a:solidFill>
                <a:latin typeface="Trebuchet MS"/>
                <a:cs typeface="Trebuchet MS"/>
              </a:rPr>
              <a:t>δεν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65">
                <a:solidFill>
                  <a:srgbClr val="FFFFFF"/>
                </a:solidFill>
                <a:latin typeface="Trebuchet MS"/>
                <a:cs typeface="Trebuchet MS"/>
              </a:rPr>
              <a:t>είναι</a:t>
            </a:r>
            <a:r>
              <a:rPr dirty="0" sz="2800" spc="-2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175">
                <a:solidFill>
                  <a:srgbClr val="FFFFFF"/>
                </a:solidFill>
                <a:latin typeface="Trebuchet MS"/>
                <a:cs typeface="Trebuchet MS"/>
              </a:rPr>
              <a:t>100%</a:t>
            </a:r>
            <a:r>
              <a:rPr dirty="0" sz="2800" spc="-2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55">
                <a:solidFill>
                  <a:srgbClr val="FFFFFF"/>
                </a:solidFill>
                <a:latin typeface="Trebuchet MS"/>
                <a:cs typeface="Trebuchet MS"/>
              </a:rPr>
              <a:t>αξιόπιστη</a:t>
            </a:r>
            <a:r>
              <a:rPr dirty="0" sz="2800" spc="-2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30">
                <a:solidFill>
                  <a:srgbClr val="FFFFFF"/>
                </a:solidFill>
                <a:latin typeface="Trebuchet MS"/>
                <a:cs typeface="Trebuchet MS"/>
              </a:rPr>
              <a:t>με </a:t>
            </a:r>
            <a:r>
              <a:rPr dirty="0" sz="2800" spc="-20">
                <a:solidFill>
                  <a:srgbClr val="FFFFFF"/>
                </a:solidFill>
                <a:latin typeface="Trebuchet MS"/>
                <a:cs typeface="Trebuchet MS"/>
              </a:rPr>
              <a:t>μετρήσιμους</a:t>
            </a:r>
            <a:r>
              <a:rPr dirty="0" sz="28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FFFFFF"/>
                </a:solidFill>
                <a:latin typeface="Trebuchet MS"/>
                <a:cs typeface="Trebuchet MS"/>
              </a:rPr>
              <a:t>όρους.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8515902" y="1656487"/>
            <a:ext cx="2059305" cy="3503295"/>
            <a:chOff x="8515902" y="1656487"/>
            <a:chExt cx="2059305" cy="3503295"/>
          </a:xfrm>
        </p:grpSpPr>
        <p:sp>
          <p:nvSpPr>
            <p:cNvPr id="9" name="object 9" descr=""/>
            <p:cNvSpPr/>
            <p:nvPr/>
          </p:nvSpPr>
          <p:spPr>
            <a:xfrm>
              <a:off x="8525427" y="1666012"/>
              <a:ext cx="1251585" cy="1251585"/>
            </a:xfrm>
            <a:custGeom>
              <a:avLst/>
              <a:gdLst/>
              <a:ahLst/>
              <a:cxnLst/>
              <a:rect l="l" t="t" r="r" b="b"/>
              <a:pathLst>
                <a:path w="1251584" h="1251585">
                  <a:moveTo>
                    <a:pt x="969549" y="0"/>
                  </a:moveTo>
                  <a:lnTo>
                    <a:pt x="281481" y="0"/>
                  </a:lnTo>
                  <a:lnTo>
                    <a:pt x="281481" y="688068"/>
                  </a:lnTo>
                  <a:lnTo>
                    <a:pt x="0" y="688068"/>
                  </a:lnTo>
                  <a:lnTo>
                    <a:pt x="625515" y="1251032"/>
                  </a:lnTo>
                  <a:lnTo>
                    <a:pt x="1251031" y="688068"/>
                  </a:lnTo>
                  <a:lnTo>
                    <a:pt x="969549" y="688068"/>
                  </a:lnTo>
                  <a:lnTo>
                    <a:pt x="969549" y="0"/>
                  </a:lnTo>
                  <a:close/>
                </a:path>
              </a:pathLst>
            </a:custGeom>
            <a:solidFill>
              <a:srgbClr val="DFCDDC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525427" y="1666012"/>
              <a:ext cx="1251585" cy="1251585"/>
            </a:xfrm>
            <a:custGeom>
              <a:avLst/>
              <a:gdLst/>
              <a:ahLst/>
              <a:cxnLst/>
              <a:rect l="l" t="t" r="r" b="b"/>
              <a:pathLst>
                <a:path w="1251584" h="1251585">
                  <a:moveTo>
                    <a:pt x="0" y="688067"/>
                  </a:moveTo>
                  <a:lnTo>
                    <a:pt x="281482" y="688067"/>
                  </a:lnTo>
                  <a:lnTo>
                    <a:pt x="281482" y="0"/>
                  </a:lnTo>
                  <a:lnTo>
                    <a:pt x="969549" y="0"/>
                  </a:lnTo>
                  <a:lnTo>
                    <a:pt x="969549" y="688067"/>
                  </a:lnTo>
                  <a:lnTo>
                    <a:pt x="1251032" y="688067"/>
                  </a:lnTo>
                  <a:lnTo>
                    <a:pt x="625516" y="1251032"/>
                  </a:lnTo>
                  <a:lnTo>
                    <a:pt x="0" y="688067"/>
                  </a:lnTo>
                  <a:close/>
                </a:path>
              </a:pathLst>
            </a:custGeom>
            <a:ln w="19050">
              <a:solidFill>
                <a:srgbClr val="DFCDD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9314097" y="3898624"/>
              <a:ext cx="1251585" cy="1251585"/>
            </a:xfrm>
            <a:custGeom>
              <a:avLst/>
              <a:gdLst/>
              <a:ahLst/>
              <a:cxnLst/>
              <a:rect l="l" t="t" r="r" b="b"/>
              <a:pathLst>
                <a:path w="1251584" h="1251585">
                  <a:moveTo>
                    <a:pt x="969549" y="0"/>
                  </a:moveTo>
                  <a:lnTo>
                    <a:pt x="281481" y="0"/>
                  </a:lnTo>
                  <a:lnTo>
                    <a:pt x="281481" y="688066"/>
                  </a:lnTo>
                  <a:lnTo>
                    <a:pt x="0" y="688066"/>
                  </a:lnTo>
                  <a:lnTo>
                    <a:pt x="625515" y="1251031"/>
                  </a:lnTo>
                  <a:lnTo>
                    <a:pt x="1251031" y="688066"/>
                  </a:lnTo>
                  <a:lnTo>
                    <a:pt x="969549" y="688066"/>
                  </a:lnTo>
                  <a:lnTo>
                    <a:pt x="969549" y="0"/>
                  </a:lnTo>
                  <a:close/>
                </a:path>
              </a:pathLst>
            </a:custGeom>
            <a:solidFill>
              <a:srgbClr val="D0E1CD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9314097" y="3898624"/>
              <a:ext cx="1251585" cy="1251585"/>
            </a:xfrm>
            <a:custGeom>
              <a:avLst/>
              <a:gdLst/>
              <a:ahLst/>
              <a:cxnLst/>
              <a:rect l="l" t="t" r="r" b="b"/>
              <a:pathLst>
                <a:path w="1251584" h="1251585">
                  <a:moveTo>
                    <a:pt x="0" y="688067"/>
                  </a:moveTo>
                  <a:lnTo>
                    <a:pt x="281482" y="688067"/>
                  </a:lnTo>
                  <a:lnTo>
                    <a:pt x="281482" y="0"/>
                  </a:lnTo>
                  <a:lnTo>
                    <a:pt x="969549" y="0"/>
                  </a:lnTo>
                  <a:lnTo>
                    <a:pt x="969549" y="688067"/>
                  </a:lnTo>
                  <a:lnTo>
                    <a:pt x="1251032" y="688067"/>
                  </a:lnTo>
                  <a:lnTo>
                    <a:pt x="625516" y="1251032"/>
                  </a:lnTo>
                  <a:lnTo>
                    <a:pt x="0" y="688067"/>
                  </a:lnTo>
                  <a:close/>
                </a:path>
              </a:pathLst>
            </a:custGeom>
            <a:ln w="19050">
              <a:solidFill>
                <a:srgbClr val="DFCDD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40733" y="1121155"/>
            <a:ext cx="5862320" cy="105283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just" marL="241300" marR="5080" indent="-228600">
              <a:lnSpc>
                <a:spcPct val="90400"/>
              </a:lnSpc>
              <a:spcBef>
                <a:spcPts val="375"/>
              </a:spcBef>
              <a:buFont typeface="Wingdings"/>
              <a:buChar char=""/>
              <a:tabLst>
                <a:tab pos="241300" algn="l"/>
              </a:tabLst>
            </a:pPr>
            <a:r>
              <a:rPr dirty="0" sz="2400" spc="110">
                <a:latin typeface="Trebuchet MS"/>
                <a:cs typeface="Trebuchet MS"/>
              </a:rPr>
              <a:t>Η</a:t>
            </a:r>
            <a:r>
              <a:rPr dirty="0" sz="2400" spc="10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μνήμη</a:t>
            </a:r>
            <a:r>
              <a:rPr dirty="0" sz="2400" spc="11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δεν</a:t>
            </a:r>
            <a:r>
              <a:rPr dirty="0" sz="2400" spc="10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έχει</a:t>
            </a:r>
            <a:r>
              <a:rPr dirty="0" sz="2400" spc="11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σχέση</a:t>
            </a:r>
            <a:r>
              <a:rPr dirty="0" sz="2400" spc="10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μόνο</a:t>
            </a:r>
            <a:r>
              <a:rPr dirty="0" sz="2400" spc="11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με</a:t>
            </a:r>
            <a:r>
              <a:rPr dirty="0" sz="2400" spc="105">
                <a:latin typeface="Trebuchet MS"/>
                <a:cs typeface="Trebuchet MS"/>
              </a:rPr>
              <a:t>  </a:t>
            </a:r>
            <a:r>
              <a:rPr dirty="0" sz="2400" spc="-25">
                <a:latin typeface="Trebuchet MS"/>
                <a:cs typeface="Trebuchet MS"/>
              </a:rPr>
              <a:t>το </a:t>
            </a:r>
            <a:r>
              <a:rPr dirty="0" sz="2400" spc="-10">
                <a:latin typeface="Trebuchet MS"/>
                <a:cs typeface="Trebuchet MS"/>
              </a:rPr>
              <a:t>πρόσωπο,</a:t>
            </a:r>
            <a:r>
              <a:rPr dirty="0" sz="2400" spc="-90">
                <a:latin typeface="Trebuchet MS"/>
                <a:cs typeface="Trebuchet MS"/>
              </a:rPr>
              <a:t> </a:t>
            </a:r>
            <a:r>
              <a:rPr dirty="0" sz="2400" spc="-55" b="1">
                <a:latin typeface="Trebuchet MS"/>
                <a:cs typeface="Trebuchet MS"/>
              </a:rPr>
              <a:t>αλλά</a:t>
            </a:r>
            <a:r>
              <a:rPr dirty="0" sz="2400" spc="-90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και</a:t>
            </a:r>
            <a:r>
              <a:rPr dirty="0" sz="2400" spc="-85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με</a:t>
            </a:r>
            <a:r>
              <a:rPr dirty="0" sz="2400" spc="-95" b="1">
                <a:latin typeface="Trebuchet MS"/>
                <a:cs typeface="Trebuchet MS"/>
              </a:rPr>
              <a:t> </a:t>
            </a:r>
            <a:r>
              <a:rPr dirty="0" sz="2400" spc="-20" b="1">
                <a:latin typeface="Trebuchet MS"/>
                <a:cs typeface="Trebuchet MS"/>
              </a:rPr>
              <a:t>την</a:t>
            </a:r>
            <a:r>
              <a:rPr dirty="0" sz="2400" spc="-85" b="1">
                <a:latin typeface="Trebuchet MS"/>
                <a:cs typeface="Trebuchet MS"/>
              </a:rPr>
              <a:t> </a:t>
            </a:r>
            <a:r>
              <a:rPr dirty="0" sz="2400" spc="-45" b="1">
                <a:latin typeface="Trebuchet MS"/>
                <a:cs typeface="Trebuchet MS"/>
              </a:rPr>
              <a:t>κοινότητα,</a:t>
            </a:r>
            <a:r>
              <a:rPr dirty="0" sz="2400" spc="-80" b="1">
                <a:latin typeface="Trebuchet MS"/>
                <a:cs typeface="Trebuchet MS"/>
              </a:rPr>
              <a:t> </a:t>
            </a:r>
            <a:r>
              <a:rPr dirty="0" sz="2400" spc="-25" b="1">
                <a:latin typeface="Trebuchet MS"/>
                <a:cs typeface="Trebuchet MS"/>
              </a:rPr>
              <a:t>το </a:t>
            </a:r>
            <a:r>
              <a:rPr dirty="0" sz="2400" spc="-75" b="1">
                <a:latin typeface="Trebuchet MS"/>
                <a:cs typeface="Trebuchet MS"/>
              </a:rPr>
              <a:t>συλλογικό</a:t>
            </a:r>
            <a:r>
              <a:rPr dirty="0" sz="2400" spc="-215" b="1">
                <a:latin typeface="Trebuchet MS"/>
                <a:cs typeface="Trebuchet MS"/>
              </a:rPr>
              <a:t> </a:t>
            </a:r>
            <a:r>
              <a:rPr dirty="0" sz="2400" spc="-35" b="1">
                <a:latin typeface="Trebuchet MS"/>
                <a:cs typeface="Trebuchet MS"/>
              </a:rPr>
              <a:t>και</a:t>
            </a:r>
            <a:r>
              <a:rPr dirty="0" sz="2400" spc="-210" b="1">
                <a:latin typeface="Trebuchet MS"/>
                <a:cs typeface="Trebuchet MS"/>
              </a:rPr>
              <a:t> </a:t>
            </a:r>
            <a:r>
              <a:rPr dirty="0" sz="2400" spc="-40" b="1">
                <a:latin typeface="Trebuchet MS"/>
                <a:cs typeface="Trebuchet MS"/>
              </a:rPr>
              <a:t>το</a:t>
            </a:r>
            <a:r>
              <a:rPr dirty="0" sz="2400" spc="-215" b="1">
                <a:latin typeface="Trebuchet MS"/>
                <a:cs typeface="Trebuchet MS"/>
              </a:rPr>
              <a:t> </a:t>
            </a:r>
            <a:r>
              <a:rPr dirty="0" sz="2400" spc="-10" b="1">
                <a:latin typeface="Trebuchet MS"/>
                <a:cs typeface="Trebuchet MS"/>
              </a:rPr>
              <a:t>έθνος.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840733" y="2696971"/>
            <a:ext cx="5861685" cy="295783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algn="just" marL="241300" marR="5080" indent="-228600">
              <a:lnSpc>
                <a:spcPct val="90200"/>
              </a:lnSpc>
              <a:spcBef>
                <a:spcPts val="380"/>
              </a:spcBef>
              <a:buFont typeface="Wingdings"/>
              <a:buChar char=""/>
              <a:tabLst>
                <a:tab pos="241300" algn="l"/>
              </a:tabLst>
            </a:pPr>
            <a:r>
              <a:rPr dirty="0" sz="2400">
                <a:latin typeface="Trebuchet MS"/>
                <a:cs typeface="Trebuchet MS"/>
              </a:rPr>
              <a:t>Άρα,</a:t>
            </a:r>
            <a:r>
              <a:rPr dirty="0" sz="2400" spc="10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η</a:t>
            </a:r>
            <a:r>
              <a:rPr dirty="0" sz="2400" spc="10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μνήμη</a:t>
            </a:r>
            <a:r>
              <a:rPr dirty="0" sz="2400" spc="114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κάποιου</a:t>
            </a:r>
            <a:r>
              <a:rPr dirty="0" sz="2400" spc="100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λειτουργεί</a:t>
            </a:r>
            <a:r>
              <a:rPr dirty="0" sz="2400" spc="10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σε</a:t>
            </a:r>
            <a:r>
              <a:rPr dirty="0" sz="2400" spc="105">
                <a:latin typeface="Trebuchet MS"/>
                <a:cs typeface="Trebuchet MS"/>
              </a:rPr>
              <a:t> </a:t>
            </a:r>
            <a:r>
              <a:rPr dirty="0" sz="2400" spc="-25">
                <a:latin typeface="Trebuchet MS"/>
                <a:cs typeface="Trebuchet MS"/>
              </a:rPr>
              <a:t>ένα </a:t>
            </a:r>
            <a:r>
              <a:rPr dirty="0" sz="2400">
                <a:latin typeface="Trebuchet MS"/>
                <a:cs typeface="Trebuchet MS"/>
              </a:rPr>
              <a:t>ευρύτερο </a:t>
            </a:r>
            <a:r>
              <a:rPr dirty="0" sz="2400" spc="-45">
                <a:latin typeface="Trebuchet MS"/>
                <a:cs typeface="Trebuchet MS"/>
              </a:rPr>
              <a:t>πλαίσιο,</a:t>
            </a:r>
            <a:r>
              <a:rPr dirty="0" sz="2400" spc="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το</a:t>
            </a:r>
            <a:r>
              <a:rPr dirty="0" sz="2400" spc="5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οποίο </a:t>
            </a:r>
            <a:r>
              <a:rPr dirty="0" sz="2400" spc="-25">
                <a:latin typeface="Trebuchet MS"/>
                <a:cs typeface="Trebuchet MS"/>
              </a:rPr>
              <a:t>περιλαμβάνει </a:t>
            </a:r>
            <a:r>
              <a:rPr dirty="0" sz="2400">
                <a:latin typeface="Trebuchet MS"/>
                <a:cs typeface="Trebuchet MS"/>
              </a:rPr>
              <a:t>τη</a:t>
            </a:r>
            <a:r>
              <a:rPr dirty="0" sz="2400" spc="-1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μνήμη</a:t>
            </a:r>
            <a:r>
              <a:rPr dirty="0" sz="2400" spc="-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που</a:t>
            </a:r>
            <a:r>
              <a:rPr dirty="0" sz="2400" spc="-1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παράγει</a:t>
            </a:r>
            <a:r>
              <a:rPr dirty="0" sz="2400" spc="-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και</a:t>
            </a:r>
            <a:r>
              <a:rPr dirty="0" sz="2400" spc="-1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διατηρεί</a:t>
            </a:r>
            <a:r>
              <a:rPr dirty="0" sz="2400" spc="-10">
                <a:latin typeface="Trebuchet MS"/>
                <a:cs typeface="Trebuchet MS"/>
              </a:rPr>
              <a:t>  </a:t>
            </a:r>
            <a:r>
              <a:rPr dirty="0" sz="2400" spc="-50">
                <a:latin typeface="Trebuchet MS"/>
                <a:cs typeface="Trebuchet MS"/>
              </a:rPr>
              <a:t>η </a:t>
            </a:r>
            <a:r>
              <a:rPr dirty="0" sz="2400" spc="-10">
                <a:latin typeface="Trebuchet MS"/>
                <a:cs typeface="Trebuchet MS"/>
              </a:rPr>
              <a:t>οικογένεια,</a:t>
            </a:r>
            <a:r>
              <a:rPr dirty="0" sz="2400" spc="25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η</a:t>
            </a:r>
            <a:r>
              <a:rPr dirty="0" sz="2400" spc="25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κοινότητα</a:t>
            </a:r>
            <a:r>
              <a:rPr dirty="0" sz="2400" spc="24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και</a:t>
            </a:r>
            <a:r>
              <a:rPr dirty="0" sz="2400" spc="250">
                <a:latin typeface="Trebuchet MS"/>
                <a:cs typeface="Trebuchet MS"/>
              </a:rPr>
              <a:t> </a:t>
            </a:r>
            <a:r>
              <a:rPr dirty="0" sz="2400">
                <a:latin typeface="Trebuchet MS"/>
                <a:cs typeface="Trebuchet MS"/>
              </a:rPr>
              <a:t>οι</a:t>
            </a:r>
            <a:r>
              <a:rPr dirty="0" sz="2400" spc="245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δημόσιες αναπαραστάσεις.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35"/>
              </a:spcBef>
              <a:buFont typeface="Wingdings"/>
              <a:buChar char=""/>
            </a:pPr>
            <a:endParaRPr sz="2400">
              <a:latin typeface="Trebuchet MS"/>
              <a:cs typeface="Trebuchet MS"/>
            </a:endParaRPr>
          </a:p>
          <a:p>
            <a:pPr algn="just" marL="241300" marR="5080" indent="-228600">
              <a:lnSpc>
                <a:spcPts val="2620"/>
              </a:lnSpc>
              <a:spcBef>
                <a:spcPts val="5"/>
              </a:spcBef>
              <a:buFont typeface="Wingdings"/>
              <a:buChar char=""/>
              <a:tabLst>
                <a:tab pos="241300" algn="l"/>
              </a:tabLst>
            </a:pPr>
            <a:r>
              <a:rPr dirty="0" sz="2400" spc="95" b="1">
                <a:latin typeface="Trebuchet MS"/>
                <a:cs typeface="Trebuchet MS"/>
              </a:rPr>
              <a:t>Η</a:t>
            </a:r>
            <a:r>
              <a:rPr dirty="0" sz="2400" spc="170" b="1">
                <a:latin typeface="Trebuchet MS"/>
                <a:cs typeface="Trebuchet MS"/>
              </a:rPr>
              <a:t>   </a:t>
            </a:r>
            <a:r>
              <a:rPr dirty="0" sz="2400" b="1">
                <a:latin typeface="Trebuchet MS"/>
                <a:cs typeface="Trebuchet MS"/>
              </a:rPr>
              <a:t>ατομική</a:t>
            </a:r>
            <a:r>
              <a:rPr dirty="0" sz="2400" spc="175" b="1">
                <a:latin typeface="Trebuchet MS"/>
                <a:cs typeface="Trebuchet MS"/>
              </a:rPr>
              <a:t>   </a:t>
            </a:r>
            <a:r>
              <a:rPr dirty="0" sz="2400" b="1">
                <a:latin typeface="Trebuchet MS"/>
                <a:cs typeface="Trebuchet MS"/>
              </a:rPr>
              <a:t>μνήμη</a:t>
            </a:r>
            <a:r>
              <a:rPr dirty="0" sz="2400" spc="175" b="1">
                <a:latin typeface="Trebuchet MS"/>
                <a:cs typeface="Trebuchet MS"/>
              </a:rPr>
              <a:t>   </a:t>
            </a:r>
            <a:r>
              <a:rPr dirty="0" sz="2400" b="1">
                <a:latin typeface="Trebuchet MS"/>
                <a:cs typeface="Trebuchet MS"/>
              </a:rPr>
              <a:t>είναι</a:t>
            </a:r>
            <a:r>
              <a:rPr dirty="0" sz="2400" spc="175" b="1">
                <a:latin typeface="Trebuchet MS"/>
                <a:cs typeface="Trebuchet MS"/>
              </a:rPr>
              <a:t>   </a:t>
            </a:r>
            <a:r>
              <a:rPr dirty="0" sz="2400" b="1">
                <a:latin typeface="Trebuchet MS"/>
                <a:cs typeface="Trebuchet MS"/>
              </a:rPr>
              <a:t>έτσι</a:t>
            </a:r>
            <a:r>
              <a:rPr dirty="0" sz="2400" spc="175" b="1">
                <a:latin typeface="Trebuchet MS"/>
                <a:cs typeface="Trebuchet MS"/>
              </a:rPr>
              <a:t>   </a:t>
            </a:r>
            <a:r>
              <a:rPr dirty="0" sz="2400" spc="-25" b="1">
                <a:latin typeface="Trebuchet MS"/>
                <a:cs typeface="Trebuchet MS"/>
              </a:rPr>
              <a:t>μια </a:t>
            </a:r>
            <a:r>
              <a:rPr dirty="0" sz="2400" spc="-35" b="1">
                <a:latin typeface="Trebuchet MS"/>
                <a:cs typeface="Trebuchet MS"/>
              </a:rPr>
              <a:t>κοινωνικά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διαμοιρασμένη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10" b="1">
                <a:latin typeface="Trebuchet MS"/>
                <a:cs typeface="Trebuchet MS"/>
              </a:rPr>
              <a:t>εμπειρία</a:t>
            </a:r>
            <a:r>
              <a:rPr dirty="0" sz="1400" spc="-10" b="1">
                <a:latin typeface="Trebuchet MS"/>
                <a:cs typeface="Trebuchet MS"/>
              </a:rPr>
              <a:t>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611111" y="-1"/>
            <a:ext cx="5581015" cy="6858000"/>
            <a:chOff x="6611111" y="-1"/>
            <a:chExt cx="5581015" cy="68580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1111" y="0"/>
              <a:ext cx="5407152" cy="657148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781799" y="-1"/>
              <a:ext cx="5410200" cy="6858000"/>
            </a:xfrm>
            <a:custGeom>
              <a:avLst/>
              <a:gdLst/>
              <a:ahLst/>
              <a:cxnLst/>
              <a:rect l="l" t="t" r="r" b="b"/>
              <a:pathLst>
                <a:path w="5410200" h="6858000">
                  <a:moveTo>
                    <a:pt x="5410200" y="0"/>
                  </a:moveTo>
                  <a:lnTo>
                    <a:pt x="0" y="0"/>
                  </a:lnTo>
                  <a:lnTo>
                    <a:pt x="0" y="6858001"/>
                  </a:lnTo>
                  <a:lnTo>
                    <a:pt x="5410200" y="6858001"/>
                  </a:lnTo>
                  <a:lnTo>
                    <a:pt x="5410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7877" y="1554399"/>
              <a:ext cx="3758044" cy="3746654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8483355" y="5321300"/>
            <a:ext cx="19824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Trebuchet MS"/>
                <a:cs typeface="Trebuchet MS"/>
              </a:rPr>
              <a:t>Maurice</a:t>
            </a:r>
            <a:r>
              <a:rPr dirty="0" sz="1800" spc="-15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Halbwachs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5" y="0"/>
                </a:moveTo>
                <a:lnTo>
                  <a:pt x="0" y="0"/>
                </a:lnTo>
                <a:lnTo>
                  <a:pt x="0" y="673460"/>
                </a:lnTo>
                <a:lnTo>
                  <a:pt x="195855" y="673460"/>
                </a:lnTo>
                <a:lnTo>
                  <a:pt x="195855" y="0"/>
                </a:lnTo>
                <a:close/>
              </a:path>
            </a:pathLst>
          </a:custGeom>
          <a:solidFill>
            <a:srgbClr val="0F9E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267837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4" y="0"/>
                </a:moveTo>
                <a:lnTo>
                  <a:pt x="0" y="0"/>
                </a:lnTo>
                <a:lnTo>
                  <a:pt x="0" y="673460"/>
                </a:lnTo>
                <a:lnTo>
                  <a:pt x="195854" y="673460"/>
                </a:lnTo>
                <a:lnTo>
                  <a:pt x="195854" y="0"/>
                </a:lnTo>
                <a:close/>
              </a:path>
            </a:pathLst>
          </a:custGeom>
          <a:solidFill>
            <a:srgbClr val="0F9ED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99872" y="600455"/>
            <a:ext cx="11189335" cy="2176780"/>
            <a:chOff x="499872" y="600455"/>
            <a:chExt cx="11189335" cy="2176780"/>
          </a:xfrm>
        </p:grpSpPr>
        <p:sp>
          <p:nvSpPr>
            <p:cNvPr id="5" name="object 5" descr=""/>
            <p:cNvSpPr/>
            <p:nvPr/>
          </p:nvSpPr>
          <p:spPr>
            <a:xfrm>
              <a:off x="535670" y="1216596"/>
              <a:ext cx="104775" cy="673735"/>
            </a:xfrm>
            <a:custGeom>
              <a:avLst/>
              <a:gdLst/>
              <a:ahLst/>
              <a:cxnLst/>
              <a:rect l="l" t="t" r="r" b="b"/>
              <a:pathLst>
                <a:path w="104775" h="673735">
                  <a:moveTo>
                    <a:pt x="0" y="673460"/>
                  </a:moveTo>
                  <a:lnTo>
                    <a:pt x="104408" y="673460"/>
                  </a:lnTo>
                  <a:lnTo>
                    <a:pt x="104408" y="0"/>
                  </a:lnTo>
                  <a:lnTo>
                    <a:pt x="0" y="0"/>
                  </a:lnTo>
                  <a:lnTo>
                    <a:pt x="0" y="673460"/>
                  </a:lnTo>
                  <a:close/>
                </a:path>
              </a:pathLst>
            </a:custGeom>
            <a:solidFill>
              <a:srgbClr val="0F9ED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72" y="600455"/>
              <a:ext cx="11189208" cy="2176272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640078" y="613953"/>
              <a:ext cx="10908030" cy="1894205"/>
            </a:xfrm>
            <a:custGeom>
              <a:avLst/>
              <a:gdLst/>
              <a:ahLst/>
              <a:cxnLst/>
              <a:rect l="l" t="t" r="r" b="b"/>
              <a:pathLst>
                <a:path w="10908030" h="1894205">
                  <a:moveTo>
                    <a:pt x="10907486" y="0"/>
                  </a:moveTo>
                  <a:lnTo>
                    <a:pt x="0" y="0"/>
                  </a:lnTo>
                  <a:lnTo>
                    <a:pt x="0" y="1894116"/>
                  </a:lnTo>
                  <a:lnTo>
                    <a:pt x="10907486" y="1894116"/>
                  </a:lnTo>
                  <a:lnTo>
                    <a:pt x="10907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1201901" y="3086100"/>
            <a:ext cx="9785350" cy="226568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algn="just" marL="12700" marR="5080">
              <a:lnSpc>
                <a:spcPts val="3410"/>
              </a:lnSpc>
              <a:spcBef>
                <a:spcPts val="570"/>
              </a:spcBef>
            </a:pPr>
            <a:r>
              <a:rPr dirty="0" sz="3200">
                <a:latin typeface="Trebuchet MS"/>
                <a:cs typeface="Trebuchet MS"/>
              </a:rPr>
              <a:t>Όπως</a:t>
            </a:r>
            <a:r>
              <a:rPr dirty="0" sz="3200" spc="26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υποστήριξε</a:t>
            </a:r>
            <a:r>
              <a:rPr dirty="0" sz="3200" spc="2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ο</a:t>
            </a:r>
            <a:r>
              <a:rPr dirty="0" sz="3200" spc="254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Maurice</a:t>
            </a:r>
            <a:r>
              <a:rPr dirty="0" sz="3200" spc="26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Halbwachs</a:t>
            </a:r>
            <a:r>
              <a:rPr dirty="0" sz="3200" spc="254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η</a:t>
            </a:r>
            <a:r>
              <a:rPr dirty="0" sz="3200" spc="254">
                <a:latin typeface="Trebuchet MS"/>
                <a:cs typeface="Trebuchet MS"/>
              </a:rPr>
              <a:t> </a:t>
            </a:r>
            <a:r>
              <a:rPr dirty="0" sz="3200" spc="-50" b="1">
                <a:latin typeface="Trebuchet MS"/>
                <a:cs typeface="Trebuchet MS"/>
              </a:rPr>
              <a:t>συλλογική </a:t>
            </a:r>
            <a:r>
              <a:rPr dirty="0" sz="3200" b="1">
                <a:latin typeface="Trebuchet MS"/>
                <a:cs typeface="Trebuchet MS"/>
              </a:rPr>
              <a:t>μνήμη</a:t>
            </a:r>
            <a:r>
              <a:rPr dirty="0" sz="3200" spc="180" b="1">
                <a:latin typeface="Trebuchet MS"/>
                <a:cs typeface="Trebuchet MS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δεν</a:t>
            </a:r>
            <a:r>
              <a:rPr dirty="0" u="sng" sz="3200" spc="18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είναι</a:t>
            </a:r>
            <a:r>
              <a:rPr dirty="0" u="sng" sz="3200" spc="18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ενιαία</a:t>
            </a:r>
            <a:r>
              <a:rPr dirty="0" sz="3200">
                <a:latin typeface="Trebuchet MS"/>
                <a:cs typeface="Trebuchet MS"/>
              </a:rPr>
              <a:t>,</a:t>
            </a:r>
            <a:r>
              <a:rPr dirty="0" sz="3200" spc="18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αλλά</a:t>
            </a:r>
            <a:r>
              <a:rPr dirty="0" sz="3200" spc="18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εξαρτάται</a:t>
            </a:r>
            <a:r>
              <a:rPr dirty="0" sz="3200" spc="18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από</a:t>
            </a:r>
            <a:r>
              <a:rPr dirty="0" sz="3200" spc="185">
                <a:latin typeface="Trebuchet MS"/>
                <a:cs typeface="Trebuchet MS"/>
              </a:rPr>
              <a:t>  </a:t>
            </a:r>
            <a:r>
              <a:rPr dirty="0" sz="3200" spc="-25">
                <a:latin typeface="Trebuchet MS"/>
                <a:cs typeface="Trebuchet MS"/>
              </a:rPr>
              <a:t>τα</a:t>
            </a:r>
            <a:endParaRPr sz="3200">
              <a:latin typeface="Trebuchet MS"/>
              <a:cs typeface="Trebuchet MS"/>
            </a:endParaRPr>
          </a:p>
          <a:p>
            <a:pPr algn="just" marL="12700" marR="5715">
              <a:lnSpc>
                <a:spcPct val="89700"/>
              </a:lnSpc>
              <a:spcBef>
                <a:spcPts val="15"/>
              </a:spcBef>
            </a:pPr>
            <a:r>
              <a:rPr dirty="0" sz="3200">
                <a:latin typeface="Trebuchet MS"/>
                <a:cs typeface="Trebuchet MS"/>
              </a:rPr>
              <a:t>«κοινωνικά</a:t>
            </a:r>
            <a:r>
              <a:rPr dirty="0" sz="3200" spc="-8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πλαίσια»</a:t>
            </a:r>
            <a:r>
              <a:rPr dirty="0" sz="3200" spc="-8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εντός</a:t>
            </a:r>
            <a:r>
              <a:rPr dirty="0" sz="3200" spc="-7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των</a:t>
            </a:r>
            <a:r>
              <a:rPr dirty="0" sz="3200" spc="-7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οποίων</a:t>
            </a:r>
            <a:r>
              <a:rPr dirty="0" sz="3200" spc="-75">
                <a:latin typeface="Trebuchet MS"/>
                <a:cs typeface="Trebuchet MS"/>
              </a:rPr>
              <a:t>  </a:t>
            </a:r>
            <a:r>
              <a:rPr dirty="0" sz="3200" spc="-55">
                <a:latin typeface="Trebuchet MS"/>
                <a:cs typeface="Trebuchet MS"/>
              </a:rPr>
              <a:t>παράγεται. </a:t>
            </a:r>
            <a:r>
              <a:rPr dirty="0" sz="3200" spc="-160">
                <a:latin typeface="Trebuchet MS"/>
                <a:cs typeface="Trebuchet MS"/>
              </a:rPr>
              <a:t>Αλλιώς,</a:t>
            </a:r>
            <a:r>
              <a:rPr dirty="0" sz="3200" spc="-85">
                <a:latin typeface="Trebuchet MS"/>
                <a:cs typeface="Trebuchet MS"/>
              </a:rPr>
              <a:t> </a:t>
            </a:r>
            <a:r>
              <a:rPr dirty="0" sz="3200" spc="-35">
                <a:latin typeface="Trebuchet MS"/>
                <a:cs typeface="Trebuchet MS"/>
              </a:rPr>
              <a:t>θυμάται</a:t>
            </a:r>
            <a:r>
              <a:rPr dirty="0" sz="3200" spc="-204">
                <a:latin typeface="Trebuchet MS"/>
                <a:cs typeface="Trebuchet MS"/>
              </a:rPr>
              <a:t> </a:t>
            </a:r>
            <a:r>
              <a:rPr dirty="0" sz="3200" spc="-140">
                <a:latin typeface="Trebuchet MS"/>
                <a:cs typeface="Trebuchet MS"/>
              </a:rPr>
              <a:t>την</a:t>
            </a:r>
            <a:r>
              <a:rPr dirty="0" sz="3200" spc="-100">
                <a:latin typeface="Trebuchet MS"/>
                <a:cs typeface="Trebuchet MS"/>
              </a:rPr>
              <a:t> </a:t>
            </a:r>
            <a:r>
              <a:rPr dirty="0" sz="3200" spc="-90">
                <a:latin typeface="Trebuchet MS"/>
                <a:cs typeface="Trebuchet MS"/>
              </a:rPr>
              <a:t>παιδική</a:t>
            </a:r>
            <a:r>
              <a:rPr dirty="0" sz="3200" spc="-130">
                <a:latin typeface="Trebuchet MS"/>
                <a:cs typeface="Trebuchet MS"/>
              </a:rPr>
              <a:t> </a:t>
            </a:r>
            <a:r>
              <a:rPr dirty="0" sz="3200" spc="-45">
                <a:latin typeface="Trebuchet MS"/>
                <a:cs typeface="Trebuchet MS"/>
              </a:rPr>
              <a:t>του</a:t>
            </a:r>
            <a:r>
              <a:rPr dirty="0" sz="3200" spc="-114">
                <a:latin typeface="Trebuchet MS"/>
                <a:cs typeface="Trebuchet MS"/>
              </a:rPr>
              <a:t> </a:t>
            </a:r>
            <a:r>
              <a:rPr dirty="0" sz="3200" spc="-145">
                <a:latin typeface="Trebuchet MS"/>
                <a:cs typeface="Trebuchet MS"/>
              </a:rPr>
              <a:t>ηλικία</a:t>
            </a:r>
            <a:r>
              <a:rPr dirty="0" sz="3200" spc="-95">
                <a:latin typeface="Trebuchet MS"/>
                <a:cs typeface="Trebuchet MS"/>
              </a:rPr>
              <a:t> </a:t>
            </a:r>
            <a:r>
              <a:rPr dirty="0" sz="3200" spc="-120">
                <a:latin typeface="Trebuchet MS"/>
                <a:cs typeface="Trebuchet MS"/>
              </a:rPr>
              <a:t>ένας</a:t>
            </a:r>
            <a:r>
              <a:rPr dirty="0" sz="3200" spc="-100">
                <a:latin typeface="Trebuchet MS"/>
                <a:cs typeface="Trebuchet MS"/>
              </a:rPr>
              <a:t> εργάτης</a:t>
            </a:r>
            <a:r>
              <a:rPr dirty="0" sz="3200" spc="-110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και </a:t>
            </a:r>
            <a:r>
              <a:rPr dirty="0" sz="3200" spc="-114">
                <a:latin typeface="Trebuchet MS"/>
                <a:cs typeface="Trebuchet MS"/>
              </a:rPr>
              <a:t>αλλιώς</a:t>
            </a:r>
            <a:r>
              <a:rPr dirty="0" sz="3200" spc="-275">
                <a:latin typeface="Trebuchet MS"/>
                <a:cs typeface="Trebuchet MS"/>
              </a:rPr>
              <a:t> </a:t>
            </a:r>
            <a:r>
              <a:rPr dirty="0" sz="3200" spc="-85">
                <a:latin typeface="Trebuchet MS"/>
                <a:cs typeface="Trebuchet MS"/>
              </a:rPr>
              <a:t>ένας</a:t>
            </a:r>
            <a:r>
              <a:rPr dirty="0" sz="3200" spc="-265">
                <a:latin typeface="Trebuchet MS"/>
                <a:cs typeface="Trebuchet MS"/>
              </a:rPr>
              <a:t> </a:t>
            </a:r>
            <a:r>
              <a:rPr dirty="0" sz="3200" spc="-50">
                <a:latin typeface="Trebuchet MS"/>
                <a:cs typeface="Trebuchet MS"/>
              </a:rPr>
              <a:t>αστός</a:t>
            </a:r>
            <a:r>
              <a:rPr dirty="0" sz="3200" spc="-27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που</a:t>
            </a:r>
            <a:r>
              <a:rPr dirty="0" sz="3200" spc="-275">
                <a:latin typeface="Trebuchet MS"/>
                <a:cs typeface="Trebuchet MS"/>
              </a:rPr>
              <a:t> </a:t>
            </a:r>
            <a:r>
              <a:rPr dirty="0" sz="3200" spc="-50">
                <a:latin typeface="Trebuchet MS"/>
                <a:cs typeface="Trebuchet MS"/>
              </a:rPr>
              <a:t>έζησαν</a:t>
            </a:r>
            <a:r>
              <a:rPr dirty="0" sz="3200" spc="-280">
                <a:latin typeface="Trebuchet MS"/>
                <a:cs typeface="Trebuchet MS"/>
              </a:rPr>
              <a:t> </a:t>
            </a:r>
            <a:r>
              <a:rPr dirty="0" sz="3200" spc="-85">
                <a:latin typeface="Trebuchet MS"/>
                <a:cs typeface="Trebuchet MS"/>
              </a:rPr>
              <a:t>την</a:t>
            </a:r>
            <a:r>
              <a:rPr dirty="0" sz="3200" spc="-275">
                <a:latin typeface="Trebuchet MS"/>
                <a:cs typeface="Trebuchet MS"/>
              </a:rPr>
              <a:t> </a:t>
            </a:r>
            <a:r>
              <a:rPr dirty="0" sz="3200" spc="-65">
                <a:latin typeface="Trebuchet MS"/>
                <a:cs typeface="Trebuchet MS"/>
              </a:rPr>
              <a:t>ίδια</a:t>
            </a:r>
            <a:r>
              <a:rPr dirty="0" sz="3200" spc="-285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περίοδο.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838199" y="6485312"/>
            <a:ext cx="10515600" cy="0"/>
          </a:xfrm>
          <a:custGeom>
            <a:avLst/>
            <a:gdLst/>
            <a:ahLst/>
            <a:cxnLst/>
            <a:rect l="l" t="t" r="r" b="b"/>
            <a:pathLst>
              <a:path w="10515600" h="0">
                <a:moveTo>
                  <a:pt x="10515600" y="0"/>
                </a:moveTo>
                <a:lnTo>
                  <a:pt x="0" y="1"/>
                </a:lnTo>
              </a:path>
            </a:pathLst>
          </a:custGeom>
          <a:ln w="57150">
            <a:solidFill>
              <a:srgbClr val="0F9ED5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8497" y="226059"/>
            <a:ext cx="252476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70"/>
              <a:t>Παράδειγμα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840539" y="1121155"/>
            <a:ext cx="5803900" cy="4749800"/>
          </a:xfrm>
          <a:prstGeom prst="rect">
            <a:avLst/>
          </a:prstGeom>
        </p:spPr>
        <p:txBody>
          <a:bodyPr wrap="square" lIns="0" tIns="104775" rIns="0" bIns="0" rtlCol="0" vert="horz">
            <a:spAutoFit/>
          </a:bodyPr>
          <a:lstStyle/>
          <a:p>
            <a:pPr algn="just" marL="12700" marR="5080">
              <a:lnSpc>
                <a:spcPct val="79800"/>
              </a:lnSpc>
              <a:spcBef>
                <a:spcPts val="825"/>
              </a:spcBef>
            </a:pPr>
            <a:r>
              <a:rPr dirty="0" sz="3000">
                <a:latin typeface="Trebuchet MS"/>
                <a:cs typeface="Trebuchet MS"/>
              </a:rPr>
              <a:t>Στο</a:t>
            </a:r>
            <a:r>
              <a:rPr dirty="0" sz="3000" spc="-105">
                <a:latin typeface="Trebuchet MS"/>
                <a:cs typeface="Trebuchet MS"/>
              </a:rPr>
              <a:t> Τέρνι</a:t>
            </a:r>
            <a:r>
              <a:rPr dirty="0" sz="3000" spc="-9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όλοι</a:t>
            </a:r>
            <a:r>
              <a:rPr dirty="0" sz="3000" spc="-9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σχεδόν</a:t>
            </a:r>
            <a:r>
              <a:rPr dirty="0" sz="3000" spc="-9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οι</a:t>
            </a:r>
            <a:r>
              <a:rPr dirty="0" sz="3000" spc="-90">
                <a:latin typeface="Trebuchet MS"/>
                <a:cs typeface="Trebuchet MS"/>
              </a:rPr>
              <a:t> </a:t>
            </a:r>
            <a:r>
              <a:rPr dirty="0" sz="3000" spc="-50">
                <a:latin typeface="Trebuchet MS"/>
                <a:cs typeface="Trebuchet MS"/>
              </a:rPr>
              <a:t>αφηγητές </a:t>
            </a:r>
            <a:r>
              <a:rPr dirty="0" sz="3000">
                <a:latin typeface="Trebuchet MS"/>
                <a:cs typeface="Trebuchet MS"/>
              </a:rPr>
              <a:t>διηγούνταν</a:t>
            </a:r>
            <a:r>
              <a:rPr dirty="0" sz="3000" spc="430">
                <a:latin typeface="Trebuchet MS"/>
                <a:cs typeface="Trebuchet MS"/>
              </a:rPr>
              <a:t>    </a:t>
            </a:r>
            <a:r>
              <a:rPr dirty="0" sz="3000">
                <a:latin typeface="Trebuchet MS"/>
                <a:cs typeface="Trebuchet MS"/>
              </a:rPr>
              <a:t>ένα</a:t>
            </a:r>
            <a:r>
              <a:rPr dirty="0" sz="3000" spc="430">
                <a:latin typeface="Trebuchet MS"/>
                <a:cs typeface="Trebuchet MS"/>
              </a:rPr>
              <a:t>    </a:t>
            </a:r>
            <a:r>
              <a:rPr dirty="0" sz="3000" spc="-30">
                <a:latin typeface="Trebuchet MS"/>
                <a:cs typeface="Trebuchet MS"/>
              </a:rPr>
              <a:t>τραυματικό </a:t>
            </a:r>
            <a:r>
              <a:rPr dirty="0" sz="3000">
                <a:latin typeface="Trebuchet MS"/>
                <a:cs typeface="Trebuchet MS"/>
              </a:rPr>
              <a:t>γεγονός,</a:t>
            </a:r>
            <a:r>
              <a:rPr dirty="0" sz="3000" spc="120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τον</a:t>
            </a:r>
            <a:r>
              <a:rPr dirty="0" sz="3000" spc="125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φόνο</a:t>
            </a:r>
            <a:r>
              <a:rPr dirty="0" sz="3000" spc="125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του</a:t>
            </a:r>
            <a:r>
              <a:rPr dirty="0" sz="3000" spc="120">
                <a:latin typeface="Trebuchet MS"/>
                <a:cs typeface="Trebuchet MS"/>
              </a:rPr>
              <a:t>  </a:t>
            </a:r>
            <a:r>
              <a:rPr dirty="0" sz="3000" spc="-10">
                <a:latin typeface="Trebuchet MS"/>
                <a:cs typeface="Trebuchet MS"/>
              </a:rPr>
              <a:t>εργάτη </a:t>
            </a:r>
            <a:r>
              <a:rPr dirty="0" sz="3000" b="1">
                <a:latin typeface="Trebuchet MS"/>
                <a:cs typeface="Trebuchet MS"/>
              </a:rPr>
              <a:t>Λουίτζι</a:t>
            </a:r>
            <a:r>
              <a:rPr dirty="0" sz="3000" spc="-45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Τραστούλι</a:t>
            </a:r>
            <a:r>
              <a:rPr dirty="0" sz="3000" spc="-50" b="1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το</a:t>
            </a:r>
            <a:r>
              <a:rPr dirty="0" sz="3000" spc="-50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1949</a:t>
            </a:r>
            <a:r>
              <a:rPr dirty="0" sz="3000" spc="-50">
                <a:latin typeface="Trebuchet MS"/>
                <a:cs typeface="Trebuchet MS"/>
              </a:rPr>
              <a:t>  </a:t>
            </a:r>
            <a:r>
              <a:rPr dirty="0" sz="3000" spc="-25">
                <a:latin typeface="Trebuchet MS"/>
                <a:cs typeface="Trebuchet MS"/>
              </a:rPr>
              <a:t>στη </a:t>
            </a:r>
            <a:r>
              <a:rPr dirty="0" sz="3000">
                <a:latin typeface="Trebuchet MS"/>
                <a:cs typeface="Trebuchet MS"/>
              </a:rPr>
              <a:t>διάρκεια</a:t>
            </a:r>
            <a:r>
              <a:rPr dirty="0" sz="3000" spc="409">
                <a:latin typeface="Trebuchet MS"/>
                <a:cs typeface="Trebuchet MS"/>
              </a:rPr>
              <a:t>    </a:t>
            </a:r>
            <a:r>
              <a:rPr dirty="0" sz="3000">
                <a:latin typeface="Trebuchet MS"/>
                <a:cs typeface="Trebuchet MS"/>
              </a:rPr>
              <a:t>μιας</a:t>
            </a:r>
            <a:r>
              <a:rPr dirty="0" sz="3000" spc="420">
                <a:latin typeface="Trebuchet MS"/>
                <a:cs typeface="Trebuchet MS"/>
              </a:rPr>
              <a:t>    </a:t>
            </a:r>
            <a:r>
              <a:rPr dirty="0" sz="3000" spc="-30">
                <a:latin typeface="Trebuchet MS"/>
                <a:cs typeface="Trebuchet MS"/>
              </a:rPr>
              <a:t>διαμαρτυρίας </a:t>
            </a:r>
            <a:r>
              <a:rPr dirty="0" sz="3000">
                <a:latin typeface="Trebuchet MS"/>
                <a:cs typeface="Trebuchet MS"/>
              </a:rPr>
              <a:t>εναντίον</a:t>
            </a:r>
            <a:r>
              <a:rPr dirty="0" sz="3000" spc="26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του</a:t>
            </a:r>
            <a:r>
              <a:rPr dirty="0" sz="3000" spc="26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ΝΑΤΟ</a:t>
            </a:r>
            <a:r>
              <a:rPr dirty="0" sz="3000" spc="270">
                <a:latin typeface="Trebuchet MS"/>
                <a:cs typeface="Trebuchet MS"/>
              </a:rPr>
              <a:t> </a:t>
            </a:r>
            <a:r>
              <a:rPr dirty="0" sz="3000" spc="275">
                <a:latin typeface="Trebuchet MS"/>
                <a:cs typeface="Trebuchet MS"/>
              </a:rPr>
              <a:t>–</a:t>
            </a:r>
            <a:r>
              <a:rPr dirty="0" sz="3000" spc="26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σαν</a:t>
            </a:r>
            <a:r>
              <a:rPr dirty="0" sz="3000" spc="27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να</a:t>
            </a:r>
            <a:r>
              <a:rPr dirty="0" sz="3000" spc="260">
                <a:latin typeface="Trebuchet MS"/>
                <a:cs typeface="Trebuchet MS"/>
              </a:rPr>
              <a:t> </a:t>
            </a:r>
            <a:r>
              <a:rPr dirty="0" sz="3000" spc="-20">
                <a:latin typeface="Trebuchet MS"/>
                <a:cs typeface="Trebuchet MS"/>
              </a:rPr>
              <a:t>είχε </a:t>
            </a:r>
            <a:r>
              <a:rPr dirty="0" sz="3000">
                <a:latin typeface="Trebuchet MS"/>
                <a:cs typeface="Trebuchet MS"/>
              </a:rPr>
              <a:t>συμβεί</a:t>
            </a:r>
            <a:r>
              <a:rPr dirty="0" sz="3000" spc="41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το</a:t>
            </a:r>
            <a:r>
              <a:rPr dirty="0" sz="3000" spc="409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1953</a:t>
            </a:r>
            <a:r>
              <a:rPr dirty="0" sz="3000" spc="41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στη</a:t>
            </a:r>
            <a:r>
              <a:rPr dirty="0" sz="3000" spc="41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διάρκεια</a:t>
            </a:r>
            <a:r>
              <a:rPr dirty="0" sz="3000" spc="405">
                <a:latin typeface="Trebuchet MS"/>
                <a:cs typeface="Trebuchet MS"/>
              </a:rPr>
              <a:t> </a:t>
            </a:r>
            <a:r>
              <a:rPr dirty="0" sz="3000" spc="-25">
                <a:latin typeface="Trebuchet MS"/>
                <a:cs typeface="Trebuchet MS"/>
              </a:rPr>
              <a:t>της </a:t>
            </a:r>
            <a:r>
              <a:rPr dirty="0" sz="3000" spc="-10">
                <a:latin typeface="Trebuchet MS"/>
                <a:cs typeface="Trebuchet MS"/>
              </a:rPr>
              <a:t>εξέγερσης</a:t>
            </a:r>
            <a:r>
              <a:rPr dirty="0" sz="3000" spc="-5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μετά</a:t>
            </a:r>
            <a:r>
              <a:rPr dirty="0" sz="3000" spc="-6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από</a:t>
            </a:r>
            <a:r>
              <a:rPr dirty="0" sz="3000" spc="-6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τρεις</a:t>
            </a:r>
            <a:r>
              <a:rPr dirty="0" sz="3000" spc="-55">
                <a:latin typeface="Trebuchet MS"/>
                <a:cs typeface="Trebuchet MS"/>
              </a:rPr>
              <a:t> χιλιάδες </a:t>
            </a:r>
            <a:r>
              <a:rPr dirty="0" sz="3000" spc="-50">
                <a:latin typeface="Trebuchet MS"/>
                <a:cs typeface="Trebuchet MS"/>
              </a:rPr>
              <a:t>απολύσεις</a:t>
            </a:r>
            <a:r>
              <a:rPr dirty="0" sz="3000" spc="-240">
                <a:latin typeface="Trebuchet MS"/>
                <a:cs typeface="Trebuchet MS"/>
              </a:rPr>
              <a:t> </a:t>
            </a:r>
            <a:r>
              <a:rPr dirty="0" sz="3000" spc="-45">
                <a:latin typeface="Trebuchet MS"/>
                <a:cs typeface="Trebuchet MS"/>
              </a:rPr>
              <a:t>στα</a:t>
            </a:r>
            <a:r>
              <a:rPr dirty="0" sz="3000" spc="-245">
                <a:latin typeface="Trebuchet MS"/>
                <a:cs typeface="Trebuchet MS"/>
              </a:rPr>
              <a:t> </a:t>
            </a:r>
            <a:r>
              <a:rPr dirty="0" sz="3000" spc="-10">
                <a:latin typeface="Trebuchet MS"/>
                <a:cs typeface="Trebuchet MS"/>
              </a:rPr>
              <a:t>Χαλυβουργεία.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10"/>
              </a:spcBef>
            </a:pPr>
            <a:endParaRPr sz="3000">
              <a:latin typeface="Trebuchet MS"/>
              <a:cs typeface="Trebuchet MS"/>
            </a:endParaRPr>
          </a:p>
          <a:p>
            <a:pPr algn="just" marL="12700" marR="5080">
              <a:lnSpc>
                <a:spcPct val="78000"/>
              </a:lnSpc>
            </a:pPr>
            <a:r>
              <a:rPr dirty="0" sz="3000">
                <a:latin typeface="Trebuchet MS"/>
                <a:cs typeface="Trebuchet MS"/>
              </a:rPr>
              <a:t>Μοιάζει</a:t>
            </a:r>
            <a:r>
              <a:rPr dirty="0" sz="3000" spc="250">
                <a:latin typeface="Trebuchet MS"/>
                <a:cs typeface="Trebuchet MS"/>
              </a:rPr>
              <a:t>  </a:t>
            </a:r>
            <a:r>
              <a:rPr dirty="0" sz="3000" spc="55">
                <a:latin typeface="Trebuchet MS"/>
                <a:cs typeface="Trebuchet MS"/>
              </a:rPr>
              <a:t>με</a:t>
            </a:r>
            <a:r>
              <a:rPr dirty="0" sz="3000" spc="245">
                <a:latin typeface="Trebuchet MS"/>
                <a:cs typeface="Trebuchet MS"/>
              </a:rPr>
              <a:t>  </a:t>
            </a:r>
            <a:r>
              <a:rPr dirty="0" sz="3000">
                <a:latin typeface="Trebuchet MS"/>
                <a:cs typeface="Trebuchet MS"/>
              </a:rPr>
              <a:t>κλασική</a:t>
            </a:r>
            <a:r>
              <a:rPr dirty="0" sz="3000" spc="250">
                <a:latin typeface="Trebuchet MS"/>
                <a:cs typeface="Trebuchet MS"/>
              </a:rPr>
              <a:t>  </a:t>
            </a:r>
            <a:r>
              <a:rPr dirty="0" sz="3000" spc="-10">
                <a:latin typeface="Trebuchet MS"/>
                <a:cs typeface="Trebuchet MS"/>
              </a:rPr>
              <a:t>περίπτωση </a:t>
            </a:r>
            <a:r>
              <a:rPr dirty="0" sz="3000" spc="-75">
                <a:latin typeface="Trebuchet MS"/>
                <a:cs typeface="Trebuchet MS"/>
              </a:rPr>
              <a:t>αναξιοπιστίας</a:t>
            </a:r>
            <a:r>
              <a:rPr dirty="0" sz="3000" spc="-240">
                <a:latin typeface="Trebuchet MS"/>
                <a:cs typeface="Trebuchet MS"/>
              </a:rPr>
              <a:t> </a:t>
            </a:r>
            <a:r>
              <a:rPr dirty="0" sz="3000" spc="-65">
                <a:latin typeface="Trebuchet MS"/>
                <a:cs typeface="Trebuchet MS"/>
              </a:rPr>
              <a:t>της</a:t>
            </a:r>
            <a:r>
              <a:rPr dirty="0" sz="3000" spc="-235">
                <a:latin typeface="Trebuchet MS"/>
                <a:cs typeface="Trebuchet MS"/>
              </a:rPr>
              <a:t> </a:t>
            </a:r>
            <a:r>
              <a:rPr dirty="0" sz="3000" spc="-70">
                <a:latin typeface="Trebuchet MS"/>
                <a:cs typeface="Trebuchet MS"/>
              </a:rPr>
              <a:t>μνήμης.</a:t>
            </a:r>
            <a:r>
              <a:rPr dirty="0" sz="3000" spc="-235">
                <a:latin typeface="Trebuchet MS"/>
                <a:cs typeface="Trebuchet MS"/>
              </a:rPr>
              <a:t> </a:t>
            </a:r>
            <a:r>
              <a:rPr dirty="0" sz="3000" spc="-240">
                <a:latin typeface="Trebuchet MS"/>
                <a:cs typeface="Trebuchet MS"/>
              </a:rPr>
              <a:t>(</a:t>
            </a:r>
            <a:r>
              <a:rPr dirty="0" sz="3000" spc="-250">
                <a:latin typeface="Trebuchet MS"/>
                <a:cs typeface="Trebuchet MS"/>
              </a:rPr>
              <a:t> </a:t>
            </a:r>
            <a:r>
              <a:rPr dirty="0" sz="3000" spc="-95">
                <a:latin typeface="Trebuchet MS"/>
                <a:cs typeface="Trebuchet MS"/>
              </a:rPr>
              <a:t>Portelli)</a:t>
            </a:r>
            <a:endParaRPr sz="30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733031" y="0"/>
            <a:ext cx="5459095" cy="6858000"/>
            <a:chOff x="6733031" y="0"/>
            <a:chExt cx="5459095" cy="68580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3031" y="0"/>
              <a:ext cx="5455920" cy="685799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57796" y="0"/>
              <a:ext cx="5334149" cy="68579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463038" y="5593123"/>
            <a:ext cx="9537700" cy="12700"/>
          </a:xfrm>
          <a:custGeom>
            <a:avLst/>
            <a:gdLst/>
            <a:ahLst/>
            <a:cxnLst/>
            <a:rect l="l" t="t" r="r" b="b"/>
            <a:pathLst>
              <a:path w="9537700" h="12700">
                <a:moveTo>
                  <a:pt x="9537700" y="0"/>
                </a:moveTo>
                <a:lnTo>
                  <a:pt x="0" y="0"/>
                </a:lnTo>
                <a:lnTo>
                  <a:pt x="0" y="12699"/>
                </a:lnTo>
                <a:lnTo>
                  <a:pt x="9537700" y="12699"/>
                </a:lnTo>
                <a:lnTo>
                  <a:pt x="9537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450338" y="946403"/>
            <a:ext cx="9567545" cy="5161280"/>
          </a:xfrm>
          <a:prstGeom prst="rect">
            <a:avLst/>
          </a:prstGeom>
        </p:spPr>
        <p:txBody>
          <a:bodyPr wrap="square" lIns="0" tIns="62865" rIns="0" bIns="0" rtlCol="0" vert="horz">
            <a:spAutoFit/>
          </a:bodyPr>
          <a:lstStyle/>
          <a:p>
            <a:pPr algn="just" marL="12700" marR="6350">
              <a:lnSpc>
                <a:spcPct val="89700"/>
              </a:lnSpc>
              <a:spcBef>
                <a:spcPts val="495"/>
              </a:spcBef>
            </a:pPr>
            <a:r>
              <a:rPr dirty="0" sz="3200" spc="165">
                <a:latin typeface="Trebuchet MS"/>
                <a:cs typeface="Trebuchet MS"/>
              </a:rPr>
              <a:t>Η</a:t>
            </a:r>
            <a:r>
              <a:rPr dirty="0" sz="3200" spc="-3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εσφαλμένη</a:t>
            </a:r>
            <a:r>
              <a:rPr dirty="0" sz="3200" spc="-3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ανάμνηση</a:t>
            </a:r>
            <a:r>
              <a:rPr dirty="0" sz="3200" spc="-3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της</a:t>
            </a:r>
            <a:r>
              <a:rPr dirty="0" sz="3200" spc="-2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ημερομηνίας</a:t>
            </a:r>
            <a:r>
              <a:rPr dirty="0" sz="3200" spc="-2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δεν</a:t>
            </a:r>
            <a:r>
              <a:rPr dirty="0" sz="3200" spc="-3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μπορεί </a:t>
            </a:r>
            <a:r>
              <a:rPr dirty="0" sz="3200">
                <a:latin typeface="Trebuchet MS"/>
                <a:cs typeface="Trebuchet MS"/>
              </a:rPr>
              <a:t>να</a:t>
            </a:r>
            <a:r>
              <a:rPr dirty="0" sz="3200" spc="-10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αποδοθεί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σε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πολυάριθμες</a:t>
            </a:r>
            <a:r>
              <a:rPr dirty="0" sz="3200" spc="-10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ατομικές</a:t>
            </a:r>
            <a:r>
              <a:rPr dirty="0" sz="3200" spc="-9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περιστασιακές </a:t>
            </a:r>
            <a:r>
              <a:rPr dirty="0" sz="3200" spc="-45">
                <a:latin typeface="Trebuchet MS"/>
                <a:cs typeface="Trebuchet MS"/>
              </a:rPr>
              <a:t>απώλειες</a:t>
            </a:r>
            <a:r>
              <a:rPr dirty="0" sz="3200" spc="-265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μνήμης.</a:t>
            </a:r>
            <a:endParaRPr sz="3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20"/>
              </a:spcBef>
            </a:pPr>
            <a:endParaRPr sz="3200">
              <a:latin typeface="Trebuchet MS"/>
              <a:cs typeface="Trebuchet MS"/>
            </a:endParaRPr>
          </a:p>
          <a:p>
            <a:pPr algn="just" marL="12700" marR="5080">
              <a:lnSpc>
                <a:spcPct val="90300"/>
              </a:lnSpc>
            </a:pPr>
            <a:r>
              <a:rPr dirty="0" sz="3200">
                <a:latin typeface="Trebuchet MS"/>
                <a:cs typeface="Trebuchet MS"/>
              </a:rPr>
              <a:t>Μάλλον</a:t>
            </a:r>
            <a:r>
              <a:rPr dirty="0" sz="3200" spc="54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εξηγείται</a:t>
            </a:r>
            <a:r>
              <a:rPr dirty="0" sz="3200" spc="54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από</a:t>
            </a:r>
            <a:r>
              <a:rPr dirty="0" sz="3200" spc="54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το</a:t>
            </a:r>
            <a:r>
              <a:rPr dirty="0" sz="3200" spc="540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γεγονός</a:t>
            </a:r>
            <a:r>
              <a:rPr dirty="0" sz="3200" spc="54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ότι</a:t>
            </a:r>
            <a:r>
              <a:rPr dirty="0" sz="3200" spc="54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οι</a:t>
            </a:r>
            <a:r>
              <a:rPr dirty="0" sz="3200" spc="55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αφηγητές </a:t>
            </a:r>
            <a:r>
              <a:rPr dirty="0" sz="3200">
                <a:latin typeface="Trebuchet MS"/>
                <a:cs typeface="Trebuchet MS"/>
              </a:rPr>
              <a:t>μετατοπίζουν</a:t>
            </a:r>
            <a:r>
              <a:rPr dirty="0" sz="3200" spc="14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τον</a:t>
            </a:r>
            <a:r>
              <a:rPr dirty="0" sz="3200" spc="14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συγκεκριμένο</a:t>
            </a:r>
            <a:r>
              <a:rPr dirty="0" sz="3200" spc="145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θάνατο</a:t>
            </a:r>
            <a:r>
              <a:rPr dirty="0" sz="3200" spc="140">
                <a:latin typeface="Trebuchet MS"/>
                <a:cs typeface="Trebuchet MS"/>
              </a:rPr>
              <a:t>  </a:t>
            </a:r>
            <a:r>
              <a:rPr dirty="0" sz="3200">
                <a:latin typeface="Trebuchet MS"/>
                <a:cs typeface="Trebuchet MS"/>
              </a:rPr>
              <a:t>από</a:t>
            </a:r>
            <a:r>
              <a:rPr dirty="0" sz="3200" spc="145">
                <a:latin typeface="Trebuchet MS"/>
                <a:cs typeface="Trebuchet MS"/>
              </a:rPr>
              <a:t>  </a:t>
            </a:r>
            <a:r>
              <a:rPr dirty="0" sz="3200" spc="-25">
                <a:latin typeface="Trebuchet MS"/>
                <a:cs typeface="Trebuchet MS"/>
              </a:rPr>
              <a:t>μια </a:t>
            </a:r>
            <a:r>
              <a:rPr dirty="0" sz="3200" spc="-100">
                <a:latin typeface="Trebuchet MS"/>
                <a:cs typeface="Trebuchet MS"/>
              </a:rPr>
              <a:t>χρονική</a:t>
            </a:r>
            <a:r>
              <a:rPr dirty="0" sz="3200" spc="-145">
                <a:latin typeface="Trebuchet MS"/>
                <a:cs typeface="Trebuchet MS"/>
              </a:rPr>
              <a:t> </a:t>
            </a:r>
            <a:r>
              <a:rPr dirty="0" sz="3200" spc="-65">
                <a:latin typeface="Trebuchet MS"/>
                <a:cs typeface="Trebuchet MS"/>
              </a:rPr>
              <a:t>στιγμή</a:t>
            </a:r>
            <a:r>
              <a:rPr dirty="0" sz="3200" spc="-175">
                <a:latin typeface="Trebuchet MS"/>
                <a:cs typeface="Trebuchet MS"/>
              </a:rPr>
              <a:t> </a:t>
            </a:r>
            <a:r>
              <a:rPr dirty="0" sz="3200" spc="-125">
                <a:latin typeface="Trebuchet MS"/>
                <a:cs typeface="Trebuchet MS"/>
              </a:rPr>
              <a:t>και</a:t>
            </a:r>
            <a:r>
              <a:rPr dirty="0" sz="3200" spc="-114">
                <a:latin typeface="Trebuchet MS"/>
                <a:cs typeface="Trebuchet MS"/>
              </a:rPr>
              <a:t> </a:t>
            </a:r>
            <a:r>
              <a:rPr dirty="0" sz="3200" spc="-90">
                <a:latin typeface="Trebuchet MS"/>
                <a:cs typeface="Trebuchet MS"/>
              </a:rPr>
              <a:t>έναν</a:t>
            </a:r>
            <a:r>
              <a:rPr dirty="0" sz="3200" spc="-150">
                <a:latin typeface="Trebuchet MS"/>
                <a:cs typeface="Trebuchet MS"/>
              </a:rPr>
              <a:t> </a:t>
            </a:r>
            <a:r>
              <a:rPr dirty="0" sz="3200" spc="-20">
                <a:latin typeface="Trebuchet MS"/>
                <a:cs typeface="Trebuchet MS"/>
              </a:rPr>
              <a:t>τόπο</a:t>
            </a:r>
            <a:r>
              <a:rPr dirty="0" sz="3200" spc="-204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που</a:t>
            </a:r>
            <a:r>
              <a:rPr dirty="0" sz="3200" spc="-155">
                <a:latin typeface="Trebuchet MS"/>
                <a:cs typeface="Trebuchet MS"/>
              </a:rPr>
              <a:t> </a:t>
            </a:r>
            <a:r>
              <a:rPr dirty="0" sz="3200" spc="-60">
                <a:latin typeface="Trebuchet MS"/>
                <a:cs typeface="Trebuchet MS"/>
              </a:rPr>
              <a:t>συμβόλιζαν</a:t>
            </a:r>
            <a:r>
              <a:rPr dirty="0" sz="3200" spc="-150">
                <a:latin typeface="Trebuchet MS"/>
                <a:cs typeface="Trebuchet MS"/>
              </a:rPr>
              <a:t> </a:t>
            </a:r>
            <a:r>
              <a:rPr dirty="0" sz="3200" spc="-50">
                <a:latin typeface="Trebuchet MS"/>
                <a:cs typeface="Trebuchet MS"/>
              </a:rPr>
              <a:t>ήττα</a:t>
            </a:r>
            <a:r>
              <a:rPr dirty="0" sz="3200" spc="-165">
                <a:latin typeface="Trebuchet MS"/>
                <a:cs typeface="Trebuchet MS"/>
              </a:rPr>
              <a:t> </a:t>
            </a:r>
            <a:r>
              <a:rPr dirty="0" sz="3200" spc="-25">
                <a:latin typeface="Trebuchet MS"/>
                <a:cs typeface="Trebuchet MS"/>
              </a:rPr>
              <a:t>και </a:t>
            </a:r>
            <a:r>
              <a:rPr dirty="0" sz="3200">
                <a:latin typeface="Trebuchet MS"/>
                <a:cs typeface="Trebuchet MS"/>
              </a:rPr>
              <a:t>εξευτελισμό</a:t>
            </a:r>
            <a:r>
              <a:rPr dirty="0" sz="3200" spc="50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σε</a:t>
            </a:r>
            <a:r>
              <a:rPr dirty="0" sz="3200" spc="505"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ένα</a:t>
            </a:r>
            <a:r>
              <a:rPr dirty="0" u="sng" sz="3200" spc="50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πλαίσιο</a:t>
            </a:r>
            <a:r>
              <a:rPr dirty="0" u="sng" sz="3200" spc="5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όπου</a:t>
            </a:r>
            <a:r>
              <a:rPr dirty="0" u="sng" sz="3200" spc="51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θα</a:t>
            </a:r>
            <a:r>
              <a:rPr dirty="0" u="sng" sz="3200" spc="5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μπορούσε</a:t>
            </a:r>
            <a:r>
              <a:rPr dirty="0" u="sng" sz="3200" spc="51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sz="3200" spc="-25"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εξηγηθεί</a:t>
            </a:r>
            <a:r>
              <a:rPr dirty="0" u="sng" sz="3200" spc="17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ως</a:t>
            </a:r>
            <a:r>
              <a:rPr dirty="0" u="sng" sz="3200" spc="18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μέρος</a:t>
            </a:r>
            <a:r>
              <a:rPr dirty="0" u="sng" sz="3200" spc="18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ενός</a:t>
            </a:r>
            <a:r>
              <a:rPr dirty="0" u="sng" sz="3200" spc="18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γεγονότος,</a:t>
            </a:r>
            <a:r>
              <a:rPr dirty="0" u="sng" sz="3200" spc="1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από</a:t>
            </a:r>
            <a:r>
              <a:rPr dirty="0" u="sng" sz="3200" spc="18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3200" spc="17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οποίο</a:t>
            </a:r>
            <a:r>
              <a:rPr dirty="0" u="sng" sz="3200" spc="18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οι</a:t>
            </a:r>
            <a:r>
              <a:rPr dirty="0" sz="3200" spc="-25">
                <a:latin typeface="Trebuchet MS"/>
                <a:cs typeface="Trebuchet MS"/>
              </a:rPr>
              <a:t> </a:t>
            </a:r>
            <a:r>
              <a:rPr dirty="0" sz="3200">
                <a:latin typeface="Trebuchet MS"/>
                <a:cs typeface="Trebuchet MS"/>
              </a:rPr>
              <a:t>εργάτες</a:t>
            </a:r>
            <a:r>
              <a:rPr dirty="0" sz="3200" spc="260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θα</a:t>
            </a:r>
            <a:r>
              <a:rPr dirty="0" sz="3200" spc="254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μπορούσαν</a:t>
            </a:r>
            <a:r>
              <a:rPr dirty="0" sz="3200" spc="260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να</a:t>
            </a:r>
            <a:r>
              <a:rPr dirty="0" sz="3200" spc="260">
                <a:latin typeface="Trebuchet MS"/>
                <a:cs typeface="Trebuchet MS"/>
              </a:rPr>
              <a:t>   </a:t>
            </a:r>
            <a:r>
              <a:rPr dirty="0" sz="3200">
                <a:latin typeface="Trebuchet MS"/>
                <a:cs typeface="Trebuchet MS"/>
              </a:rPr>
              <a:t>περισώσουν</a:t>
            </a:r>
            <a:r>
              <a:rPr dirty="0" sz="3200" spc="254">
                <a:latin typeface="Trebuchet MS"/>
                <a:cs typeface="Trebuchet MS"/>
              </a:rPr>
              <a:t>   </a:t>
            </a:r>
            <a:r>
              <a:rPr dirty="0" sz="3200" spc="-25">
                <a:latin typeface="Trebuchet MS"/>
                <a:cs typeface="Trebuchet MS"/>
              </a:rPr>
              <a:t>την </a:t>
            </a:r>
            <a:r>
              <a:rPr dirty="0" u="heavy" sz="32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αυτοεκτίμησή</a:t>
            </a:r>
            <a:r>
              <a:rPr dirty="0" u="heavy" sz="3200" spc="-2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heavy" sz="32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τους.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8" cy="6278137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10817363" y="6510019"/>
            <a:ext cx="9944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>
                <a:latin typeface="Trebuchet MS"/>
                <a:cs typeface="Trebuchet MS"/>
              </a:rPr>
              <a:t>Πηγή:</a:t>
            </a:r>
            <a:r>
              <a:rPr dirty="0" sz="1800" spc="-145">
                <a:latin typeface="Trebuchet MS"/>
                <a:cs typeface="Trebuchet MS"/>
              </a:rPr>
              <a:t> </a:t>
            </a:r>
            <a:r>
              <a:rPr dirty="0" sz="1800" spc="-25">
                <a:latin typeface="Trebuchet MS"/>
                <a:cs typeface="Trebuchet MS"/>
              </a:rPr>
              <a:t>ΕΠΙ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83339"/>
            <a:ext cx="4039624" cy="567466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94960" y="10"/>
            <a:ext cx="4029005" cy="5707412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179346" y="1183339"/>
            <a:ext cx="4012613" cy="56746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5" y="0"/>
                </a:moveTo>
                <a:lnTo>
                  <a:pt x="0" y="0"/>
                </a:lnTo>
                <a:lnTo>
                  <a:pt x="0" y="673460"/>
                </a:lnTo>
                <a:lnTo>
                  <a:pt x="195855" y="673460"/>
                </a:lnTo>
                <a:lnTo>
                  <a:pt x="195855" y="0"/>
                </a:lnTo>
                <a:close/>
              </a:path>
            </a:pathLst>
          </a:custGeom>
          <a:solidFill>
            <a:srgbClr val="0F9E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267837" y="1216596"/>
            <a:ext cx="196215" cy="673735"/>
          </a:xfrm>
          <a:custGeom>
            <a:avLst/>
            <a:gdLst/>
            <a:ahLst/>
            <a:cxnLst/>
            <a:rect l="l" t="t" r="r" b="b"/>
            <a:pathLst>
              <a:path w="196215" h="673735">
                <a:moveTo>
                  <a:pt x="195854" y="0"/>
                </a:moveTo>
                <a:lnTo>
                  <a:pt x="0" y="0"/>
                </a:lnTo>
                <a:lnTo>
                  <a:pt x="0" y="673460"/>
                </a:lnTo>
                <a:lnTo>
                  <a:pt x="195854" y="673460"/>
                </a:lnTo>
                <a:lnTo>
                  <a:pt x="195854" y="0"/>
                </a:lnTo>
                <a:close/>
              </a:path>
            </a:pathLst>
          </a:custGeom>
          <a:solidFill>
            <a:srgbClr val="0F9ED5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499872" y="600455"/>
            <a:ext cx="11189335" cy="2176780"/>
            <a:chOff x="499872" y="600455"/>
            <a:chExt cx="11189335" cy="2176780"/>
          </a:xfrm>
        </p:grpSpPr>
        <p:sp>
          <p:nvSpPr>
            <p:cNvPr id="5" name="object 5" descr=""/>
            <p:cNvSpPr/>
            <p:nvPr/>
          </p:nvSpPr>
          <p:spPr>
            <a:xfrm>
              <a:off x="535670" y="1216596"/>
              <a:ext cx="104775" cy="673735"/>
            </a:xfrm>
            <a:custGeom>
              <a:avLst/>
              <a:gdLst/>
              <a:ahLst/>
              <a:cxnLst/>
              <a:rect l="l" t="t" r="r" b="b"/>
              <a:pathLst>
                <a:path w="104775" h="673735">
                  <a:moveTo>
                    <a:pt x="0" y="673460"/>
                  </a:moveTo>
                  <a:lnTo>
                    <a:pt x="104408" y="673460"/>
                  </a:lnTo>
                  <a:lnTo>
                    <a:pt x="104408" y="0"/>
                  </a:lnTo>
                  <a:lnTo>
                    <a:pt x="0" y="0"/>
                  </a:lnTo>
                  <a:lnTo>
                    <a:pt x="0" y="673460"/>
                  </a:lnTo>
                  <a:close/>
                </a:path>
              </a:pathLst>
            </a:custGeom>
            <a:solidFill>
              <a:srgbClr val="0F9ED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9872" y="600455"/>
              <a:ext cx="11189208" cy="217627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40079" y="613953"/>
            <a:ext cx="10908030" cy="1894205"/>
          </a:xfrm>
          <a:prstGeom prst="rect"/>
          <a:solidFill>
            <a:srgbClr val="FFFFFF"/>
          </a:solidFill>
        </p:spPr>
        <p:txBody>
          <a:bodyPr wrap="square" lIns="0" tIns="528955" rIns="0" bIns="0" rtlCol="0" vert="horz">
            <a:spAutoFit/>
          </a:bodyPr>
          <a:lstStyle/>
          <a:p>
            <a:pPr marL="494665">
              <a:lnSpc>
                <a:spcPct val="100000"/>
              </a:lnSpc>
              <a:spcBef>
                <a:spcPts val="4165"/>
              </a:spcBef>
            </a:pPr>
            <a:r>
              <a:rPr dirty="0" sz="4800" spc="-254"/>
              <a:t>Προκαταρκτική</a:t>
            </a:r>
            <a:r>
              <a:rPr dirty="0" sz="4800" spc="-484"/>
              <a:t> </a:t>
            </a:r>
            <a:r>
              <a:rPr dirty="0" sz="4800" spc="-10"/>
              <a:t>έρευνα</a:t>
            </a:r>
            <a:endParaRPr sz="4800"/>
          </a:p>
        </p:txBody>
      </p:sp>
      <p:sp>
        <p:nvSpPr>
          <p:cNvPr id="8" name="object 8" descr=""/>
          <p:cNvSpPr/>
          <p:nvPr/>
        </p:nvSpPr>
        <p:spPr>
          <a:xfrm>
            <a:off x="838199" y="6485312"/>
            <a:ext cx="10515600" cy="0"/>
          </a:xfrm>
          <a:custGeom>
            <a:avLst/>
            <a:gdLst/>
            <a:ahLst/>
            <a:cxnLst/>
            <a:rect l="l" t="t" r="r" b="b"/>
            <a:pathLst>
              <a:path w="10515600" h="0">
                <a:moveTo>
                  <a:pt x="10515600" y="0"/>
                </a:moveTo>
                <a:lnTo>
                  <a:pt x="0" y="1"/>
                </a:lnTo>
              </a:path>
            </a:pathLst>
          </a:custGeom>
          <a:ln w="57150">
            <a:solidFill>
              <a:srgbClr val="0F9ED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" name="object 9" descr=""/>
          <p:cNvGrpSpPr/>
          <p:nvPr/>
        </p:nvGrpSpPr>
        <p:grpSpPr>
          <a:xfrm>
            <a:off x="1038892" y="3018130"/>
            <a:ext cx="4824095" cy="3218815"/>
            <a:chOff x="1038892" y="3018130"/>
            <a:chExt cx="4824095" cy="3218815"/>
          </a:xfrm>
        </p:grpSpPr>
        <p:sp>
          <p:nvSpPr>
            <p:cNvPr id="10" name="object 10" descr=""/>
            <p:cNvSpPr/>
            <p:nvPr/>
          </p:nvSpPr>
          <p:spPr>
            <a:xfrm>
              <a:off x="1038892" y="3018130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4057664" y="0"/>
                  </a:moveTo>
                  <a:lnTo>
                    <a:pt x="275130" y="0"/>
                  </a:lnTo>
                  <a:lnTo>
                    <a:pt x="225675" y="4432"/>
                  </a:lnTo>
                  <a:lnTo>
                    <a:pt x="179128" y="17212"/>
                  </a:lnTo>
                  <a:lnTo>
                    <a:pt x="136266" y="37563"/>
                  </a:lnTo>
                  <a:lnTo>
                    <a:pt x="97867" y="64707"/>
                  </a:lnTo>
                  <a:lnTo>
                    <a:pt x="64707" y="97867"/>
                  </a:lnTo>
                  <a:lnTo>
                    <a:pt x="37563" y="136266"/>
                  </a:lnTo>
                  <a:lnTo>
                    <a:pt x="17212" y="179128"/>
                  </a:lnTo>
                  <a:lnTo>
                    <a:pt x="4432" y="225675"/>
                  </a:lnTo>
                  <a:lnTo>
                    <a:pt x="0" y="275130"/>
                  </a:lnTo>
                  <a:lnTo>
                    <a:pt x="0" y="2476193"/>
                  </a:lnTo>
                  <a:lnTo>
                    <a:pt x="4432" y="2525649"/>
                  </a:lnTo>
                  <a:lnTo>
                    <a:pt x="17212" y="2572196"/>
                  </a:lnTo>
                  <a:lnTo>
                    <a:pt x="37563" y="2615057"/>
                  </a:lnTo>
                  <a:lnTo>
                    <a:pt x="64707" y="2653457"/>
                  </a:lnTo>
                  <a:lnTo>
                    <a:pt x="97867" y="2686617"/>
                  </a:lnTo>
                  <a:lnTo>
                    <a:pt x="136266" y="2713761"/>
                  </a:lnTo>
                  <a:lnTo>
                    <a:pt x="179128" y="2734111"/>
                  </a:lnTo>
                  <a:lnTo>
                    <a:pt x="225675" y="2746892"/>
                  </a:lnTo>
                  <a:lnTo>
                    <a:pt x="275130" y="2751324"/>
                  </a:lnTo>
                  <a:lnTo>
                    <a:pt x="4057664" y="2751324"/>
                  </a:lnTo>
                  <a:lnTo>
                    <a:pt x="4107119" y="2746892"/>
                  </a:lnTo>
                  <a:lnTo>
                    <a:pt x="4153666" y="2734111"/>
                  </a:lnTo>
                  <a:lnTo>
                    <a:pt x="4196528" y="2713761"/>
                  </a:lnTo>
                  <a:lnTo>
                    <a:pt x="4234927" y="2686617"/>
                  </a:lnTo>
                  <a:lnTo>
                    <a:pt x="4268087" y="2653457"/>
                  </a:lnTo>
                  <a:lnTo>
                    <a:pt x="4295231" y="2615057"/>
                  </a:lnTo>
                  <a:lnTo>
                    <a:pt x="4315582" y="2572196"/>
                  </a:lnTo>
                  <a:lnTo>
                    <a:pt x="4328362" y="2525649"/>
                  </a:lnTo>
                  <a:lnTo>
                    <a:pt x="4332795" y="2476193"/>
                  </a:lnTo>
                  <a:lnTo>
                    <a:pt x="4332795" y="275130"/>
                  </a:lnTo>
                  <a:lnTo>
                    <a:pt x="4328362" y="225675"/>
                  </a:lnTo>
                  <a:lnTo>
                    <a:pt x="4315582" y="179128"/>
                  </a:lnTo>
                  <a:lnTo>
                    <a:pt x="4295231" y="136266"/>
                  </a:lnTo>
                  <a:lnTo>
                    <a:pt x="4268087" y="97867"/>
                  </a:lnTo>
                  <a:lnTo>
                    <a:pt x="4234927" y="64707"/>
                  </a:lnTo>
                  <a:lnTo>
                    <a:pt x="4196528" y="37563"/>
                  </a:lnTo>
                  <a:lnTo>
                    <a:pt x="4153666" y="17212"/>
                  </a:lnTo>
                  <a:lnTo>
                    <a:pt x="4107119" y="4432"/>
                  </a:lnTo>
                  <a:lnTo>
                    <a:pt x="4057664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1520314" y="3475482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4057665" y="0"/>
                  </a:moveTo>
                  <a:lnTo>
                    <a:pt x="275131" y="0"/>
                  </a:lnTo>
                  <a:lnTo>
                    <a:pt x="225676" y="4432"/>
                  </a:lnTo>
                  <a:lnTo>
                    <a:pt x="179129" y="17212"/>
                  </a:lnTo>
                  <a:lnTo>
                    <a:pt x="136267" y="37563"/>
                  </a:lnTo>
                  <a:lnTo>
                    <a:pt x="97868" y="64707"/>
                  </a:lnTo>
                  <a:lnTo>
                    <a:pt x="64707" y="97867"/>
                  </a:lnTo>
                  <a:lnTo>
                    <a:pt x="37563" y="136266"/>
                  </a:lnTo>
                  <a:lnTo>
                    <a:pt x="17212" y="179128"/>
                  </a:lnTo>
                  <a:lnTo>
                    <a:pt x="4432" y="225675"/>
                  </a:lnTo>
                  <a:lnTo>
                    <a:pt x="0" y="275130"/>
                  </a:lnTo>
                  <a:lnTo>
                    <a:pt x="0" y="2476194"/>
                  </a:lnTo>
                  <a:lnTo>
                    <a:pt x="4432" y="2525649"/>
                  </a:lnTo>
                  <a:lnTo>
                    <a:pt x="17212" y="2572196"/>
                  </a:lnTo>
                  <a:lnTo>
                    <a:pt x="37563" y="2615057"/>
                  </a:lnTo>
                  <a:lnTo>
                    <a:pt x="64707" y="2653457"/>
                  </a:lnTo>
                  <a:lnTo>
                    <a:pt x="97868" y="2686617"/>
                  </a:lnTo>
                  <a:lnTo>
                    <a:pt x="136267" y="2713761"/>
                  </a:lnTo>
                  <a:lnTo>
                    <a:pt x="179129" y="2734111"/>
                  </a:lnTo>
                  <a:lnTo>
                    <a:pt x="225676" y="2746891"/>
                  </a:lnTo>
                  <a:lnTo>
                    <a:pt x="275131" y="2751324"/>
                  </a:lnTo>
                  <a:lnTo>
                    <a:pt x="4057665" y="2751324"/>
                  </a:lnTo>
                  <a:lnTo>
                    <a:pt x="4107120" y="2746891"/>
                  </a:lnTo>
                  <a:lnTo>
                    <a:pt x="4153667" y="2734111"/>
                  </a:lnTo>
                  <a:lnTo>
                    <a:pt x="4196528" y="2713761"/>
                  </a:lnTo>
                  <a:lnTo>
                    <a:pt x="4234928" y="2686617"/>
                  </a:lnTo>
                  <a:lnTo>
                    <a:pt x="4268088" y="2653457"/>
                  </a:lnTo>
                  <a:lnTo>
                    <a:pt x="4295232" y="2615057"/>
                  </a:lnTo>
                  <a:lnTo>
                    <a:pt x="4315582" y="2572196"/>
                  </a:lnTo>
                  <a:lnTo>
                    <a:pt x="4328362" y="2525649"/>
                  </a:lnTo>
                  <a:lnTo>
                    <a:pt x="4332795" y="2476194"/>
                  </a:lnTo>
                  <a:lnTo>
                    <a:pt x="4332795" y="275130"/>
                  </a:lnTo>
                  <a:lnTo>
                    <a:pt x="4328362" y="225675"/>
                  </a:lnTo>
                  <a:lnTo>
                    <a:pt x="4315582" y="179128"/>
                  </a:lnTo>
                  <a:lnTo>
                    <a:pt x="4295232" y="136266"/>
                  </a:lnTo>
                  <a:lnTo>
                    <a:pt x="4268088" y="97867"/>
                  </a:lnTo>
                  <a:lnTo>
                    <a:pt x="4234928" y="64707"/>
                  </a:lnTo>
                  <a:lnTo>
                    <a:pt x="4196528" y="37563"/>
                  </a:lnTo>
                  <a:lnTo>
                    <a:pt x="4153667" y="17212"/>
                  </a:lnTo>
                  <a:lnTo>
                    <a:pt x="4107120" y="4432"/>
                  </a:lnTo>
                  <a:lnTo>
                    <a:pt x="4057665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1520314" y="3475482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0" y="275130"/>
                  </a:moveTo>
                  <a:lnTo>
                    <a:pt x="4432" y="225675"/>
                  </a:lnTo>
                  <a:lnTo>
                    <a:pt x="17212" y="179128"/>
                  </a:lnTo>
                  <a:lnTo>
                    <a:pt x="37563" y="136266"/>
                  </a:lnTo>
                  <a:lnTo>
                    <a:pt x="64707" y="97867"/>
                  </a:lnTo>
                  <a:lnTo>
                    <a:pt x="97867" y="64707"/>
                  </a:lnTo>
                  <a:lnTo>
                    <a:pt x="136266" y="37563"/>
                  </a:lnTo>
                  <a:lnTo>
                    <a:pt x="179128" y="17212"/>
                  </a:lnTo>
                  <a:lnTo>
                    <a:pt x="225675" y="4432"/>
                  </a:lnTo>
                  <a:lnTo>
                    <a:pt x="275130" y="0"/>
                  </a:lnTo>
                  <a:lnTo>
                    <a:pt x="4057665" y="0"/>
                  </a:lnTo>
                  <a:lnTo>
                    <a:pt x="4107119" y="4432"/>
                  </a:lnTo>
                  <a:lnTo>
                    <a:pt x="4153666" y="17212"/>
                  </a:lnTo>
                  <a:lnTo>
                    <a:pt x="4196528" y="37563"/>
                  </a:lnTo>
                  <a:lnTo>
                    <a:pt x="4234927" y="64707"/>
                  </a:lnTo>
                  <a:lnTo>
                    <a:pt x="4268087" y="97867"/>
                  </a:lnTo>
                  <a:lnTo>
                    <a:pt x="4295231" y="136266"/>
                  </a:lnTo>
                  <a:lnTo>
                    <a:pt x="4315582" y="179128"/>
                  </a:lnTo>
                  <a:lnTo>
                    <a:pt x="4328362" y="225675"/>
                  </a:lnTo>
                  <a:lnTo>
                    <a:pt x="4332795" y="275130"/>
                  </a:lnTo>
                  <a:lnTo>
                    <a:pt x="4332795" y="2476194"/>
                  </a:lnTo>
                  <a:lnTo>
                    <a:pt x="4328362" y="2525649"/>
                  </a:lnTo>
                  <a:lnTo>
                    <a:pt x="4315582" y="2572196"/>
                  </a:lnTo>
                  <a:lnTo>
                    <a:pt x="4295231" y="2615058"/>
                  </a:lnTo>
                  <a:lnTo>
                    <a:pt x="4268087" y="2653457"/>
                  </a:lnTo>
                  <a:lnTo>
                    <a:pt x="4234927" y="2686617"/>
                  </a:lnTo>
                  <a:lnTo>
                    <a:pt x="4196528" y="2713761"/>
                  </a:lnTo>
                  <a:lnTo>
                    <a:pt x="4153666" y="2734112"/>
                  </a:lnTo>
                  <a:lnTo>
                    <a:pt x="4107119" y="2746892"/>
                  </a:lnTo>
                  <a:lnTo>
                    <a:pt x="4057665" y="2751325"/>
                  </a:lnTo>
                  <a:lnTo>
                    <a:pt x="275130" y="2751325"/>
                  </a:lnTo>
                  <a:lnTo>
                    <a:pt x="225675" y="2746892"/>
                  </a:lnTo>
                  <a:lnTo>
                    <a:pt x="179128" y="2734112"/>
                  </a:lnTo>
                  <a:lnTo>
                    <a:pt x="136266" y="2713761"/>
                  </a:lnTo>
                  <a:lnTo>
                    <a:pt x="97867" y="2686617"/>
                  </a:lnTo>
                  <a:lnTo>
                    <a:pt x="64707" y="2653457"/>
                  </a:lnTo>
                  <a:lnTo>
                    <a:pt x="37563" y="2615058"/>
                  </a:lnTo>
                  <a:lnTo>
                    <a:pt x="17212" y="2572196"/>
                  </a:lnTo>
                  <a:lnTo>
                    <a:pt x="4432" y="2525649"/>
                  </a:lnTo>
                  <a:lnTo>
                    <a:pt x="0" y="2476194"/>
                  </a:lnTo>
                  <a:lnTo>
                    <a:pt x="0" y="275130"/>
                  </a:lnTo>
                  <a:close/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1779521" y="3658616"/>
            <a:ext cx="3814445" cy="2259965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algn="ctr" marL="12700" marR="5080">
              <a:lnSpc>
                <a:spcPct val="92000"/>
              </a:lnSpc>
              <a:spcBef>
                <a:spcPts val="475"/>
              </a:spcBef>
            </a:pPr>
            <a:r>
              <a:rPr dirty="0" sz="3900" spc="-10">
                <a:latin typeface="Trebuchet MS"/>
                <a:cs typeface="Trebuchet MS"/>
              </a:rPr>
              <a:t>Μελέτη </a:t>
            </a:r>
            <a:r>
              <a:rPr dirty="0" sz="3900" spc="-140">
                <a:latin typeface="Trebuchet MS"/>
                <a:cs typeface="Trebuchet MS"/>
              </a:rPr>
              <a:t>βιβλιογραφίας</a:t>
            </a:r>
            <a:r>
              <a:rPr dirty="0" sz="3900" spc="-280">
                <a:latin typeface="Trebuchet MS"/>
                <a:cs typeface="Trebuchet MS"/>
              </a:rPr>
              <a:t> </a:t>
            </a:r>
            <a:r>
              <a:rPr dirty="0" sz="3900" spc="-25">
                <a:latin typeface="Trebuchet MS"/>
                <a:cs typeface="Trebuchet MS"/>
              </a:rPr>
              <a:t>και </a:t>
            </a:r>
            <a:r>
              <a:rPr dirty="0" sz="3900" spc="-155">
                <a:latin typeface="Trebuchet MS"/>
                <a:cs typeface="Trebuchet MS"/>
              </a:rPr>
              <a:t>άλλων</a:t>
            </a:r>
            <a:r>
              <a:rPr dirty="0" sz="3900" spc="-350">
                <a:latin typeface="Trebuchet MS"/>
                <a:cs typeface="Trebuchet MS"/>
              </a:rPr>
              <a:t> </a:t>
            </a:r>
            <a:r>
              <a:rPr dirty="0" sz="3900" spc="-10">
                <a:latin typeface="Trebuchet MS"/>
                <a:cs typeface="Trebuchet MS"/>
              </a:rPr>
              <a:t>γραπτών </a:t>
            </a:r>
            <a:r>
              <a:rPr dirty="0" sz="3900" spc="-95">
                <a:latin typeface="Trebuchet MS"/>
                <a:cs typeface="Trebuchet MS"/>
              </a:rPr>
              <a:t>αρχειακών</a:t>
            </a:r>
            <a:r>
              <a:rPr dirty="0" sz="3900" spc="-325">
                <a:latin typeface="Trebuchet MS"/>
                <a:cs typeface="Trebuchet MS"/>
              </a:rPr>
              <a:t> </a:t>
            </a:r>
            <a:r>
              <a:rPr dirty="0" sz="3900" spc="-90">
                <a:latin typeface="Trebuchet MS"/>
                <a:cs typeface="Trebuchet MS"/>
              </a:rPr>
              <a:t>πηγών</a:t>
            </a:r>
            <a:endParaRPr sz="3900">
              <a:latin typeface="Trebuchet MS"/>
              <a:cs typeface="Trebuchet MS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334531" y="3018130"/>
            <a:ext cx="4824095" cy="3218815"/>
            <a:chOff x="6334531" y="3018130"/>
            <a:chExt cx="4824095" cy="3218815"/>
          </a:xfrm>
        </p:grpSpPr>
        <p:sp>
          <p:nvSpPr>
            <p:cNvPr id="15" name="object 15" descr=""/>
            <p:cNvSpPr/>
            <p:nvPr/>
          </p:nvSpPr>
          <p:spPr>
            <a:xfrm>
              <a:off x="6334531" y="3018130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4057665" y="0"/>
                  </a:moveTo>
                  <a:lnTo>
                    <a:pt x="275131" y="0"/>
                  </a:lnTo>
                  <a:lnTo>
                    <a:pt x="225676" y="4432"/>
                  </a:lnTo>
                  <a:lnTo>
                    <a:pt x="179129" y="17212"/>
                  </a:lnTo>
                  <a:lnTo>
                    <a:pt x="136267" y="37563"/>
                  </a:lnTo>
                  <a:lnTo>
                    <a:pt x="97868" y="64707"/>
                  </a:lnTo>
                  <a:lnTo>
                    <a:pt x="64707" y="97867"/>
                  </a:lnTo>
                  <a:lnTo>
                    <a:pt x="37563" y="136266"/>
                  </a:lnTo>
                  <a:lnTo>
                    <a:pt x="17212" y="179128"/>
                  </a:lnTo>
                  <a:lnTo>
                    <a:pt x="4432" y="225675"/>
                  </a:lnTo>
                  <a:lnTo>
                    <a:pt x="0" y="275130"/>
                  </a:lnTo>
                  <a:lnTo>
                    <a:pt x="0" y="2476193"/>
                  </a:lnTo>
                  <a:lnTo>
                    <a:pt x="4432" y="2525649"/>
                  </a:lnTo>
                  <a:lnTo>
                    <a:pt x="17212" y="2572196"/>
                  </a:lnTo>
                  <a:lnTo>
                    <a:pt x="37563" y="2615057"/>
                  </a:lnTo>
                  <a:lnTo>
                    <a:pt x="64707" y="2653457"/>
                  </a:lnTo>
                  <a:lnTo>
                    <a:pt x="97868" y="2686617"/>
                  </a:lnTo>
                  <a:lnTo>
                    <a:pt x="136267" y="2713761"/>
                  </a:lnTo>
                  <a:lnTo>
                    <a:pt x="179129" y="2734111"/>
                  </a:lnTo>
                  <a:lnTo>
                    <a:pt x="225676" y="2746892"/>
                  </a:lnTo>
                  <a:lnTo>
                    <a:pt x="275131" y="2751324"/>
                  </a:lnTo>
                  <a:lnTo>
                    <a:pt x="4057665" y="2751324"/>
                  </a:lnTo>
                  <a:lnTo>
                    <a:pt x="4107120" y="2746892"/>
                  </a:lnTo>
                  <a:lnTo>
                    <a:pt x="4153667" y="2734111"/>
                  </a:lnTo>
                  <a:lnTo>
                    <a:pt x="4196528" y="2713761"/>
                  </a:lnTo>
                  <a:lnTo>
                    <a:pt x="4234928" y="2686617"/>
                  </a:lnTo>
                  <a:lnTo>
                    <a:pt x="4268088" y="2653457"/>
                  </a:lnTo>
                  <a:lnTo>
                    <a:pt x="4295232" y="2615057"/>
                  </a:lnTo>
                  <a:lnTo>
                    <a:pt x="4315582" y="2572196"/>
                  </a:lnTo>
                  <a:lnTo>
                    <a:pt x="4328362" y="2525649"/>
                  </a:lnTo>
                  <a:lnTo>
                    <a:pt x="4332795" y="2476193"/>
                  </a:lnTo>
                  <a:lnTo>
                    <a:pt x="4332795" y="275130"/>
                  </a:lnTo>
                  <a:lnTo>
                    <a:pt x="4328362" y="225675"/>
                  </a:lnTo>
                  <a:lnTo>
                    <a:pt x="4315582" y="179128"/>
                  </a:lnTo>
                  <a:lnTo>
                    <a:pt x="4295232" y="136266"/>
                  </a:lnTo>
                  <a:lnTo>
                    <a:pt x="4268088" y="97867"/>
                  </a:lnTo>
                  <a:lnTo>
                    <a:pt x="4234928" y="64707"/>
                  </a:lnTo>
                  <a:lnTo>
                    <a:pt x="4196528" y="37563"/>
                  </a:lnTo>
                  <a:lnTo>
                    <a:pt x="4153667" y="17212"/>
                  </a:lnTo>
                  <a:lnTo>
                    <a:pt x="4107120" y="4432"/>
                  </a:lnTo>
                  <a:lnTo>
                    <a:pt x="4057665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6815954" y="3475482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4057663" y="0"/>
                  </a:moveTo>
                  <a:lnTo>
                    <a:pt x="275130" y="0"/>
                  </a:lnTo>
                  <a:lnTo>
                    <a:pt x="225675" y="4432"/>
                  </a:lnTo>
                  <a:lnTo>
                    <a:pt x="179128" y="17212"/>
                  </a:lnTo>
                  <a:lnTo>
                    <a:pt x="136266" y="37563"/>
                  </a:lnTo>
                  <a:lnTo>
                    <a:pt x="97867" y="64707"/>
                  </a:lnTo>
                  <a:lnTo>
                    <a:pt x="64707" y="97867"/>
                  </a:lnTo>
                  <a:lnTo>
                    <a:pt x="37563" y="136266"/>
                  </a:lnTo>
                  <a:lnTo>
                    <a:pt x="17212" y="179128"/>
                  </a:lnTo>
                  <a:lnTo>
                    <a:pt x="4432" y="225675"/>
                  </a:lnTo>
                  <a:lnTo>
                    <a:pt x="0" y="275130"/>
                  </a:lnTo>
                  <a:lnTo>
                    <a:pt x="0" y="2476194"/>
                  </a:lnTo>
                  <a:lnTo>
                    <a:pt x="4432" y="2525649"/>
                  </a:lnTo>
                  <a:lnTo>
                    <a:pt x="17212" y="2572196"/>
                  </a:lnTo>
                  <a:lnTo>
                    <a:pt x="37563" y="2615057"/>
                  </a:lnTo>
                  <a:lnTo>
                    <a:pt x="64707" y="2653457"/>
                  </a:lnTo>
                  <a:lnTo>
                    <a:pt x="97867" y="2686617"/>
                  </a:lnTo>
                  <a:lnTo>
                    <a:pt x="136266" y="2713761"/>
                  </a:lnTo>
                  <a:lnTo>
                    <a:pt x="179128" y="2734111"/>
                  </a:lnTo>
                  <a:lnTo>
                    <a:pt x="225675" y="2746891"/>
                  </a:lnTo>
                  <a:lnTo>
                    <a:pt x="275130" y="2751324"/>
                  </a:lnTo>
                  <a:lnTo>
                    <a:pt x="4057663" y="2751324"/>
                  </a:lnTo>
                  <a:lnTo>
                    <a:pt x="4107119" y="2746891"/>
                  </a:lnTo>
                  <a:lnTo>
                    <a:pt x="4153665" y="2734111"/>
                  </a:lnTo>
                  <a:lnTo>
                    <a:pt x="4196527" y="2713761"/>
                  </a:lnTo>
                  <a:lnTo>
                    <a:pt x="4234926" y="2686617"/>
                  </a:lnTo>
                  <a:lnTo>
                    <a:pt x="4268087" y="2653457"/>
                  </a:lnTo>
                  <a:lnTo>
                    <a:pt x="4295230" y="2615057"/>
                  </a:lnTo>
                  <a:lnTo>
                    <a:pt x="4315581" y="2572196"/>
                  </a:lnTo>
                  <a:lnTo>
                    <a:pt x="4328361" y="2525649"/>
                  </a:lnTo>
                  <a:lnTo>
                    <a:pt x="4332794" y="2476194"/>
                  </a:lnTo>
                  <a:lnTo>
                    <a:pt x="4332794" y="275130"/>
                  </a:lnTo>
                  <a:lnTo>
                    <a:pt x="4328361" y="225675"/>
                  </a:lnTo>
                  <a:lnTo>
                    <a:pt x="4315581" y="179128"/>
                  </a:lnTo>
                  <a:lnTo>
                    <a:pt x="4295230" y="136266"/>
                  </a:lnTo>
                  <a:lnTo>
                    <a:pt x="4268087" y="97867"/>
                  </a:lnTo>
                  <a:lnTo>
                    <a:pt x="4234926" y="64707"/>
                  </a:lnTo>
                  <a:lnTo>
                    <a:pt x="4196527" y="37563"/>
                  </a:lnTo>
                  <a:lnTo>
                    <a:pt x="4153665" y="17212"/>
                  </a:lnTo>
                  <a:lnTo>
                    <a:pt x="4107119" y="4432"/>
                  </a:lnTo>
                  <a:lnTo>
                    <a:pt x="4057663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815954" y="3475482"/>
              <a:ext cx="4333240" cy="2751455"/>
            </a:xfrm>
            <a:custGeom>
              <a:avLst/>
              <a:gdLst/>
              <a:ahLst/>
              <a:cxnLst/>
              <a:rect l="l" t="t" r="r" b="b"/>
              <a:pathLst>
                <a:path w="4333240" h="2751454">
                  <a:moveTo>
                    <a:pt x="0" y="275130"/>
                  </a:moveTo>
                  <a:lnTo>
                    <a:pt x="4432" y="225675"/>
                  </a:lnTo>
                  <a:lnTo>
                    <a:pt x="17212" y="179128"/>
                  </a:lnTo>
                  <a:lnTo>
                    <a:pt x="37563" y="136266"/>
                  </a:lnTo>
                  <a:lnTo>
                    <a:pt x="64707" y="97867"/>
                  </a:lnTo>
                  <a:lnTo>
                    <a:pt x="97867" y="64707"/>
                  </a:lnTo>
                  <a:lnTo>
                    <a:pt x="136266" y="37563"/>
                  </a:lnTo>
                  <a:lnTo>
                    <a:pt x="179128" y="17212"/>
                  </a:lnTo>
                  <a:lnTo>
                    <a:pt x="225675" y="4432"/>
                  </a:lnTo>
                  <a:lnTo>
                    <a:pt x="275130" y="0"/>
                  </a:lnTo>
                  <a:lnTo>
                    <a:pt x="4057665" y="0"/>
                  </a:lnTo>
                  <a:lnTo>
                    <a:pt x="4107119" y="4432"/>
                  </a:lnTo>
                  <a:lnTo>
                    <a:pt x="4153666" y="17212"/>
                  </a:lnTo>
                  <a:lnTo>
                    <a:pt x="4196528" y="37563"/>
                  </a:lnTo>
                  <a:lnTo>
                    <a:pt x="4234927" y="64707"/>
                  </a:lnTo>
                  <a:lnTo>
                    <a:pt x="4268087" y="97867"/>
                  </a:lnTo>
                  <a:lnTo>
                    <a:pt x="4295231" y="136266"/>
                  </a:lnTo>
                  <a:lnTo>
                    <a:pt x="4315582" y="179128"/>
                  </a:lnTo>
                  <a:lnTo>
                    <a:pt x="4328362" y="225675"/>
                  </a:lnTo>
                  <a:lnTo>
                    <a:pt x="4332795" y="275130"/>
                  </a:lnTo>
                  <a:lnTo>
                    <a:pt x="4332795" y="2476194"/>
                  </a:lnTo>
                  <a:lnTo>
                    <a:pt x="4328362" y="2525649"/>
                  </a:lnTo>
                  <a:lnTo>
                    <a:pt x="4315582" y="2572196"/>
                  </a:lnTo>
                  <a:lnTo>
                    <a:pt x="4295231" y="2615058"/>
                  </a:lnTo>
                  <a:lnTo>
                    <a:pt x="4268087" y="2653457"/>
                  </a:lnTo>
                  <a:lnTo>
                    <a:pt x="4234927" y="2686617"/>
                  </a:lnTo>
                  <a:lnTo>
                    <a:pt x="4196528" y="2713761"/>
                  </a:lnTo>
                  <a:lnTo>
                    <a:pt x="4153666" y="2734112"/>
                  </a:lnTo>
                  <a:lnTo>
                    <a:pt x="4107119" y="2746892"/>
                  </a:lnTo>
                  <a:lnTo>
                    <a:pt x="4057665" y="2751325"/>
                  </a:lnTo>
                  <a:lnTo>
                    <a:pt x="275130" y="2751325"/>
                  </a:lnTo>
                  <a:lnTo>
                    <a:pt x="225675" y="2746892"/>
                  </a:lnTo>
                  <a:lnTo>
                    <a:pt x="179128" y="2734112"/>
                  </a:lnTo>
                  <a:lnTo>
                    <a:pt x="136266" y="2713761"/>
                  </a:lnTo>
                  <a:lnTo>
                    <a:pt x="97867" y="2686617"/>
                  </a:lnTo>
                  <a:lnTo>
                    <a:pt x="64707" y="2653457"/>
                  </a:lnTo>
                  <a:lnTo>
                    <a:pt x="37563" y="2615058"/>
                  </a:lnTo>
                  <a:lnTo>
                    <a:pt x="17212" y="2572196"/>
                  </a:lnTo>
                  <a:lnTo>
                    <a:pt x="4432" y="2525649"/>
                  </a:lnTo>
                  <a:lnTo>
                    <a:pt x="0" y="2476194"/>
                  </a:lnTo>
                  <a:lnTo>
                    <a:pt x="0" y="275130"/>
                  </a:lnTo>
                  <a:close/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 descr=""/>
          <p:cNvSpPr txBox="1"/>
          <p:nvPr/>
        </p:nvSpPr>
        <p:spPr>
          <a:xfrm>
            <a:off x="7362180" y="3932935"/>
            <a:ext cx="3241040" cy="1711325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algn="ctr" marL="12700" marR="5080">
              <a:lnSpc>
                <a:spcPts val="4300"/>
              </a:lnSpc>
              <a:spcBef>
                <a:spcPts val="560"/>
              </a:spcBef>
            </a:pPr>
            <a:r>
              <a:rPr dirty="0" sz="3900" spc="-80">
                <a:latin typeface="Trebuchet MS"/>
                <a:cs typeface="Trebuchet MS"/>
              </a:rPr>
              <a:t>Επικοινωνία</a:t>
            </a:r>
            <a:r>
              <a:rPr dirty="0" sz="3900" spc="-280">
                <a:latin typeface="Trebuchet MS"/>
                <a:cs typeface="Trebuchet MS"/>
              </a:rPr>
              <a:t> </a:t>
            </a:r>
            <a:r>
              <a:rPr dirty="0" sz="3900" spc="50">
                <a:latin typeface="Trebuchet MS"/>
                <a:cs typeface="Trebuchet MS"/>
              </a:rPr>
              <a:t>με </a:t>
            </a:r>
            <a:r>
              <a:rPr dirty="0" sz="3900" spc="-30">
                <a:latin typeface="Trebuchet MS"/>
                <a:cs typeface="Trebuchet MS"/>
              </a:rPr>
              <a:t>πρόσωπα</a:t>
            </a:r>
            <a:r>
              <a:rPr dirty="0" sz="3900" spc="-330">
                <a:latin typeface="Trebuchet MS"/>
                <a:cs typeface="Trebuchet MS"/>
              </a:rPr>
              <a:t> </a:t>
            </a:r>
            <a:r>
              <a:rPr dirty="0" sz="3900" spc="295">
                <a:latin typeface="Trebuchet MS"/>
                <a:cs typeface="Trebuchet MS"/>
              </a:rPr>
              <a:t>– </a:t>
            </a:r>
            <a:r>
              <a:rPr dirty="0" sz="3900" spc="-10">
                <a:latin typeface="Trebuchet MS"/>
                <a:cs typeface="Trebuchet MS"/>
              </a:rPr>
              <a:t>κλειδιά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17423" y="1574020"/>
            <a:ext cx="3499485" cy="3333750"/>
          </a:xfrm>
          <a:custGeom>
            <a:avLst/>
            <a:gdLst/>
            <a:ahLst/>
            <a:cxnLst/>
            <a:rect l="l" t="t" r="r" b="b"/>
            <a:pathLst>
              <a:path w="3499485" h="3333750">
                <a:moveTo>
                  <a:pt x="2972771" y="0"/>
                </a:moveTo>
                <a:lnTo>
                  <a:pt x="0" y="0"/>
                </a:lnTo>
                <a:lnTo>
                  <a:pt x="0" y="3333748"/>
                </a:lnTo>
                <a:lnTo>
                  <a:pt x="2972771" y="3333748"/>
                </a:lnTo>
                <a:lnTo>
                  <a:pt x="3499102" y="1666872"/>
                </a:lnTo>
                <a:lnTo>
                  <a:pt x="2972771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1173955" y="2588259"/>
            <a:ext cx="2339975" cy="121412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algn="ctr" marL="12700" marR="5080">
              <a:lnSpc>
                <a:spcPts val="3000"/>
              </a:lnSpc>
              <a:spcBef>
                <a:spcPts val="500"/>
              </a:spcBef>
            </a:pPr>
            <a:r>
              <a:rPr dirty="0" sz="2800" spc="-120">
                <a:solidFill>
                  <a:srgbClr val="FFFFFF"/>
                </a:solidFill>
                <a:latin typeface="Trebuchet MS"/>
                <a:cs typeface="Trebuchet MS"/>
              </a:rPr>
              <a:t>Βασικά</a:t>
            </a:r>
            <a:r>
              <a:rPr dirty="0" sz="2800" spc="-2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800" spc="-135">
                <a:solidFill>
                  <a:srgbClr val="FFFFFF"/>
                </a:solidFill>
                <a:latin typeface="Trebuchet MS"/>
                <a:cs typeface="Trebuchet MS"/>
              </a:rPr>
              <a:t>κριτήρια </a:t>
            </a:r>
            <a:r>
              <a:rPr dirty="0" sz="2800" spc="-30">
                <a:solidFill>
                  <a:srgbClr val="FFFFFF"/>
                </a:solidFill>
                <a:latin typeface="Trebuchet MS"/>
                <a:cs typeface="Trebuchet MS"/>
              </a:rPr>
              <a:t>επιλογής </a:t>
            </a:r>
            <a:r>
              <a:rPr dirty="0" sz="2800" spc="-95">
                <a:solidFill>
                  <a:srgbClr val="FFFFFF"/>
                </a:solidFill>
                <a:latin typeface="Trebuchet MS"/>
                <a:cs typeface="Trebuchet MS"/>
              </a:rPr>
              <a:t>πληροφορητών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4599707" y="10138"/>
            <a:ext cx="6858000" cy="6848475"/>
            <a:chOff x="4599707" y="10138"/>
            <a:chExt cx="6858000" cy="6848475"/>
          </a:xfrm>
        </p:grpSpPr>
        <p:sp>
          <p:nvSpPr>
            <p:cNvPr id="5" name="object 5" descr=""/>
            <p:cNvSpPr/>
            <p:nvPr/>
          </p:nvSpPr>
          <p:spPr>
            <a:xfrm>
              <a:off x="4599707" y="10138"/>
              <a:ext cx="6858000" cy="6848475"/>
            </a:xfrm>
            <a:custGeom>
              <a:avLst/>
              <a:gdLst/>
              <a:ahLst/>
              <a:cxnLst/>
              <a:rect l="l" t="t" r="r" b="b"/>
              <a:pathLst>
                <a:path w="6858000" h="6848475">
                  <a:moveTo>
                    <a:pt x="3429000" y="0"/>
                  </a:moveTo>
                  <a:lnTo>
                    <a:pt x="0" y="3428999"/>
                  </a:lnTo>
                  <a:lnTo>
                    <a:pt x="3418862" y="6847861"/>
                  </a:lnTo>
                  <a:lnTo>
                    <a:pt x="3439137" y="6847861"/>
                  </a:lnTo>
                  <a:lnTo>
                    <a:pt x="6858000" y="3428999"/>
                  </a:lnTo>
                  <a:lnTo>
                    <a:pt x="3429000" y="0"/>
                  </a:lnTo>
                  <a:close/>
                </a:path>
              </a:pathLst>
            </a:custGeom>
            <a:solidFill>
              <a:srgbClr val="F7D5C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51217" y="661647"/>
              <a:ext cx="2674620" cy="267462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5489660" y="860044"/>
            <a:ext cx="2198370" cy="2202180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algn="ctr" marL="12700" marR="5080">
              <a:lnSpc>
                <a:spcPct val="91500"/>
              </a:lnSpc>
              <a:spcBef>
                <a:spcPts val="325"/>
              </a:spcBef>
            </a:pPr>
            <a:r>
              <a:rPr dirty="0" sz="2200" spc="5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40">
                <a:solidFill>
                  <a:srgbClr val="FFFFFF"/>
                </a:solidFill>
                <a:latin typeface="Trebuchet MS"/>
                <a:cs typeface="Trebuchet MS"/>
              </a:rPr>
              <a:t>έχουν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Trebuchet MS"/>
                <a:cs typeface="Trebuchet MS"/>
              </a:rPr>
              <a:t>ζήσει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25">
                <a:solidFill>
                  <a:srgbClr val="FFFFFF"/>
                </a:solidFill>
                <a:latin typeface="Trebuchet MS"/>
                <a:cs typeface="Trebuchet MS"/>
              </a:rPr>
              <a:t>τα </a:t>
            </a:r>
            <a:r>
              <a:rPr dirty="0" sz="2200" spc="-75">
                <a:solidFill>
                  <a:srgbClr val="FFFFFF"/>
                </a:solidFill>
                <a:latin typeface="Trebuchet MS"/>
                <a:cs typeface="Trebuchet MS"/>
              </a:rPr>
              <a:t>γεγονότα</a:t>
            </a:r>
            <a:r>
              <a:rPr dirty="0" sz="22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Trebuchet MS"/>
                <a:cs typeface="Trebuchet MS"/>
              </a:rPr>
              <a:t>που</a:t>
            </a:r>
            <a:r>
              <a:rPr dirty="0" sz="22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25">
                <a:solidFill>
                  <a:srgbClr val="FFFFFF"/>
                </a:solidFill>
                <a:latin typeface="Trebuchet MS"/>
                <a:cs typeface="Trebuchet MS"/>
              </a:rPr>
              <a:t>μας </a:t>
            </a:r>
            <a:r>
              <a:rPr dirty="0" sz="2200" spc="-30">
                <a:solidFill>
                  <a:srgbClr val="FFFFFF"/>
                </a:solidFill>
                <a:latin typeface="Trebuchet MS"/>
                <a:cs typeface="Trebuchet MS"/>
              </a:rPr>
              <a:t>ενδιαφέρουν</a:t>
            </a:r>
            <a:r>
              <a:rPr dirty="0" sz="22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25">
                <a:solidFill>
                  <a:srgbClr val="FFFFFF"/>
                </a:solidFill>
                <a:latin typeface="Trebuchet MS"/>
                <a:cs typeface="Trebuchet MS"/>
              </a:rPr>
              <a:t>από </a:t>
            </a:r>
            <a:r>
              <a:rPr dirty="0" sz="2200" spc="-10">
                <a:solidFill>
                  <a:srgbClr val="FFFFFF"/>
                </a:solidFill>
                <a:latin typeface="Trebuchet MS"/>
                <a:cs typeface="Trebuchet MS"/>
              </a:rPr>
              <a:t>πρώτο</a:t>
            </a:r>
            <a:r>
              <a:rPr dirty="0" sz="22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Trebuchet MS"/>
                <a:cs typeface="Trebuchet MS"/>
              </a:rPr>
              <a:t>χέρι </a:t>
            </a:r>
            <a:r>
              <a:rPr dirty="0" sz="2200" spc="-60">
                <a:solidFill>
                  <a:srgbClr val="FFFFFF"/>
                </a:solidFill>
                <a:latin typeface="Trebuchet MS"/>
                <a:cs typeface="Trebuchet MS"/>
              </a:rPr>
              <a:t>(υπάρχουν</a:t>
            </a:r>
            <a:r>
              <a:rPr dirty="0" sz="22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20">
                <a:solidFill>
                  <a:srgbClr val="FFFFFF"/>
                </a:solidFill>
                <a:latin typeface="Trebuchet MS"/>
                <a:cs typeface="Trebuchet MS"/>
              </a:rPr>
              <a:t>βέβαια </a:t>
            </a:r>
            <a:r>
              <a:rPr dirty="0" sz="2200" spc="-80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10">
                <a:solidFill>
                  <a:srgbClr val="FFFFFF"/>
                </a:solidFill>
                <a:latin typeface="Trebuchet MS"/>
                <a:cs typeface="Trebuchet MS"/>
              </a:rPr>
              <a:t>μαρτυρίες μεταμνήμης)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131578" y="661647"/>
            <a:ext cx="2674620" cy="267462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53224" y="1628140"/>
            <a:ext cx="2232025" cy="665480"/>
          </a:xfrm>
          <a:prstGeom prst="rect"/>
        </p:spPr>
        <p:txBody>
          <a:bodyPr wrap="square" lIns="0" tIns="48260" rIns="0" bIns="0" rtlCol="0" vert="horz">
            <a:spAutoFit/>
          </a:bodyPr>
          <a:lstStyle/>
          <a:p>
            <a:pPr marL="389890" marR="5080" indent="-377825">
              <a:lnSpc>
                <a:spcPts val="2400"/>
              </a:lnSpc>
              <a:spcBef>
                <a:spcPts val="380"/>
              </a:spcBef>
            </a:pPr>
            <a:r>
              <a:rPr dirty="0" sz="2200" spc="50">
                <a:solidFill>
                  <a:srgbClr val="FFFFFF"/>
                </a:solidFill>
              </a:rPr>
              <a:t>Να</a:t>
            </a:r>
            <a:r>
              <a:rPr dirty="0" sz="2200" spc="-195">
                <a:solidFill>
                  <a:srgbClr val="FFFFFF"/>
                </a:solidFill>
              </a:rPr>
              <a:t> </a:t>
            </a:r>
            <a:r>
              <a:rPr dirty="0" sz="2200" spc="-45">
                <a:solidFill>
                  <a:srgbClr val="FFFFFF"/>
                </a:solidFill>
              </a:rPr>
              <a:t>είναι</a:t>
            </a:r>
            <a:r>
              <a:rPr dirty="0" sz="2200" spc="-195">
                <a:solidFill>
                  <a:srgbClr val="FFFFFF"/>
                </a:solidFill>
              </a:rPr>
              <a:t> </a:t>
            </a:r>
            <a:r>
              <a:rPr dirty="0" sz="2200" spc="-10">
                <a:solidFill>
                  <a:srgbClr val="FFFFFF"/>
                </a:solidFill>
              </a:rPr>
              <a:t>πρόθυμοι </a:t>
            </a:r>
            <a:r>
              <a:rPr dirty="0" sz="2200" spc="-80">
                <a:solidFill>
                  <a:srgbClr val="FFFFFF"/>
                </a:solidFill>
              </a:rPr>
              <a:t>να</a:t>
            </a:r>
            <a:r>
              <a:rPr dirty="0" sz="2200" spc="-204">
                <a:solidFill>
                  <a:srgbClr val="FFFFFF"/>
                </a:solidFill>
              </a:rPr>
              <a:t> </a:t>
            </a:r>
            <a:r>
              <a:rPr dirty="0" sz="2200" spc="-10">
                <a:solidFill>
                  <a:srgbClr val="FFFFFF"/>
                </a:solidFill>
              </a:rPr>
              <a:t>μιλήσουν</a:t>
            </a:r>
            <a:endParaRPr sz="2200"/>
          </a:p>
        </p:txBody>
      </p:sp>
      <p:pic>
        <p:nvPicPr>
          <p:cNvPr id="10" name="object 1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51217" y="3542007"/>
            <a:ext cx="2674620" cy="267461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5702004" y="4508500"/>
            <a:ext cx="1772920" cy="66548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511809" marR="5080" indent="-499745">
              <a:lnSpc>
                <a:spcPts val="2400"/>
              </a:lnSpc>
              <a:spcBef>
                <a:spcPts val="380"/>
              </a:spcBef>
            </a:pPr>
            <a:r>
              <a:rPr dirty="0" sz="2200" spc="5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40">
                <a:solidFill>
                  <a:srgbClr val="FFFFFF"/>
                </a:solidFill>
                <a:latin typeface="Trebuchet MS"/>
                <a:cs typeface="Trebuchet MS"/>
              </a:rPr>
              <a:t>έχουν</a:t>
            </a:r>
            <a:r>
              <a:rPr dirty="0" sz="22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80">
                <a:solidFill>
                  <a:srgbClr val="FFFFFF"/>
                </a:solidFill>
                <a:latin typeface="Trebuchet MS"/>
                <a:cs typeface="Trebuchet MS"/>
              </a:rPr>
              <a:t>καλή </a:t>
            </a:r>
            <a:r>
              <a:rPr dirty="0" sz="2200" spc="-20">
                <a:solidFill>
                  <a:srgbClr val="FFFFFF"/>
                </a:solidFill>
                <a:latin typeface="Trebuchet MS"/>
                <a:cs typeface="Trebuchet MS"/>
              </a:rPr>
              <a:t>μνήμη</a:t>
            </a:r>
            <a:endParaRPr sz="2200">
              <a:latin typeface="Trebuchet MS"/>
              <a:cs typeface="Trebuchet MS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31578" y="3542007"/>
            <a:ext cx="2674620" cy="2674619"/>
          </a:xfrm>
          <a:prstGeom prst="rect">
            <a:avLst/>
          </a:prstGeom>
        </p:spPr>
      </p:pic>
      <p:sp>
        <p:nvSpPr>
          <p:cNvPr id="13" name="object 13" descr=""/>
          <p:cNvSpPr txBox="1"/>
          <p:nvPr/>
        </p:nvSpPr>
        <p:spPr>
          <a:xfrm>
            <a:off x="8618654" y="4508500"/>
            <a:ext cx="1701164" cy="66548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273685" marR="5080" indent="-261620">
              <a:lnSpc>
                <a:spcPts val="2400"/>
              </a:lnSpc>
              <a:spcBef>
                <a:spcPts val="380"/>
              </a:spcBef>
            </a:pPr>
            <a:r>
              <a:rPr dirty="0" sz="2200" spc="5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200" spc="-20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50">
                <a:solidFill>
                  <a:srgbClr val="FFFFFF"/>
                </a:solidFill>
                <a:latin typeface="Trebuchet MS"/>
                <a:cs typeface="Trebuchet MS"/>
              </a:rPr>
              <a:t>είναι</a:t>
            </a:r>
            <a:r>
              <a:rPr dirty="0" sz="22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200" spc="-80">
                <a:solidFill>
                  <a:srgbClr val="FFFFFF"/>
                </a:solidFill>
                <a:latin typeface="Trebuchet MS"/>
                <a:cs typeface="Trebuchet MS"/>
              </a:rPr>
              <a:t>καλοί </a:t>
            </a:r>
            <a:r>
              <a:rPr dirty="0" sz="2200" spc="-10">
                <a:solidFill>
                  <a:srgbClr val="FFFFFF"/>
                </a:solidFill>
                <a:latin typeface="Trebuchet MS"/>
                <a:cs typeface="Trebuchet MS"/>
              </a:rPr>
              <a:t>αφηγητές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920" y="88910"/>
            <a:ext cx="177799" cy="2032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42920" y="89341"/>
            <a:ext cx="4695190" cy="1333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019"/>
              </a:lnSpc>
            </a:pPr>
            <a:r>
              <a:rPr dirty="0" sz="1050">
                <a:latin typeface="Verdana"/>
                <a:cs typeface="Verdana"/>
              </a:rPr>
              <a:t>Το</a:t>
            </a:r>
            <a:r>
              <a:rPr dirty="0" sz="1050" spc="-70">
                <a:latin typeface="Verdana"/>
                <a:cs typeface="Verdana"/>
              </a:rPr>
              <a:t> </a:t>
            </a:r>
            <a:r>
              <a:rPr dirty="0" sz="1050" spc="-25">
                <a:latin typeface="Verdana"/>
                <a:cs typeface="Verdana"/>
              </a:rPr>
              <a:t>τμήμα</a:t>
            </a:r>
            <a:r>
              <a:rPr dirty="0" sz="1050" spc="-65">
                <a:latin typeface="Verdana"/>
                <a:cs typeface="Verdana"/>
              </a:rPr>
              <a:t> </a:t>
            </a:r>
            <a:r>
              <a:rPr dirty="0" sz="1050">
                <a:latin typeface="Verdana"/>
                <a:cs typeface="Verdana"/>
              </a:rPr>
              <a:t>εικόνας</a:t>
            </a:r>
            <a:r>
              <a:rPr dirty="0" sz="1050" spc="-70">
                <a:latin typeface="Verdana"/>
                <a:cs typeface="Verdana"/>
              </a:rPr>
              <a:t> </a:t>
            </a:r>
            <a:r>
              <a:rPr dirty="0" sz="1050">
                <a:latin typeface="Verdana"/>
                <a:cs typeface="Verdana"/>
              </a:rPr>
              <a:t>με</a:t>
            </a:r>
            <a:r>
              <a:rPr dirty="0" sz="1050" spc="-65">
                <a:latin typeface="Verdana"/>
                <a:cs typeface="Verdana"/>
              </a:rPr>
              <a:t> </a:t>
            </a:r>
            <a:r>
              <a:rPr dirty="0" sz="1050" spc="-30">
                <a:latin typeface="Verdana"/>
                <a:cs typeface="Verdana"/>
              </a:rPr>
              <a:t>αναγνωριστικό</a:t>
            </a:r>
            <a:r>
              <a:rPr dirty="0" sz="1050" spc="-70">
                <a:latin typeface="Verdana"/>
                <a:cs typeface="Verdana"/>
              </a:rPr>
              <a:t> </a:t>
            </a:r>
            <a:r>
              <a:rPr dirty="0" sz="1050" spc="-10">
                <a:latin typeface="Verdana"/>
                <a:cs typeface="Verdana"/>
              </a:rPr>
              <a:t>σχέσης</a:t>
            </a:r>
            <a:r>
              <a:rPr dirty="0" sz="1050" spc="-65">
                <a:latin typeface="Verdana"/>
                <a:cs typeface="Verdana"/>
              </a:rPr>
              <a:t> </a:t>
            </a:r>
            <a:r>
              <a:rPr dirty="0" sz="1050">
                <a:latin typeface="Microsoft Sans Serif"/>
                <a:cs typeface="Microsoft Sans Serif"/>
              </a:rPr>
              <a:t>rId2</a:t>
            </a:r>
            <a:r>
              <a:rPr dirty="0" sz="1050" spc="20">
                <a:latin typeface="Microsoft Sans Serif"/>
                <a:cs typeface="Microsoft Sans Serif"/>
              </a:rPr>
              <a:t> </a:t>
            </a:r>
            <a:r>
              <a:rPr dirty="0" sz="1050">
                <a:latin typeface="Verdana"/>
                <a:cs typeface="Verdana"/>
              </a:rPr>
              <a:t>δεν</a:t>
            </a:r>
            <a:r>
              <a:rPr dirty="0" sz="1050" spc="-65">
                <a:latin typeface="Verdana"/>
                <a:cs typeface="Verdana"/>
              </a:rPr>
              <a:t> </a:t>
            </a:r>
            <a:r>
              <a:rPr dirty="0" sz="1050" spc="-10">
                <a:latin typeface="Verdana"/>
                <a:cs typeface="Verdana"/>
              </a:rPr>
              <a:t>βρέθηκε</a:t>
            </a:r>
            <a:r>
              <a:rPr dirty="0" sz="1050" spc="-70">
                <a:latin typeface="Verdana"/>
                <a:cs typeface="Verdana"/>
              </a:rPr>
              <a:t> </a:t>
            </a:r>
            <a:r>
              <a:rPr dirty="0" sz="1050" spc="-10">
                <a:latin typeface="Verdana"/>
                <a:cs typeface="Verdana"/>
              </a:rPr>
              <a:t>στο</a:t>
            </a:r>
            <a:r>
              <a:rPr dirty="0" sz="1050" spc="-65">
                <a:latin typeface="Verdana"/>
                <a:cs typeface="Verdana"/>
              </a:rPr>
              <a:t> </a:t>
            </a:r>
            <a:r>
              <a:rPr dirty="0" sz="1050" spc="-10">
                <a:latin typeface="Verdana"/>
                <a:cs typeface="Verdana"/>
              </a:rPr>
              <a:t>αρχείο</a:t>
            </a:r>
            <a:r>
              <a:rPr dirty="0" sz="1050" spc="-10">
                <a:latin typeface="Microsoft Sans Serif"/>
                <a:cs typeface="Microsoft Sans Serif"/>
              </a:rPr>
              <a:t>.</a:t>
            </a:r>
            <a:endParaRPr sz="1050">
              <a:latin typeface="Microsoft Sans Serif"/>
              <a:cs typeface="Microsoft Sans Serif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39482" y="233297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60" h="2861310">
                  <a:moveTo>
                    <a:pt x="4219482" y="0"/>
                  </a:moveTo>
                  <a:lnTo>
                    <a:pt x="286102" y="0"/>
                  </a:lnTo>
                  <a:lnTo>
                    <a:pt x="239695" y="3744"/>
                  </a:lnTo>
                  <a:lnTo>
                    <a:pt x="195672" y="14585"/>
                  </a:lnTo>
                  <a:lnTo>
                    <a:pt x="154622" y="31934"/>
                  </a:lnTo>
                  <a:lnTo>
                    <a:pt x="117134" y="55201"/>
                  </a:lnTo>
                  <a:lnTo>
                    <a:pt x="83797" y="83797"/>
                  </a:lnTo>
                  <a:lnTo>
                    <a:pt x="55201" y="117134"/>
                  </a:lnTo>
                  <a:lnTo>
                    <a:pt x="31934" y="154622"/>
                  </a:lnTo>
                  <a:lnTo>
                    <a:pt x="14585" y="195672"/>
                  </a:lnTo>
                  <a:lnTo>
                    <a:pt x="3744" y="239695"/>
                  </a:lnTo>
                  <a:lnTo>
                    <a:pt x="0" y="286103"/>
                  </a:lnTo>
                  <a:lnTo>
                    <a:pt x="0" y="2574947"/>
                  </a:lnTo>
                  <a:lnTo>
                    <a:pt x="3744" y="2621355"/>
                  </a:lnTo>
                  <a:lnTo>
                    <a:pt x="14585" y="2665378"/>
                  </a:lnTo>
                  <a:lnTo>
                    <a:pt x="31934" y="2706428"/>
                  </a:lnTo>
                  <a:lnTo>
                    <a:pt x="55201" y="2743916"/>
                  </a:lnTo>
                  <a:lnTo>
                    <a:pt x="83797" y="2777253"/>
                  </a:lnTo>
                  <a:lnTo>
                    <a:pt x="117134" y="2805849"/>
                  </a:lnTo>
                  <a:lnTo>
                    <a:pt x="154622" y="2829116"/>
                  </a:lnTo>
                  <a:lnTo>
                    <a:pt x="195672" y="2846465"/>
                  </a:lnTo>
                  <a:lnTo>
                    <a:pt x="239695" y="2857306"/>
                  </a:lnTo>
                  <a:lnTo>
                    <a:pt x="286102" y="2861050"/>
                  </a:lnTo>
                  <a:lnTo>
                    <a:pt x="4219482" y="2861050"/>
                  </a:lnTo>
                  <a:lnTo>
                    <a:pt x="4265889" y="2857306"/>
                  </a:lnTo>
                  <a:lnTo>
                    <a:pt x="4309912" y="2846465"/>
                  </a:lnTo>
                  <a:lnTo>
                    <a:pt x="4350963" y="2829116"/>
                  </a:lnTo>
                  <a:lnTo>
                    <a:pt x="4388451" y="2805849"/>
                  </a:lnTo>
                  <a:lnTo>
                    <a:pt x="4421787" y="2777253"/>
                  </a:lnTo>
                  <a:lnTo>
                    <a:pt x="4450383" y="2743916"/>
                  </a:lnTo>
                  <a:lnTo>
                    <a:pt x="4473650" y="2706428"/>
                  </a:lnTo>
                  <a:lnTo>
                    <a:pt x="4490999" y="2665378"/>
                  </a:lnTo>
                  <a:lnTo>
                    <a:pt x="4501840" y="2621355"/>
                  </a:lnTo>
                  <a:lnTo>
                    <a:pt x="4505585" y="2574947"/>
                  </a:lnTo>
                  <a:lnTo>
                    <a:pt x="4505585" y="286103"/>
                  </a:lnTo>
                  <a:lnTo>
                    <a:pt x="4501840" y="239695"/>
                  </a:lnTo>
                  <a:lnTo>
                    <a:pt x="4490999" y="195672"/>
                  </a:lnTo>
                  <a:lnTo>
                    <a:pt x="4473650" y="154622"/>
                  </a:lnTo>
                  <a:lnTo>
                    <a:pt x="4450383" y="117134"/>
                  </a:lnTo>
                  <a:lnTo>
                    <a:pt x="4421787" y="83797"/>
                  </a:lnTo>
                  <a:lnTo>
                    <a:pt x="4388451" y="55201"/>
                  </a:lnTo>
                  <a:lnTo>
                    <a:pt x="4350963" y="31934"/>
                  </a:lnTo>
                  <a:lnTo>
                    <a:pt x="4309912" y="14585"/>
                  </a:lnTo>
                  <a:lnTo>
                    <a:pt x="4265889" y="3744"/>
                  </a:lnTo>
                  <a:lnTo>
                    <a:pt x="4219482" y="0"/>
                  </a:lnTo>
                  <a:close/>
                </a:path>
              </a:pathLst>
            </a:custGeom>
            <a:solidFill>
              <a:srgbClr val="196B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39482" y="233297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60" h="2861310">
                  <a:moveTo>
                    <a:pt x="0" y="286103"/>
                  </a:moveTo>
                  <a:lnTo>
                    <a:pt x="3744" y="239695"/>
                  </a:lnTo>
                  <a:lnTo>
                    <a:pt x="14585" y="195672"/>
                  </a:lnTo>
                  <a:lnTo>
                    <a:pt x="31934" y="154622"/>
                  </a:lnTo>
                  <a:lnTo>
                    <a:pt x="55201" y="117134"/>
                  </a:lnTo>
                  <a:lnTo>
                    <a:pt x="83797" y="83797"/>
                  </a:lnTo>
                  <a:lnTo>
                    <a:pt x="117134" y="55201"/>
                  </a:lnTo>
                  <a:lnTo>
                    <a:pt x="154622" y="31934"/>
                  </a:lnTo>
                  <a:lnTo>
                    <a:pt x="195672" y="14585"/>
                  </a:lnTo>
                  <a:lnTo>
                    <a:pt x="239695" y="3744"/>
                  </a:lnTo>
                  <a:lnTo>
                    <a:pt x="286102" y="0"/>
                  </a:lnTo>
                  <a:lnTo>
                    <a:pt x="4219482" y="0"/>
                  </a:lnTo>
                  <a:lnTo>
                    <a:pt x="4265889" y="3744"/>
                  </a:lnTo>
                  <a:lnTo>
                    <a:pt x="4309912" y="14585"/>
                  </a:lnTo>
                  <a:lnTo>
                    <a:pt x="4350963" y="31934"/>
                  </a:lnTo>
                  <a:lnTo>
                    <a:pt x="4388451" y="55201"/>
                  </a:lnTo>
                  <a:lnTo>
                    <a:pt x="4421787" y="83797"/>
                  </a:lnTo>
                  <a:lnTo>
                    <a:pt x="4450383" y="117134"/>
                  </a:lnTo>
                  <a:lnTo>
                    <a:pt x="4473650" y="154622"/>
                  </a:lnTo>
                  <a:lnTo>
                    <a:pt x="4490999" y="195672"/>
                  </a:lnTo>
                  <a:lnTo>
                    <a:pt x="4501840" y="239695"/>
                  </a:lnTo>
                  <a:lnTo>
                    <a:pt x="4505585" y="286103"/>
                  </a:lnTo>
                  <a:lnTo>
                    <a:pt x="4505585" y="2574948"/>
                  </a:lnTo>
                  <a:lnTo>
                    <a:pt x="4501840" y="2621355"/>
                  </a:lnTo>
                  <a:lnTo>
                    <a:pt x="4490999" y="2665378"/>
                  </a:lnTo>
                  <a:lnTo>
                    <a:pt x="4473650" y="2706428"/>
                  </a:lnTo>
                  <a:lnTo>
                    <a:pt x="4450383" y="2743916"/>
                  </a:lnTo>
                  <a:lnTo>
                    <a:pt x="4421787" y="2777253"/>
                  </a:lnTo>
                  <a:lnTo>
                    <a:pt x="4388451" y="2805849"/>
                  </a:lnTo>
                  <a:lnTo>
                    <a:pt x="4350963" y="2829116"/>
                  </a:lnTo>
                  <a:lnTo>
                    <a:pt x="4309912" y="2846465"/>
                  </a:lnTo>
                  <a:lnTo>
                    <a:pt x="4265889" y="2857306"/>
                  </a:lnTo>
                  <a:lnTo>
                    <a:pt x="4219482" y="2861051"/>
                  </a:lnTo>
                  <a:lnTo>
                    <a:pt x="286102" y="2861051"/>
                  </a:lnTo>
                  <a:lnTo>
                    <a:pt x="239695" y="2857306"/>
                  </a:lnTo>
                  <a:lnTo>
                    <a:pt x="195672" y="2846465"/>
                  </a:lnTo>
                  <a:lnTo>
                    <a:pt x="154622" y="2829116"/>
                  </a:lnTo>
                  <a:lnTo>
                    <a:pt x="117134" y="2805849"/>
                  </a:lnTo>
                  <a:lnTo>
                    <a:pt x="83797" y="2777253"/>
                  </a:lnTo>
                  <a:lnTo>
                    <a:pt x="55201" y="2743916"/>
                  </a:lnTo>
                  <a:lnTo>
                    <a:pt x="31934" y="2706428"/>
                  </a:lnTo>
                  <a:lnTo>
                    <a:pt x="14585" y="2665378"/>
                  </a:lnTo>
                  <a:lnTo>
                    <a:pt x="3744" y="2621355"/>
                  </a:lnTo>
                  <a:lnTo>
                    <a:pt x="0" y="2574948"/>
                  </a:lnTo>
                  <a:lnTo>
                    <a:pt x="0" y="28610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340103" y="280856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60" h="2861310">
                  <a:moveTo>
                    <a:pt x="4219482" y="0"/>
                  </a:moveTo>
                  <a:lnTo>
                    <a:pt x="286103" y="0"/>
                  </a:lnTo>
                  <a:lnTo>
                    <a:pt x="239695" y="3744"/>
                  </a:lnTo>
                  <a:lnTo>
                    <a:pt x="195672" y="14585"/>
                  </a:lnTo>
                  <a:lnTo>
                    <a:pt x="154622" y="31934"/>
                  </a:lnTo>
                  <a:lnTo>
                    <a:pt x="117134" y="55201"/>
                  </a:lnTo>
                  <a:lnTo>
                    <a:pt x="83797" y="83797"/>
                  </a:lnTo>
                  <a:lnTo>
                    <a:pt x="55201" y="117134"/>
                  </a:lnTo>
                  <a:lnTo>
                    <a:pt x="31934" y="154622"/>
                  </a:lnTo>
                  <a:lnTo>
                    <a:pt x="14585" y="195672"/>
                  </a:lnTo>
                  <a:lnTo>
                    <a:pt x="3744" y="239695"/>
                  </a:lnTo>
                  <a:lnTo>
                    <a:pt x="0" y="286103"/>
                  </a:lnTo>
                  <a:lnTo>
                    <a:pt x="0" y="2574947"/>
                  </a:lnTo>
                  <a:lnTo>
                    <a:pt x="3744" y="2621355"/>
                  </a:lnTo>
                  <a:lnTo>
                    <a:pt x="14585" y="2665378"/>
                  </a:lnTo>
                  <a:lnTo>
                    <a:pt x="31934" y="2706428"/>
                  </a:lnTo>
                  <a:lnTo>
                    <a:pt x="55201" y="2743916"/>
                  </a:lnTo>
                  <a:lnTo>
                    <a:pt x="83797" y="2777253"/>
                  </a:lnTo>
                  <a:lnTo>
                    <a:pt x="117134" y="2805850"/>
                  </a:lnTo>
                  <a:lnTo>
                    <a:pt x="154622" y="2829117"/>
                  </a:lnTo>
                  <a:lnTo>
                    <a:pt x="195672" y="2846465"/>
                  </a:lnTo>
                  <a:lnTo>
                    <a:pt x="239695" y="2857306"/>
                  </a:lnTo>
                  <a:lnTo>
                    <a:pt x="286103" y="2861051"/>
                  </a:lnTo>
                  <a:lnTo>
                    <a:pt x="4219482" y="2861051"/>
                  </a:lnTo>
                  <a:lnTo>
                    <a:pt x="4265889" y="2857306"/>
                  </a:lnTo>
                  <a:lnTo>
                    <a:pt x="4309912" y="2846465"/>
                  </a:lnTo>
                  <a:lnTo>
                    <a:pt x="4350962" y="2829117"/>
                  </a:lnTo>
                  <a:lnTo>
                    <a:pt x="4388450" y="2805850"/>
                  </a:lnTo>
                  <a:lnTo>
                    <a:pt x="4421787" y="2777253"/>
                  </a:lnTo>
                  <a:lnTo>
                    <a:pt x="4450383" y="2743916"/>
                  </a:lnTo>
                  <a:lnTo>
                    <a:pt x="4473650" y="2706428"/>
                  </a:lnTo>
                  <a:lnTo>
                    <a:pt x="4490999" y="2665378"/>
                  </a:lnTo>
                  <a:lnTo>
                    <a:pt x="4501840" y="2621355"/>
                  </a:lnTo>
                  <a:lnTo>
                    <a:pt x="4505585" y="2574947"/>
                  </a:lnTo>
                  <a:lnTo>
                    <a:pt x="4505585" y="286103"/>
                  </a:lnTo>
                  <a:lnTo>
                    <a:pt x="4501840" y="239695"/>
                  </a:lnTo>
                  <a:lnTo>
                    <a:pt x="4490999" y="195672"/>
                  </a:lnTo>
                  <a:lnTo>
                    <a:pt x="4473650" y="154622"/>
                  </a:lnTo>
                  <a:lnTo>
                    <a:pt x="4450383" y="117134"/>
                  </a:lnTo>
                  <a:lnTo>
                    <a:pt x="4421787" y="83797"/>
                  </a:lnTo>
                  <a:lnTo>
                    <a:pt x="4388450" y="55201"/>
                  </a:lnTo>
                  <a:lnTo>
                    <a:pt x="4350962" y="31934"/>
                  </a:lnTo>
                  <a:lnTo>
                    <a:pt x="4309912" y="14585"/>
                  </a:lnTo>
                  <a:lnTo>
                    <a:pt x="4265889" y="3744"/>
                  </a:lnTo>
                  <a:lnTo>
                    <a:pt x="4219482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340103" y="280856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60" h="2861310">
                  <a:moveTo>
                    <a:pt x="0" y="286103"/>
                  </a:moveTo>
                  <a:lnTo>
                    <a:pt x="3744" y="239695"/>
                  </a:lnTo>
                  <a:lnTo>
                    <a:pt x="14585" y="195672"/>
                  </a:lnTo>
                  <a:lnTo>
                    <a:pt x="31934" y="154622"/>
                  </a:lnTo>
                  <a:lnTo>
                    <a:pt x="55201" y="117134"/>
                  </a:lnTo>
                  <a:lnTo>
                    <a:pt x="83797" y="83797"/>
                  </a:lnTo>
                  <a:lnTo>
                    <a:pt x="117134" y="55201"/>
                  </a:lnTo>
                  <a:lnTo>
                    <a:pt x="154622" y="31934"/>
                  </a:lnTo>
                  <a:lnTo>
                    <a:pt x="195672" y="14585"/>
                  </a:lnTo>
                  <a:lnTo>
                    <a:pt x="239695" y="3744"/>
                  </a:lnTo>
                  <a:lnTo>
                    <a:pt x="286102" y="0"/>
                  </a:lnTo>
                  <a:lnTo>
                    <a:pt x="4219482" y="0"/>
                  </a:lnTo>
                  <a:lnTo>
                    <a:pt x="4265889" y="3744"/>
                  </a:lnTo>
                  <a:lnTo>
                    <a:pt x="4309912" y="14585"/>
                  </a:lnTo>
                  <a:lnTo>
                    <a:pt x="4350963" y="31934"/>
                  </a:lnTo>
                  <a:lnTo>
                    <a:pt x="4388451" y="55201"/>
                  </a:lnTo>
                  <a:lnTo>
                    <a:pt x="4421787" y="83797"/>
                  </a:lnTo>
                  <a:lnTo>
                    <a:pt x="4450383" y="117134"/>
                  </a:lnTo>
                  <a:lnTo>
                    <a:pt x="4473650" y="154622"/>
                  </a:lnTo>
                  <a:lnTo>
                    <a:pt x="4490999" y="195672"/>
                  </a:lnTo>
                  <a:lnTo>
                    <a:pt x="4501840" y="239695"/>
                  </a:lnTo>
                  <a:lnTo>
                    <a:pt x="4505585" y="286103"/>
                  </a:lnTo>
                  <a:lnTo>
                    <a:pt x="4505585" y="2574948"/>
                  </a:lnTo>
                  <a:lnTo>
                    <a:pt x="4501840" y="2621355"/>
                  </a:lnTo>
                  <a:lnTo>
                    <a:pt x="4490999" y="2665378"/>
                  </a:lnTo>
                  <a:lnTo>
                    <a:pt x="4473650" y="2706428"/>
                  </a:lnTo>
                  <a:lnTo>
                    <a:pt x="4450383" y="2743916"/>
                  </a:lnTo>
                  <a:lnTo>
                    <a:pt x="4421787" y="2777253"/>
                  </a:lnTo>
                  <a:lnTo>
                    <a:pt x="4388451" y="2805849"/>
                  </a:lnTo>
                  <a:lnTo>
                    <a:pt x="4350963" y="2829116"/>
                  </a:lnTo>
                  <a:lnTo>
                    <a:pt x="4309912" y="2846465"/>
                  </a:lnTo>
                  <a:lnTo>
                    <a:pt x="4265889" y="2857306"/>
                  </a:lnTo>
                  <a:lnTo>
                    <a:pt x="4219482" y="2861051"/>
                  </a:lnTo>
                  <a:lnTo>
                    <a:pt x="286102" y="2861051"/>
                  </a:lnTo>
                  <a:lnTo>
                    <a:pt x="239695" y="2857306"/>
                  </a:lnTo>
                  <a:lnTo>
                    <a:pt x="195672" y="2846465"/>
                  </a:lnTo>
                  <a:lnTo>
                    <a:pt x="154622" y="2829116"/>
                  </a:lnTo>
                  <a:lnTo>
                    <a:pt x="117134" y="2805849"/>
                  </a:lnTo>
                  <a:lnTo>
                    <a:pt x="83797" y="2777253"/>
                  </a:lnTo>
                  <a:lnTo>
                    <a:pt x="55201" y="2743916"/>
                  </a:lnTo>
                  <a:lnTo>
                    <a:pt x="31934" y="2706428"/>
                  </a:lnTo>
                  <a:lnTo>
                    <a:pt x="14585" y="2665378"/>
                  </a:lnTo>
                  <a:lnTo>
                    <a:pt x="3744" y="2621355"/>
                  </a:lnTo>
                  <a:lnTo>
                    <a:pt x="0" y="2574948"/>
                  </a:lnTo>
                  <a:lnTo>
                    <a:pt x="0" y="286103"/>
                  </a:lnTo>
                  <a:close/>
                </a:path>
              </a:pathLst>
            </a:custGeom>
            <a:ln w="19050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1587883" y="2963163"/>
            <a:ext cx="4010660" cy="2436495"/>
          </a:xfrm>
          <a:prstGeom prst="rect">
            <a:avLst/>
          </a:prstGeom>
        </p:spPr>
        <p:txBody>
          <a:bodyPr wrap="square" lIns="0" tIns="57785" rIns="0" bIns="0" rtlCol="0" vert="horz">
            <a:spAutoFit/>
          </a:bodyPr>
          <a:lstStyle/>
          <a:p>
            <a:pPr algn="ctr" marL="12065" marR="5080">
              <a:lnSpc>
                <a:spcPct val="91300"/>
              </a:lnSpc>
              <a:spcBef>
                <a:spcPts val="455"/>
              </a:spcBef>
            </a:pPr>
            <a:r>
              <a:rPr dirty="0" sz="3400" spc="-85">
                <a:latin typeface="Trebuchet MS"/>
                <a:cs typeface="Trebuchet MS"/>
              </a:rPr>
              <a:t>Υπάρχουν</a:t>
            </a:r>
            <a:r>
              <a:rPr dirty="0" sz="3400" spc="-265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αρκετά </a:t>
            </a:r>
            <a:r>
              <a:rPr dirty="0" sz="3400">
                <a:latin typeface="Trebuchet MS"/>
                <a:cs typeface="Trebuchet MS"/>
              </a:rPr>
              <a:t>είδη</a:t>
            </a:r>
            <a:r>
              <a:rPr dirty="0" sz="3400" spc="-33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συνέντευξης </a:t>
            </a:r>
            <a:r>
              <a:rPr dirty="0" sz="3400" spc="-114">
                <a:latin typeface="Trebuchet MS"/>
                <a:cs typeface="Trebuchet MS"/>
              </a:rPr>
              <a:t>(κλειστές,</a:t>
            </a:r>
            <a:r>
              <a:rPr dirty="0" sz="3400" spc="-250">
                <a:latin typeface="Trebuchet MS"/>
                <a:cs typeface="Trebuchet MS"/>
              </a:rPr>
              <a:t> </a:t>
            </a:r>
            <a:r>
              <a:rPr dirty="0" sz="3400" spc="-25">
                <a:latin typeface="Trebuchet MS"/>
                <a:cs typeface="Trebuchet MS"/>
              </a:rPr>
              <a:t>ελεύθερες, </a:t>
            </a:r>
            <a:r>
              <a:rPr dirty="0" sz="3400" spc="-45">
                <a:latin typeface="Trebuchet MS"/>
                <a:cs typeface="Trebuchet MS"/>
              </a:rPr>
              <a:t>ημι-</a:t>
            </a:r>
            <a:r>
              <a:rPr dirty="0" sz="3400" spc="-10">
                <a:latin typeface="Trebuchet MS"/>
                <a:cs typeface="Trebuchet MS"/>
              </a:rPr>
              <a:t>κατευθυνόμενες, </a:t>
            </a:r>
            <a:r>
              <a:rPr dirty="0" sz="3400" spc="-90">
                <a:latin typeface="Trebuchet MS"/>
                <a:cs typeface="Trebuchet MS"/>
              </a:rPr>
              <a:t>αφηγηματικές</a:t>
            </a:r>
            <a:r>
              <a:rPr dirty="0" sz="3400" spc="-229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κλπ).</a:t>
            </a:r>
            <a:endParaRPr sz="340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6333610" y="2320274"/>
            <a:ext cx="5028565" cy="3359150"/>
            <a:chOff x="6333610" y="2320274"/>
            <a:chExt cx="5028565" cy="3359150"/>
          </a:xfrm>
        </p:grpSpPr>
        <p:sp>
          <p:nvSpPr>
            <p:cNvPr id="12" name="object 12" descr=""/>
            <p:cNvSpPr/>
            <p:nvPr/>
          </p:nvSpPr>
          <p:spPr>
            <a:xfrm>
              <a:off x="6346310" y="233297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59" h="2861310">
                  <a:moveTo>
                    <a:pt x="4219482" y="0"/>
                  </a:moveTo>
                  <a:lnTo>
                    <a:pt x="286101" y="0"/>
                  </a:lnTo>
                  <a:lnTo>
                    <a:pt x="239694" y="3744"/>
                  </a:lnTo>
                  <a:lnTo>
                    <a:pt x="195671" y="14585"/>
                  </a:lnTo>
                  <a:lnTo>
                    <a:pt x="154621" y="31934"/>
                  </a:lnTo>
                  <a:lnTo>
                    <a:pt x="117133" y="55201"/>
                  </a:lnTo>
                  <a:lnTo>
                    <a:pt x="83797" y="83797"/>
                  </a:lnTo>
                  <a:lnTo>
                    <a:pt x="55201" y="117134"/>
                  </a:lnTo>
                  <a:lnTo>
                    <a:pt x="31934" y="154622"/>
                  </a:lnTo>
                  <a:lnTo>
                    <a:pt x="14585" y="195672"/>
                  </a:lnTo>
                  <a:lnTo>
                    <a:pt x="3744" y="239695"/>
                  </a:lnTo>
                  <a:lnTo>
                    <a:pt x="0" y="286103"/>
                  </a:lnTo>
                  <a:lnTo>
                    <a:pt x="0" y="2574947"/>
                  </a:lnTo>
                  <a:lnTo>
                    <a:pt x="3744" y="2621355"/>
                  </a:lnTo>
                  <a:lnTo>
                    <a:pt x="14585" y="2665378"/>
                  </a:lnTo>
                  <a:lnTo>
                    <a:pt x="31934" y="2706428"/>
                  </a:lnTo>
                  <a:lnTo>
                    <a:pt x="55201" y="2743916"/>
                  </a:lnTo>
                  <a:lnTo>
                    <a:pt x="83797" y="2777253"/>
                  </a:lnTo>
                  <a:lnTo>
                    <a:pt x="117133" y="2805849"/>
                  </a:lnTo>
                  <a:lnTo>
                    <a:pt x="154621" y="2829116"/>
                  </a:lnTo>
                  <a:lnTo>
                    <a:pt x="195671" y="2846465"/>
                  </a:lnTo>
                  <a:lnTo>
                    <a:pt x="239694" y="2857306"/>
                  </a:lnTo>
                  <a:lnTo>
                    <a:pt x="286101" y="2861050"/>
                  </a:lnTo>
                  <a:lnTo>
                    <a:pt x="4219482" y="2861050"/>
                  </a:lnTo>
                  <a:lnTo>
                    <a:pt x="4265889" y="2857306"/>
                  </a:lnTo>
                  <a:lnTo>
                    <a:pt x="4309912" y="2846465"/>
                  </a:lnTo>
                  <a:lnTo>
                    <a:pt x="4350962" y="2829116"/>
                  </a:lnTo>
                  <a:lnTo>
                    <a:pt x="4388450" y="2805849"/>
                  </a:lnTo>
                  <a:lnTo>
                    <a:pt x="4421786" y="2777253"/>
                  </a:lnTo>
                  <a:lnTo>
                    <a:pt x="4450383" y="2743916"/>
                  </a:lnTo>
                  <a:lnTo>
                    <a:pt x="4473649" y="2706428"/>
                  </a:lnTo>
                  <a:lnTo>
                    <a:pt x="4490998" y="2665378"/>
                  </a:lnTo>
                  <a:lnTo>
                    <a:pt x="4501839" y="2621355"/>
                  </a:lnTo>
                  <a:lnTo>
                    <a:pt x="4505584" y="2574947"/>
                  </a:lnTo>
                  <a:lnTo>
                    <a:pt x="4505584" y="286103"/>
                  </a:lnTo>
                  <a:lnTo>
                    <a:pt x="4501839" y="239695"/>
                  </a:lnTo>
                  <a:lnTo>
                    <a:pt x="4490998" y="195672"/>
                  </a:lnTo>
                  <a:lnTo>
                    <a:pt x="4473649" y="154622"/>
                  </a:lnTo>
                  <a:lnTo>
                    <a:pt x="4450383" y="117134"/>
                  </a:lnTo>
                  <a:lnTo>
                    <a:pt x="4421786" y="83797"/>
                  </a:lnTo>
                  <a:lnTo>
                    <a:pt x="4388450" y="55201"/>
                  </a:lnTo>
                  <a:lnTo>
                    <a:pt x="4350962" y="31934"/>
                  </a:lnTo>
                  <a:lnTo>
                    <a:pt x="4309912" y="14585"/>
                  </a:lnTo>
                  <a:lnTo>
                    <a:pt x="4265889" y="3744"/>
                  </a:lnTo>
                  <a:lnTo>
                    <a:pt x="4219482" y="0"/>
                  </a:lnTo>
                  <a:close/>
                </a:path>
              </a:pathLst>
            </a:custGeom>
            <a:solidFill>
              <a:srgbClr val="196B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346310" y="233297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59" h="2861310">
                  <a:moveTo>
                    <a:pt x="0" y="286103"/>
                  </a:moveTo>
                  <a:lnTo>
                    <a:pt x="3744" y="239695"/>
                  </a:lnTo>
                  <a:lnTo>
                    <a:pt x="14585" y="195672"/>
                  </a:lnTo>
                  <a:lnTo>
                    <a:pt x="31934" y="154622"/>
                  </a:lnTo>
                  <a:lnTo>
                    <a:pt x="55201" y="117134"/>
                  </a:lnTo>
                  <a:lnTo>
                    <a:pt x="83797" y="83797"/>
                  </a:lnTo>
                  <a:lnTo>
                    <a:pt x="117134" y="55201"/>
                  </a:lnTo>
                  <a:lnTo>
                    <a:pt x="154622" y="31934"/>
                  </a:lnTo>
                  <a:lnTo>
                    <a:pt x="195672" y="14585"/>
                  </a:lnTo>
                  <a:lnTo>
                    <a:pt x="239695" y="3744"/>
                  </a:lnTo>
                  <a:lnTo>
                    <a:pt x="286102" y="0"/>
                  </a:lnTo>
                  <a:lnTo>
                    <a:pt x="4219482" y="0"/>
                  </a:lnTo>
                  <a:lnTo>
                    <a:pt x="4265889" y="3744"/>
                  </a:lnTo>
                  <a:lnTo>
                    <a:pt x="4309912" y="14585"/>
                  </a:lnTo>
                  <a:lnTo>
                    <a:pt x="4350963" y="31934"/>
                  </a:lnTo>
                  <a:lnTo>
                    <a:pt x="4388451" y="55201"/>
                  </a:lnTo>
                  <a:lnTo>
                    <a:pt x="4421787" y="83797"/>
                  </a:lnTo>
                  <a:lnTo>
                    <a:pt x="4450383" y="117134"/>
                  </a:lnTo>
                  <a:lnTo>
                    <a:pt x="4473650" y="154622"/>
                  </a:lnTo>
                  <a:lnTo>
                    <a:pt x="4490999" y="195672"/>
                  </a:lnTo>
                  <a:lnTo>
                    <a:pt x="4501840" y="239695"/>
                  </a:lnTo>
                  <a:lnTo>
                    <a:pt x="4505585" y="286103"/>
                  </a:lnTo>
                  <a:lnTo>
                    <a:pt x="4505585" y="2574948"/>
                  </a:lnTo>
                  <a:lnTo>
                    <a:pt x="4501840" y="2621355"/>
                  </a:lnTo>
                  <a:lnTo>
                    <a:pt x="4490999" y="2665378"/>
                  </a:lnTo>
                  <a:lnTo>
                    <a:pt x="4473650" y="2706428"/>
                  </a:lnTo>
                  <a:lnTo>
                    <a:pt x="4450383" y="2743916"/>
                  </a:lnTo>
                  <a:lnTo>
                    <a:pt x="4421787" y="2777253"/>
                  </a:lnTo>
                  <a:lnTo>
                    <a:pt x="4388451" y="2805849"/>
                  </a:lnTo>
                  <a:lnTo>
                    <a:pt x="4350963" y="2829116"/>
                  </a:lnTo>
                  <a:lnTo>
                    <a:pt x="4309912" y="2846465"/>
                  </a:lnTo>
                  <a:lnTo>
                    <a:pt x="4265889" y="2857306"/>
                  </a:lnTo>
                  <a:lnTo>
                    <a:pt x="4219482" y="2861051"/>
                  </a:lnTo>
                  <a:lnTo>
                    <a:pt x="286102" y="2861051"/>
                  </a:lnTo>
                  <a:lnTo>
                    <a:pt x="239695" y="2857306"/>
                  </a:lnTo>
                  <a:lnTo>
                    <a:pt x="195672" y="2846465"/>
                  </a:lnTo>
                  <a:lnTo>
                    <a:pt x="154622" y="2829116"/>
                  </a:lnTo>
                  <a:lnTo>
                    <a:pt x="117134" y="2805849"/>
                  </a:lnTo>
                  <a:lnTo>
                    <a:pt x="83797" y="2777253"/>
                  </a:lnTo>
                  <a:lnTo>
                    <a:pt x="55201" y="2743916"/>
                  </a:lnTo>
                  <a:lnTo>
                    <a:pt x="31934" y="2706428"/>
                  </a:lnTo>
                  <a:lnTo>
                    <a:pt x="14585" y="2665378"/>
                  </a:lnTo>
                  <a:lnTo>
                    <a:pt x="3744" y="2621355"/>
                  </a:lnTo>
                  <a:lnTo>
                    <a:pt x="0" y="2574948"/>
                  </a:lnTo>
                  <a:lnTo>
                    <a:pt x="0" y="28610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846929" y="280856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59" h="2861310">
                  <a:moveTo>
                    <a:pt x="4219482" y="0"/>
                  </a:moveTo>
                  <a:lnTo>
                    <a:pt x="286103" y="0"/>
                  </a:lnTo>
                  <a:lnTo>
                    <a:pt x="239695" y="3744"/>
                  </a:lnTo>
                  <a:lnTo>
                    <a:pt x="195672" y="14585"/>
                  </a:lnTo>
                  <a:lnTo>
                    <a:pt x="154622" y="31934"/>
                  </a:lnTo>
                  <a:lnTo>
                    <a:pt x="117134" y="55201"/>
                  </a:lnTo>
                  <a:lnTo>
                    <a:pt x="83797" y="83797"/>
                  </a:lnTo>
                  <a:lnTo>
                    <a:pt x="55201" y="117134"/>
                  </a:lnTo>
                  <a:lnTo>
                    <a:pt x="31934" y="154622"/>
                  </a:lnTo>
                  <a:lnTo>
                    <a:pt x="14585" y="195672"/>
                  </a:lnTo>
                  <a:lnTo>
                    <a:pt x="3744" y="239695"/>
                  </a:lnTo>
                  <a:lnTo>
                    <a:pt x="0" y="286103"/>
                  </a:lnTo>
                  <a:lnTo>
                    <a:pt x="0" y="2574947"/>
                  </a:lnTo>
                  <a:lnTo>
                    <a:pt x="3744" y="2621355"/>
                  </a:lnTo>
                  <a:lnTo>
                    <a:pt x="14585" y="2665378"/>
                  </a:lnTo>
                  <a:lnTo>
                    <a:pt x="31934" y="2706428"/>
                  </a:lnTo>
                  <a:lnTo>
                    <a:pt x="55201" y="2743916"/>
                  </a:lnTo>
                  <a:lnTo>
                    <a:pt x="83797" y="2777253"/>
                  </a:lnTo>
                  <a:lnTo>
                    <a:pt x="117134" y="2805850"/>
                  </a:lnTo>
                  <a:lnTo>
                    <a:pt x="154622" y="2829117"/>
                  </a:lnTo>
                  <a:lnTo>
                    <a:pt x="195672" y="2846465"/>
                  </a:lnTo>
                  <a:lnTo>
                    <a:pt x="239695" y="2857306"/>
                  </a:lnTo>
                  <a:lnTo>
                    <a:pt x="286103" y="2861051"/>
                  </a:lnTo>
                  <a:lnTo>
                    <a:pt x="4219482" y="2861051"/>
                  </a:lnTo>
                  <a:lnTo>
                    <a:pt x="4265889" y="2857306"/>
                  </a:lnTo>
                  <a:lnTo>
                    <a:pt x="4309913" y="2846465"/>
                  </a:lnTo>
                  <a:lnTo>
                    <a:pt x="4350963" y="2829117"/>
                  </a:lnTo>
                  <a:lnTo>
                    <a:pt x="4388451" y="2805850"/>
                  </a:lnTo>
                  <a:lnTo>
                    <a:pt x="4421787" y="2777253"/>
                  </a:lnTo>
                  <a:lnTo>
                    <a:pt x="4450384" y="2743916"/>
                  </a:lnTo>
                  <a:lnTo>
                    <a:pt x="4473651" y="2706428"/>
                  </a:lnTo>
                  <a:lnTo>
                    <a:pt x="4490999" y="2665378"/>
                  </a:lnTo>
                  <a:lnTo>
                    <a:pt x="4501840" y="2621355"/>
                  </a:lnTo>
                  <a:lnTo>
                    <a:pt x="4505585" y="2574947"/>
                  </a:lnTo>
                  <a:lnTo>
                    <a:pt x="4505585" y="286103"/>
                  </a:lnTo>
                  <a:lnTo>
                    <a:pt x="4501840" y="239695"/>
                  </a:lnTo>
                  <a:lnTo>
                    <a:pt x="4490999" y="195672"/>
                  </a:lnTo>
                  <a:lnTo>
                    <a:pt x="4473651" y="154622"/>
                  </a:lnTo>
                  <a:lnTo>
                    <a:pt x="4450384" y="117134"/>
                  </a:lnTo>
                  <a:lnTo>
                    <a:pt x="4421787" y="83797"/>
                  </a:lnTo>
                  <a:lnTo>
                    <a:pt x="4388451" y="55201"/>
                  </a:lnTo>
                  <a:lnTo>
                    <a:pt x="4350963" y="31934"/>
                  </a:lnTo>
                  <a:lnTo>
                    <a:pt x="4309913" y="14585"/>
                  </a:lnTo>
                  <a:lnTo>
                    <a:pt x="4265889" y="3744"/>
                  </a:lnTo>
                  <a:lnTo>
                    <a:pt x="4219482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846929" y="2808564"/>
              <a:ext cx="4505960" cy="2861310"/>
            </a:xfrm>
            <a:custGeom>
              <a:avLst/>
              <a:gdLst/>
              <a:ahLst/>
              <a:cxnLst/>
              <a:rect l="l" t="t" r="r" b="b"/>
              <a:pathLst>
                <a:path w="4505959" h="2861310">
                  <a:moveTo>
                    <a:pt x="0" y="286103"/>
                  </a:moveTo>
                  <a:lnTo>
                    <a:pt x="3744" y="239695"/>
                  </a:lnTo>
                  <a:lnTo>
                    <a:pt x="14585" y="195672"/>
                  </a:lnTo>
                  <a:lnTo>
                    <a:pt x="31934" y="154622"/>
                  </a:lnTo>
                  <a:lnTo>
                    <a:pt x="55201" y="117134"/>
                  </a:lnTo>
                  <a:lnTo>
                    <a:pt x="83797" y="83797"/>
                  </a:lnTo>
                  <a:lnTo>
                    <a:pt x="117134" y="55201"/>
                  </a:lnTo>
                  <a:lnTo>
                    <a:pt x="154622" y="31934"/>
                  </a:lnTo>
                  <a:lnTo>
                    <a:pt x="195672" y="14585"/>
                  </a:lnTo>
                  <a:lnTo>
                    <a:pt x="239695" y="3744"/>
                  </a:lnTo>
                  <a:lnTo>
                    <a:pt x="286102" y="0"/>
                  </a:lnTo>
                  <a:lnTo>
                    <a:pt x="4219482" y="0"/>
                  </a:lnTo>
                  <a:lnTo>
                    <a:pt x="4265889" y="3744"/>
                  </a:lnTo>
                  <a:lnTo>
                    <a:pt x="4309912" y="14585"/>
                  </a:lnTo>
                  <a:lnTo>
                    <a:pt x="4350963" y="31934"/>
                  </a:lnTo>
                  <a:lnTo>
                    <a:pt x="4388451" y="55201"/>
                  </a:lnTo>
                  <a:lnTo>
                    <a:pt x="4421787" y="83797"/>
                  </a:lnTo>
                  <a:lnTo>
                    <a:pt x="4450383" y="117134"/>
                  </a:lnTo>
                  <a:lnTo>
                    <a:pt x="4473650" y="154622"/>
                  </a:lnTo>
                  <a:lnTo>
                    <a:pt x="4490999" y="195672"/>
                  </a:lnTo>
                  <a:lnTo>
                    <a:pt x="4501840" y="239695"/>
                  </a:lnTo>
                  <a:lnTo>
                    <a:pt x="4505585" y="286103"/>
                  </a:lnTo>
                  <a:lnTo>
                    <a:pt x="4505585" y="2574948"/>
                  </a:lnTo>
                  <a:lnTo>
                    <a:pt x="4501840" y="2621355"/>
                  </a:lnTo>
                  <a:lnTo>
                    <a:pt x="4490999" y="2665378"/>
                  </a:lnTo>
                  <a:lnTo>
                    <a:pt x="4473650" y="2706428"/>
                  </a:lnTo>
                  <a:lnTo>
                    <a:pt x="4450383" y="2743916"/>
                  </a:lnTo>
                  <a:lnTo>
                    <a:pt x="4421787" y="2777253"/>
                  </a:lnTo>
                  <a:lnTo>
                    <a:pt x="4388451" y="2805849"/>
                  </a:lnTo>
                  <a:lnTo>
                    <a:pt x="4350963" y="2829116"/>
                  </a:lnTo>
                  <a:lnTo>
                    <a:pt x="4309912" y="2846465"/>
                  </a:lnTo>
                  <a:lnTo>
                    <a:pt x="4265889" y="2857306"/>
                  </a:lnTo>
                  <a:lnTo>
                    <a:pt x="4219482" y="2861051"/>
                  </a:lnTo>
                  <a:lnTo>
                    <a:pt x="286102" y="2861051"/>
                  </a:lnTo>
                  <a:lnTo>
                    <a:pt x="239695" y="2857306"/>
                  </a:lnTo>
                  <a:lnTo>
                    <a:pt x="195672" y="2846465"/>
                  </a:lnTo>
                  <a:lnTo>
                    <a:pt x="154622" y="2829116"/>
                  </a:lnTo>
                  <a:lnTo>
                    <a:pt x="117134" y="2805849"/>
                  </a:lnTo>
                  <a:lnTo>
                    <a:pt x="83797" y="2777253"/>
                  </a:lnTo>
                  <a:lnTo>
                    <a:pt x="55201" y="2743916"/>
                  </a:lnTo>
                  <a:lnTo>
                    <a:pt x="31934" y="2706428"/>
                  </a:lnTo>
                  <a:lnTo>
                    <a:pt x="14585" y="2665378"/>
                  </a:lnTo>
                  <a:lnTo>
                    <a:pt x="3744" y="2621355"/>
                  </a:lnTo>
                  <a:lnTo>
                    <a:pt x="0" y="2574948"/>
                  </a:lnTo>
                  <a:lnTo>
                    <a:pt x="0" y="286103"/>
                  </a:lnTo>
                  <a:close/>
                </a:path>
              </a:pathLst>
            </a:custGeom>
            <a:ln w="19050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7123982" y="3200907"/>
            <a:ext cx="3951604" cy="196405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algn="ctr" marL="12065" marR="5080">
              <a:lnSpc>
                <a:spcPct val="91400"/>
              </a:lnSpc>
              <a:spcBef>
                <a:spcPts val="450"/>
              </a:spcBef>
            </a:pPr>
            <a:r>
              <a:rPr dirty="0" sz="3400" spc="-345">
                <a:latin typeface="Trebuchet MS"/>
                <a:cs typeface="Trebuchet MS"/>
              </a:rPr>
              <a:t>Το</a:t>
            </a:r>
            <a:r>
              <a:rPr dirty="0" sz="3400" spc="-320">
                <a:latin typeface="Trebuchet MS"/>
                <a:cs typeface="Trebuchet MS"/>
              </a:rPr>
              <a:t> </a:t>
            </a:r>
            <a:r>
              <a:rPr dirty="0" sz="3400" spc="-65">
                <a:latin typeface="Trebuchet MS"/>
                <a:cs typeface="Trebuchet MS"/>
              </a:rPr>
              <a:t>πιο</a:t>
            </a:r>
            <a:r>
              <a:rPr dirty="0" sz="3400" spc="-320">
                <a:latin typeface="Trebuchet MS"/>
                <a:cs typeface="Trebuchet MS"/>
              </a:rPr>
              <a:t> </a:t>
            </a:r>
            <a:r>
              <a:rPr dirty="0" sz="3400" spc="-10">
                <a:latin typeface="Trebuchet MS"/>
                <a:cs typeface="Trebuchet MS"/>
              </a:rPr>
              <a:t>διαδεδομένο </a:t>
            </a:r>
            <a:r>
              <a:rPr dirty="0" sz="3400" spc="-25">
                <a:latin typeface="Trebuchet MS"/>
                <a:cs typeface="Trebuchet MS"/>
              </a:rPr>
              <a:t>είδος</a:t>
            </a:r>
            <a:r>
              <a:rPr dirty="0" sz="3400" spc="-305">
                <a:latin typeface="Trebuchet MS"/>
                <a:cs typeface="Trebuchet MS"/>
              </a:rPr>
              <a:t> </a:t>
            </a:r>
            <a:r>
              <a:rPr dirty="0" sz="3400" spc="-75">
                <a:latin typeface="Trebuchet MS"/>
                <a:cs typeface="Trebuchet MS"/>
              </a:rPr>
              <a:t>είναι</a:t>
            </a:r>
            <a:r>
              <a:rPr dirty="0" sz="3400" spc="-300">
                <a:latin typeface="Trebuchet MS"/>
                <a:cs typeface="Trebuchet MS"/>
              </a:rPr>
              <a:t> </a:t>
            </a:r>
            <a:r>
              <a:rPr dirty="0" sz="3400" spc="-50">
                <a:latin typeface="Trebuchet MS"/>
                <a:cs typeface="Trebuchet MS"/>
              </a:rPr>
              <a:t>αυτό</a:t>
            </a:r>
            <a:r>
              <a:rPr dirty="0" sz="3400" spc="-305">
                <a:latin typeface="Trebuchet MS"/>
                <a:cs typeface="Trebuchet MS"/>
              </a:rPr>
              <a:t> </a:t>
            </a:r>
            <a:r>
              <a:rPr dirty="0" sz="3400" spc="-25">
                <a:latin typeface="Trebuchet MS"/>
                <a:cs typeface="Trebuchet MS"/>
              </a:rPr>
              <a:t>των </a:t>
            </a:r>
            <a:r>
              <a:rPr dirty="0" sz="3400" spc="-45">
                <a:latin typeface="Trebuchet MS"/>
                <a:cs typeface="Trebuchet MS"/>
              </a:rPr>
              <a:t>ημι-</a:t>
            </a:r>
            <a:r>
              <a:rPr dirty="0" sz="3400" spc="-35">
                <a:latin typeface="Trebuchet MS"/>
                <a:cs typeface="Trebuchet MS"/>
              </a:rPr>
              <a:t>κατευθυνόμενων </a:t>
            </a:r>
            <a:r>
              <a:rPr dirty="0" sz="3400" spc="-10">
                <a:latin typeface="Trebuchet MS"/>
                <a:cs typeface="Trebuchet MS"/>
              </a:rPr>
              <a:t>συνεντεύξεων.</a:t>
            </a:r>
            <a:endParaRPr sz="3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7462" y="35559"/>
            <a:ext cx="4564380" cy="680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300" spc="-204"/>
              <a:t>Οδηγός</a:t>
            </a:r>
            <a:r>
              <a:rPr dirty="0" sz="4300" spc="-415"/>
              <a:t> </a:t>
            </a:r>
            <a:r>
              <a:rPr dirty="0" sz="4300" spc="-175"/>
              <a:t>συνέντευξης</a:t>
            </a:r>
            <a:endParaRPr sz="4300"/>
          </a:p>
        </p:txBody>
      </p:sp>
      <p:grpSp>
        <p:nvGrpSpPr>
          <p:cNvPr id="3" name="object 3" descr=""/>
          <p:cNvGrpSpPr/>
          <p:nvPr/>
        </p:nvGrpSpPr>
        <p:grpSpPr>
          <a:xfrm>
            <a:off x="898116" y="3072815"/>
            <a:ext cx="2431415" cy="1626870"/>
            <a:chOff x="898116" y="3072815"/>
            <a:chExt cx="2431415" cy="1626870"/>
          </a:xfrm>
        </p:grpSpPr>
        <p:sp>
          <p:nvSpPr>
            <p:cNvPr id="4" name="object 4" descr=""/>
            <p:cNvSpPr/>
            <p:nvPr/>
          </p:nvSpPr>
          <p:spPr>
            <a:xfrm>
              <a:off x="907641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2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2"/>
                  </a:lnTo>
                  <a:lnTo>
                    <a:pt x="94282" y="1371532"/>
                  </a:lnTo>
                  <a:lnTo>
                    <a:pt x="137854" y="1378560"/>
                  </a:lnTo>
                  <a:lnTo>
                    <a:pt x="2033102" y="1378560"/>
                  </a:lnTo>
                  <a:lnTo>
                    <a:pt x="2076675" y="1371532"/>
                  </a:lnTo>
                  <a:lnTo>
                    <a:pt x="2114518" y="1351962"/>
                  </a:lnTo>
                  <a:lnTo>
                    <a:pt x="2144359" y="1322120"/>
                  </a:lnTo>
                  <a:lnTo>
                    <a:pt x="2163929" y="1284277"/>
                  </a:lnTo>
                  <a:lnTo>
                    <a:pt x="2170957" y="1240704"/>
                  </a:lnTo>
                  <a:lnTo>
                    <a:pt x="2170957" y="137854"/>
                  </a:lnTo>
                  <a:lnTo>
                    <a:pt x="2163929" y="94281"/>
                  </a:lnTo>
                  <a:lnTo>
                    <a:pt x="2144359" y="56439"/>
                  </a:lnTo>
                  <a:lnTo>
                    <a:pt x="2114518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907641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48860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3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1"/>
                  </a:lnTo>
                  <a:lnTo>
                    <a:pt x="94281" y="1371531"/>
                  </a:lnTo>
                  <a:lnTo>
                    <a:pt x="137854" y="1378559"/>
                  </a:lnTo>
                  <a:lnTo>
                    <a:pt x="2033103" y="1378559"/>
                  </a:lnTo>
                  <a:lnTo>
                    <a:pt x="2076676" y="1371531"/>
                  </a:lnTo>
                  <a:lnTo>
                    <a:pt x="2114518" y="1351961"/>
                  </a:lnTo>
                  <a:lnTo>
                    <a:pt x="2144360" y="1322120"/>
                  </a:lnTo>
                  <a:lnTo>
                    <a:pt x="2163930" y="1284277"/>
                  </a:lnTo>
                  <a:lnTo>
                    <a:pt x="2170958" y="1240704"/>
                  </a:lnTo>
                  <a:lnTo>
                    <a:pt x="2170958" y="137854"/>
                  </a:lnTo>
                  <a:lnTo>
                    <a:pt x="2163930" y="94281"/>
                  </a:lnTo>
                  <a:lnTo>
                    <a:pt x="2144360" y="56439"/>
                  </a:lnTo>
                  <a:lnTo>
                    <a:pt x="2114518" y="26597"/>
                  </a:lnTo>
                  <a:lnTo>
                    <a:pt x="2076676" y="7027"/>
                  </a:lnTo>
                  <a:lnTo>
                    <a:pt x="2033103" y="0"/>
                  </a:lnTo>
                  <a:close/>
                </a:path>
              </a:pathLst>
            </a:custGeom>
            <a:solidFill>
              <a:srgbClr val="E8E8E8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148860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 descr=""/>
          <p:cNvSpPr txBox="1"/>
          <p:nvPr/>
        </p:nvSpPr>
        <p:spPr>
          <a:xfrm>
            <a:off x="1535584" y="3656076"/>
            <a:ext cx="1397635" cy="610870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12700" marR="5080" indent="206375">
              <a:lnSpc>
                <a:spcPts val="2210"/>
              </a:lnSpc>
              <a:spcBef>
                <a:spcPts val="330"/>
              </a:spcBef>
            </a:pPr>
            <a:r>
              <a:rPr dirty="0" sz="2000" spc="-30">
                <a:latin typeface="Trebuchet MS"/>
                <a:cs typeface="Trebuchet MS"/>
              </a:rPr>
              <a:t>Δεν</a:t>
            </a:r>
            <a:r>
              <a:rPr dirty="0" sz="2000" spc="-175">
                <a:latin typeface="Trebuchet MS"/>
                <a:cs typeface="Trebuchet MS"/>
              </a:rPr>
              <a:t> </a:t>
            </a:r>
            <a:r>
              <a:rPr dirty="0" sz="2000" spc="-10">
                <a:latin typeface="Trebuchet MS"/>
                <a:cs typeface="Trebuchet MS"/>
              </a:rPr>
              <a:t>είναι δεσμευτικός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3551510" y="3072815"/>
            <a:ext cx="2431415" cy="1626870"/>
            <a:chOff x="3551510" y="3072815"/>
            <a:chExt cx="2431415" cy="1626870"/>
          </a:xfrm>
        </p:grpSpPr>
        <p:sp>
          <p:nvSpPr>
            <p:cNvPr id="10" name="object 10" descr=""/>
            <p:cNvSpPr/>
            <p:nvPr/>
          </p:nvSpPr>
          <p:spPr>
            <a:xfrm>
              <a:off x="3561035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3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2"/>
                  </a:lnTo>
                  <a:lnTo>
                    <a:pt x="94281" y="1371532"/>
                  </a:lnTo>
                  <a:lnTo>
                    <a:pt x="137854" y="1378560"/>
                  </a:lnTo>
                  <a:lnTo>
                    <a:pt x="2033103" y="1378560"/>
                  </a:lnTo>
                  <a:lnTo>
                    <a:pt x="2076676" y="1371532"/>
                  </a:lnTo>
                  <a:lnTo>
                    <a:pt x="2114518" y="1351962"/>
                  </a:lnTo>
                  <a:lnTo>
                    <a:pt x="2144360" y="1322120"/>
                  </a:lnTo>
                  <a:lnTo>
                    <a:pt x="2163930" y="1284277"/>
                  </a:lnTo>
                  <a:lnTo>
                    <a:pt x="2170958" y="1240704"/>
                  </a:lnTo>
                  <a:lnTo>
                    <a:pt x="2170958" y="137854"/>
                  </a:lnTo>
                  <a:lnTo>
                    <a:pt x="2163930" y="94281"/>
                  </a:lnTo>
                  <a:lnTo>
                    <a:pt x="2144360" y="56439"/>
                  </a:lnTo>
                  <a:lnTo>
                    <a:pt x="2114518" y="26597"/>
                  </a:lnTo>
                  <a:lnTo>
                    <a:pt x="2076676" y="7027"/>
                  </a:lnTo>
                  <a:lnTo>
                    <a:pt x="2033103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3561035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3802254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1"/>
                  </a:lnTo>
                  <a:lnTo>
                    <a:pt x="94281" y="1371531"/>
                  </a:lnTo>
                  <a:lnTo>
                    <a:pt x="137854" y="1378559"/>
                  </a:lnTo>
                  <a:lnTo>
                    <a:pt x="2033102" y="1378559"/>
                  </a:lnTo>
                  <a:lnTo>
                    <a:pt x="2076675" y="1371531"/>
                  </a:lnTo>
                  <a:lnTo>
                    <a:pt x="2114517" y="1351961"/>
                  </a:lnTo>
                  <a:lnTo>
                    <a:pt x="2144359" y="1322120"/>
                  </a:lnTo>
                  <a:lnTo>
                    <a:pt x="2163929" y="1284277"/>
                  </a:lnTo>
                  <a:lnTo>
                    <a:pt x="2170957" y="1240704"/>
                  </a:lnTo>
                  <a:lnTo>
                    <a:pt x="2170957" y="137854"/>
                  </a:lnTo>
                  <a:lnTo>
                    <a:pt x="2163929" y="94281"/>
                  </a:lnTo>
                  <a:lnTo>
                    <a:pt x="2144359" y="56439"/>
                  </a:lnTo>
                  <a:lnTo>
                    <a:pt x="2114517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E8E8E8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3802254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3907801" y="3656076"/>
            <a:ext cx="1960245" cy="610870"/>
          </a:xfrm>
          <a:prstGeom prst="rect">
            <a:avLst/>
          </a:prstGeom>
        </p:spPr>
        <p:txBody>
          <a:bodyPr wrap="square" lIns="0" tIns="41910" rIns="0" bIns="0" rtlCol="0" vert="horz">
            <a:spAutoFit/>
          </a:bodyPr>
          <a:lstStyle/>
          <a:p>
            <a:pPr marL="485140" marR="5080" indent="-473075">
              <a:lnSpc>
                <a:spcPts val="2210"/>
              </a:lnSpc>
              <a:spcBef>
                <a:spcPts val="330"/>
              </a:spcBef>
            </a:pPr>
            <a:r>
              <a:rPr dirty="0" sz="2000" spc="-60">
                <a:latin typeface="Trebuchet MS"/>
                <a:cs typeface="Trebuchet MS"/>
              </a:rPr>
              <a:t>Απλό</a:t>
            </a:r>
            <a:r>
              <a:rPr dirty="0" sz="2000" spc="-185">
                <a:latin typeface="Trebuchet MS"/>
                <a:cs typeface="Trebuchet MS"/>
              </a:rPr>
              <a:t> </a:t>
            </a:r>
            <a:r>
              <a:rPr dirty="0" sz="2000" spc="175">
                <a:latin typeface="Trebuchet MS"/>
                <a:cs typeface="Trebuchet MS"/>
              </a:rPr>
              <a:t>–</a:t>
            </a:r>
            <a:r>
              <a:rPr dirty="0" sz="2000" spc="-180">
                <a:latin typeface="Trebuchet MS"/>
                <a:cs typeface="Trebuchet MS"/>
              </a:rPr>
              <a:t> </a:t>
            </a:r>
            <a:r>
              <a:rPr dirty="0" sz="2000" spc="-40">
                <a:latin typeface="Trebuchet MS"/>
                <a:cs typeface="Trebuchet MS"/>
              </a:rPr>
              <a:t>κατανοητό </a:t>
            </a:r>
            <a:r>
              <a:rPr dirty="0" sz="2000" spc="-10">
                <a:latin typeface="Trebuchet MS"/>
                <a:cs typeface="Trebuchet MS"/>
              </a:rPr>
              <a:t>λεξιλόγιο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6204904" y="3072815"/>
            <a:ext cx="2431415" cy="1626870"/>
            <a:chOff x="6204904" y="3072815"/>
            <a:chExt cx="2431415" cy="1626870"/>
          </a:xfrm>
        </p:grpSpPr>
        <p:sp>
          <p:nvSpPr>
            <p:cNvPr id="16" name="object 16" descr=""/>
            <p:cNvSpPr/>
            <p:nvPr/>
          </p:nvSpPr>
          <p:spPr>
            <a:xfrm>
              <a:off x="6214429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2"/>
                  </a:lnTo>
                  <a:lnTo>
                    <a:pt x="94281" y="1371532"/>
                  </a:lnTo>
                  <a:lnTo>
                    <a:pt x="137854" y="1378560"/>
                  </a:lnTo>
                  <a:lnTo>
                    <a:pt x="2033102" y="1378560"/>
                  </a:lnTo>
                  <a:lnTo>
                    <a:pt x="2076675" y="1371532"/>
                  </a:lnTo>
                  <a:lnTo>
                    <a:pt x="2114517" y="1351962"/>
                  </a:lnTo>
                  <a:lnTo>
                    <a:pt x="2144359" y="1322120"/>
                  </a:lnTo>
                  <a:lnTo>
                    <a:pt x="2163929" y="1284277"/>
                  </a:lnTo>
                  <a:lnTo>
                    <a:pt x="2170957" y="1240704"/>
                  </a:lnTo>
                  <a:lnTo>
                    <a:pt x="2170957" y="137854"/>
                  </a:lnTo>
                  <a:lnTo>
                    <a:pt x="2163929" y="94281"/>
                  </a:lnTo>
                  <a:lnTo>
                    <a:pt x="2144359" y="56439"/>
                  </a:lnTo>
                  <a:lnTo>
                    <a:pt x="2114517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6214429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455647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1"/>
                  </a:lnTo>
                  <a:lnTo>
                    <a:pt x="94281" y="1371531"/>
                  </a:lnTo>
                  <a:lnTo>
                    <a:pt x="137854" y="1378559"/>
                  </a:lnTo>
                  <a:lnTo>
                    <a:pt x="2033102" y="1378559"/>
                  </a:lnTo>
                  <a:lnTo>
                    <a:pt x="2076675" y="1371531"/>
                  </a:lnTo>
                  <a:lnTo>
                    <a:pt x="2114518" y="1351961"/>
                  </a:lnTo>
                  <a:lnTo>
                    <a:pt x="2144359" y="1322120"/>
                  </a:lnTo>
                  <a:lnTo>
                    <a:pt x="2163930" y="1284277"/>
                  </a:lnTo>
                  <a:lnTo>
                    <a:pt x="2170958" y="1240704"/>
                  </a:lnTo>
                  <a:lnTo>
                    <a:pt x="2170958" y="137854"/>
                  </a:lnTo>
                  <a:lnTo>
                    <a:pt x="2163930" y="94281"/>
                  </a:lnTo>
                  <a:lnTo>
                    <a:pt x="2144359" y="56439"/>
                  </a:lnTo>
                  <a:lnTo>
                    <a:pt x="2114518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E8E8E8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6455647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 descr=""/>
          <p:cNvSpPr txBox="1"/>
          <p:nvPr/>
        </p:nvSpPr>
        <p:spPr>
          <a:xfrm>
            <a:off x="6611549" y="3238500"/>
            <a:ext cx="1859914" cy="144907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algn="ctr" marL="12700" marR="5080">
              <a:lnSpc>
                <a:spcPct val="91800"/>
              </a:lnSpc>
              <a:spcBef>
                <a:spcPts val="295"/>
              </a:spcBef>
            </a:pPr>
            <a:r>
              <a:rPr dirty="0" sz="2000" spc="-10">
                <a:latin typeface="Trebuchet MS"/>
                <a:cs typeface="Trebuchet MS"/>
              </a:rPr>
              <a:t>Προσαρμόζουμε </a:t>
            </a:r>
            <a:r>
              <a:rPr dirty="0" sz="2000" spc="-55">
                <a:latin typeface="Trebuchet MS"/>
                <a:cs typeface="Trebuchet MS"/>
              </a:rPr>
              <a:t>τις</a:t>
            </a:r>
            <a:r>
              <a:rPr dirty="0" sz="2000" spc="-185">
                <a:latin typeface="Trebuchet MS"/>
                <a:cs typeface="Trebuchet MS"/>
              </a:rPr>
              <a:t> </a:t>
            </a:r>
            <a:r>
              <a:rPr dirty="0" sz="2000" spc="-10">
                <a:latin typeface="Trebuchet MS"/>
                <a:cs typeface="Trebuchet MS"/>
              </a:rPr>
              <a:t>ερωτήσεις </a:t>
            </a:r>
            <a:r>
              <a:rPr dirty="0" sz="2000" spc="-90">
                <a:latin typeface="Trebuchet MS"/>
                <a:cs typeface="Trebuchet MS"/>
              </a:rPr>
              <a:t>ανάλογα</a:t>
            </a:r>
            <a:r>
              <a:rPr dirty="0" sz="2000" spc="-135">
                <a:latin typeface="Trebuchet MS"/>
                <a:cs typeface="Trebuchet MS"/>
              </a:rPr>
              <a:t> </a:t>
            </a:r>
            <a:r>
              <a:rPr dirty="0" sz="2000">
                <a:latin typeface="Trebuchet MS"/>
                <a:cs typeface="Trebuchet MS"/>
              </a:rPr>
              <a:t>με</a:t>
            </a:r>
            <a:r>
              <a:rPr dirty="0" sz="2000" spc="-135">
                <a:latin typeface="Trebuchet MS"/>
                <a:cs typeface="Trebuchet MS"/>
              </a:rPr>
              <a:t> </a:t>
            </a:r>
            <a:r>
              <a:rPr dirty="0" sz="2000" spc="-25">
                <a:latin typeface="Trebuchet MS"/>
                <a:cs typeface="Trebuchet MS"/>
              </a:rPr>
              <a:t>τον </a:t>
            </a:r>
            <a:r>
              <a:rPr dirty="0" sz="2000" spc="-20">
                <a:latin typeface="Trebuchet MS"/>
                <a:cs typeface="Trebuchet MS"/>
              </a:rPr>
              <a:t>κάθε </a:t>
            </a:r>
            <a:r>
              <a:rPr dirty="0" sz="2000" spc="-10">
                <a:latin typeface="Trebuchet MS"/>
                <a:cs typeface="Trebuchet MS"/>
              </a:rPr>
              <a:t>πληροφορητή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8858299" y="3072815"/>
            <a:ext cx="2431415" cy="1626870"/>
            <a:chOff x="8858299" y="3072815"/>
            <a:chExt cx="2431415" cy="1626870"/>
          </a:xfrm>
        </p:grpSpPr>
        <p:sp>
          <p:nvSpPr>
            <p:cNvPr id="22" name="object 22" descr=""/>
            <p:cNvSpPr/>
            <p:nvPr/>
          </p:nvSpPr>
          <p:spPr>
            <a:xfrm>
              <a:off x="8867824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2"/>
                  </a:lnTo>
                  <a:lnTo>
                    <a:pt x="94281" y="1371532"/>
                  </a:lnTo>
                  <a:lnTo>
                    <a:pt x="137854" y="1378560"/>
                  </a:lnTo>
                  <a:lnTo>
                    <a:pt x="2033102" y="1378560"/>
                  </a:lnTo>
                  <a:lnTo>
                    <a:pt x="2076675" y="1371532"/>
                  </a:lnTo>
                  <a:lnTo>
                    <a:pt x="2114517" y="1351962"/>
                  </a:lnTo>
                  <a:lnTo>
                    <a:pt x="2144359" y="1322120"/>
                  </a:lnTo>
                  <a:lnTo>
                    <a:pt x="2163929" y="1284277"/>
                  </a:lnTo>
                  <a:lnTo>
                    <a:pt x="2170957" y="1240704"/>
                  </a:lnTo>
                  <a:lnTo>
                    <a:pt x="2170957" y="137854"/>
                  </a:lnTo>
                  <a:lnTo>
                    <a:pt x="2163929" y="94281"/>
                  </a:lnTo>
                  <a:lnTo>
                    <a:pt x="2144359" y="56439"/>
                  </a:lnTo>
                  <a:lnTo>
                    <a:pt x="2114517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8867824" y="3082340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E8E8E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9109042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2033102" y="0"/>
                  </a:moveTo>
                  <a:lnTo>
                    <a:pt x="137854" y="0"/>
                  </a:lnTo>
                  <a:lnTo>
                    <a:pt x="94281" y="7027"/>
                  </a:lnTo>
                  <a:lnTo>
                    <a:pt x="56439" y="26597"/>
                  </a:lnTo>
                  <a:lnTo>
                    <a:pt x="26597" y="56439"/>
                  </a:lnTo>
                  <a:lnTo>
                    <a:pt x="7027" y="94281"/>
                  </a:lnTo>
                  <a:lnTo>
                    <a:pt x="0" y="137854"/>
                  </a:lnTo>
                  <a:lnTo>
                    <a:pt x="0" y="1240704"/>
                  </a:lnTo>
                  <a:lnTo>
                    <a:pt x="7027" y="1284277"/>
                  </a:lnTo>
                  <a:lnTo>
                    <a:pt x="26597" y="1322120"/>
                  </a:lnTo>
                  <a:lnTo>
                    <a:pt x="56439" y="1351961"/>
                  </a:lnTo>
                  <a:lnTo>
                    <a:pt x="94281" y="1371531"/>
                  </a:lnTo>
                  <a:lnTo>
                    <a:pt x="137854" y="1378559"/>
                  </a:lnTo>
                  <a:lnTo>
                    <a:pt x="2033102" y="1378559"/>
                  </a:lnTo>
                  <a:lnTo>
                    <a:pt x="2076675" y="1371531"/>
                  </a:lnTo>
                  <a:lnTo>
                    <a:pt x="2114517" y="1351961"/>
                  </a:lnTo>
                  <a:lnTo>
                    <a:pt x="2144359" y="1322120"/>
                  </a:lnTo>
                  <a:lnTo>
                    <a:pt x="2163929" y="1284277"/>
                  </a:lnTo>
                  <a:lnTo>
                    <a:pt x="2170957" y="1240704"/>
                  </a:lnTo>
                  <a:lnTo>
                    <a:pt x="2170957" y="137854"/>
                  </a:lnTo>
                  <a:lnTo>
                    <a:pt x="2163929" y="94281"/>
                  </a:lnTo>
                  <a:lnTo>
                    <a:pt x="2144359" y="56439"/>
                  </a:lnTo>
                  <a:lnTo>
                    <a:pt x="2114517" y="26597"/>
                  </a:lnTo>
                  <a:lnTo>
                    <a:pt x="2076675" y="7027"/>
                  </a:lnTo>
                  <a:lnTo>
                    <a:pt x="2033102" y="0"/>
                  </a:lnTo>
                  <a:close/>
                </a:path>
              </a:pathLst>
            </a:custGeom>
            <a:solidFill>
              <a:srgbClr val="E8E8E8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9109042" y="3311498"/>
              <a:ext cx="2171065" cy="1378585"/>
            </a:xfrm>
            <a:custGeom>
              <a:avLst/>
              <a:gdLst/>
              <a:ahLst/>
              <a:cxnLst/>
              <a:rect l="l" t="t" r="r" b="b"/>
              <a:pathLst>
                <a:path w="2171065" h="1378585">
                  <a:moveTo>
                    <a:pt x="0" y="137855"/>
                  </a:moveTo>
                  <a:lnTo>
                    <a:pt x="7027" y="94282"/>
                  </a:lnTo>
                  <a:lnTo>
                    <a:pt x="26597" y="56439"/>
                  </a:lnTo>
                  <a:lnTo>
                    <a:pt x="56439" y="26598"/>
                  </a:lnTo>
                  <a:lnTo>
                    <a:pt x="94282" y="7027"/>
                  </a:lnTo>
                  <a:lnTo>
                    <a:pt x="137854" y="0"/>
                  </a:lnTo>
                  <a:lnTo>
                    <a:pt x="2033103" y="0"/>
                  </a:lnTo>
                  <a:lnTo>
                    <a:pt x="2076675" y="7027"/>
                  </a:lnTo>
                  <a:lnTo>
                    <a:pt x="2114518" y="26598"/>
                  </a:lnTo>
                  <a:lnTo>
                    <a:pt x="2144359" y="56439"/>
                  </a:lnTo>
                  <a:lnTo>
                    <a:pt x="2163930" y="94282"/>
                  </a:lnTo>
                  <a:lnTo>
                    <a:pt x="2170958" y="137855"/>
                  </a:lnTo>
                  <a:lnTo>
                    <a:pt x="2170958" y="1240705"/>
                  </a:lnTo>
                  <a:lnTo>
                    <a:pt x="2163930" y="1284278"/>
                  </a:lnTo>
                  <a:lnTo>
                    <a:pt x="2144359" y="1322120"/>
                  </a:lnTo>
                  <a:lnTo>
                    <a:pt x="2114518" y="1351962"/>
                  </a:lnTo>
                  <a:lnTo>
                    <a:pt x="2076675" y="1371532"/>
                  </a:lnTo>
                  <a:lnTo>
                    <a:pt x="2033103" y="1378560"/>
                  </a:lnTo>
                  <a:lnTo>
                    <a:pt x="137854" y="1378560"/>
                  </a:lnTo>
                  <a:lnTo>
                    <a:pt x="94282" y="1371532"/>
                  </a:lnTo>
                  <a:lnTo>
                    <a:pt x="56439" y="1351962"/>
                  </a:lnTo>
                  <a:lnTo>
                    <a:pt x="26597" y="1322120"/>
                  </a:lnTo>
                  <a:lnTo>
                    <a:pt x="7027" y="1284278"/>
                  </a:lnTo>
                  <a:lnTo>
                    <a:pt x="0" y="1240705"/>
                  </a:lnTo>
                  <a:lnTo>
                    <a:pt x="0" y="137855"/>
                  </a:lnTo>
                  <a:close/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9259513" y="3378708"/>
            <a:ext cx="1870075" cy="116840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algn="ctr" marL="12700" marR="5080">
              <a:lnSpc>
                <a:spcPct val="91700"/>
              </a:lnSpc>
              <a:spcBef>
                <a:spcPts val="300"/>
              </a:spcBef>
            </a:pPr>
            <a:r>
              <a:rPr dirty="0" sz="2000" spc="-30">
                <a:latin typeface="Trebuchet MS"/>
                <a:cs typeface="Trebuchet MS"/>
              </a:rPr>
              <a:t>Δεν</a:t>
            </a:r>
            <a:r>
              <a:rPr dirty="0" sz="2000" spc="-170">
                <a:latin typeface="Trebuchet MS"/>
                <a:cs typeface="Trebuchet MS"/>
              </a:rPr>
              <a:t> </a:t>
            </a:r>
            <a:r>
              <a:rPr dirty="0" sz="2000" spc="-10">
                <a:latin typeface="Trebuchet MS"/>
                <a:cs typeface="Trebuchet MS"/>
              </a:rPr>
              <a:t>πρέπει</a:t>
            </a:r>
            <a:r>
              <a:rPr dirty="0" sz="2000" spc="-165">
                <a:latin typeface="Trebuchet MS"/>
                <a:cs typeface="Trebuchet MS"/>
              </a:rPr>
              <a:t> </a:t>
            </a:r>
            <a:r>
              <a:rPr dirty="0" sz="2000" spc="-25">
                <a:latin typeface="Trebuchet MS"/>
                <a:cs typeface="Trebuchet MS"/>
              </a:rPr>
              <a:t>να </a:t>
            </a:r>
            <a:r>
              <a:rPr dirty="0" sz="2000" spc="-30">
                <a:latin typeface="Trebuchet MS"/>
                <a:cs typeface="Trebuchet MS"/>
              </a:rPr>
              <a:t>μας</a:t>
            </a:r>
            <a:r>
              <a:rPr dirty="0" sz="2000" spc="-170">
                <a:latin typeface="Trebuchet MS"/>
                <a:cs typeface="Trebuchet MS"/>
              </a:rPr>
              <a:t> </a:t>
            </a:r>
            <a:r>
              <a:rPr dirty="0" sz="2000" spc="-30">
                <a:latin typeface="Trebuchet MS"/>
                <a:cs typeface="Trebuchet MS"/>
              </a:rPr>
              <a:t>αποσπά</a:t>
            </a:r>
            <a:r>
              <a:rPr dirty="0" sz="2000" spc="-165">
                <a:latin typeface="Trebuchet MS"/>
                <a:cs typeface="Trebuchet MS"/>
              </a:rPr>
              <a:t> </a:t>
            </a:r>
            <a:r>
              <a:rPr dirty="0" sz="2000" spc="-25">
                <a:latin typeface="Trebuchet MS"/>
                <a:cs typeface="Trebuchet MS"/>
              </a:rPr>
              <a:t>την προσοχή</a:t>
            </a:r>
            <a:r>
              <a:rPr dirty="0" sz="2000" spc="-165">
                <a:latin typeface="Trebuchet MS"/>
                <a:cs typeface="Trebuchet MS"/>
              </a:rPr>
              <a:t> </a:t>
            </a:r>
            <a:r>
              <a:rPr dirty="0" sz="2000" spc="-70">
                <a:latin typeface="Trebuchet MS"/>
                <a:cs typeface="Trebuchet MS"/>
              </a:rPr>
              <a:t>κατά</a:t>
            </a:r>
            <a:r>
              <a:rPr dirty="0" sz="2000" spc="-160">
                <a:latin typeface="Trebuchet MS"/>
                <a:cs typeface="Trebuchet MS"/>
              </a:rPr>
              <a:t> </a:t>
            </a:r>
            <a:r>
              <a:rPr dirty="0" sz="2000" spc="-25">
                <a:latin typeface="Trebuchet MS"/>
                <a:cs typeface="Trebuchet MS"/>
              </a:rPr>
              <a:t>τη </a:t>
            </a:r>
            <a:r>
              <a:rPr dirty="0" sz="2000" spc="-10">
                <a:latin typeface="Trebuchet MS"/>
                <a:cs typeface="Trebuchet MS"/>
              </a:rPr>
              <a:t>συνέντευξη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14894" y="3674364"/>
            <a:ext cx="3294379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00">
                <a:latin typeface="Trebuchet MS"/>
                <a:cs typeface="Trebuchet MS"/>
              </a:rPr>
              <a:t>Μέθοδος</a:t>
            </a:r>
            <a:r>
              <a:rPr dirty="0" sz="4400" spc="-445">
                <a:latin typeface="Trebuchet MS"/>
                <a:cs typeface="Trebuchet MS"/>
              </a:rPr>
              <a:t> </a:t>
            </a:r>
            <a:r>
              <a:rPr dirty="0" sz="4400" spc="-110">
                <a:latin typeface="Trebuchet MS"/>
                <a:cs typeface="Trebuchet MS"/>
              </a:rPr>
              <a:t>Χωνί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3788155" y="355599"/>
            <a:ext cx="7575550" cy="5831205"/>
            <a:chOff x="3788155" y="355599"/>
            <a:chExt cx="7575550" cy="5831205"/>
          </a:xfrm>
        </p:grpSpPr>
        <p:sp>
          <p:nvSpPr>
            <p:cNvPr id="4" name="object 4" descr=""/>
            <p:cNvSpPr/>
            <p:nvPr/>
          </p:nvSpPr>
          <p:spPr>
            <a:xfrm>
              <a:off x="3797680" y="365124"/>
              <a:ext cx="7556500" cy="5812155"/>
            </a:xfrm>
            <a:custGeom>
              <a:avLst/>
              <a:gdLst/>
              <a:ahLst/>
              <a:cxnLst/>
              <a:rect l="l" t="t" r="r" b="b"/>
              <a:pathLst>
                <a:path w="7556500" h="5812155">
                  <a:moveTo>
                    <a:pt x="7556117" y="0"/>
                  </a:moveTo>
                  <a:lnTo>
                    <a:pt x="0" y="0"/>
                  </a:lnTo>
                  <a:lnTo>
                    <a:pt x="3778059" y="5811837"/>
                  </a:lnTo>
                  <a:lnTo>
                    <a:pt x="7556117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3797680" y="365124"/>
              <a:ext cx="7556500" cy="5812155"/>
            </a:xfrm>
            <a:custGeom>
              <a:avLst/>
              <a:gdLst/>
              <a:ahLst/>
              <a:cxnLst/>
              <a:rect l="l" t="t" r="r" b="b"/>
              <a:pathLst>
                <a:path w="7556500" h="5812155">
                  <a:moveTo>
                    <a:pt x="7556118" y="0"/>
                  </a:moveTo>
                  <a:lnTo>
                    <a:pt x="3778059" y="5811838"/>
                  </a:lnTo>
                  <a:lnTo>
                    <a:pt x="0" y="0"/>
                  </a:lnTo>
                  <a:lnTo>
                    <a:pt x="7556118" y="0"/>
                  </a:lnTo>
                  <a:close/>
                </a:path>
              </a:pathLst>
            </a:custGeom>
            <a:ln w="19050">
              <a:solidFill>
                <a:srgbClr val="0424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62321" y="361188"/>
            <a:ext cx="4753610" cy="1354455"/>
          </a:xfrm>
          <a:prstGeom prst="rect"/>
        </p:spPr>
        <p:txBody>
          <a:bodyPr wrap="square" lIns="0" tIns="38100" rIns="0" bIns="0" rtlCol="0" vert="horz">
            <a:spAutoFit/>
          </a:bodyPr>
          <a:lstStyle/>
          <a:p>
            <a:pPr marL="1384300" marR="5080" indent="-1371600">
              <a:lnSpc>
                <a:spcPts val="5180"/>
              </a:lnSpc>
              <a:spcBef>
                <a:spcPts val="300"/>
              </a:spcBef>
            </a:pPr>
            <a:r>
              <a:rPr dirty="0" sz="4400" spc="-95">
                <a:solidFill>
                  <a:srgbClr val="D86ECC"/>
                </a:solidFill>
              </a:rPr>
              <a:t>Ανοιχτές</a:t>
            </a:r>
            <a:r>
              <a:rPr dirty="0" sz="4400" spc="-365">
                <a:solidFill>
                  <a:srgbClr val="D86ECC"/>
                </a:solidFill>
              </a:rPr>
              <a:t> </a:t>
            </a:r>
            <a:r>
              <a:rPr dirty="0" sz="4400" spc="-10">
                <a:solidFill>
                  <a:srgbClr val="D86ECC"/>
                </a:solidFill>
              </a:rPr>
              <a:t>ερωτήσεις Π.Ε.Π.</a:t>
            </a:r>
            <a:endParaRPr sz="4400"/>
          </a:p>
        </p:txBody>
      </p:sp>
      <p:sp>
        <p:nvSpPr>
          <p:cNvPr id="7" name="object 7" descr=""/>
          <p:cNvSpPr txBox="1"/>
          <p:nvPr/>
        </p:nvSpPr>
        <p:spPr>
          <a:xfrm>
            <a:off x="5602710" y="2146299"/>
            <a:ext cx="3695065" cy="1257300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 marL="349250" marR="5080" indent="-336550">
              <a:lnSpc>
                <a:spcPct val="102000"/>
              </a:lnSpc>
              <a:spcBef>
                <a:spcPts val="5"/>
              </a:spcBef>
            </a:pPr>
            <a:r>
              <a:rPr dirty="0" sz="4000" spc="-35">
                <a:solidFill>
                  <a:srgbClr val="8ED973"/>
                </a:solidFill>
                <a:latin typeface="Trebuchet MS"/>
                <a:cs typeface="Trebuchet MS"/>
              </a:rPr>
              <a:t>Πως,</a:t>
            </a:r>
            <a:r>
              <a:rPr dirty="0" sz="4000" spc="-365">
                <a:solidFill>
                  <a:srgbClr val="8ED973"/>
                </a:solidFill>
                <a:latin typeface="Trebuchet MS"/>
                <a:cs typeface="Trebuchet MS"/>
              </a:rPr>
              <a:t> </a:t>
            </a:r>
            <a:r>
              <a:rPr dirty="0" sz="4000" spc="-120">
                <a:solidFill>
                  <a:srgbClr val="8ED973"/>
                </a:solidFill>
                <a:latin typeface="Trebuchet MS"/>
                <a:cs typeface="Trebuchet MS"/>
              </a:rPr>
              <a:t>ποιος,</a:t>
            </a:r>
            <a:r>
              <a:rPr dirty="0" sz="4000" spc="-365">
                <a:solidFill>
                  <a:srgbClr val="8ED973"/>
                </a:solidFill>
                <a:latin typeface="Trebuchet MS"/>
                <a:cs typeface="Trebuchet MS"/>
              </a:rPr>
              <a:t> </a:t>
            </a:r>
            <a:r>
              <a:rPr dirty="0" sz="4000" spc="-80">
                <a:solidFill>
                  <a:srgbClr val="8ED973"/>
                </a:solidFill>
                <a:latin typeface="Trebuchet MS"/>
                <a:cs typeface="Trebuchet MS"/>
              </a:rPr>
              <a:t>που, </a:t>
            </a:r>
            <a:r>
              <a:rPr dirty="0" sz="4000" spc="-105">
                <a:solidFill>
                  <a:srgbClr val="8ED973"/>
                </a:solidFill>
                <a:latin typeface="Trebuchet MS"/>
                <a:cs typeface="Trebuchet MS"/>
              </a:rPr>
              <a:t>πότε,</a:t>
            </a:r>
            <a:r>
              <a:rPr dirty="0" sz="4000" spc="-380">
                <a:solidFill>
                  <a:srgbClr val="8ED973"/>
                </a:solidFill>
                <a:latin typeface="Trebuchet MS"/>
                <a:cs typeface="Trebuchet MS"/>
              </a:rPr>
              <a:t> </a:t>
            </a:r>
            <a:r>
              <a:rPr dirty="0" sz="4000" spc="-170">
                <a:solidFill>
                  <a:srgbClr val="8ED973"/>
                </a:solidFill>
                <a:latin typeface="Trebuchet MS"/>
                <a:cs typeface="Trebuchet MS"/>
              </a:rPr>
              <a:t>τι,</a:t>
            </a:r>
            <a:r>
              <a:rPr dirty="0" sz="4000" spc="-380">
                <a:solidFill>
                  <a:srgbClr val="8ED973"/>
                </a:solidFill>
                <a:latin typeface="Trebuchet MS"/>
                <a:cs typeface="Trebuchet MS"/>
              </a:rPr>
              <a:t> </a:t>
            </a:r>
            <a:r>
              <a:rPr dirty="0" sz="4000" spc="-10">
                <a:solidFill>
                  <a:srgbClr val="8ED973"/>
                </a:solidFill>
                <a:latin typeface="Trebuchet MS"/>
                <a:cs typeface="Trebuchet MS"/>
              </a:rPr>
              <a:t>γιατί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4830233" y="1948455"/>
            <a:ext cx="5501005" cy="1764664"/>
            <a:chOff x="4830233" y="1948455"/>
            <a:chExt cx="5501005" cy="1764664"/>
          </a:xfrm>
        </p:grpSpPr>
        <p:sp>
          <p:nvSpPr>
            <p:cNvPr id="9" name="object 9" descr=""/>
            <p:cNvSpPr/>
            <p:nvPr/>
          </p:nvSpPr>
          <p:spPr>
            <a:xfrm>
              <a:off x="4842933" y="1961155"/>
              <a:ext cx="5475605" cy="20320"/>
            </a:xfrm>
            <a:custGeom>
              <a:avLst/>
              <a:gdLst/>
              <a:ahLst/>
              <a:cxnLst/>
              <a:rect l="l" t="t" r="r" b="b"/>
              <a:pathLst>
                <a:path w="5475605" h="20319">
                  <a:moveTo>
                    <a:pt x="0" y="0"/>
                  </a:moveTo>
                  <a:lnTo>
                    <a:pt x="5475111" y="19851"/>
                  </a:lnTo>
                </a:path>
              </a:pathLst>
            </a:custGeom>
            <a:ln w="25400">
              <a:solidFill>
                <a:srgbClr val="0F9ED5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940003" y="3654060"/>
              <a:ext cx="3271520" cy="46355"/>
            </a:xfrm>
            <a:custGeom>
              <a:avLst/>
              <a:gdLst/>
              <a:ahLst/>
              <a:cxnLst/>
              <a:rect l="l" t="t" r="r" b="b"/>
              <a:pathLst>
                <a:path w="3271520" h="46354">
                  <a:moveTo>
                    <a:pt x="0" y="46049"/>
                  </a:moveTo>
                  <a:lnTo>
                    <a:pt x="3271472" y="0"/>
                  </a:lnTo>
                </a:path>
              </a:pathLst>
            </a:custGeom>
            <a:ln w="25400">
              <a:solidFill>
                <a:srgbClr val="0F9ED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6747135" y="3993388"/>
            <a:ext cx="1659255" cy="869950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 marR="5080" indent="73025">
              <a:lnSpc>
                <a:spcPts val="3290"/>
              </a:lnSpc>
              <a:spcBef>
                <a:spcPts val="265"/>
              </a:spcBef>
            </a:pPr>
            <a:r>
              <a:rPr dirty="0" sz="2800" spc="-10">
                <a:solidFill>
                  <a:srgbClr val="F6C6AD"/>
                </a:solidFill>
                <a:latin typeface="Trebuchet MS"/>
                <a:cs typeface="Trebuchet MS"/>
              </a:rPr>
              <a:t>Κλειστές ερωτήσεις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8" y="223011"/>
            <a:ext cx="957897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40" b="1">
                <a:latin typeface="Trebuchet MS"/>
                <a:cs typeface="Trebuchet MS"/>
              </a:rPr>
              <a:t>Ερωτήσεις</a:t>
            </a:r>
            <a:r>
              <a:rPr dirty="0" sz="4000" spc="-400" b="1">
                <a:latin typeface="Trebuchet MS"/>
                <a:cs typeface="Trebuchet MS"/>
              </a:rPr>
              <a:t> </a:t>
            </a:r>
            <a:r>
              <a:rPr dirty="0" sz="4000" spc="-165" b="1">
                <a:latin typeface="Trebuchet MS"/>
                <a:cs typeface="Trebuchet MS"/>
              </a:rPr>
              <a:t>που</a:t>
            </a:r>
            <a:r>
              <a:rPr dirty="0" sz="4000" spc="-400" b="1">
                <a:latin typeface="Trebuchet MS"/>
                <a:cs typeface="Trebuchet MS"/>
              </a:rPr>
              <a:t> </a:t>
            </a:r>
            <a:r>
              <a:rPr dirty="0" sz="4000" spc="-165" b="1">
                <a:latin typeface="Trebuchet MS"/>
                <a:cs typeface="Trebuchet MS"/>
              </a:rPr>
              <a:t>που</a:t>
            </a:r>
            <a:r>
              <a:rPr dirty="0" sz="4000" spc="-395" b="1">
                <a:latin typeface="Trebuchet MS"/>
                <a:cs typeface="Trebuchet MS"/>
              </a:rPr>
              <a:t> </a:t>
            </a:r>
            <a:r>
              <a:rPr dirty="0" sz="4000" spc="-125" b="1">
                <a:latin typeface="Trebuchet MS"/>
                <a:cs typeface="Trebuchet MS"/>
              </a:rPr>
              <a:t>πρέπει</a:t>
            </a:r>
            <a:r>
              <a:rPr dirty="0" sz="4000" spc="-409" b="1">
                <a:latin typeface="Trebuchet MS"/>
                <a:cs typeface="Trebuchet MS"/>
              </a:rPr>
              <a:t> </a:t>
            </a:r>
            <a:r>
              <a:rPr dirty="0" sz="4000" spc="-215" b="1">
                <a:latin typeface="Trebuchet MS"/>
                <a:cs typeface="Trebuchet MS"/>
              </a:rPr>
              <a:t>να</a:t>
            </a:r>
            <a:r>
              <a:rPr dirty="0" sz="4000" spc="-395" b="1">
                <a:latin typeface="Trebuchet MS"/>
                <a:cs typeface="Trebuchet MS"/>
              </a:rPr>
              <a:t> </a:t>
            </a:r>
            <a:r>
              <a:rPr dirty="0" sz="4000" spc="-125" b="1">
                <a:latin typeface="Trebuchet MS"/>
                <a:cs typeface="Trebuchet MS"/>
              </a:rPr>
              <a:t>αποφεύγουμε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38200" y="1226276"/>
            <a:ext cx="10515600" cy="19050"/>
            <a:chOff x="838200" y="1226276"/>
            <a:chExt cx="10515600" cy="19050"/>
          </a:xfrm>
        </p:grpSpPr>
        <p:sp>
          <p:nvSpPr>
            <p:cNvPr id="4" name="object 4" descr=""/>
            <p:cNvSpPr/>
            <p:nvPr/>
          </p:nvSpPr>
          <p:spPr>
            <a:xfrm>
              <a:off x="838200" y="1235801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38200" y="1235801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838200" y="2162851"/>
            <a:ext cx="10515600" cy="19050"/>
            <a:chOff x="838200" y="2162851"/>
            <a:chExt cx="10515600" cy="19050"/>
          </a:xfrm>
        </p:grpSpPr>
        <p:sp>
          <p:nvSpPr>
            <p:cNvPr id="7" name="object 7" descr=""/>
            <p:cNvSpPr/>
            <p:nvPr/>
          </p:nvSpPr>
          <p:spPr>
            <a:xfrm>
              <a:off x="838200" y="2172376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38200" y="2172376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838200" y="3099427"/>
            <a:ext cx="10515600" cy="19050"/>
            <a:chOff x="838200" y="3099427"/>
            <a:chExt cx="10515600" cy="19050"/>
          </a:xfrm>
        </p:grpSpPr>
        <p:sp>
          <p:nvSpPr>
            <p:cNvPr id="10" name="object 10" descr=""/>
            <p:cNvSpPr/>
            <p:nvPr/>
          </p:nvSpPr>
          <p:spPr>
            <a:xfrm>
              <a:off x="838200" y="3108952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0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38200" y="3108952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838200" y="4036001"/>
            <a:ext cx="10515600" cy="19050"/>
            <a:chOff x="838200" y="4036001"/>
            <a:chExt cx="10515600" cy="19050"/>
          </a:xfrm>
        </p:grpSpPr>
        <p:sp>
          <p:nvSpPr>
            <p:cNvPr id="13" name="object 13" descr=""/>
            <p:cNvSpPr/>
            <p:nvPr/>
          </p:nvSpPr>
          <p:spPr>
            <a:xfrm>
              <a:off x="838200" y="4045526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838200" y="4045526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 descr=""/>
          <p:cNvGrpSpPr/>
          <p:nvPr/>
        </p:nvGrpSpPr>
        <p:grpSpPr>
          <a:xfrm>
            <a:off x="838200" y="4972578"/>
            <a:ext cx="10515600" cy="19050"/>
            <a:chOff x="838200" y="4972578"/>
            <a:chExt cx="10515600" cy="19050"/>
          </a:xfrm>
        </p:grpSpPr>
        <p:sp>
          <p:nvSpPr>
            <p:cNvPr id="16" name="object 16" descr=""/>
            <p:cNvSpPr/>
            <p:nvPr/>
          </p:nvSpPr>
          <p:spPr>
            <a:xfrm>
              <a:off x="838200" y="4982103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0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38200" y="4982103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8" name="object 18" descr=""/>
          <p:cNvGrpSpPr/>
          <p:nvPr/>
        </p:nvGrpSpPr>
        <p:grpSpPr>
          <a:xfrm>
            <a:off x="838200" y="5909152"/>
            <a:ext cx="10515600" cy="19050"/>
            <a:chOff x="838200" y="5909152"/>
            <a:chExt cx="10515600" cy="19050"/>
          </a:xfrm>
        </p:grpSpPr>
        <p:sp>
          <p:nvSpPr>
            <p:cNvPr id="19" name="object 19" descr=""/>
            <p:cNvSpPr/>
            <p:nvPr/>
          </p:nvSpPr>
          <p:spPr>
            <a:xfrm>
              <a:off x="838200" y="5918677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838200" y="5918677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 descr=""/>
          <p:cNvSpPr txBox="1"/>
          <p:nvPr/>
        </p:nvSpPr>
        <p:spPr>
          <a:xfrm>
            <a:off x="909319" y="1256284"/>
            <a:ext cx="9675495" cy="5042535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 marR="5080">
              <a:lnSpc>
                <a:spcPts val="2400"/>
              </a:lnSpc>
              <a:spcBef>
                <a:spcPts val="380"/>
              </a:spcBef>
            </a:pPr>
            <a:r>
              <a:rPr dirty="0" sz="2200" spc="-10">
                <a:latin typeface="Trebuchet MS"/>
                <a:cs typeface="Trebuchet MS"/>
              </a:rPr>
              <a:t>Ερωτήσεις</a:t>
            </a:r>
            <a:r>
              <a:rPr dirty="0" sz="2200" spc="-190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που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35">
                <a:latin typeface="Trebuchet MS"/>
                <a:cs typeface="Trebuchet MS"/>
              </a:rPr>
              <a:t>κατευθύνουν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ή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40">
                <a:latin typeface="Trebuchet MS"/>
                <a:cs typeface="Trebuchet MS"/>
              </a:rPr>
              <a:t>παρέχουν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60">
                <a:latin typeface="Trebuchet MS"/>
                <a:cs typeface="Trebuchet MS"/>
              </a:rPr>
              <a:t>την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40">
                <a:latin typeface="Trebuchet MS"/>
                <a:cs typeface="Trebuchet MS"/>
              </a:rPr>
              <a:t>απάντηση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145">
                <a:latin typeface="Trebuchet MS"/>
                <a:cs typeface="Trebuchet MS"/>
              </a:rPr>
              <a:t>π.χ.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Εσείς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μετά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35">
                <a:latin typeface="Trebuchet MS"/>
                <a:cs typeface="Trebuchet MS"/>
              </a:rPr>
              <a:t>από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20">
                <a:latin typeface="Trebuchet MS"/>
                <a:cs typeface="Trebuchet MS"/>
              </a:rPr>
              <a:t>αυτό </a:t>
            </a:r>
            <a:r>
              <a:rPr dirty="0" sz="2200" spc="-40">
                <a:latin typeface="Trebuchet MS"/>
                <a:cs typeface="Trebuchet MS"/>
              </a:rPr>
              <a:t>αισθανθήκατε</a:t>
            </a:r>
            <a:r>
              <a:rPr dirty="0" sz="2200" spc="-140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άσχημα;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00">
              <a:latin typeface="Trebuchet MS"/>
              <a:cs typeface="Trebuchet MS"/>
            </a:endParaRPr>
          </a:p>
          <a:p>
            <a:pPr marL="12700" marR="119380">
              <a:lnSpc>
                <a:spcPts val="2400"/>
              </a:lnSpc>
            </a:pPr>
            <a:r>
              <a:rPr dirty="0" sz="2200" spc="-10">
                <a:latin typeface="Trebuchet MS"/>
                <a:cs typeface="Trebuchet MS"/>
              </a:rPr>
              <a:t>Ερωτήσεις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70">
                <a:latin typeface="Trebuchet MS"/>
                <a:cs typeface="Trebuchet MS"/>
              </a:rPr>
              <a:t>επιλογής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145">
                <a:latin typeface="Trebuchet MS"/>
                <a:cs typeface="Trebuchet MS"/>
              </a:rPr>
              <a:t>π.χ.</a:t>
            </a:r>
            <a:r>
              <a:rPr dirty="0" sz="2200" spc="-160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Μετά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35">
                <a:latin typeface="Trebuchet MS"/>
                <a:cs typeface="Trebuchet MS"/>
              </a:rPr>
              <a:t>από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25">
                <a:latin typeface="Trebuchet MS"/>
                <a:cs typeface="Trebuchet MS"/>
              </a:rPr>
              <a:t>αυτό</a:t>
            </a:r>
            <a:r>
              <a:rPr dirty="0" sz="2200" spc="-160">
                <a:latin typeface="Trebuchet MS"/>
                <a:cs typeface="Trebuchet MS"/>
              </a:rPr>
              <a:t> </a:t>
            </a:r>
            <a:r>
              <a:rPr dirty="0" sz="2200" spc="-20">
                <a:latin typeface="Trebuchet MS"/>
                <a:cs typeface="Trebuchet MS"/>
              </a:rPr>
              <a:t>ήσουν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35">
                <a:latin typeface="Trebuchet MS"/>
                <a:cs typeface="Trebuchet MS"/>
              </a:rPr>
              <a:t>ήρεμος;</a:t>
            </a:r>
            <a:r>
              <a:rPr dirty="0" sz="2200" spc="-160">
                <a:latin typeface="Trebuchet MS"/>
                <a:cs typeface="Trebuchet MS"/>
              </a:rPr>
              <a:t> </a:t>
            </a:r>
            <a:r>
              <a:rPr dirty="0" sz="2200" spc="-35">
                <a:latin typeface="Trebuchet MS"/>
                <a:cs typeface="Trebuchet MS"/>
              </a:rPr>
              <a:t>Χαρούμενος;</a:t>
            </a:r>
            <a:r>
              <a:rPr dirty="0" sz="2200" spc="-165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Ανήσυχος; Απογοητευμένος;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290"/>
              </a:spcBef>
            </a:pPr>
            <a:r>
              <a:rPr dirty="0" sz="2200" spc="-50">
                <a:latin typeface="Trebuchet MS"/>
                <a:cs typeface="Trebuchet MS"/>
              </a:rPr>
              <a:t>Πολλές</a:t>
            </a:r>
            <a:r>
              <a:rPr dirty="0" sz="2200" spc="-190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ερωτήσεις</a:t>
            </a:r>
            <a:r>
              <a:rPr dirty="0" sz="2200" spc="-185">
                <a:latin typeface="Trebuchet MS"/>
                <a:cs typeface="Trebuchet MS"/>
              </a:rPr>
              <a:t> </a:t>
            </a:r>
            <a:r>
              <a:rPr dirty="0" sz="2200" spc="-20">
                <a:latin typeface="Trebuchet MS"/>
                <a:cs typeface="Trebuchet MS"/>
              </a:rPr>
              <a:t>μαζί.</a:t>
            </a:r>
            <a:endParaRPr sz="2200">
              <a:latin typeface="Trebuchet MS"/>
              <a:cs typeface="Trebuchet MS"/>
            </a:endParaRPr>
          </a:p>
          <a:p>
            <a:pPr marL="12700" marR="2336800">
              <a:lnSpc>
                <a:spcPct val="279100"/>
              </a:lnSpc>
              <a:spcBef>
                <a:spcPts val="25"/>
              </a:spcBef>
            </a:pPr>
            <a:r>
              <a:rPr dirty="0" sz="2200" spc="-55">
                <a:latin typeface="Trebuchet MS"/>
                <a:cs typeface="Trebuchet MS"/>
              </a:rPr>
              <a:t>Επικριτικές</a:t>
            </a:r>
            <a:r>
              <a:rPr dirty="0" sz="2200" spc="-180">
                <a:latin typeface="Trebuchet MS"/>
                <a:cs typeface="Trebuchet MS"/>
              </a:rPr>
              <a:t> </a:t>
            </a:r>
            <a:r>
              <a:rPr dirty="0" sz="2200" spc="-30">
                <a:latin typeface="Trebuchet MS"/>
                <a:cs typeface="Trebuchet MS"/>
              </a:rPr>
              <a:t>ερωτήσεις.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110">
                <a:latin typeface="Trebuchet MS"/>
                <a:cs typeface="Trebuchet MS"/>
              </a:rPr>
              <a:t>Π.χ.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45">
                <a:latin typeface="Trebuchet MS"/>
                <a:cs typeface="Trebuchet MS"/>
              </a:rPr>
              <a:t>Αλήθεια</a:t>
            </a:r>
            <a:r>
              <a:rPr dirty="0" sz="2200" spc="-180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τώρα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75">
                <a:latin typeface="Trebuchet MS"/>
                <a:cs typeface="Trebuchet MS"/>
              </a:rPr>
              <a:t>κάνατε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95">
                <a:latin typeface="Trebuchet MS"/>
                <a:cs typeface="Trebuchet MS"/>
              </a:rPr>
              <a:t>κάτι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τέτοιο; </a:t>
            </a:r>
            <a:r>
              <a:rPr dirty="0" sz="2200" spc="-35">
                <a:latin typeface="Trebuchet MS"/>
                <a:cs typeface="Trebuchet MS"/>
              </a:rPr>
              <a:t>Ασαφείς</a:t>
            </a:r>
            <a:r>
              <a:rPr dirty="0" sz="2200" spc="-180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ερωτήσεις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>
                <a:latin typeface="Trebuchet MS"/>
                <a:cs typeface="Trebuchet MS"/>
              </a:rPr>
              <a:t>με</a:t>
            </a:r>
            <a:r>
              <a:rPr dirty="0" sz="2200" spc="-180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διφορούμενο</a:t>
            </a:r>
            <a:r>
              <a:rPr dirty="0" sz="2200" spc="-175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νόημα.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170"/>
              </a:spcBef>
            </a:pP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200" spc="-55">
                <a:latin typeface="Trebuchet MS"/>
                <a:cs typeface="Trebuchet MS"/>
              </a:rPr>
              <a:t>Απειλητικές</a:t>
            </a:r>
            <a:r>
              <a:rPr dirty="0" sz="2200" spc="-120">
                <a:latin typeface="Trebuchet MS"/>
                <a:cs typeface="Trebuchet MS"/>
              </a:rPr>
              <a:t> </a:t>
            </a:r>
            <a:r>
              <a:rPr dirty="0" sz="2200" spc="-10">
                <a:latin typeface="Trebuchet MS"/>
                <a:cs typeface="Trebuchet MS"/>
              </a:rPr>
              <a:t>ερωτήσεις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89460" cy="2173605"/>
            <a:chOff x="0" y="0"/>
            <a:chExt cx="12189460" cy="21736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217017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0247" y="0"/>
              <a:ext cx="4102607" cy="217322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88952" cy="217322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62303" y="747267"/>
            <a:ext cx="681799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70">
                <a:solidFill>
                  <a:srgbClr val="FFFFFF"/>
                </a:solidFill>
              </a:rPr>
              <a:t>Στοιχεία</a:t>
            </a:r>
            <a:r>
              <a:rPr dirty="0" sz="4000" spc="-390">
                <a:solidFill>
                  <a:srgbClr val="FFFFFF"/>
                </a:solidFill>
              </a:rPr>
              <a:t> </a:t>
            </a:r>
            <a:r>
              <a:rPr dirty="0" sz="4000" spc="-229">
                <a:solidFill>
                  <a:srgbClr val="FFFFFF"/>
                </a:solidFill>
              </a:rPr>
              <a:t>πληροφορητή</a:t>
            </a:r>
            <a:r>
              <a:rPr dirty="0" sz="4000" spc="-385">
                <a:solidFill>
                  <a:srgbClr val="FFFFFF"/>
                </a:solidFill>
              </a:rPr>
              <a:t> </a:t>
            </a:r>
            <a:r>
              <a:rPr dirty="0" sz="4000" spc="-210">
                <a:solidFill>
                  <a:srgbClr val="FFFFFF"/>
                </a:solidFill>
              </a:rPr>
              <a:t>στην</a:t>
            </a:r>
            <a:r>
              <a:rPr dirty="0" sz="4000" spc="-390">
                <a:solidFill>
                  <a:srgbClr val="FFFFFF"/>
                </a:solidFill>
              </a:rPr>
              <a:t> </a:t>
            </a:r>
            <a:r>
              <a:rPr dirty="0" sz="4000" spc="-120">
                <a:solidFill>
                  <a:srgbClr val="FFFFFF"/>
                </a:solidFill>
              </a:rPr>
              <a:t>αρχή</a:t>
            </a:r>
            <a:endParaRPr sz="4000"/>
          </a:p>
        </p:txBody>
      </p:sp>
      <p:sp>
        <p:nvSpPr>
          <p:cNvPr id="7" name="object 7" descr=""/>
          <p:cNvSpPr txBox="1"/>
          <p:nvPr/>
        </p:nvSpPr>
        <p:spPr>
          <a:xfrm>
            <a:off x="1574628" y="2619010"/>
            <a:ext cx="2833370" cy="1700530"/>
          </a:xfrm>
          <a:prstGeom prst="rect">
            <a:avLst/>
          </a:prstGeom>
          <a:solidFill>
            <a:srgbClr val="E97132"/>
          </a:solidFill>
        </p:spPr>
        <p:txBody>
          <a:bodyPr wrap="square" lIns="0" tIns="158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endParaRPr sz="3500">
              <a:latin typeface="Times New Roman"/>
              <a:cs typeface="Times New Roman"/>
            </a:endParaRPr>
          </a:p>
          <a:p>
            <a:pPr marL="779780">
              <a:lnSpc>
                <a:spcPct val="100000"/>
              </a:lnSpc>
            </a:pPr>
            <a:r>
              <a:rPr dirty="0" sz="3500" spc="-10">
                <a:solidFill>
                  <a:srgbClr val="FFFFFF"/>
                </a:solidFill>
                <a:latin typeface="Trebuchet MS"/>
                <a:cs typeface="Trebuchet MS"/>
              </a:rPr>
              <a:t>Όνομα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691301" y="2619010"/>
            <a:ext cx="2833370" cy="1700530"/>
          </a:xfrm>
          <a:prstGeom prst="rect">
            <a:avLst/>
          </a:prstGeom>
          <a:solidFill>
            <a:srgbClr val="D8B11D"/>
          </a:solidFill>
        </p:spPr>
        <p:txBody>
          <a:bodyPr wrap="square" lIns="0" tIns="339090" rIns="0" bIns="0" rtlCol="0" vert="horz">
            <a:spAutoFit/>
          </a:bodyPr>
          <a:lstStyle/>
          <a:p>
            <a:pPr marL="548640" marR="541020" indent="313690">
              <a:lnSpc>
                <a:spcPts val="3820"/>
              </a:lnSpc>
              <a:spcBef>
                <a:spcPts val="2670"/>
              </a:spcBef>
            </a:pPr>
            <a:r>
              <a:rPr dirty="0" sz="3500" spc="-10">
                <a:solidFill>
                  <a:srgbClr val="FFFFFF"/>
                </a:solidFill>
                <a:latin typeface="Trebuchet MS"/>
                <a:cs typeface="Trebuchet MS"/>
              </a:rPr>
              <a:t>Τόπος </a:t>
            </a:r>
            <a:r>
              <a:rPr dirty="0" sz="3500" spc="-100">
                <a:solidFill>
                  <a:srgbClr val="FFFFFF"/>
                </a:solidFill>
                <a:latin typeface="Trebuchet MS"/>
                <a:cs typeface="Trebuchet MS"/>
              </a:rPr>
              <a:t>Γέννησης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807973" y="2619010"/>
            <a:ext cx="2833370" cy="1700530"/>
          </a:xfrm>
          <a:prstGeom prst="rect">
            <a:avLst/>
          </a:prstGeom>
          <a:solidFill>
            <a:srgbClr val="8EB21E"/>
          </a:solidFill>
        </p:spPr>
        <p:txBody>
          <a:bodyPr wrap="square" lIns="0" tIns="339090" rIns="0" bIns="0" rtlCol="0" vert="horz">
            <a:spAutoFit/>
          </a:bodyPr>
          <a:lstStyle/>
          <a:p>
            <a:pPr marL="548640" marR="237490" indent="-303530">
              <a:lnSpc>
                <a:spcPts val="3820"/>
              </a:lnSpc>
              <a:spcBef>
                <a:spcPts val="2670"/>
              </a:spcBef>
            </a:pPr>
            <a:r>
              <a:rPr dirty="0" sz="3500" spc="-10">
                <a:solidFill>
                  <a:srgbClr val="FFFFFF"/>
                </a:solidFill>
                <a:latin typeface="Trebuchet MS"/>
                <a:cs typeface="Trebuchet MS"/>
              </a:rPr>
              <a:t>Ημερομηνία Γέννησης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3132964" y="4602347"/>
            <a:ext cx="2833370" cy="1700530"/>
          </a:xfrm>
          <a:prstGeom prst="rect">
            <a:avLst/>
          </a:prstGeom>
          <a:solidFill>
            <a:srgbClr val="408E1C"/>
          </a:solidFill>
        </p:spPr>
        <p:txBody>
          <a:bodyPr wrap="square" lIns="0" tIns="343535" rIns="0" bIns="0" rtlCol="0" vert="horz">
            <a:spAutoFit/>
          </a:bodyPr>
          <a:lstStyle/>
          <a:p>
            <a:pPr marL="177165" marR="169545" indent="74930">
              <a:lnSpc>
                <a:spcPts val="3790"/>
              </a:lnSpc>
              <a:spcBef>
                <a:spcPts val="2705"/>
              </a:spcBef>
            </a:pPr>
            <a:r>
              <a:rPr dirty="0" sz="3500" spc="-10">
                <a:solidFill>
                  <a:srgbClr val="FFFFFF"/>
                </a:solidFill>
                <a:latin typeface="Trebuchet MS"/>
                <a:cs typeface="Trebuchet MS"/>
              </a:rPr>
              <a:t>Οικογενειακ </a:t>
            </a:r>
            <a:r>
              <a:rPr dirty="0" sz="3500">
                <a:solidFill>
                  <a:srgbClr val="FFFFFF"/>
                </a:solidFill>
                <a:latin typeface="Trebuchet MS"/>
                <a:cs typeface="Trebuchet MS"/>
              </a:rPr>
              <a:t>ή</a:t>
            </a:r>
            <a:r>
              <a:rPr dirty="0" sz="3500" spc="-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500" spc="-40">
                <a:solidFill>
                  <a:srgbClr val="FFFFFF"/>
                </a:solidFill>
                <a:latin typeface="Trebuchet MS"/>
                <a:cs typeface="Trebuchet MS"/>
              </a:rPr>
              <a:t>Κατάσταση</a:t>
            </a:r>
            <a:endParaRPr sz="35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6249637" y="4602347"/>
            <a:ext cx="2833370" cy="1700530"/>
          </a:xfrm>
          <a:prstGeom prst="rect">
            <a:avLst/>
          </a:prstGeom>
          <a:solidFill>
            <a:srgbClr val="196B24"/>
          </a:solidFill>
        </p:spPr>
        <p:txBody>
          <a:bodyPr wrap="square" lIns="0" tIns="165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endParaRPr sz="3500">
              <a:latin typeface="Times New Roman"/>
              <a:cs typeface="Times New Roman"/>
            </a:endParaRPr>
          </a:p>
          <a:p>
            <a:pPr marL="377825">
              <a:lnSpc>
                <a:spcPct val="100000"/>
              </a:lnSpc>
            </a:pPr>
            <a:r>
              <a:rPr dirty="0" sz="3500" spc="-10">
                <a:solidFill>
                  <a:srgbClr val="FFFFFF"/>
                </a:solidFill>
                <a:latin typeface="Trebuchet MS"/>
                <a:cs typeface="Trebuchet MS"/>
              </a:rPr>
              <a:t>Επάγγελμα</a:t>
            </a:r>
            <a:endParaRPr sz="3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89460" cy="1579245"/>
            <a:chOff x="0" y="0"/>
            <a:chExt cx="12189460" cy="157924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1578864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25968" y="0"/>
              <a:ext cx="4062983" cy="157886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88952" cy="157886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450337" y="396747"/>
            <a:ext cx="508698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50" b="1">
                <a:solidFill>
                  <a:srgbClr val="FFFFFF"/>
                </a:solidFill>
                <a:latin typeface="Trebuchet MS"/>
                <a:cs typeface="Trebuchet MS"/>
              </a:rPr>
              <a:t>Έρευνα</a:t>
            </a:r>
            <a:r>
              <a:rPr dirty="0" sz="4000" spc="-3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000" spc="-140" b="1">
                <a:solidFill>
                  <a:srgbClr val="FFFFFF"/>
                </a:solidFill>
                <a:latin typeface="Trebuchet MS"/>
                <a:cs typeface="Trebuchet MS"/>
              </a:rPr>
              <a:t>Μεταπολίτευση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44909" y="2134401"/>
            <a:ext cx="3458210" cy="4149725"/>
          </a:xfrm>
          <a:prstGeom prst="rect">
            <a:avLst/>
          </a:prstGeom>
          <a:solidFill>
            <a:srgbClr val="E97132"/>
          </a:solidFill>
          <a:ln w="19050">
            <a:solidFill>
              <a:srgbClr val="E97132"/>
            </a:solidFill>
          </a:ln>
        </p:spPr>
        <p:txBody>
          <a:bodyPr wrap="square" lIns="0" tIns="212090" rIns="0" bIns="0" rtlCol="0" vert="horz">
            <a:spAutoFit/>
          </a:bodyPr>
          <a:lstStyle/>
          <a:p>
            <a:pPr marL="340995">
              <a:lnSpc>
                <a:spcPct val="100000"/>
              </a:lnSpc>
              <a:spcBef>
                <a:spcPts val="1670"/>
              </a:spcBef>
            </a:pPr>
            <a:r>
              <a:rPr dirty="0" sz="6600" spc="-25">
                <a:solidFill>
                  <a:srgbClr val="FFFFFF"/>
                </a:solidFill>
                <a:latin typeface="Trebuchet MS"/>
                <a:cs typeface="Trebuchet MS"/>
              </a:rPr>
              <a:t>01</a:t>
            </a:r>
            <a:endParaRPr sz="6600">
              <a:latin typeface="Trebuchet MS"/>
              <a:cs typeface="Trebuchet MS"/>
            </a:endParaRPr>
          </a:p>
          <a:p>
            <a:pPr marL="340995" marR="449580">
              <a:lnSpc>
                <a:spcPct val="90800"/>
              </a:lnSpc>
              <a:spcBef>
                <a:spcPts val="3345"/>
              </a:spcBef>
            </a:pP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Πείτε</a:t>
            </a:r>
            <a:r>
              <a:rPr dirty="0" sz="25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μου</a:t>
            </a:r>
            <a:r>
              <a:rPr dirty="0" sz="25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σας </a:t>
            </a:r>
            <a:r>
              <a:rPr dirty="0" sz="2500" spc="-75">
                <a:solidFill>
                  <a:srgbClr val="FFFFFF"/>
                </a:solidFill>
                <a:latin typeface="Trebuchet MS"/>
                <a:cs typeface="Trebuchet MS"/>
              </a:rPr>
              <a:t>παρακαλώ</a:t>
            </a:r>
            <a:r>
              <a:rPr dirty="0" sz="25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65">
                <a:solidFill>
                  <a:srgbClr val="FFFFFF"/>
                </a:solidFill>
                <a:latin typeface="Trebuchet MS"/>
                <a:cs typeface="Trebuchet MS"/>
              </a:rPr>
              <a:t>πολύ</a:t>
            </a:r>
            <a:r>
              <a:rPr dirty="0" sz="25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00">
                <a:solidFill>
                  <a:srgbClr val="FFFFFF"/>
                </a:solidFill>
                <a:latin typeface="Trebuchet MS"/>
                <a:cs typeface="Trebuchet MS"/>
              </a:rPr>
              <a:t>για </a:t>
            </a:r>
            <a:r>
              <a:rPr dirty="0" sz="2500" spc="-70">
                <a:solidFill>
                  <a:srgbClr val="FFFFFF"/>
                </a:solidFill>
                <a:latin typeface="Trebuchet MS"/>
                <a:cs typeface="Trebuchet MS"/>
              </a:rPr>
              <a:t>την</a:t>
            </a:r>
            <a:r>
              <a:rPr dirty="0" sz="2500" spc="-229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πολιτική </a:t>
            </a:r>
            <a:r>
              <a:rPr dirty="0" sz="2500" spc="-60">
                <a:solidFill>
                  <a:srgbClr val="FFFFFF"/>
                </a:solidFill>
                <a:latin typeface="Trebuchet MS"/>
                <a:cs typeface="Trebuchet MS"/>
              </a:rPr>
              <a:t>κατάσταση</a:t>
            </a:r>
            <a:r>
              <a:rPr dirty="0" sz="25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την </a:t>
            </a:r>
            <a:r>
              <a:rPr dirty="0" sz="2500" spc="-20">
                <a:solidFill>
                  <a:srgbClr val="FFFFFF"/>
                </a:solidFill>
                <a:latin typeface="Trebuchet MS"/>
                <a:cs typeface="Trebuchet MS"/>
              </a:rPr>
              <a:t>περίοδο</a:t>
            </a:r>
            <a:r>
              <a:rPr dirty="0" sz="25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0">
                <a:solidFill>
                  <a:srgbClr val="FFFFFF"/>
                </a:solidFill>
                <a:latin typeface="Trebuchet MS"/>
                <a:cs typeface="Trebuchet MS"/>
              </a:rPr>
              <a:t>αυτή;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4379152" y="2134401"/>
            <a:ext cx="3458210" cy="4149725"/>
          </a:xfrm>
          <a:prstGeom prst="rect">
            <a:avLst/>
          </a:prstGeom>
          <a:solidFill>
            <a:srgbClr val="8EB21E"/>
          </a:solidFill>
          <a:ln w="19050">
            <a:solidFill>
              <a:srgbClr val="8EB21E"/>
            </a:solidFill>
          </a:ln>
        </p:spPr>
        <p:txBody>
          <a:bodyPr wrap="square" lIns="0" tIns="212090" rIns="0" bIns="0" rtlCol="0" vert="horz">
            <a:spAutoFit/>
          </a:bodyPr>
          <a:lstStyle/>
          <a:p>
            <a:pPr marL="340995">
              <a:lnSpc>
                <a:spcPct val="100000"/>
              </a:lnSpc>
              <a:spcBef>
                <a:spcPts val="1670"/>
              </a:spcBef>
            </a:pPr>
            <a:r>
              <a:rPr dirty="0" sz="6600" spc="-25">
                <a:solidFill>
                  <a:srgbClr val="FFFFFF"/>
                </a:solidFill>
                <a:latin typeface="Trebuchet MS"/>
                <a:cs typeface="Trebuchet MS"/>
              </a:rPr>
              <a:t>02</a:t>
            </a:r>
            <a:endParaRPr sz="6600">
              <a:latin typeface="Trebuchet MS"/>
              <a:cs typeface="Trebuchet MS"/>
            </a:endParaRPr>
          </a:p>
          <a:p>
            <a:pPr marL="340995" marR="656590">
              <a:lnSpc>
                <a:spcPct val="91400"/>
              </a:lnSpc>
              <a:spcBef>
                <a:spcPts val="3329"/>
              </a:spcBef>
            </a:pP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Μπορείτε</a:t>
            </a:r>
            <a:r>
              <a:rPr dirty="0" sz="25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9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5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μου </a:t>
            </a:r>
            <a:r>
              <a:rPr dirty="0" sz="2500" spc="-40">
                <a:solidFill>
                  <a:srgbClr val="FFFFFF"/>
                </a:solidFill>
                <a:latin typeface="Trebuchet MS"/>
                <a:cs typeface="Trebuchet MS"/>
              </a:rPr>
              <a:t>περιγράψετε</a:t>
            </a:r>
            <a:r>
              <a:rPr dirty="0" sz="25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τις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οικονομικές </a:t>
            </a:r>
            <a:r>
              <a:rPr dirty="0" sz="2500" spc="-40">
                <a:solidFill>
                  <a:srgbClr val="FFFFFF"/>
                </a:solidFill>
                <a:latin typeface="Trebuchet MS"/>
                <a:cs typeface="Trebuchet MS"/>
              </a:rPr>
              <a:t>συνθήκες</a:t>
            </a:r>
            <a:r>
              <a:rPr dirty="0" sz="2500" spc="-20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που </a:t>
            </a:r>
            <a:r>
              <a:rPr dirty="0" sz="2500" spc="-45">
                <a:solidFill>
                  <a:srgbClr val="FFFFFF"/>
                </a:solidFill>
                <a:latin typeface="Trebuchet MS"/>
                <a:cs typeface="Trebuchet MS"/>
              </a:rPr>
              <a:t>επικρατούσαν</a:t>
            </a:r>
            <a:r>
              <a:rPr dirty="0" sz="25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40">
                <a:solidFill>
                  <a:srgbClr val="FFFFFF"/>
                </a:solidFill>
                <a:latin typeface="Trebuchet MS"/>
                <a:cs typeface="Trebuchet MS"/>
              </a:rPr>
              <a:t>την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περίοδο;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8113397" y="2134401"/>
            <a:ext cx="3458210" cy="4149725"/>
          </a:xfrm>
          <a:prstGeom prst="rect">
            <a:avLst/>
          </a:prstGeom>
          <a:solidFill>
            <a:srgbClr val="196B24"/>
          </a:solidFill>
          <a:ln w="19050">
            <a:solidFill>
              <a:srgbClr val="196B24"/>
            </a:solidFill>
          </a:ln>
        </p:spPr>
        <p:txBody>
          <a:bodyPr wrap="square" lIns="0" tIns="212090" rIns="0" bIns="0" rtlCol="0" vert="horz">
            <a:spAutoFit/>
          </a:bodyPr>
          <a:lstStyle/>
          <a:p>
            <a:pPr marL="340995">
              <a:lnSpc>
                <a:spcPct val="100000"/>
              </a:lnSpc>
              <a:spcBef>
                <a:spcPts val="1670"/>
              </a:spcBef>
            </a:pPr>
            <a:r>
              <a:rPr dirty="0" sz="6600" spc="-25">
                <a:solidFill>
                  <a:srgbClr val="FFFFFF"/>
                </a:solidFill>
                <a:latin typeface="Trebuchet MS"/>
                <a:cs typeface="Trebuchet MS"/>
              </a:rPr>
              <a:t>03</a:t>
            </a:r>
            <a:endParaRPr sz="6600">
              <a:latin typeface="Trebuchet MS"/>
              <a:cs typeface="Trebuchet MS"/>
            </a:endParaRPr>
          </a:p>
          <a:p>
            <a:pPr marL="340995" marR="397510">
              <a:lnSpc>
                <a:spcPct val="91200"/>
              </a:lnSpc>
              <a:spcBef>
                <a:spcPts val="3335"/>
              </a:spcBef>
            </a:pPr>
            <a:r>
              <a:rPr dirty="0" sz="2500" spc="-45">
                <a:solidFill>
                  <a:srgbClr val="FFFFFF"/>
                </a:solidFill>
                <a:latin typeface="Trebuchet MS"/>
                <a:cs typeface="Trebuchet MS"/>
              </a:rPr>
              <a:t>Εξηγήστε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μου </a:t>
            </a:r>
            <a:r>
              <a:rPr dirty="0" sz="2500" spc="-65">
                <a:solidFill>
                  <a:srgbClr val="FFFFFF"/>
                </a:solidFill>
                <a:latin typeface="Trebuchet MS"/>
                <a:cs typeface="Trebuchet MS"/>
              </a:rPr>
              <a:t>πολιτιστικά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τι </a:t>
            </a:r>
            <a:r>
              <a:rPr dirty="0" sz="2500" spc="-35">
                <a:solidFill>
                  <a:srgbClr val="FFFFFF"/>
                </a:solidFill>
                <a:latin typeface="Trebuchet MS"/>
                <a:cs typeface="Trebuchet MS"/>
              </a:rPr>
              <a:t>συνέβαινε</a:t>
            </a:r>
            <a:r>
              <a:rPr dirty="0" sz="25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5">
                <a:solidFill>
                  <a:srgbClr val="FFFFFF"/>
                </a:solidFill>
                <a:latin typeface="Trebuchet MS"/>
                <a:cs typeface="Trebuchet MS"/>
              </a:rPr>
              <a:t>εκείνο</a:t>
            </a:r>
            <a:r>
              <a:rPr dirty="0" sz="25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διάστημα;</a:t>
            </a:r>
            <a:endParaRPr sz="2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62483"/>
            <a:ext cx="960564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95"/>
              <a:t>Διευκρινιστικές</a:t>
            </a:r>
            <a:r>
              <a:rPr dirty="0" sz="4400" spc="-390"/>
              <a:t> </a:t>
            </a:r>
            <a:r>
              <a:rPr dirty="0" sz="4400" spc="-175"/>
              <a:t>ερωτήσεις</a:t>
            </a:r>
            <a:r>
              <a:rPr dirty="0" sz="4400" spc="-385"/>
              <a:t> </a:t>
            </a:r>
            <a:r>
              <a:rPr dirty="0" sz="4400" spc="-270"/>
              <a:t>(παραδείγματα)</a:t>
            </a:r>
            <a:endParaRPr sz="4400"/>
          </a:p>
        </p:txBody>
      </p:sp>
      <p:sp>
        <p:nvSpPr>
          <p:cNvPr id="3" name="object 3" descr=""/>
          <p:cNvSpPr txBox="1"/>
          <p:nvPr/>
        </p:nvSpPr>
        <p:spPr>
          <a:xfrm>
            <a:off x="300413" y="981963"/>
            <a:ext cx="8953500" cy="5652135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434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Ποιος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75">
                <a:latin typeface="Trebuchet MS"/>
                <a:cs typeface="Trebuchet MS"/>
              </a:rPr>
              <a:t>ήταν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τότε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πρωθυπουργός;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Ποια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90">
                <a:latin typeface="Trebuchet MS"/>
                <a:cs typeface="Trebuchet MS"/>
              </a:rPr>
              <a:t>πολιτικά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45">
                <a:latin typeface="Trebuchet MS"/>
                <a:cs typeface="Trebuchet MS"/>
              </a:rPr>
              <a:t>κόμματα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υπήρχαν;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-60">
                <a:latin typeface="Trebuchet MS"/>
                <a:cs typeface="Trebuchet MS"/>
              </a:rPr>
              <a:t>Ανήκατε</a:t>
            </a:r>
            <a:r>
              <a:rPr dirty="0" sz="2800" spc="-21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σε</a:t>
            </a:r>
            <a:r>
              <a:rPr dirty="0" sz="2800" spc="-210">
                <a:latin typeface="Trebuchet MS"/>
                <a:cs typeface="Trebuchet MS"/>
              </a:rPr>
              <a:t> </a:t>
            </a:r>
            <a:r>
              <a:rPr dirty="0" sz="2800" spc="-70">
                <a:latin typeface="Trebuchet MS"/>
                <a:cs typeface="Trebuchet MS"/>
              </a:rPr>
              <a:t>κάποια</a:t>
            </a:r>
            <a:r>
              <a:rPr dirty="0" sz="2800" spc="-215">
                <a:latin typeface="Trebuchet MS"/>
                <a:cs typeface="Trebuchet MS"/>
              </a:rPr>
              <a:t> </a:t>
            </a:r>
            <a:r>
              <a:rPr dirty="0" sz="2800" spc="-85">
                <a:latin typeface="Trebuchet MS"/>
                <a:cs typeface="Trebuchet MS"/>
              </a:rPr>
              <a:t>πολιτική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παράταξη;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-25">
                <a:latin typeface="Trebuchet MS"/>
                <a:cs typeface="Trebuchet MS"/>
              </a:rPr>
              <a:t>Από</a:t>
            </a:r>
            <a:r>
              <a:rPr dirty="0" sz="2800" spc="-204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ποιο</a:t>
            </a:r>
            <a:r>
              <a:rPr dirty="0" sz="2800" spc="-20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μέσο</a:t>
            </a:r>
            <a:r>
              <a:rPr dirty="0" sz="2800" spc="-204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ενημερωνόσασταν;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59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Ποια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75">
                <a:latin typeface="Trebuchet MS"/>
                <a:cs typeface="Trebuchet MS"/>
              </a:rPr>
              <a:t>ήταν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55">
                <a:latin typeface="Trebuchet MS"/>
                <a:cs typeface="Trebuchet MS"/>
              </a:rPr>
              <a:t>κατάσταση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55">
                <a:latin typeface="Trebuchet MS"/>
                <a:cs typeface="Trebuchet MS"/>
              </a:rPr>
              <a:t>στην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εκπαίδευση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τότε;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60">
                <a:latin typeface="Trebuchet MS"/>
                <a:cs typeface="Trebuchet MS"/>
              </a:rPr>
              <a:t>Που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65">
                <a:latin typeface="Trebuchet MS"/>
                <a:cs typeface="Trebuchet MS"/>
              </a:rPr>
              <a:t>ακριβώς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εργαζόσασταν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50">
                <a:latin typeface="Trebuchet MS"/>
                <a:cs typeface="Trebuchet MS"/>
              </a:rPr>
              <a:t>εκείνη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80">
                <a:latin typeface="Trebuchet MS"/>
                <a:cs typeface="Trebuchet MS"/>
              </a:rPr>
              <a:t>την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περίοδο;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240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Πως</a:t>
            </a:r>
            <a:r>
              <a:rPr dirty="0" sz="2800" spc="-12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διασκεδάζατε;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145">
                <a:latin typeface="Trebuchet MS"/>
                <a:cs typeface="Trebuchet MS"/>
              </a:rPr>
              <a:t>Με</a:t>
            </a:r>
            <a:r>
              <a:rPr dirty="0" sz="2800" spc="-27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ποιους;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-285">
                <a:latin typeface="Trebuchet MS"/>
                <a:cs typeface="Trebuchet MS"/>
              </a:rPr>
              <a:t>Τι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130">
                <a:latin typeface="Trebuchet MS"/>
                <a:cs typeface="Trebuchet MS"/>
              </a:rPr>
              <a:t>αλλαγές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105">
                <a:latin typeface="Trebuchet MS"/>
                <a:cs typeface="Trebuchet MS"/>
              </a:rPr>
              <a:t>έγιναν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45">
                <a:latin typeface="Trebuchet MS"/>
                <a:cs typeface="Trebuchet MS"/>
              </a:rPr>
              <a:t>στον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τομέα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της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εκπαίδευσης;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3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Ποιος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75">
                <a:latin typeface="Trebuchet MS"/>
                <a:cs typeface="Trebuchet MS"/>
              </a:rPr>
              <a:t>ήταν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περίπου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ο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μισθός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50">
                <a:latin typeface="Trebuchet MS"/>
                <a:cs typeface="Trebuchet MS"/>
              </a:rPr>
              <a:t>εκείνη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80">
                <a:latin typeface="Trebuchet MS"/>
                <a:cs typeface="Trebuchet MS"/>
              </a:rPr>
              <a:t>την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περίοδο;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40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Πότε</a:t>
            </a:r>
            <a:r>
              <a:rPr dirty="0" sz="2800" spc="-175">
                <a:latin typeface="Trebuchet MS"/>
                <a:cs typeface="Trebuchet MS"/>
              </a:rPr>
              <a:t> </a:t>
            </a:r>
            <a:r>
              <a:rPr dirty="0" sz="2800" spc="-65">
                <a:latin typeface="Trebuchet MS"/>
                <a:cs typeface="Trebuchet MS"/>
              </a:rPr>
              <a:t>ακριβώς</a:t>
            </a:r>
            <a:r>
              <a:rPr dirty="0" sz="2800" spc="-175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συνέβη</a:t>
            </a:r>
            <a:r>
              <a:rPr dirty="0" sz="2800" spc="-17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αυτό;</a:t>
            </a: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spcBef>
                <a:spcPts val="359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sz="2800" spc="-285">
                <a:latin typeface="Trebuchet MS"/>
                <a:cs typeface="Trebuchet MS"/>
              </a:rPr>
              <a:t>Τι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θυμάστε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130">
                <a:latin typeface="Trebuchet MS"/>
                <a:cs typeface="Trebuchet MS"/>
              </a:rPr>
              <a:t>για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75">
                <a:latin typeface="Trebuchet MS"/>
                <a:cs typeface="Trebuchet MS"/>
              </a:rPr>
              <a:t>την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50">
                <a:latin typeface="Trebuchet MS"/>
                <a:cs typeface="Trebuchet MS"/>
              </a:rPr>
              <a:t>εκπαιδευτική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μεταρρύθμιση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του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1976;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51075" y="827532"/>
            <a:ext cx="768985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32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Επίδραση</a:t>
            </a:r>
            <a:r>
              <a:rPr dirty="0" u="sng" sz="3200" spc="-27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7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στην</a:t>
            </a:r>
            <a:r>
              <a:rPr dirty="0" u="sng" sz="3200" spc="-26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0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ελληνική</a:t>
            </a:r>
            <a:r>
              <a:rPr dirty="0" u="sng" sz="3200" spc="-26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4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κοινωνία</a:t>
            </a:r>
            <a:r>
              <a:rPr dirty="0" u="sng" sz="3200" spc="-26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32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σήμερα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16939" y="1795779"/>
            <a:ext cx="10172065" cy="2878455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41300" marR="5080" indent="-228600">
              <a:lnSpc>
                <a:spcPts val="3000"/>
              </a:lnSpc>
              <a:spcBef>
                <a:spcPts val="500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800">
                <a:latin typeface="Trebuchet MS"/>
                <a:cs typeface="Trebuchet MS"/>
              </a:rPr>
              <a:t>Πιστεύετε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οι</a:t>
            </a:r>
            <a:r>
              <a:rPr dirty="0" sz="2800" spc="-195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ευρύτερες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130">
                <a:latin typeface="Trebuchet MS"/>
                <a:cs typeface="Trebuchet MS"/>
              </a:rPr>
              <a:t>αλλαγές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της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Μεταπολίτευσης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επηρέασαν </a:t>
            </a:r>
            <a:r>
              <a:rPr dirty="0" sz="2800" spc="-40">
                <a:latin typeface="Trebuchet MS"/>
                <a:cs typeface="Trebuchet MS"/>
              </a:rPr>
              <a:t>τη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20">
                <a:latin typeface="Trebuchet MS"/>
                <a:cs typeface="Trebuchet MS"/>
              </a:rPr>
              <a:t>σημερινή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κοινωνία;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40"/>
              </a:spcBef>
              <a:buFont typeface="Arial MT"/>
              <a:buChar char="•"/>
            </a:pP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dirty="0" sz="2800" spc="-35">
                <a:latin typeface="Trebuchet MS"/>
                <a:cs typeface="Trebuchet MS"/>
              </a:rPr>
              <a:t>Σε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ποιους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τομείς;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00"/>
              </a:spcBef>
              <a:buFont typeface="Arial MT"/>
              <a:buChar char="•"/>
            </a:pPr>
            <a:endParaRPr sz="2800">
              <a:latin typeface="Trebuchet MS"/>
              <a:cs typeface="Trebuchet MS"/>
            </a:endParaR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dirty="0" sz="2800">
                <a:latin typeface="Trebuchet MS"/>
                <a:cs typeface="Trebuchet MS"/>
              </a:rPr>
              <a:t>Πως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αντιλαμβάνεστε</a:t>
            </a:r>
            <a:r>
              <a:rPr dirty="0" sz="2800" spc="-190">
                <a:latin typeface="Trebuchet MS"/>
                <a:cs typeface="Trebuchet MS"/>
              </a:rPr>
              <a:t> </a:t>
            </a:r>
            <a:r>
              <a:rPr dirty="0" sz="2800" spc="-80">
                <a:latin typeface="Trebuchet MS"/>
                <a:cs typeface="Trebuchet MS"/>
              </a:rPr>
              <a:t>την</a:t>
            </a:r>
            <a:r>
              <a:rPr dirty="0" sz="2800" spc="-195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επιρροή</a:t>
            </a:r>
            <a:r>
              <a:rPr dirty="0" sz="2800" spc="-20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αυτή</a:t>
            </a:r>
            <a:r>
              <a:rPr dirty="0" sz="2800" spc="-19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σήμερα;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" y="10"/>
            <a:ext cx="12191979" cy="371060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333574" y="3543300"/>
            <a:ext cx="9008110" cy="3073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-180">
                <a:latin typeface="Trebuchet MS"/>
                <a:cs typeface="Trebuchet MS"/>
              </a:rPr>
              <a:t>Όπως</a:t>
            </a:r>
            <a:r>
              <a:rPr dirty="0" sz="2600" spc="-185">
                <a:latin typeface="Trebuchet MS"/>
                <a:cs typeface="Trebuchet MS"/>
              </a:rPr>
              <a:t> επισημαίνει </a:t>
            </a:r>
            <a:r>
              <a:rPr dirty="0" sz="2600" spc="-370">
                <a:latin typeface="Trebuchet MS"/>
                <a:cs typeface="Trebuchet MS"/>
              </a:rPr>
              <a:t>ο</a:t>
            </a:r>
            <a:r>
              <a:rPr dirty="0" sz="2600" spc="-185">
                <a:latin typeface="Trebuchet MS"/>
                <a:cs typeface="Trebuchet MS"/>
              </a:rPr>
              <a:t> </a:t>
            </a:r>
            <a:r>
              <a:rPr dirty="0" sz="2600">
                <a:latin typeface="Times New Roman"/>
                <a:cs typeface="Times New Roman"/>
              </a:rPr>
              <a:t>Paul</a:t>
            </a:r>
            <a:r>
              <a:rPr dirty="0" sz="2600" spc="-55">
                <a:latin typeface="Times New Roman"/>
                <a:cs typeface="Times New Roman"/>
              </a:rPr>
              <a:t> </a:t>
            </a:r>
            <a:r>
              <a:rPr dirty="0" sz="2600">
                <a:latin typeface="Times New Roman"/>
                <a:cs typeface="Times New Roman"/>
              </a:rPr>
              <a:t>Thompson,</a:t>
            </a:r>
            <a:r>
              <a:rPr dirty="0" sz="2600" spc="-50">
                <a:latin typeface="Times New Roman"/>
                <a:cs typeface="Times New Roman"/>
              </a:rPr>
              <a:t> </a:t>
            </a:r>
            <a:r>
              <a:rPr dirty="0" sz="2600" spc="-195">
                <a:latin typeface="Trebuchet MS"/>
                <a:cs typeface="Trebuchet MS"/>
              </a:rPr>
              <a:t>η</a:t>
            </a:r>
            <a:r>
              <a:rPr dirty="0" sz="2600" spc="-180">
                <a:latin typeface="Trebuchet MS"/>
                <a:cs typeface="Trebuchet MS"/>
              </a:rPr>
              <a:t> </a:t>
            </a:r>
            <a:r>
              <a:rPr dirty="0" sz="2600" spc="-215">
                <a:latin typeface="Trebuchet MS"/>
                <a:cs typeface="Trebuchet MS"/>
              </a:rPr>
              <a:t>Προφορική</a:t>
            </a:r>
            <a:r>
              <a:rPr dirty="0" sz="2600" spc="-180">
                <a:latin typeface="Trebuchet MS"/>
                <a:cs typeface="Trebuchet MS"/>
              </a:rPr>
              <a:t> </a:t>
            </a:r>
            <a:r>
              <a:rPr dirty="0" sz="2600" spc="-10">
                <a:latin typeface="Trebuchet MS"/>
                <a:cs typeface="Trebuchet MS"/>
              </a:rPr>
              <a:t>Ιστορία</a:t>
            </a:r>
            <a:r>
              <a:rPr dirty="0" sz="2600" spc="-10"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69"/>
              </a:spcBef>
            </a:pP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600" spc="-130">
                <a:latin typeface="Trebuchet MS"/>
                <a:cs typeface="Trebuchet MS"/>
              </a:rPr>
              <a:t>Δομείται</a:t>
            </a:r>
            <a:r>
              <a:rPr dirty="0" sz="2600" spc="-220">
                <a:latin typeface="Trebuchet MS"/>
                <a:cs typeface="Trebuchet MS"/>
              </a:rPr>
              <a:t> </a:t>
            </a:r>
            <a:r>
              <a:rPr dirty="0" sz="2600" spc="-360">
                <a:latin typeface="Trebuchet MS"/>
                <a:cs typeface="Trebuchet MS"/>
              </a:rPr>
              <a:t>γύρω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290">
                <a:latin typeface="Trebuchet MS"/>
                <a:cs typeface="Trebuchet MS"/>
              </a:rPr>
              <a:t>από</a:t>
            </a:r>
            <a:r>
              <a:rPr dirty="0" sz="2600" spc="-220">
                <a:latin typeface="Trebuchet MS"/>
                <a:cs typeface="Trebuchet MS"/>
              </a:rPr>
              <a:t> </a:t>
            </a:r>
            <a:r>
              <a:rPr dirty="0" sz="2600" spc="-254">
                <a:latin typeface="Trebuchet MS"/>
                <a:cs typeface="Trebuchet MS"/>
              </a:rPr>
              <a:t>τους</a:t>
            </a:r>
            <a:r>
              <a:rPr dirty="0" sz="2600" spc="-215">
                <a:latin typeface="Trebuchet MS"/>
                <a:cs typeface="Trebuchet MS"/>
              </a:rPr>
              <a:t> </a:t>
            </a:r>
            <a:r>
              <a:rPr dirty="0" sz="2600" spc="-300">
                <a:latin typeface="Trebuchet MS"/>
                <a:cs typeface="Trebuchet MS"/>
              </a:rPr>
              <a:t>ανθρώπους</a:t>
            </a:r>
            <a:r>
              <a:rPr dirty="0" sz="2600" spc="-30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80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600" spc="-220">
                <a:latin typeface="Trebuchet MS"/>
                <a:cs typeface="Trebuchet MS"/>
              </a:rPr>
              <a:t>Ζωντανεύει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155">
                <a:latin typeface="Trebuchet MS"/>
                <a:cs typeface="Trebuchet MS"/>
              </a:rPr>
              <a:t>την</a:t>
            </a:r>
            <a:r>
              <a:rPr dirty="0" sz="2600" spc="-200">
                <a:latin typeface="Trebuchet MS"/>
                <a:cs typeface="Trebuchet MS"/>
              </a:rPr>
              <a:t> ίδια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155">
                <a:latin typeface="Trebuchet MS"/>
                <a:cs typeface="Trebuchet MS"/>
              </a:rPr>
              <a:t>την</a:t>
            </a:r>
            <a:r>
              <a:rPr dirty="0" sz="2600" spc="-195">
                <a:latin typeface="Trebuchet MS"/>
                <a:cs typeface="Trebuchet MS"/>
              </a:rPr>
              <a:t> </a:t>
            </a:r>
            <a:r>
              <a:rPr dirty="0" sz="2600" spc="-215">
                <a:latin typeface="Trebuchet MS"/>
                <a:cs typeface="Trebuchet MS"/>
              </a:rPr>
              <a:t>ιστορία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180">
                <a:latin typeface="Trebuchet MS"/>
                <a:cs typeface="Trebuchet MS"/>
              </a:rPr>
              <a:t>και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260">
                <a:latin typeface="Trebuchet MS"/>
                <a:cs typeface="Trebuchet MS"/>
              </a:rPr>
              <a:t>διευρύνει</a:t>
            </a:r>
            <a:r>
              <a:rPr dirty="0" sz="2600" spc="-200">
                <a:latin typeface="Trebuchet MS"/>
                <a:cs typeface="Trebuchet MS"/>
              </a:rPr>
              <a:t> </a:t>
            </a:r>
            <a:r>
              <a:rPr dirty="0" sz="2600" spc="-215">
                <a:latin typeface="Trebuchet MS"/>
                <a:cs typeface="Trebuchet MS"/>
              </a:rPr>
              <a:t>τον</a:t>
            </a:r>
            <a:r>
              <a:rPr dirty="0" sz="2600" spc="-200">
                <a:latin typeface="Trebuchet MS"/>
                <a:cs typeface="Trebuchet MS"/>
              </a:rPr>
              <a:t> </a:t>
            </a:r>
            <a:r>
              <a:rPr dirty="0" sz="2600" spc="-254">
                <a:latin typeface="Trebuchet MS"/>
                <a:cs typeface="Trebuchet MS"/>
              </a:rPr>
              <a:t>ορίζοντα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20">
                <a:latin typeface="Trebuchet MS"/>
                <a:cs typeface="Trebuchet MS"/>
              </a:rPr>
              <a:t>της</a:t>
            </a:r>
            <a:r>
              <a:rPr dirty="0" sz="2600" spc="-2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600" spc="-235">
                <a:latin typeface="Trebuchet MS"/>
                <a:cs typeface="Trebuchet MS"/>
              </a:rPr>
              <a:t>Φέρνει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150">
                <a:latin typeface="Trebuchet MS"/>
                <a:cs typeface="Trebuchet MS"/>
              </a:rPr>
              <a:t>την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215">
                <a:latin typeface="Trebuchet MS"/>
                <a:cs typeface="Trebuchet MS"/>
              </a:rPr>
              <a:t>ιστορία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220">
                <a:latin typeface="Trebuchet MS"/>
                <a:cs typeface="Trebuchet MS"/>
              </a:rPr>
              <a:t>μέσα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175">
                <a:latin typeface="Trebuchet MS"/>
                <a:cs typeface="Trebuchet MS"/>
              </a:rPr>
              <a:t>στην</a:t>
            </a:r>
            <a:r>
              <a:rPr dirty="0" sz="2600" spc="-200">
                <a:latin typeface="Trebuchet MS"/>
                <a:cs typeface="Trebuchet MS"/>
              </a:rPr>
              <a:t> κοινότητα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180">
                <a:latin typeface="Trebuchet MS"/>
                <a:cs typeface="Trebuchet MS"/>
              </a:rPr>
              <a:t>και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150">
                <a:latin typeface="Trebuchet MS"/>
                <a:cs typeface="Trebuchet MS"/>
              </a:rPr>
              <a:t>την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229">
                <a:latin typeface="Trebuchet MS"/>
                <a:cs typeface="Trebuchet MS"/>
              </a:rPr>
              <a:t>βγάζει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350">
                <a:latin typeface="Trebuchet MS"/>
                <a:cs typeface="Trebuchet MS"/>
              </a:rPr>
              <a:t>έξω</a:t>
            </a:r>
            <a:r>
              <a:rPr dirty="0" sz="2600" spc="-200">
                <a:latin typeface="Trebuchet MS"/>
                <a:cs typeface="Trebuchet MS"/>
              </a:rPr>
              <a:t> </a:t>
            </a:r>
            <a:r>
              <a:rPr dirty="0" sz="2600" spc="-280">
                <a:latin typeface="Trebuchet MS"/>
                <a:cs typeface="Trebuchet MS"/>
              </a:rPr>
              <a:t>από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100">
                <a:latin typeface="Trebuchet MS"/>
                <a:cs typeface="Trebuchet MS"/>
              </a:rPr>
              <a:t>αυτήν</a:t>
            </a:r>
            <a:r>
              <a:rPr dirty="0" sz="2600" spc="-100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600" spc="-130">
                <a:latin typeface="Trebuchet MS"/>
                <a:cs typeface="Trebuchet MS"/>
              </a:rPr>
              <a:t>Αμφισβητεί</a:t>
            </a:r>
            <a:r>
              <a:rPr dirty="0" sz="2600" spc="-215">
                <a:latin typeface="Trebuchet MS"/>
                <a:cs typeface="Trebuchet MS"/>
              </a:rPr>
              <a:t> </a:t>
            </a:r>
            <a:r>
              <a:rPr dirty="0" sz="2600" spc="-254">
                <a:latin typeface="Trebuchet MS"/>
                <a:cs typeface="Trebuchet MS"/>
              </a:rPr>
              <a:t>τους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254">
                <a:latin typeface="Trebuchet MS"/>
                <a:cs typeface="Trebuchet MS"/>
              </a:rPr>
              <a:t>κοινούς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265">
                <a:latin typeface="Trebuchet MS"/>
                <a:cs typeface="Trebuchet MS"/>
              </a:rPr>
              <a:t>τόπους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180">
                <a:latin typeface="Trebuchet MS"/>
                <a:cs typeface="Trebuchet MS"/>
              </a:rPr>
              <a:t>της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75">
                <a:latin typeface="Trebuchet MS"/>
                <a:cs typeface="Trebuchet MS"/>
              </a:rPr>
              <a:t>ιστορίας</a:t>
            </a:r>
            <a:r>
              <a:rPr dirty="0" sz="2600" spc="-75">
                <a:latin typeface="Times New Roman"/>
                <a:cs typeface="Times New Roman"/>
              </a:rPr>
              <a:t>.</a:t>
            </a:r>
            <a:endParaRPr sz="26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26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600" spc="204">
                <a:latin typeface="Times New Roman"/>
                <a:cs typeface="Times New Roman"/>
              </a:rPr>
              <a:t>H</a:t>
            </a:r>
            <a:r>
              <a:rPr dirty="0" sz="2600" spc="-75">
                <a:latin typeface="Times New Roman"/>
                <a:cs typeface="Times New Roman"/>
              </a:rPr>
              <a:t> </a:t>
            </a:r>
            <a:r>
              <a:rPr dirty="0" sz="2600" spc="-215">
                <a:latin typeface="Trebuchet MS"/>
                <a:cs typeface="Trebuchet MS"/>
              </a:rPr>
              <a:t>ιστορία </a:t>
            </a:r>
            <a:r>
              <a:rPr dirty="0" sz="2600" spc="-190">
                <a:latin typeface="Trebuchet MS"/>
                <a:cs typeface="Trebuchet MS"/>
              </a:rPr>
              <a:t>γίνεται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u="sng" baseline="1089" sz="3825" spc="-232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πιο</a:t>
            </a:r>
            <a:r>
              <a:rPr dirty="0" u="sng" baseline="1089" sz="3825" spc="-217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baseline="1089" sz="3825" spc="-52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δημοκρατική</a:t>
            </a:r>
            <a:r>
              <a:rPr dirty="0" u="sng" baseline="1089" sz="3825" spc="-52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.</a:t>
            </a:r>
            <a:endParaRPr baseline="1089" sz="3825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0"/>
            <a:ext cx="6742430" cy="6858000"/>
          </a:xfrm>
          <a:custGeom>
            <a:avLst/>
            <a:gdLst/>
            <a:ahLst/>
            <a:cxnLst/>
            <a:rect l="l" t="t" r="r" b="b"/>
            <a:pathLst>
              <a:path w="6742430" h="6858000">
                <a:moveTo>
                  <a:pt x="6741994" y="1"/>
                </a:moveTo>
                <a:lnTo>
                  <a:pt x="0" y="0"/>
                </a:lnTo>
                <a:lnTo>
                  <a:pt x="0" y="6857999"/>
                </a:lnTo>
                <a:lnTo>
                  <a:pt x="6294697" y="6857999"/>
                </a:lnTo>
                <a:lnTo>
                  <a:pt x="6291017" y="6835813"/>
                </a:lnTo>
                <a:lnTo>
                  <a:pt x="6286807" y="6824926"/>
                </a:lnTo>
                <a:lnTo>
                  <a:pt x="6286065" y="6814686"/>
                </a:lnTo>
                <a:lnTo>
                  <a:pt x="6284205" y="6798547"/>
                </a:lnTo>
                <a:lnTo>
                  <a:pt x="6276639" y="6769962"/>
                </a:lnTo>
                <a:lnTo>
                  <a:pt x="6253767" y="6713873"/>
                </a:lnTo>
                <a:lnTo>
                  <a:pt x="6249156" y="6666955"/>
                </a:lnTo>
                <a:lnTo>
                  <a:pt x="6249617" y="6626198"/>
                </a:lnTo>
                <a:lnTo>
                  <a:pt x="6241959" y="6588588"/>
                </a:lnTo>
                <a:lnTo>
                  <a:pt x="6238651" y="6570261"/>
                </a:lnTo>
                <a:lnTo>
                  <a:pt x="6235198" y="6557494"/>
                </a:lnTo>
                <a:lnTo>
                  <a:pt x="6229747" y="6534903"/>
                </a:lnTo>
                <a:lnTo>
                  <a:pt x="6220447" y="6487109"/>
                </a:lnTo>
                <a:lnTo>
                  <a:pt x="6222544" y="6454023"/>
                </a:lnTo>
                <a:lnTo>
                  <a:pt x="6227682" y="6432395"/>
                </a:lnTo>
                <a:lnTo>
                  <a:pt x="6232781" y="6416746"/>
                </a:lnTo>
                <a:lnTo>
                  <a:pt x="6234761" y="6401594"/>
                </a:lnTo>
                <a:lnTo>
                  <a:pt x="6235561" y="6383667"/>
                </a:lnTo>
                <a:lnTo>
                  <a:pt x="6228920" y="6351996"/>
                </a:lnTo>
                <a:lnTo>
                  <a:pt x="6219602" y="6316614"/>
                </a:lnTo>
                <a:lnTo>
                  <a:pt x="6212371" y="6287549"/>
                </a:lnTo>
                <a:lnTo>
                  <a:pt x="6199936" y="6227685"/>
                </a:lnTo>
                <a:lnTo>
                  <a:pt x="6197963" y="6221099"/>
                </a:lnTo>
                <a:lnTo>
                  <a:pt x="6193958" y="6202756"/>
                </a:lnTo>
                <a:lnTo>
                  <a:pt x="6183658" y="6188605"/>
                </a:lnTo>
                <a:lnTo>
                  <a:pt x="6173430" y="6173672"/>
                </a:lnTo>
                <a:lnTo>
                  <a:pt x="6169644" y="6152981"/>
                </a:lnTo>
                <a:lnTo>
                  <a:pt x="6166599" y="6151808"/>
                </a:lnTo>
                <a:lnTo>
                  <a:pt x="6170563" y="6145497"/>
                </a:lnTo>
                <a:lnTo>
                  <a:pt x="6175130" y="6137391"/>
                </a:lnTo>
                <a:lnTo>
                  <a:pt x="6173889" y="6130836"/>
                </a:lnTo>
                <a:lnTo>
                  <a:pt x="6168162" y="6121418"/>
                </a:lnTo>
                <a:lnTo>
                  <a:pt x="6162521" y="6103875"/>
                </a:lnTo>
                <a:lnTo>
                  <a:pt x="6158158" y="6085608"/>
                </a:lnTo>
                <a:lnTo>
                  <a:pt x="6156267" y="6074017"/>
                </a:lnTo>
                <a:lnTo>
                  <a:pt x="6152302" y="6063105"/>
                </a:lnTo>
                <a:lnTo>
                  <a:pt x="6149952" y="6045281"/>
                </a:lnTo>
                <a:lnTo>
                  <a:pt x="6149784" y="6026622"/>
                </a:lnTo>
                <a:lnTo>
                  <a:pt x="6152365" y="6013204"/>
                </a:lnTo>
                <a:lnTo>
                  <a:pt x="6158245" y="5989433"/>
                </a:lnTo>
                <a:lnTo>
                  <a:pt x="6152608" y="5966014"/>
                </a:lnTo>
                <a:lnTo>
                  <a:pt x="6146056" y="5943736"/>
                </a:lnTo>
                <a:lnTo>
                  <a:pt x="6149193" y="5923390"/>
                </a:lnTo>
                <a:lnTo>
                  <a:pt x="6151039" y="5916067"/>
                </a:lnTo>
                <a:lnTo>
                  <a:pt x="6151393" y="5909650"/>
                </a:lnTo>
                <a:lnTo>
                  <a:pt x="6150825" y="5903831"/>
                </a:lnTo>
                <a:lnTo>
                  <a:pt x="6147095" y="5888643"/>
                </a:lnTo>
                <a:lnTo>
                  <a:pt x="6141756" y="5886533"/>
                </a:lnTo>
                <a:lnTo>
                  <a:pt x="6141831" y="5876036"/>
                </a:lnTo>
                <a:lnTo>
                  <a:pt x="6140776" y="5873581"/>
                </a:lnTo>
                <a:lnTo>
                  <a:pt x="6141938" y="5869447"/>
                </a:lnTo>
                <a:lnTo>
                  <a:pt x="6151031" y="5859543"/>
                </a:lnTo>
                <a:lnTo>
                  <a:pt x="6152724" y="5855205"/>
                </a:lnTo>
                <a:lnTo>
                  <a:pt x="6162807" y="5842294"/>
                </a:lnTo>
                <a:lnTo>
                  <a:pt x="6162255" y="5819624"/>
                </a:lnTo>
                <a:lnTo>
                  <a:pt x="6161001" y="5798842"/>
                </a:lnTo>
                <a:lnTo>
                  <a:pt x="6168975" y="5791593"/>
                </a:lnTo>
                <a:lnTo>
                  <a:pt x="6171582" y="5752629"/>
                </a:lnTo>
                <a:lnTo>
                  <a:pt x="6181246" y="5588407"/>
                </a:lnTo>
                <a:lnTo>
                  <a:pt x="6184705" y="5539926"/>
                </a:lnTo>
                <a:lnTo>
                  <a:pt x="6184108" y="5491803"/>
                </a:lnTo>
                <a:lnTo>
                  <a:pt x="6188070" y="5455163"/>
                </a:lnTo>
                <a:lnTo>
                  <a:pt x="6194976" y="5423658"/>
                </a:lnTo>
                <a:lnTo>
                  <a:pt x="6203212" y="5390940"/>
                </a:lnTo>
                <a:lnTo>
                  <a:pt x="6226484" y="5269529"/>
                </a:lnTo>
                <a:lnTo>
                  <a:pt x="6225801" y="5268004"/>
                </a:lnTo>
                <a:lnTo>
                  <a:pt x="6224915" y="5198658"/>
                </a:lnTo>
                <a:lnTo>
                  <a:pt x="6224670" y="5156689"/>
                </a:lnTo>
                <a:lnTo>
                  <a:pt x="6225094" y="5125619"/>
                </a:lnTo>
                <a:lnTo>
                  <a:pt x="6229276" y="5110330"/>
                </a:lnTo>
                <a:lnTo>
                  <a:pt x="6232932" y="5094558"/>
                </a:lnTo>
                <a:lnTo>
                  <a:pt x="6233951" y="5088299"/>
                </a:lnTo>
                <a:lnTo>
                  <a:pt x="6233741" y="5088172"/>
                </a:lnTo>
                <a:lnTo>
                  <a:pt x="6233472" y="5086809"/>
                </a:lnTo>
                <a:lnTo>
                  <a:pt x="6233622" y="5084747"/>
                </a:lnTo>
                <a:lnTo>
                  <a:pt x="6234358" y="5081568"/>
                </a:lnTo>
                <a:lnTo>
                  <a:pt x="6235809" y="5076894"/>
                </a:lnTo>
                <a:lnTo>
                  <a:pt x="6209571" y="4991295"/>
                </a:lnTo>
                <a:lnTo>
                  <a:pt x="6211757" y="4986337"/>
                </a:lnTo>
                <a:lnTo>
                  <a:pt x="6213718" y="4980500"/>
                </a:lnTo>
                <a:lnTo>
                  <a:pt x="6213533" y="4980317"/>
                </a:lnTo>
                <a:lnTo>
                  <a:pt x="6213478" y="4978909"/>
                </a:lnTo>
                <a:lnTo>
                  <a:pt x="6213941" y="4976933"/>
                </a:lnTo>
                <a:lnTo>
                  <a:pt x="6215151" y="4974027"/>
                </a:lnTo>
                <a:lnTo>
                  <a:pt x="6217291" y="4969863"/>
                </a:lnTo>
                <a:lnTo>
                  <a:pt x="6199670" y="4841462"/>
                </a:lnTo>
                <a:lnTo>
                  <a:pt x="6199200" y="4821288"/>
                </a:lnTo>
                <a:lnTo>
                  <a:pt x="6197897" y="4802396"/>
                </a:lnTo>
                <a:lnTo>
                  <a:pt x="6197631" y="4784085"/>
                </a:lnTo>
                <a:lnTo>
                  <a:pt x="6200272" y="4765657"/>
                </a:lnTo>
                <a:lnTo>
                  <a:pt x="6196980" y="4759266"/>
                </a:lnTo>
                <a:lnTo>
                  <a:pt x="6195694" y="4752627"/>
                </a:lnTo>
                <a:lnTo>
                  <a:pt x="6197126" y="4745560"/>
                </a:lnTo>
                <a:lnTo>
                  <a:pt x="6201990" y="4737889"/>
                </a:lnTo>
                <a:lnTo>
                  <a:pt x="6199216" y="4722187"/>
                </a:lnTo>
                <a:lnTo>
                  <a:pt x="6195640" y="4711250"/>
                </a:lnTo>
                <a:lnTo>
                  <a:pt x="6194353" y="4701612"/>
                </a:lnTo>
                <a:lnTo>
                  <a:pt x="6198445" y="4689806"/>
                </a:lnTo>
                <a:lnTo>
                  <a:pt x="6188473" y="4683238"/>
                </a:lnTo>
                <a:lnTo>
                  <a:pt x="6186000" y="4678374"/>
                </a:lnTo>
                <a:lnTo>
                  <a:pt x="6188320" y="4673940"/>
                </a:lnTo>
                <a:lnTo>
                  <a:pt x="6192724" y="4668659"/>
                </a:lnTo>
                <a:lnTo>
                  <a:pt x="6193176" y="4667585"/>
                </a:lnTo>
                <a:lnTo>
                  <a:pt x="6190385" y="4666179"/>
                </a:lnTo>
                <a:lnTo>
                  <a:pt x="6189230" y="4662289"/>
                </a:lnTo>
                <a:lnTo>
                  <a:pt x="6190574" y="4650705"/>
                </a:lnTo>
                <a:lnTo>
                  <a:pt x="6191820" y="4646192"/>
                </a:lnTo>
                <a:lnTo>
                  <a:pt x="6192404" y="4643140"/>
                </a:lnTo>
                <a:lnTo>
                  <a:pt x="6192438" y="4641189"/>
                </a:lnTo>
                <a:lnTo>
                  <a:pt x="6192066" y="4639923"/>
                </a:lnTo>
                <a:lnTo>
                  <a:pt x="6191836" y="4639815"/>
                </a:lnTo>
                <a:lnTo>
                  <a:pt x="6192530" y="4633846"/>
                </a:lnTo>
                <a:lnTo>
                  <a:pt x="6189704" y="4620972"/>
                </a:lnTo>
                <a:lnTo>
                  <a:pt x="6178010" y="4570815"/>
                </a:lnTo>
                <a:lnTo>
                  <a:pt x="6180931" y="4561996"/>
                </a:lnTo>
                <a:lnTo>
                  <a:pt x="6183566" y="4555689"/>
                </a:lnTo>
                <a:lnTo>
                  <a:pt x="6182615" y="4553225"/>
                </a:lnTo>
                <a:lnTo>
                  <a:pt x="6174775" y="4555938"/>
                </a:lnTo>
                <a:lnTo>
                  <a:pt x="6175169" y="4551810"/>
                </a:lnTo>
                <a:lnTo>
                  <a:pt x="6173886" y="4549594"/>
                </a:lnTo>
                <a:lnTo>
                  <a:pt x="6171785" y="4548262"/>
                </a:lnTo>
                <a:lnTo>
                  <a:pt x="6170789" y="4547956"/>
                </a:lnTo>
                <a:lnTo>
                  <a:pt x="6177015" y="4519315"/>
                </a:lnTo>
                <a:lnTo>
                  <a:pt x="6175941" y="4515918"/>
                </a:lnTo>
                <a:lnTo>
                  <a:pt x="6182433" y="4496728"/>
                </a:lnTo>
                <a:lnTo>
                  <a:pt x="6184491" y="4487090"/>
                </a:lnTo>
                <a:lnTo>
                  <a:pt x="6187746" y="4483797"/>
                </a:lnTo>
                <a:lnTo>
                  <a:pt x="6189774" y="4480554"/>
                </a:lnTo>
                <a:lnTo>
                  <a:pt x="6190771" y="4476320"/>
                </a:lnTo>
                <a:lnTo>
                  <a:pt x="6189423" y="4469861"/>
                </a:lnTo>
                <a:lnTo>
                  <a:pt x="6188607" y="4468478"/>
                </a:lnTo>
                <a:lnTo>
                  <a:pt x="6193743" y="4456183"/>
                </a:lnTo>
                <a:lnTo>
                  <a:pt x="6195474" y="4433962"/>
                </a:lnTo>
                <a:lnTo>
                  <a:pt x="6199645" y="4368060"/>
                </a:lnTo>
                <a:lnTo>
                  <a:pt x="6206050" y="4287034"/>
                </a:lnTo>
                <a:lnTo>
                  <a:pt x="6210933" y="4238588"/>
                </a:lnTo>
                <a:lnTo>
                  <a:pt x="6221352" y="4142249"/>
                </a:lnTo>
                <a:lnTo>
                  <a:pt x="6223182" y="4116918"/>
                </a:lnTo>
                <a:lnTo>
                  <a:pt x="6224827" y="4089749"/>
                </a:lnTo>
                <a:lnTo>
                  <a:pt x="6230212" y="3989353"/>
                </a:lnTo>
                <a:lnTo>
                  <a:pt x="6257245" y="3924909"/>
                </a:lnTo>
                <a:lnTo>
                  <a:pt x="6274565" y="3877649"/>
                </a:lnTo>
                <a:lnTo>
                  <a:pt x="6308632" y="3780646"/>
                </a:lnTo>
                <a:lnTo>
                  <a:pt x="6321840" y="3746229"/>
                </a:lnTo>
                <a:lnTo>
                  <a:pt x="6330490" y="3746649"/>
                </a:lnTo>
                <a:lnTo>
                  <a:pt x="6331581" y="3734810"/>
                </a:lnTo>
                <a:lnTo>
                  <a:pt x="6333749" y="3721569"/>
                </a:lnTo>
                <a:lnTo>
                  <a:pt x="6345628" y="3717784"/>
                </a:lnTo>
                <a:lnTo>
                  <a:pt x="6345518" y="3712728"/>
                </a:lnTo>
                <a:lnTo>
                  <a:pt x="6342879" y="3699786"/>
                </a:lnTo>
                <a:lnTo>
                  <a:pt x="6345006" y="3690283"/>
                </a:lnTo>
                <a:lnTo>
                  <a:pt x="6340052" y="3685989"/>
                </a:lnTo>
                <a:lnTo>
                  <a:pt x="6339272" y="3670527"/>
                </a:lnTo>
                <a:lnTo>
                  <a:pt x="6339841" y="3664985"/>
                </a:lnTo>
                <a:lnTo>
                  <a:pt x="6341452" y="3659315"/>
                </a:lnTo>
                <a:lnTo>
                  <a:pt x="6344738" y="3653485"/>
                </a:lnTo>
                <a:lnTo>
                  <a:pt x="6353014" y="3641812"/>
                </a:lnTo>
                <a:lnTo>
                  <a:pt x="6356893" y="3626478"/>
                </a:lnTo>
                <a:lnTo>
                  <a:pt x="6359397" y="3609466"/>
                </a:lnTo>
                <a:lnTo>
                  <a:pt x="6363550" y="3592762"/>
                </a:lnTo>
                <a:lnTo>
                  <a:pt x="6370022" y="3583848"/>
                </a:lnTo>
                <a:lnTo>
                  <a:pt x="6372175" y="3570876"/>
                </a:lnTo>
                <a:lnTo>
                  <a:pt x="6361369" y="3531826"/>
                </a:lnTo>
                <a:lnTo>
                  <a:pt x="6376297" y="3456509"/>
                </a:lnTo>
                <a:lnTo>
                  <a:pt x="6374364" y="3335395"/>
                </a:lnTo>
                <a:lnTo>
                  <a:pt x="6381835" y="3281048"/>
                </a:lnTo>
                <a:lnTo>
                  <a:pt x="6391201" y="3234367"/>
                </a:lnTo>
                <a:lnTo>
                  <a:pt x="6411391" y="3149449"/>
                </a:lnTo>
                <a:lnTo>
                  <a:pt x="6420102" y="3103937"/>
                </a:lnTo>
                <a:lnTo>
                  <a:pt x="6426480" y="3051539"/>
                </a:lnTo>
                <a:lnTo>
                  <a:pt x="6454357" y="2763497"/>
                </a:lnTo>
                <a:lnTo>
                  <a:pt x="6446481" y="2730174"/>
                </a:lnTo>
                <a:lnTo>
                  <a:pt x="6450587" y="2713963"/>
                </a:lnTo>
                <a:lnTo>
                  <a:pt x="6458713" y="2695682"/>
                </a:lnTo>
                <a:lnTo>
                  <a:pt x="6458084" y="2690254"/>
                </a:lnTo>
                <a:lnTo>
                  <a:pt x="6461232" y="2683775"/>
                </a:lnTo>
                <a:lnTo>
                  <a:pt x="6464745" y="2677788"/>
                </a:lnTo>
                <a:lnTo>
                  <a:pt x="6465998" y="2673207"/>
                </a:lnTo>
                <a:lnTo>
                  <a:pt x="6462365" y="2670948"/>
                </a:lnTo>
                <a:lnTo>
                  <a:pt x="6468343" y="2661992"/>
                </a:lnTo>
                <a:lnTo>
                  <a:pt x="6464019" y="2650785"/>
                </a:lnTo>
                <a:lnTo>
                  <a:pt x="6462669" y="2649355"/>
                </a:lnTo>
                <a:lnTo>
                  <a:pt x="6461133" y="2648158"/>
                </a:lnTo>
                <a:lnTo>
                  <a:pt x="6459471" y="2647237"/>
                </a:lnTo>
                <a:lnTo>
                  <a:pt x="6465832" y="2634264"/>
                </a:lnTo>
                <a:lnTo>
                  <a:pt x="6463997" y="2621996"/>
                </a:lnTo>
                <a:lnTo>
                  <a:pt x="6470213" y="2613111"/>
                </a:lnTo>
                <a:lnTo>
                  <a:pt x="6470647" y="2608927"/>
                </a:lnTo>
                <a:lnTo>
                  <a:pt x="6470533" y="2579876"/>
                </a:lnTo>
                <a:lnTo>
                  <a:pt x="6471340" y="2574334"/>
                </a:lnTo>
                <a:lnTo>
                  <a:pt x="6451682" y="2512282"/>
                </a:lnTo>
                <a:lnTo>
                  <a:pt x="6460150" y="2487203"/>
                </a:lnTo>
                <a:lnTo>
                  <a:pt x="6462533" y="2478875"/>
                </a:lnTo>
                <a:lnTo>
                  <a:pt x="6463872" y="2470570"/>
                </a:lnTo>
                <a:lnTo>
                  <a:pt x="6463723" y="2462332"/>
                </a:lnTo>
                <a:lnTo>
                  <a:pt x="6461638" y="2454206"/>
                </a:lnTo>
                <a:lnTo>
                  <a:pt x="6465314" y="2450683"/>
                </a:lnTo>
                <a:lnTo>
                  <a:pt x="6463885" y="2427097"/>
                </a:lnTo>
                <a:lnTo>
                  <a:pt x="6466744" y="2417010"/>
                </a:lnTo>
                <a:lnTo>
                  <a:pt x="6471651" y="2373621"/>
                </a:lnTo>
                <a:lnTo>
                  <a:pt x="6474204" y="2347255"/>
                </a:lnTo>
                <a:lnTo>
                  <a:pt x="6476044" y="2320213"/>
                </a:lnTo>
                <a:lnTo>
                  <a:pt x="6472047" y="2290534"/>
                </a:lnTo>
                <a:lnTo>
                  <a:pt x="6475286" y="2258932"/>
                </a:lnTo>
                <a:lnTo>
                  <a:pt x="6479155" y="2228631"/>
                </a:lnTo>
                <a:lnTo>
                  <a:pt x="6476466" y="2193828"/>
                </a:lnTo>
                <a:lnTo>
                  <a:pt x="6477035" y="2185695"/>
                </a:lnTo>
                <a:lnTo>
                  <a:pt x="6478320" y="2178174"/>
                </a:lnTo>
                <a:lnTo>
                  <a:pt x="6483610" y="2158152"/>
                </a:lnTo>
                <a:lnTo>
                  <a:pt x="6488494" y="2154547"/>
                </a:lnTo>
                <a:lnTo>
                  <a:pt x="6489867" y="2141165"/>
                </a:lnTo>
                <a:lnTo>
                  <a:pt x="6488899" y="2071354"/>
                </a:lnTo>
                <a:lnTo>
                  <a:pt x="6489292" y="2052444"/>
                </a:lnTo>
                <a:lnTo>
                  <a:pt x="6486579" y="2044103"/>
                </a:lnTo>
                <a:lnTo>
                  <a:pt x="6486906" y="2036126"/>
                </a:lnTo>
                <a:lnTo>
                  <a:pt x="6496420" y="2018309"/>
                </a:lnTo>
                <a:lnTo>
                  <a:pt x="6496408" y="1966223"/>
                </a:lnTo>
                <a:lnTo>
                  <a:pt x="6500541" y="1911244"/>
                </a:lnTo>
                <a:lnTo>
                  <a:pt x="6502751" y="1857605"/>
                </a:lnTo>
                <a:lnTo>
                  <a:pt x="6496966" y="1809535"/>
                </a:lnTo>
                <a:lnTo>
                  <a:pt x="6491080" y="1774771"/>
                </a:lnTo>
                <a:lnTo>
                  <a:pt x="6489766" y="1749327"/>
                </a:lnTo>
                <a:lnTo>
                  <a:pt x="6491993" y="1703726"/>
                </a:lnTo>
                <a:lnTo>
                  <a:pt x="6501081" y="1595898"/>
                </a:lnTo>
                <a:lnTo>
                  <a:pt x="6504233" y="1589567"/>
                </a:lnTo>
                <a:lnTo>
                  <a:pt x="6503396" y="1582205"/>
                </a:lnTo>
                <a:lnTo>
                  <a:pt x="6500200" y="1577055"/>
                </a:lnTo>
                <a:lnTo>
                  <a:pt x="6499325" y="1547262"/>
                </a:lnTo>
                <a:lnTo>
                  <a:pt x="6503412" y="1540277"/>
                </a:lnTo>
                <a:lnTo>
                  <a:pt x="6511044" y="1512429"/>
                </a:lnTo>
                <a:lnTo>
                  <a:pt x="6516569" y="1483044"/>
                </a:lnTo>
                <a:lnTo>
                  <a:pt x="6522774" y="1454157"/>
                </a:lnTo>
                <a:lnTo>
                  <a:pt x="6532443" y="1427802"/>
                </a:lnTo>
                <a:lnTo>
                  <a:pt x="6539481" y="1406301"/>
                </a:lnTo>
                <a:lnTo>
                  <a:pt x="6552656" y="1371513"/>
                </a:lnTo>
                <a:lnTo>
                  <a:pt x="6556658" y="1359133"/>
                </a:lnTo>
                <a:lnTo>
                  <a:pt x="6556150" y="1354080"/>
                </a:lnTo>
                <a:lnTo>
                  <a:pt x="6552498" y="1341276"/>
                </a:lnTo>
                <a:lnTo>
                  <a:pt x="6553862" y="1331644"/>
                </a:lnTo>
                <a:lnTo>
                  <a:pt x="6548596" y="1327626"/>
                </a:lnTo>
                <a:lnTo>
                  <a:pt x="6546599" y="1312193"/>
                </a:lnTo>
                <a:lnTo>
                  <a:pt x="6546723" y="1306615"/>
                </a:lnTo>
                <a:lnTo>
                  <a:pt x="6547878" y="1300844"/>
                </a:lnTo>
                <a:lnTo>
                  <a:pt x="6550684" y="1294823"/>
                </a:lnTo>
                <a:lnTo>
                  <a:pt x="6559236" y="1277768"/>
                </a:lnTo>
                <a:lnTo>
                  <a:pt x="6561371" y="1255717"/>
                </a:lnTo>
                <a:lnTo>
                  <a:pt x="6564591" y="1232971"/>
                </a:lnTo>
                <a:lnTo>
                  <a:pt x="6576397" y="1213829"/>
                </a:lnTo>
                <a:lnTo>
                  <a:pt x="6582023" y="1203753"/>
                </a:lnTo>
                <a:lnTo>
                  <a:pt x="6587017" y="1189314"/>
                </a:lnTo>
                <a:lnTo>
                  <a:pt x="6589651" y="1174796"/>
                </a:lnTo>
                <a:lnTo>
                  <a:pt x="6588196" y="1164484"/>
                </a:lnTo>
                <a:lnTo>
                  <a:pt x="6588785" y="1157250"/>
                </a:lnTo>
                <a:lnTo>
                  <a:pt x="6593980" y="1150680"/>
                </a:lnTo>
                <a:lnTo>
                  <a:pt x="6587040" y="1144352"/>
                </a:lnTo>
                <a:lnTo>
                  <a:pt x="6585789" y="1136515"/>
                </a:lnTo>
                <a:lnTo>
                  <a:pt x="6592993" y="1120751"/>
                </a:lnTo>
                <a:lnTo>
                  <a:pt x="6589215" y="1117169"/>
                </a:lnTo>
                <a:lnTo>
                  <a:pt x="6596645" y="1084141"/>
                </a:lnTo>
                <a:lnTo>
                  <a:pt x="6617741" y="994350"/>
                </a:lnTo>
                <a:lnTo>
                  <a:pt x="6624657" y="963397"/>
                </a:lnTo>
                <a:lnTo>
                  <a:pt x="6625389" y="954344"/>
                </a:lnTo>
                <a:lnTo>
                  <a:pt x="6622316" y="958686"/>
                </a:lnTo>
                <a:lnTo>
                  <a:pt x="6619590" y="964124"/>
                </a:lnTo>
                <a:lnTo>
                  <a:pt x="6621365" y="958357"/>
                </a:lnTo>
                <a:lnTo>
                  <a:pt x="6629948" y="937786"/>
                </a:lnTo>
                <a:lnTo>
                  <a:pt x="6642723" y="909079"/>
                </a:lnTo>
                <a:lnTo>
                  <a:pt x="6656464" y="875332"/>
                </a:lnTo>
                <a:lnTo>
                  <a:pt x="6676939" y="798664"/>
                </a:lnTo>
                <a:lnTo>
                  <a:pt x="6685996" y="748267"/>
                </a:lnTo>
                <a:lnTo>
                  <a:pt x="6692937" y="701974"/>
                </a:lnTo>
                <a:lnTo>
                  <a:pt x="6695584" y="673307"/>
                </a:lnTo>
                <a:lnTo>
                  <a:pt x="6694077" y="664198"/>
                </a:lnTo>
                <a:lnTo>
                  <a:pt x="6698013" y="657800"/>
                </a:lnTo>
                <a:lnTo>
                  <a:pt x="6702223" y="651493"/>
                </a:lnTo>
                <a:lnTo>
                  <a:pt x="6701538" y="642659"/>
                </a:lnTo>
                <a:lnTo>
                  <a:pt x="6717707" y="549763"/>
                </a:lnTo>
                <a:lnTo>
                  <a:pt x="6726526" y="493018"/>
                </a:lnTo>
                <a:lnTo>
                  <a:pt x="6731736" y="443960"/>
                </a:lnTo>
                <a:lnTo>
                  <a:pt x="6730122" y="416056"/>
                </a:lnTo>
                <a:lnTo>
                  <a:pt x="6723406" y="350196"/>
                </a:lnTo>
                <a:lnTo>
                  <a:pt x="6720579" y="310024"/>
                </a:lnTo>
                <a:lnTo>
                  <a:pt x="6721760" y="269145"/>
                </a:lnTo>
                <a:lnTo>
                  <a:pt x="6724184" y="218920"/>
                </a:lnTo>
                <a:lnTo>
                  <a:pt x="6727361" y="164657"/>
                </a:lnTo>
                <a:lnTo>
                  <a:pt x="6730799" y="111662"/>
                </a:lnTo>
                <a:lnTo>
                  <a:pt x="6736494" y="30699"/>
                </a:lnTo>
                <a:lnTo>
                  <a:pt x="6741994" y="1"/>
                </a:lnTo>
                <a:close/>
              </a:path>
            </a:pathLst>
          </a:custGeom>
          <a:solidFill>
            <a:srgbClr val="82766A">
              <a:alpha val="148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0548" rIns="0" bIns="0" rtlCol="0" vert="horz">
            <a:spAutoFit/>
          </a:bodyPr>
          <a:lstStyle/>
          <a:p>
            <a:pPr marL="311150">
              <a:lnSpc>
                <a:spcPct val="100000"/>
              </a:lnSpc>
              <a:spcBef>
                <a:spcPts val="100"/>
              </a:spcBef>
            </a:pPr>
            <a:r>
              <a:rPr dirty="0" sz="4400" spc="-185"/>
              <a:t>Εξοπλισμός</a:t>
            </a:r>
            <a:endParaRPr sz="4400"/>
          </a:p>
        </p:txBody>
      </p:sp>
      <p:sp>
        <p:nvSpPr>
          <p:cNvPr id="4" name="object 4" descr=""/>
          <p:cNvSpPr txBox="1"/>
          <p:nvPr/>
        </p:nvSpPr>
        <p:spPr>
          <a:xfrm>
            <a:off x="1215774" y="2150364"/>
            <a:ext cx="4280535" cy="94615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570"/>
              </a:spcBef>
              <a:tabLst>
                <a:tab pos="1654810" algn="l"/>
                <a:tab pos="3395345" algn="l"/>
              </a:tabLst>
            </a:pPr>
            <a:r>
              <a:rPr dirty="0" sz="3200" spc="-10">
                <a:latin typeface="Trebuchet MS"/>
                <a:cs typeface="Trebuchet MS"/>
              </a:rPr>
              <a:t>Σήμερα</a:t>
            </a:r>
            <a:r>
              <a:rPr dirty="0" sz="3200">
                <a:latin typeface="Trebuchet MS"/>
                <a:cs typeface="Trebuchet MS"/>
              </a:rPr>
              <a:t>	</a:t>
            </a:r>
            <a:r>
              <a:rPr dirty="0" sz="3200" spc="-10">
                <a:latin typeface="Trebuchet MS"/>
                <a:cs typeface="Trebuchet MS"/>
              </a:rPr>
              <a:t>υπάρχει</a:t>
            </a:r>
            <a:r>
              <a:rPr dirty="0" sz="3200">
                <a:latin typeface="Trebuchet MS"/>
                <a:cs typeface="Trebuchet MS"/>
              </a:rPr>
              <a:t>	</a:t>
            </a:r>
            <a:r>
              <a:rPr dirty="0" sz="3200" spc="-730">
                <a:latin typeface="Trebuchet MS"/>
                <a:cs typeface="Trebuchet MS"/>
              </a:rPr>
              <a:t>πολύ́ </a:t>
            </a:r>
            <a:r>
              <a:rPr dirty="0" sz="3200" spc="-105">
                <a:latin typeface="Trebuchet MS"/>
                <a:cs typeface="Trebuchet MS"/>
              </a:rPr>
              <a:t>μεγάλη</a:t>
            </a:r>
            <a:r>
              <a:rPr dirty="0" sz="3200" spc="-270">
                <a:latin typeface="Trebuchet MS"/>
                <a:cs typeface="Trebuchet MS"/>
              </a:rPr>
              <a:t> </a:t>
            </a:r>
            <a:r>
              <a:rPr dirty="0" sz="3200" spc="-10">
                <a:latin typeface="Trebuchet MS"/>
                <a:cs typeface="Trebuchet MS"/>
              </a:rPr>
              <a:t>ποικιλία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215774" y="3726179"/>
            <a:ext cx="258445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90245" algn="l"/>
              </a:tabLst>
            </a:pPr>
            <a:r>
              <a:rPr dirty="0" sz="3200" spc="114">
                <a:latin typeface="Trebuchet MS"/>
                <a:cs typeface="Trebuchet MS"/>
              </a:rPr>
              <a:t>Η</a:t>
            </a:r>
            <a:r>
              <a:rPr dirty="0" sz="3200">
                <a:latin typeface="Trebuchet MS"/>
                <a:cs typeface="Trebuchet MS"/>
              </a:rPr>
              <a:t>	</a:t>
            </a:r>
            <a:r>
              <a:rPr dirty="0" sz="3200" spc="-105">
                <a:latin typeface="Trebuchet MS"/>
                <a:cs typeface="Trebuchet MS"/>
              </a:rPr>
              <a:t>τεχνολογία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15774" y="4158996"/>
            <a:ext cx="89789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720">
                <a:latin typeface="Trebuchet MS"/>
                <a:cs typeface="Trebuchet MS"/>
              </a:rPr>
              <a:t>πολύ́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863723" y="3726179"/>
            <a:ext cx="1632585" cy="138811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algn="r" marL="12700" marR="5080" indent="299720">
              <a:lnSpc>
                <a:spcPts val="3410"/>
              </a:lnSpc>
              <a:spcBef>
                <a:spcPts val="570"/>
              </a:spcBef>
            </a:pPr>
            <a:r>
              <a:rPr dirty="0" sz="3200" spc="-105">
                <a:latin typeface="Trebuchet MS"/>
                <a:cs typeface="Trebuchet MS"/>
              </a:rPr>
              <a:t>αλλάζει </a:t>
            </a:r>
            <a:r>
              <a:rPr dirty="0" sz="3200" spc="-140">
                <a:latin typeface="Trebuchet MS"/>
                <a:cs typeface="Trebuchet MS"/>
              </a:rPr>
              <a:t>γρηγορά,</a:t>
            </a:r>
            <a:endParaRPr sz="3200">
              <a:latin typeface="Trebuchet MS"/>
              <a:cs typeface="Trebuchet MS"/>
            </a:endParaRPr>
          </a:p>
          <a:p>
            <a:pPr algn="r" marR="5080">
              <a:lnSpc>
                <a:spcPts val="3435"/>
              </a:lnSpc>
            </a:pPr>
            <a:r>
              <a:rPr dirty="0" sz="3200" spc="-25">
                <a:latin typeface="Trebuchet MS"/>
                <a:cs typeface="Trebuchet MS"/>
              </a:rPr>
              <a:t>στο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15774" y="4600955"/>
            <a:ext cx="1896745" cy="94615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570"/>
              </a:spcBef>
            </a:pPr>
            <a:r>
              <a:rPr dirty="0" sz="3200" spc="-55">
                <a:latin typeface="Trebuchet MS"/>
                <a:cs typeface="Trebuchet MS"/>
              </a:rPr>
              <a:t>ειδικότερα </a:t>
            </a:r>
            <a:r>
              <a:rPr dirty="0" sz="3200" spc="-425">
                <a:latin typeface="Trebuchet MS"/>
                <a:cs typeface="Trebuchet MS"/>
              </a:rPr>
              <a:t>λογισμικό́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6912514" y="374403"/>
            <a:ext cx="4674235" cy="6131560"/>
            <a:chOff x="6912514" y="374403"/>
            <a:chExt cx="4674235" cy="6131560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12514" y="374403"/>
              <a:ext cx="1938153" cy="507176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50667" y="374403"/>
              <a:ext cx="2735686" cy="1041756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12514" y="374403"/>
              <a:ext cx="4673840" cy="6131408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6912514" y="5464055"/>
              <a:ext cx="2736215" cy="1042035"/>
            </a:xfrm>
            <a:custGeom>
              <a:avLst/>
              <a:gdLst/>
              <a:ahLst/>
              <a:cxnLst/>
              <a:rect l="l" t="t" r="r" b="b"/>
              <a:pathLst>
                <a:path w="2736215" h="1042034">
                  <a:moveTo>
                    <a:pt x="2735686" y="0"/>
                  </a:moveTo>
                  <a:lnTo>
                    <a:pt x="0" y="0"/>
                  </a:lnTo>
                  <a:lnTo>
                    <a:pt x="2735686" y="1041756"/>
                  </a:lnTo>
                  <a:lnTo>
                    <a:pt x="2735686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1586354" y="141615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2E3E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48201" y="1416159"/>
              <a:ext cx="1938153" cy="50896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638175" y="0"/>
            <a:ext cx="3248025" cy="3357245"/>
          </a:xfrm>
          <a:custGeom>
            <a:avLst/>
            <a:gdLst/>
            <a:ahLst/>
            <a:cxnLst/>
            <a:rect l="l" t="t" r="r" b="b"/>
            <a:pathLst>
              <a:path w="3248025" h="3357245">
                <a:moveTo>
                  <a:pt x="3248025" y="0"/>
                </a:moveTo>
                <a:lnTo>
                  <a:pt x="0" y="0"/>
                </a:lnTo>
                <a:lnTo>
                  <a:pt x="0" y="3175619"/>
                </a:lnTo>
                <a:lnTo>
                  <a:pt x="55997" y="3195556"/>
                </a:lnTo>
                <a:lnTo>
                  <a:pt x="110709" y="3214197"/>
                </a:lnTo>
                <a:lnTo>
                  <a:pt x="164164" y="3231565"/>
                </a:lnTo>
                <a:lnTo>
                  <a:pt x="216393" y="3247688"/>
                </a:lnTo>
                <a:lnTo>
                  <a:pt x="267427" y="3262589"/>
                </a:lnTo>
                <a:lnTo>
                  <a:pt x="317297" y="3276295"/>
                </a:lnTo>
                <a:lnTo>
                  <a:pt x="366034" y="3288829"/>
                </a:lnTo>
                <a:lnTo>
                  <a:pt x="413667" y="3300218"/>
                </a:lnTo>
                <a:lnTo>
                  <a:pt x="460229" y="3310487"/>
                </a:lnTo>
                <a:lnTo>
                  <a:pt x="505748" y="3319660"/>
                </a:lnTo>
                <a:lnTo>
                  <a:pt x="550256" y="3327763"/>
                </a:lnTo>
                <a:lnTo>
                  <a:pt x="593784" y="3334821"/>
                </a:lnTo>
                <a:lnTo>
                  <a:pt x="636362" y="3340860"/>
                </a:lnTo>
                <a:lnTo>
                  <a:pt x="678021" y="3345903"/>
                </a:lnTo>
                <a:lnTo>
                  <a:pt x="718792" y="3349978"/>
                </a:lnTo>
                <a:lnTo>
                  <a:pt x="758704" y="3353108"/>
                </a:lnTo>
                <a:lnTo>
                  <a:pt x="797789" y="3355319"/>
                </a:lnTo>
                <a:lnTo>
                  <a:pt x="836078" y="3356636"/>
                </a:lnTo>
                <a:lnTo>
                  <a:pt x="873600" y="3357084"/>
                </a:lnTo>
                <a:lnTo>
                  <a:pt x="910388" y="3356689"/>
                </a:lnTo>
                <a:lnTo>
                  <a:pt x="981879" y="3353469"/>
                </a:lnTo>
                <a:lnTo>
                  <a:pt x="1050796" y="3347176"/>
                </a:lnTo>
                <a:lnTo>
                  <a:pt x="1117385" y="3338013"/>
                </a:lnTo>
                <a:lnTo>
                  <a:pt x="1181891" y="3326180"/>
                </a:lnTo>
                <a:lnTo>
                  <a:pt x="1244558" y="3311878"/>
                </a:lnTo>
                <a:lnTo>
                  <a:pt x="1305631" y="3295311"/>
                </a:lnTo>
                <a:lnTo>
                  <a:pt x="1365357" y="3276677"/>
                </a:lnTo>
                <a:lnTo>
                  <a:pt x="1423980" y="3256180"/>
                </a:lnTo>
                <a:lnTo>
                  <a:pt x="1481745" y="3234020"/>
                </a:lnTo>
                <a:lnTo>
                  <a:pt x="1538897" y="3210399"/>
                </a:lnTo>
                <a:lnTo>
                  <a:pt x="1624012" y="3172668"/>
                </a:lnTo>
                <a:lnTo>
                  <a:pt x="1680704" y="3146274"/>
                </a:lnTo>
                <a:lnTo>
                  <a:pt x="1912377" y="3035150"/>
                </a:lnTo>
                <a:lnTo>
                  <a:pt x="1972746" y="3006988"/>
                </a:lnTo>
                <a:lnTo>
                  <a:pt x="2034585" y="2979076"/>
                </a:lnTo>
                <a:lnTo>
                  <a:pt x="2098141" y="2951616"/>
                </a:lnTo>
                <a:lnTo>
                  <a:pt x="2163658" y="2924809"/>
                </a:lnTo>
                <a:lnTo>
                  <a:pt x="2231380" y="2898857"/>
                </a:lnTo>
                <a:lnTo>
                  <a:pt x="2301554" y="2873961"/>
                </a:lnTo>
                <a:lnTo>
                  <a:pt x="2374424" y="2850321"/>
                </a:lnTo>
                <a:lnTo>
                  <a:pt x="2411946" y="2839036"/>
                </a:lnTo>
                <a:lnTo>
                  <a:pt x="2450235" y="2828141"/>
                </a:lnTo>
                <a:lnTo>
                  <a:pt x="2489320" y="2817660"/>
                </a:lnTo>
                <a:lnTo>
                  <a:pt x="2529232" y="2807620"/>
                </a:lnTo>
                <a:lnTo>
                  <a:pt x="2570003" y="2798045"/>
                </a:lnTo>
                <a:lnTo>
                  <a:pt x="2611662" y="2788961"/>
                </a:lnTo>
                <a:lnTo>
                  <a:pt x="2654240" y="2780392"/>
                </a:lnTo>
                <a:lnTo>
                  <a:pt x="2697768" y="2772364"/>
                </a:lnTo>
                <a:lnTo>
                  <a:pt x="2742276" y="2764902"/>
                </a:lnTo>
                <a:lnTo>
                  <a:pt x="2787795" y="2758032"/>
                </a:lnTo>
                <a:lnTo>
                  <a:pt x="2834357" y="2751777"/>
                </a:lnTo>
                <a:lnTo>
                  <a:pt x="2881990" y="2746165"/>
                </a:lnTo>
                <a:lnTo>
                  <a:pt x="2930727" y="2741218"/>
                </a:lnTo>
                <a:lnTo>
                  <a:pt x="2980597" y="2736964"/>
                </a:lnTo>
                <a:lnTo>
                  <a:pt x="3031631" y="2733427"/>
                </a:lnTo>
                <a:lnTo>
                  <a:pt x="3083860" y="2730632"/>
                </a:lnTo>
                <a:lnTo>
                  <a:pt x="3137315" y="2728605"/>
                </a:lnTo>
                <a:lnTo>
                  <a:pt x="3192027" y="2727370"/>
                </a:lnTo>
                <a:lnTo>
                  <a:pt x="3248025" y="2726952"/>
                </a:lnTo>
                <a:lnTo>
                  <a:pt x="3248025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16939" y="827532"/>
            <a:ext cx="2368550" cy="946150"/>
          </a:xfrm>
          <a:prstGeom prst="rect">
            <a:avLst/>
          </a:prstGeom>
        </p:spPr>
        <p:txBody>
          <a:bodyPr wrap="square" lIns="0" tIns="72390" rIns="0" bIns="0" rtlCol="0" vert="horz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570"/>
              </a:spcBef>
            </a:pPr>
            <a:r>
              <a:rPr dirty="0" sz="3200" spc="-155">
                <a:solidFill>
                  <a:srgbClr val="FFFFFF"/>
                </a:solidFill>
                <a:latin typeface="Trebuchet MS"/>
                <a:cs typeface="Trebuchet MS"/>
              </a:rPr>
              <a:t>Συνέντευξη</a:t>
            </a:r>
            <a:r>
              <a:rPr dirty="0" sz="3200" spc="-2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200" spc="-45">
                <a:solidFill>
                  <a:srgbClr val="FFFFFF"/>
                </a:solidFill>
                <a:latin typeface="Trebuchet MS"/>
                <a:cs typeface="Trebuchet MS"/>
              </a:rPr>
              <a:t>με </a:t>
            </a:r>
            <a:r>
              <a:rPr dirty="0" sz="3200" spc="-10">
                <a:solidFill>
                  <a:srgbClr val="FFFFFF"/>
                </a:solidFill>
                <a:latin typeface="Trebuchet MS"/>
                <a:cs typeface="Trebuchet MS"/>
              </a:rPr>
              <a:t>κινητό</a:t>
            </a:r>
            <a:endParaRPr sz="3200">
              <a:latin typeface="Trebuchet MS"/>
              <a:cs typeface="Trebuchet MS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8220" y="19447"/>
            <a:ext cx="7668252" cy="128663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425958" y="277367"/>
            <a:ext cx="7173595" cy="693420"/>
          </a:xfrm>
          <a:prstGeom prst="rect"/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400"/>
              </a:spcBef>
            </a:pPr>
            <a:r>
              <a:rPr dirty="0" sz="2300" spc="-270">
                <a:solidFill>
                  <a:srgbClr val="FFFFFF"/>
                </a:solidFill>
              </a:rPr>
              <a:t>Τα</a:t>
            </a:r>
            <a:r>
              <a:rPr dirty="0" sz="2300" spc="-204">
                <a:solidFill>
                  <a:srgbClr val="FFFFFF"/>
                </a:solidFill>
              </a:rPr>
              <a:t> </a:t>
            </a:r>
            <a:r>
              <a:rPr dirty="0" sz="2300" spc="-40">
                <a:solidFill>
                  <a:srgbClr val="FFFFFF"/>
                </a:solidFill>
              </a:rPr>
              <a:t>ηχεία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85">
                <a:solidFill>
                  <a:srgbClr val="FFFFFF"/>
                </a:solidFill>
              </a:rPr>
              <a:t>και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25">
                <a:solidFill>
                  <a:srgbClr val="FFFFFF"/>
                </a:solidFill>
              </a:rPr>
              <a:t>το</a:t>
            </a:r>
            <a:r>
              <a:rPr dirty="0" sz="2300" spc="-204">
                <a:solidFill>
                  <a:srgbClr val="FFFFFF"/>
                </a:solidFill>
              </a:rPr>
              <a:t> </a:t>
            </a:r>
            <a:r>
              <a:rPr dirty="0" sz="2300" spc="-40">
                <a:solidFill>
                  <a:srgbClr val="FFFFFF"/>
                </a:solidFill>
              </a:rPr>
              <a:t>μικρόφωνο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35">
                <a:solidFill>
                  <a:srgbClr val="FFFFFF"/>
                </a:solidFill>
              </a:rPr>
              <a:t>των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60">
                <a:solidFill>
                  <a:srgbClr val="FFFFFF"/>
                </a:solidFill>
              </a:rPr>
              <a:t>κινητών</a:t>
            </a:r>
            <a:r>
              <a:rPr dirty="0" sz="2300" spc="-204">
                <a:solidFill>
                  <a:srgbClr val="FFFFFF"/>
                </a:solidFill>
              </a:rPr>
              <a:t> </a:t>
            </a:r>
            <a:r>
              <a:rPr dirty="0" sz="2300" spc="-30">
                <a:solidFill>
                  <a:srgbClr val="FFFFFF"/>
                </a:solidFill>
              </a:rPr>
              <a:t>δεν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45">
                <a:solidFill>
                  <a:srgbClr val="FFFFFF"/>
                </a:solidFill>
              </a:rPr>
              <a:t>είναι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114">
                <a:solidFill>
                  <a:srgbClr val="FFFFFF"/>
                </a:solidFill>
              </a:rPr>
              <a:t>καλά</a:t>
            </a:r>
            <a:r>
              <a:rPr dirty="0" sz="2300" spc="-200">
                <a:solidFill>
                  <a:srgbClr val="FFFFFF"/>
                </a:solidFill>
              </a:rPr>
              <a:t> </a:t>
            </a:r>
            <a:r>
              <a:rPr dirty="0" sz="2300" spc="-25">
                <a:solidFill>
                  <a:srgbClr val="FFFFFF"/>
                </a:solidFill>
              </a:rPr>
              <a:t>για </a:t>
            </a:r>
            <a:r>
              <a:rPr dirty="0" sz="2300" spc="-30">
                <a:solidFill>
                  <a:srgbClr val="FFFFFF"/>
                </a:solidFill>
              </a:rPr>
              <a:t>μια</a:t>
            </a:r>
            <a:r>
              <a:rPr dirty="0" sz="2300" spc="-225">
                <a:solidFill>
                  <a:srgbClr val="FFFFFF"/>
                </a:solidFill>
              </a:rPr>
              <a:t> </a:t>
            </a:r>
            <a:r>
              <a:rPr dirty="0" sz="2300" spc="-40">
                <a:solidFill>
                  <a:srgbClr val="FFFFFF"/>
                </a:solidFill>
              </a:rPr>
              <a:t>ποιοτική</a:t>
            </a:r>
            <a:r>
              <a:rPr dirty="0" sz="2300" spc="-220">
                <a:solidFill>
                  <a:srgbClr val="FFFFFF"/>
                </a:solidFill>
              </a:rPr>
              <a:t> </a:t>
            </a:r>
            <a:r>
              <a:rPr dirty="0" sz="2300" spc="-10">
                <a:solidFill>
                  <a:srgbClr val="FFFFFF"/>
                </a:solidFill>
              </a:rPr>
              <a:t>συνέντευξη.</a:t>
            </a:r>
            <a:endParaRPr sz="2300"/>
          </a:p>
        </p:txBody>
      </p:sp>
      <p:pic>
        <p:nvPicPr>
          <p:cNvPr id="6" name="object 6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88220" y="1372321"/>
            <a:ext cx="7668252" cy="1286633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4425958" y="1630679"/>
            <a:ext cx="6678295" cy="6934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400"/>
              </a:spcBef>
            </a:pPr>
            <a:r>
              <a:rPr dirty="0" sz="2300" spc="-30">
                <a:solidFill>
                  <a:srgbClr val="FFFFFF"/>
                </a:solidFill>
                <a:latin typeface="Trebuchet MS"/>
                <a:cs typeface="Trebuchet MS"/>
              </a:rPr>
              <a:t>Πλέον</a:t>
            </a:r>
            <a:r>
              <a:rPr dirty="0" sz="23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βέβαια</a:t>
            </a:r>
            <a:r>
              <a:rPr dirty="0" sz="23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60">
                <a:solidFill>
                  <a:srgbClr val="FFFFFF"/>
                </a:solidFill>
                <a:latin typeface="Trebuchet MS"/>
                <a:cs typeface="Trebuchet MS"/>
              </a:rPr>
              <a:t>υπάρχουν</a:t>
            </a:r>
            <a:r>
              <a:rPr dirty="0" sz="23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80">
                <a:solidFill>
                  <a:srgbClr val="FFFFFF"/>
                </a:solidFill>
                <a:latin typeface="Trebuchet MS"/>
                <a:cs typeface="Trebuchet MS"/>
              </a:rPr>
              <a:t>πολλές</a:t>
            </a:r>
            <a:r>
              <a:rPr dirty="0" sz="23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εφαρμογές</a:t>
            </a:r>
            <a:r>
              <a:rPr dirty="0" sz="23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0">
                <a:solidFill>
                  <a:srgbClr val="FFFFFF"/>
                </a:solidFill>
                <a:latin typeface="Trebuchet MS"/>
                <a:cs typeface="Trebuchet MS"/>
              </a:rPr>
              <a:t>εγγραφής </a:t>
            </a:r>
            <a:r>
              <a:rPr dirty="0" sz="2300" spc="-75">
                <a:solidFill>
                  <a:srgbClr val="FFFFFF"/>
                </a:solidFill>
                <a:latin typeface="Trebuchet MS"/>
                <a:cs typeface="Trebuchet MS"/>
              </a:rPr>
              <a:t>ήχου/βίντεο</a:t>
            </a:r>
            <a:r>
              <a:rPr dirty="0" sz="23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0">
                <a:solidFill>
                  <a:srgbClr val="FFFFFF"/>
                </a:solidFill>
                <a:latin typeface="Trebuchet MS"/>
                <a:cs typeface="Trebuchet MS"/>
              </a:rPr>
              <a:t>στο</a:t>
            </a:r>
            <a:r>
              <a:rPr dirty="0" sz="23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κινητό.</a:t>
            </a:r>
            <a:endParaRPr sz="2300">
              <a:latin typeface="Trebuchet MS"/>
              <a:cs typeface="Trebuchet MS"/>
            </a:endParaRPr>
          </a:p>
        </p:txBody>
      </p:sp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88220" y="2725195"/>
            <a:ext cx="7668252" cy="1286633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288220" y="4078070"/>
            <a:ext cx="7668252" cy="128663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88220" y="5430944"/>
            <a:ext cx="7668252" cy="1286633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4425958" y="2983991"/>
            <a:ext cx="7132320" cy="324104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112395">
              <a:lnSpc>
                <a:spcPts val="2500"/>
              </a:lnSpc>
              <a:spcBef>
                <a:spcPts val="400"/>
              </a:spcBef>
            </a:pPr>
            <a:r>
              <a:rPr dirty="0" sz="2300" spc="-75">
                <a:solidFill>
                  <a:srgbClr val="FFFFFF"/>
                </a:solidFill>
                <a:latin typeface="Trebuchet MS"/>
                <a:cs typeface="Trebuchet MS"/>
              </a:rPr>
              <a:t>Στις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περισσότερες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>
                <a:solidFill>
                  <a:srgbClr val="FFFFFF"/>
                </a:solidFill>
                <a:latin typeface="Trebuchet MS"/>
                <a:cs typeface="Trebuchet MS"/>
              </a:rPr>
              <a:t>συσκευές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30">
                <a:solidFill>
                  <a:srgbClr val="FFFFFF"/>
                </a:solidFill>
                <a:latin typeface="Trebuchet MS"/>
                <a:cs typeface="Trebuchet MS"/>
              </a:rPr>
              <a:t>μπορούν</a:t>
            </a:r>
            <a:r>
              <a:rPr dirty="0" sz="23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9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συνδεθούν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και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μικρόφωνα.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10"/>
              </a:spcBef>
            </a:pPr>
            <a:endParaRPr sz="2300">
              <a:latin typeface="Trebuchet MS"/>
              <a:cs typeface="Trebuchet MS"/>
            </a:endParaRPr>
          </a:p>
          <a:p>
            <a:pPr marL="12700" marR="5080">
              <a:lnSpc>
                <a:spcPts val="2500"/>
              </a:lnSpc>
            </a:pPr>
            <a:r>
              <a:rPr dirty="0" sz="2300" spc="-30">
                <a:solidFill>
                  <a:srgbClr val="FFFFFF"/>
                </a:solidFill>
                <a:latin typeface="Trebuchet MS"/>
                <a:cs typeface="Trebuchet MS"/>
              </a:rPr>
              <a:t>Σε</a:t>
            </a:r>
            <a:r>
              <a:rPr dirty="0" sz="2300" spc="-20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55">
                <a:solidFill>
                  <a:srgbClr val="FFFFFF"/>
                </a:solidFill>
                <a:latin typeface="Trebuchet MS"/>
                <a:cs typeface="Trebuchet MS"/>
              </a:rPr>
              <a:t>κάθε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περίπτωση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το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75">
                <a:solidFill>
                  <a:srgbClr val="FFFFFF"/>
                </a:solidFill>
                <a:latin typeface="Trebuchet MS"/>
                <a:cs typeface="Trebuchet MS"/>
              </a:rPr>
              <a:t>κινητό</a:t>
            </a:r>
            <a:r>
              <a:rPr dirty="0" sz="2300" spc="-204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πρέπει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5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55">
                <a:solidFill>
                  <a:srgbClr val="FFFFFF"/>
                </a:solidFill>
                <a:latin typeface="Trebuchet MS"/>
                <a:cs typeface="Trebuchet MS"/>
              </a:rPr>
              <a:t>είναι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0" b="1">
                <a:solidFill>
                  <a:srgbClr val="FFFFFF"/>
                </a:solidFill>
                <a:latin typeface="Trebuchet MS"/>
                <a:cs typeface="Trebuchet MS"/>
              </a:rPr>
              <a:t>σταθερό</a:t>
            </a:r>
            <a:r>
              <a:rPr dirty="0" sz="2300" spc="-20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σε </a:t>
            </a:r>
            <a:r>
              <a:rPr dirty="0" sz="2300" spc="-60">
                <a:solidFill>
                  <a:srgbClr val="FFFFFF"/>
                </a:solidFill>
                <a:latin typeface="Trebuchet MS"/>
                <a:cs typeface="Trebuchet MS"/>
              </a:rPr>
              <a:t>ένα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>
                <a:solidFill>
                  <a:srgbClr val="FFFFFF"/>
                </a:solidFill>
                <a:latin typeface="Trebuchet MS"/>
                <a:cs typeface="Trebuchet MS"/>
              </a:rPr>
              <a:t>σημείο</a:t>
            </a:r>
            <a:r>
              <a:rPr dirty="0" sz="23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95">
                <a:solidFill>
                  <a:srgbClr val="FFFFFF"/>
                </a:solidFill>
                <a:latin typeface="Trebuchet MS"/>
                <a:cs typeface="Trebuchet MS"/>
              </a:rPr>
              <a:t>κοντά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0">
                <a:solidFill>
                  <a:srgbClr val="FFFFFF"/>
                </a:solidFill>
                <a:latin typeface="Trebuchet MS"/>
                <a:cs typeface="Trebuchet MS"/>
              </a:rPr>
              <a:t>στην</a:t>
            </a:r>
            <a:r>
              <a:rPr dirty="0" sz="23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5">
                <a:solidFill>
                  <a:srgbClr val="FFFFFF"/>
                </a:solidFill>
                <a:latin typeface="Trebuchet MS"/>
                <a:cs typeface="Trebuchet MS"/>
              </a:rPr>
              <a:t>πηγή.</a:t>
            </a:r>
            <a:r>
              <a:rPr dirty="0" sz="23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20">
                <a:solidFill>
                  <a:srgbClr val="FFFFFF"/>
                </a:solidFill>
                <a:latin typeface="Trebuchet MS"/>
                <a:cs typeface="Trebuchet MS"/>
              </a:rPr>
              <a:t>(Αν</a:t>
            </a:r>
            <a:r>
              <a:rPr dirty="0" sz="2300" spc="-20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0">
                <a:solidFill>
                  <a:srgbClr val="FFFFFF"/>
                </a:solidFill>
                <a:latin typeface="Trebuchet MS"/>
                <a:cs typeface="Trebuchet MS"/>
              </a:rPr>
              <a:t>έχετε</a:t>
            </a:r>
            <a:r>
              <a:rPr dirty="0" sz="23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τρίποδο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χρησιμοποιήστε</a:t>
            </a:r>
            <a:r>
              <a:rPr dirty="0" sz="23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0">
                <a:solidFill>
                  <a:srgbClr val="FFFFFF"/>
                </a:solidFill>
                <a:latin typeface="Trebuchet MS"/>
                <a:cs typeface="Trebuchet MS"/>
              </a:rPr>
              <a:t>το!)</a:t>
            </a: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3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2300" spc="-30">
                <a:solidFill>
                  <a:srgbClr val="FFFFFF"/>
                </a:solidFill>
                <a:latin typeface="Trebuchet MS"/>
                <a:cs typeface="Trebuchet MS"/>
              </a:rPr>
              <a:t>Ενεργοποιήστε</a:t>
            </a:r>
            <a:r>
              <a:rPr dirty="0" sz="23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30">
                <a:solidFill>
                  <a:srgbClr val="FFFFFF"/>
                </a:solidFill>
                <a:latin typeface="Trebuchet MS"/>
                <a:cs typeface="Trebuchet MS"/>
              </a:rPr>
              <a:t>τη</a:t>
            </a:r>
            <a:r>
              <a:rPr dirty="0" sz="23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 b="1">
                <a:solidFill>
                  <a:srgbClr val="FFFFFF"/>
                </a:solidFill>
                <a:latin typeface="Trebuchet MS"/>
                <a:cs typeface="Trebuchet MS"/>
              </a:rPr>
              <a:t>λειτουργία</a:t>
            </a:r>
            <a:r>
              <a:rPr dirty="0" sz="2300" spc="-17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" b="1">
                <a:solidFill>
                  <a:srgbClr val="FFFFFF"/>
                </a:solidFill>
                <a:latin typeface="Trebuchet MS"/>
                <a:cs typeface="Trebuchet MS"/>
              </a:rPr>
              <a:t>πτήσης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z="4400" spc="-720"/>
              <a:t>Τ</a:t>
            </a:r>
            <a:r>
              <a:rPr dirty="0" sz="4400" spc="-210"/>
              <a:t>ο</a:t>
            </a:r>
            <a:r>
              <a:rPr dirty="0" sz="4400" spc="-200"/>
              <a:t>π</a:t>
            </a:r>
            <a:r>
              <a:rPr dirty="0" sz="4400" spc="-210"/>
              <a:t>οθ</a:t>
            </a:r>
            <a:r>
              <a:rPr dirty="0" sz="4400" spc="-200"/>
              <a:t>έτ</a:t>
            </a:r>
            <a:r>
              <a:rPr dirty="0" sz="4400" spc="-210"/>
              <a:t>ησ</a:t>
            </a:r>
            <a:r>
              <a:rPr dirty="0" sz="4400" spc="-200"/>
              <a:t>η</a:t>
            </a:r>
            <a:r>
              <a:rPr dirty="0" sz="4400" spc="-475"/>
              <a:t> </a:t>
            </a:r>
            <a:r>
              <a:rPr dirty="0" sz="4400" spc="-170"/>
              <a:t>εξοπλισμού</a:t>
            </a:r>
            <a:endParaRPr sz="4400"/>
          </a:p>
        </p:txBody>
      </p:sp>
      <p:grpSp>
        <p:nvGrpSpPr>
          <p:cNvPr id="4" name="object 4" descr=""/>
          <p:cNvGrpSpPr/>
          <p:nvPr/>
        </p:nvGrpSpPr>
        <p:grpSpPr>
          <a:xfrm>
            <a:off x="828675" y="1816100"/>
            <a:ext cx="10534650" cy="4370705"/>
            <a:chOff x="828675" y="1816100"/>
            <a:chExt cx="10534650" cy="4370705"/>
          </a:xfrm>
        </p:grpSpPr>
        <p:sp>
          <p:nvSpPr>
            <p:cNvPr id="5" name="object 5" descr=""/>
            <p:cNvSpPr/>
            <p:nvPr/>
          </p:nvSpPr>
          <p:spPr>
            <a:xfrm>
              <a:off x="838200" y="1825625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80">
                  <a:moveTo>
                    <a:pt x="8316753" y="0"/>
                  </a:moveTo>
                  <a:lnTo>
                    <a:pt x="95725" y="0"/>
                  </a:lnTo>
                  <a:lnTo>
                    <a:pt x="58465" y="7522"/>
                  </a:lnTo>
                  <a:lnTo>
                    <a:pt x="28037" y="28037"/>
                  </a:lnTo>
                  <a:lnTo>
                    <a:pt x="7522" y="58465"/>
                  </a:lnTo>
                  <a:lnTo>
                    <a:pt x="0" y="95726"/>
                  </a:lnTo>
                  <a:lnTo>
                    <a:pt x="0" y="861566"/>
                  </a:lnTo>
                  <a:lnTo>
                    <a:pt x="7522" y="898828"/>
                  </a:lnTo>
                  <a:lnTo>
                    <a:pt x="28037" y="929256"/>
                  </a:lnTo>
                  <a:lnTo>
                    <a:pt x="58465" y="949771"/>
                  </a:lnTo>
                  <a:lnTo>
                    <a:pt x="95725" y="957294"/>
                  </a:lnTo>
                  <a:lnTo>
                    <a:pt x="8316753" y="957294"/>
                  </a:lnTo>
                  <a:lnTo>
                    <a:pt x="8354014" y="949771"/>
                  </a:lnTo>
                  <a:lnTo>
                    <a:pt x="8384442" y="929256"/>
                  </a:lnTo>
                  <a:lnTo>
                    <a:pt x="8404957" y="898828"/>
                  </a:lnTo>
                  <a:lnTo>
                    <a:pt x="8412480" y="861566"/>
                  </a:lnTo>
                  <a:lnTo>
                    <a:pt x="8412480" y="95726"/>
                  </a:lnTo>
                  <a:lnTo>
                    <a:pt x="8404957" y="58465"/>
                  </a:lnTo>
                  <a:lnTo>
                    <a:pt x="8384442" y="28037"/>
                  </a:lnTo>
                  <a:lnTo>
                    <a:pt x="8354014" y="7522"/>
                  </a:lnTo>
                  <a:lnTo>
                    <a:pt x="8316753" y="0"/>
                  </a:lnTo>
                  <a:close/>
                </a:path>
              </a:pathLst>
            </a:custGeom>
            <a:solidFill>
              <a:srgbClr val="E97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38200" y="1825625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80">
                  <a:moveTo>
                    <a:pt x="0" y="95726"/>
                  </a:moveTo>
                  <a:lnTo>
                    <a:pt x="7522" y="58465"/>
                  </a:lnTo>
                  <a:lnTo>
                    <a:pt x="28037" y="28037"/>
                  </a:lnTo>
                  <a:lnTo>
                    <a:pt x="58465" y="7522"/>
                  </a:lnTo>
                  <a:lnTo>
                    <a:pt x="95726" y="0"/>
                  </a:lnTo>
                  <a:lnTo>
                    <a:pt x="8316754" y="0"/>
                  </a:lnTo>
                  <a:lnTo>
                    <a:pt x="8354014" y="7522"/>
                  </a:lnTo>
                  <a:lnTo>
                    <a:pt x="8384442" y="28037"/>
                  </a:lnTo>
                  <a:lnTo>
                    <a:pt x="8404957" y="58465"/>
                  </a:lnTo>
                  <a:lnTo>
                    <a:pt x="8412480" y="95726"/>
                  </a:lnTo>
                  <a:lnTo>
                    <a:pt x="8412480" y="861567"/>
                  </a:lnTo>
                  <a:lnTo>
                    <a:pt x="8404957" y="898828"/>
                  </a:lnTo>
                  <a:lnTo>
                    <a:pt x="8384442" y="929256"/>
                  </a:lnTo>
                  <a:lnTo>
                    <a:pt x="8354014" y="949771"/>
                  </a:lnTo>
                  <a:lnTo>
                    <a:pt x="8316754" y="957294"/>
                  </a:lnTo>
                  <a:lnTo>
                    <a:pt x="95726" y="957294"/>
                  </a:lnTo>
                  <a:lnTo>
                    <a:pt x="58465" y="949771"/>
                  </a:lnTo>
                  <a:lnTo>
                    <a:pt x="28037" y="929256"/>
                  </a:lnTo>
                  <a:lnTo>
                    <a:pt x="7522" y="898828"/>
                  </a:lnTo>
                  <a:lnTo>
                    <a:pt x="0" y="861567"/>
                  </a:lnTo>
                  <a:lnTo>
                    <a:pt x="0" y="9572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42745" y="2956971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8316753" y="0"/>
                  </a:moveTo>
                  <a:lnTo>
                    <a:pt x="95726" y="0"/>
                  </a:lnTo>
                  <a:lnTo>
                    <a:pt x="58464" y="7522"/>
                  </a:lnTo>
                  <a:lnTo>
                    <a:pt x="28037" y="28037"/>
                  </a:lnTo>
                  <a:lnTo>
                    <a:pt x="7522" y="58466"/>
                  </a:lnTo>
                  <a:lnTo>
                    <a:pt x="0" y="95727"/>
                  </a:lnTo>
                  <a:lnTo>
                    <a:pt x="0" y="861568"/>
                  </a:lnTo>
                  <a:lnTo>
                    <a:pt x="7522" y="898829"/>
                  </a:lnTo>
                  <a:lnTo>
                    <a:pt x="28037" y="929256"/>
                  </a:lnTo>
                  <a:lnTo>
                    <a:pt x="58464" y="949771"/>
                  </a:lnTo>
                  <a:lnTo>
                    <a:pt x="95726" y="957294"/>
                  </a:lnTo>
                  <a:lnTo>
                    <a:pt x="8316753" y="957294"/>
                  </a:lnTo>
                  <a:lnTo>
                    <a:pt x="8354014" y="949771"/>
                  </a:lnTo>
                  <a:lnTo>
                    <a:pt x="8384442" y="929256"/>
                  </a:lnTo>
                  <a:lnTo>
                    <a:pt x="8404957" y="898829"/>
                  </a:lnTo>
                  <a:lnTo>
                    <a:pt x="8412480" y="861568"/>
                  </a:lnTo>
                  <a:lnTo>
                    <a:pt x="8412480" y="95727"/>
                  </a:lnTo>
                  <a:lnTo>
                    <a:pt x="8404957" y="58466"/>
                  </a:lnTo>
                  <a:lnTo>
                    <a:pt x="8384442" y="28037"/>
                  </a:lnTo>
                  <a:lnTo>
                    <a:pt x="8354014" y="7522"/>
                  </a:lnTo>
                  <a:lnTo>
                    <a:pt x="8316753" y="0"/>
                  </a:lnTo>
                  <a:close/>
                </a:path>
              </a:pathLst>
            </a:custGeom>
            <a:solidFill>
              <a:srgbClr val="CBC11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542745" y="2956971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0" y="95726"/>
                  </a:moveTo>
                  <a:lnTo>
                    <a:pt x="7522" y="58465"/>
                  </a:lnTo>
                  <a:lnTo>
                    <a:pt x="28037" y="28037"/>
                  </a:lnTo>
                  <a:lnTo>
                    <a:pt x="58465" y="7522"/>
                  </a:lnTo>
                  <a:lnTo>
                    <a:pt x="95726" y="0"/>
                  </a:lnTo>
                  <a:lnTo>
                    <a:pt x="8316754" y="0"/>
                  </a:lnTo>
                  <a:lnTo>
                    <a:pt x="8354014" y="7522"/>
                  </a:lnTo>
                  <a:lnTo>
                    <a:pt x="8384442" y="28037"/>
                  </a:lnTo>
                  <a:lnTo>
                    <a:pt x="8404957" y="58465"/>
                  </a:lnTo>
                  <a:lnTo>
                    <a:pt x="8412480" y="95726"/>
                  </a:lnTo>
                  <a:lnTo>
                    <a:pt x="8412480" y="861567"/>
                  </a:lnTo>
                  <a:lnTo>
                    <a:pt x="8404957" y="898828"/>
                  </a:lnTo>
                  <a:lnTo>
                    <a:pt x="8384442" y="929256"/>
                  </a:lnTo>
                  <a:lnTo>
                    <a:pt x="8354014" y="949771"/>
                  </a:lnTo>
                  <a:lnTo>
                    <a:pt x="8316754" y="957294"/>
                  </a:lnTo>
                  <a:lnTo>
                    <a:pt x="95726" y="957294"/>
                  </a:lnTo>
                  <a:lnTo>
                    <a:pt x="58465" y="949771"/>
                  </a:lnTo>
                  <a:lnTo>
                    <a:pt x="28037" y="929256"/>
                  </a:lnTo>
                  <a:lnTo>
                    <a:pt x="7522" y="898828"/>
                  </a:lnTo>
                  <a:lnTo>
                    <a:pt x="0" y="861567"/>
                  </a:lnTo>
                  <a:lnTo>
                    <a:pt x="0" y="9572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236773" y="4088320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8316753" y="0"/>
                  </a:moveTo>
                  <a:lnTo>
                    <a:pt x="95726" y="0"/>
                  </a:lnTo>
                  <a:lnTo>
                    <a:pt x="58465" y="7522"/>
                  </a:lnTo>
                  <a:lnTo>
                    <a:pt x="28037" y="28037"/>
                  </a:lnTo>
                  <a:lnTo>
                    <a:pt x="7522" y="58464"/>
                  </a:lnTo>
                  <a:lnTo>
                    <a:pt x="0" y="95726"/>
                  </a:lnTo>
                  <a:lnTo>
                    <a:pt x="0" y="861566"/>
                  </a:lnTo>
                  <a:lnTo>
                    <a:pt x="7522" y="898827"/>
                  </a:lnTo>
                  <a:lnTo>
                    <a:pt x="28037" y="929255"/>
                  </a:lnTo>
                  <a:lnTo>
                    <a:pt x="58465" y="949770"/>
                  </a:lnTo>
                  <a:lnTo>
                    <a:pt x="95726" y="957292"/>
                  </a:lnTo>
                  <a:lnTo>
                    <a:pt x="8316753" y="957292"/>
                  </a:lnTo>
                  <a:lnTo>
                    <a:pt x="8354014" y="949770"/>
                  </a:lnTo>
                  <a:lnTo>
                    <a:pt x="8384442" y="929255"/>
                  </a:lnTo>
                  <a:lnTo>
                    <a:pt x="8404957" y="898827"/>
                  </a:lnTo>
                  <a:lnTo>
                    <a:pt x="8412480" y="861566"/>
                  </a:lnTo>
                  <a:lnTo>
                    <a:pt x="8412480" y="95726"/>
                  </a:lnTo>
                  <a:lnTo>
                    <a:pt x="8404957" y="58464"/>
                  </a:lnTo>
                  <a:lnTo>
                    <a:pt x="8384442" y="28037"/>
                  </a:lnTo>
                  <a:lnTo>
                    <a:pt x="8354014" y="7522"/>
                  </a:lnTo>
                  <a:lnTo>
                    <a:pt x="8316753" y="0"/>
                  </a:lnTo>
                  <a:close/>
                </a:path>
              </a:pathLst>
            </a:custGeom>
            <a:solidFill>
              <a:srgbClr val="5699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2236773" y="4088320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0" y="95726"/>
                  </a:moveTo>
                  <a:lnTo>
                    <a:pt x="7522" y="58465"/>
                  </a:lnTo>
                  <a:lnTo>
                    <a:pt x="28037" y="28037"/>
                  </a:lnTo>
                  <a:lnTo>
                    <a:pt x="58465" y="7522"/>
                  </a:lnTo>
                  <a:lnTo>
                    <a:pt x="95726" y="0"/>
                  </a:lnTo>
                  <a:lnTo>
                    <a:pt x="8316754" y="0"/>
                  </a:lnTo>
                  <a:lnTo>
                    <a:pt x="8354014" y="7522"/>
                  </a:lnTo>
                  <a:lnTo>
                    <a:pt x="8384442" y="28037"/>
                  </a:lnTo>
                  <a:lnTo>
                    <a:pt x="8404957" y="58465"/>
                  </a:lnTo>
                  <a:lnTo>
                    <a:pt x="8412480" y="95726"/>
                  </a:lnTo>
                  <a:lnTo>
                    <a:pt x="8412480" y="861567"/>
                  </a:lnTo>
                  <a:lnTo>
                    <a:pt x="8404957" y="898828"/>
                  </a:lnTo>
                  <a:lnTo>
                    <a:pt x="8384442" y="929256"/>
                  </a:lnTo>
                  <a:lnTo>
                    <a:pt x="8354014" y="949771"/>
                  </a:lnTo>
                  <a:lnTo>
                    <a:pt x="8316754" y="957294"/>
                  </a:lnTo>
                  <a:lnTo>
                    <a:pt x="95726" y="957294"/>
                  </a:lnTo>
                  <a:lnTo>
                    <a:pt x="58465" y="949771"/>
                  </a:lnTo>
                  <a:lnTo>
                    <a:pt x="28037" y="929256"/>
                  </a:lnTo>
                  <a:lnTo>
                    <a:pt x="7522" y="898828"/>
                  </a:lnTo>
                  <a:lnTo>
                    <a:pt x="0" y="861567"/>
                  </a:lnTo>
                  <a:lnTo>
                    <a:pt x="0" y="9572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2941318" y="5219668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8316753" y="0"/>
                  </a:moveTo>
                  <a:lnTo>
                    <a:pt x="95726" y="0"/>
                  </a:lnTo>
                  <a:lnTo>
                    <a:pt x="58465" y="7522"/>
                  </a:lnTo>
                  <a:lnTo>
                    <a:pt x="28037" y="28037"/>
                  </a:lnTo>
                  <a:lnTo>
                    <a:pt x="7522" y="58464"/>
                  </a:lnTo>
                  <a:lnTo>
                    <a:pt x="0" y="95726"/>
                  </a:lnTo>
                  <a:lnTo>
                    <a:pt x="0" y="861566"/>
                  </a:lnTo>
                  <a:lnTo>
                    <a:pt x="7522" y="898828"/>
                  </a:lnTo>
                  <a:lnTo>
                    <a:pt x="28037" y="929255"/>
                  </a:lnTo>
                  <a:lnTo>
                    <a:pt x="58465" y="949770"/>
                  </a:lnTo>
                  <a:lnTo>
                    <a:pt x="95726" y="957293"/>
                  </a:lnTo>
                  <a:lnTo>
                    <a:pt x="8316753" y="957293"/>
                  </a:lnTo>
                  <a:lnTo>
                    <a:pt x="8354014" y="949770"/>
                  </a:lnTo>
                  <a:lnTo>
                    <a:pt x="8384442" y="929255"/>
                  </a:lnTo>
                  <a:lnTo>
                    <a:pt x="8404957" y="898828"/>
                  </a:lnTo>
                  <a:lnTo>
                    <a:pt x="8412480" y="861566"/>
                  </a:lnTo>
                  <a:lnTo>
                    <a:pt x="8412480" y="95726"/>
                  </a:lnTo>
                  <a:lnTo>
                    <a:pt x="8404957" y="58464"/>
                  </a:lnTo>
                  <a:lnTo>
                    <a:pt x="8384442" y="28037"/>
                  </a:lnTo>
                  <a:lnTo>
                    <a:pt x="8354014" y="7522"/>
                  </a:lnTo>
                  <a:lnTo>
                    <a:pt x="8316753" y="0"/>
                  </a:lnTo>
                  <a:close/>
                </a:path>
              </a:pathLst>
            </a:custGeom>
            <a:solidFill>
              <a:srgbClr val="196B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941318" y="5219668"/>
              <a:ext cx="8412480" cy="957580"/>
            </a:xfrm>
            <a:custGeom>
              <a:avLst/>
              <a:gdLst/>
              <a:ahLst/>
              <a:cxnLst/>
              <a:rect l="l" t="t" r="r" b="b"/>
              <a:pathLst>
                <a:path w="8412480" h="957579">
                  <a:moveTo>
                    <a:pt x="0" y="95726"/>
                  </a:moveTo>
                  <a:lnTo>
                    <a:pt x="7522" y="58465"/>
                  </a:lnTo>
                  <a:lnTo>
                    <a:pt x="28037" y="28037"/>
                  </a:lnTo>
                  <a:lnTo>
                    <a:pt x="58465" y="7522"/>
                  </a:lnTo>
                  <a:lnTo>
                    <a:pt x="95726" y="0"/>
                  </a:lnTo>
                  <a:lnTo>
                    <a:pt x="8316754" y="0"/>
                  </a:lnTo>
                  <a:lnTo>
                    <a:pt x="8354014" y="7522"/>
                  </a:lnTo>
                  <a:lnTo>
                    <a:pt x="8384442" y="28037"/>
                  </a:lnTo>
                  <a:lnTo>
                    <a:pt x="8404957" y="58465"/>
                  </a:lnTo>
                  <a:lnTo>
                    <a:pt x="8412480" y="95726"/>
                  </a:lnTo>
                  <a:lnTo>
                    <a:pt x="8412480" y="861567"/>
                  </a:lnTo>
                  <a:lnTo>
                    <a:pt x="8404957" y="898828"/>
                  </a:lnTo>
                  <a:lnTo>
                    <a:pt x="8384442" y="929256"/>
                  </a:lnTo>
                  <a:lnTo>
                    <a:pt x="8354014" y="949771"/>
                  </a:lnTo>
                  <a:lnTo>
                    <a:pt x="8316754" y="957294"/>
                  </a:lnTo>
                  <a:lnTo>
                    <a:pt x="95726" y="957294"/>
                  </a:lnTo>
                  <a:lnTo>
                    <a:pt x="58465" y="949771"/>
                  </a:lnTo>
                  <a:lnTo>
                    <a:pt x="28037" y="929256"/>
                  </a:lnTo>
                  <a:lnTo>
                    <a:pt x="7522" y="898828"/>
                  </a:lnTo>
                  <a:lnTo>
                    <a:pt x="0" y="861567"/>
                  </a:lnTo>
                  <a:lnTo>
                    <a:pt x="0" y="95726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 descr=""/>
          <p:cNvSpPr txBox="1"/>
          <p:nvPr/>
        </p:nvSpPr>
        <p:spPr>
          <a:xfrm>
            <a:off x="910688" y="1891791"/>
            <a:ext cx="8507730" cy="414020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marL="50800" marR="1340485">
              <a:lnSpc>
                <a:spcPts val="2690"/>
              </a:lnSpc>
              <a:spcBef>
                <a:spcPts val="445"/>
              </a:spcBef>
            </a:pPr>
            <a:r>
              <a:rPr dirty="0" sz="2500" spc="135">
                <a:solidFill>
                  <a:srgbClr val="FFFFFF"/>
                </a:solidFill>
                <a:latin typeface="Trebuchet MS"/>
                <a:cs typeface="Trebuchet MS"/>
              </a:rPr>
              <a:t>Ο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90">
                <a:solidFill>
                  <a:srgbClr val="FFFFFF"/>
                </a:solidFill>
                <a:latin typeface="Trebuchet MS"/>
                <a:cs typeface="Trebuchet MS"/>
              </a:rPr>
              <a:t>φακός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5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25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0">
                <a:solidFill>
                  <a:srgbClr val="FFFFFF"/>
                </a:solidFill>
                <a:latin typeface="Trebuchet MS"/>
                <a:cs typeface="Trebuchet MS"/>
              </a:rPr>
              <a:t>κάμερας</a:t>
            </a:r>
            <a:r>
              <a:rPr dirty="0" sz="25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0">
                <a:solidFill>
                  <a:srgbClr val="FFFFFF"/>
                </a:solidFill>
                <a:latin typeface="Trebuchet MS"/>
                <a:cs typeface="Trebuchet MS"/>
              </a:rPr>
              <a:t>πρέπει</a:t>
            </a:r>
            <a:r>
              <a:rPr dirty="0" sz="25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05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5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60">
                <a:solidFill>
                  <a:srgbClr val="FFFFFF"/>
                </a:solidFill>
                <a:latin typeface="Trebuchet MS"/>
                <a:cs typeface="Trebuchet MS"/>
              </a:rPr>
              <a:t>βρίσκεται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ευθεία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και </a:t>
            </a:r>
            <a:r>
              <a:rPr dirty="0" sz="2500" spc="-20">
                <a:solidFill>
                  <a:srgbClr val="FFFFFF"/>
                </a:solidFill>
                <a:latin typeface="Trebuchet MS"/>
                <a:cs typeface="Trebuchet MS"/>
              </a:rPr>
              <a:t>στο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5">
                <a:solidFill>
                  <a:srgbClr val="FFFFFF"/>
                </a:solidFill>
                <a:latin typeface="Trebuchet MS"/>
                <a:cs typeface="Trebuchet MS"/>
              </a:rPr>
              <a:t>ύψος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30">
                <a:solidFill>
                  <a:srgbClr val="FFFFFF"/>
                </a:solidFill>
                <a:latin typeface="Trebuchet MS"/>
                <a:cs typeface="Trebuchet MS"/>
              </a:rPr>
              <a:t>κεφαλιού́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85">
                <a:solidFill>
                  <a:srgbClr val="FFFFFF"/>
                </a:solidFill>
                <a:latin typeface="Trebuchet MS"/>
                <a:cs typeface="Trebuchet MS"/>
              </a:rPr>
              <a:t>αφηγητή́</a:t>
            </a:r>
            <a:endParaRPr sz="2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2500">
              <a:latin typeface="Trebuchet MS"/>
              <a:cs typeface="Trebuchet MS"/>
            </a:endParaRPr>
          </a:p>
          <a:p>
            <a:pPr marL="755015" marR="1149350">
              <a:lnSpc>
                <a:spcPts val="2690"/>
              </a:lnSpc>
              <a:spcBef>
                <a:spcPts val="5"/>
              </a:spcBef>
              <a:tabLst>
                <a:tab pos="5233670" algn="l"/>
              </a:tabLst>
            </a:pP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Προσέχουμε</a:t>
            </a:r>
            <a:r>
              <a:rPr dirty="0" sz="25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ώστε</a:t>
            </a:r>
            <a:r>
              <a:rPr dirty="0" sz="25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0">
                <a:solidFill>
                  <a:srgbClr val="FFFFFF"/>
                </a:solidFill>
                <a:latin typeface="Trebuchet MS"/>
                <a:cs typeface="Trebuchet MS"/>
              </a:rPr>
              <a:t>το</a:t>
            </a:r>
            <a:r>
              <a:rPr dirty="0" sz="25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65">
                <a:solidFill>
                  <a:srgbClr val="FFFFFF"/>
                </a:solidFill>
                <a:latin typeface="Trebuchet MS"/>
                <a:cs typeface="Trebuchet MS"/>
              </a:rPr>
              <a:t>κάδρο</a:t>
            </a:r>
            <a:r>
              <a:rPr dirty="0" sz="25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05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25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0">
                <a:solidFill>
                  <a:srgbClr val="FFFFFF"/>
                </a:solidFill>
                <a:latin typeface="Trebuchet MS"/>
                <a:cs typeface="Trebuchet MS"/>
              </a:rPr>
              <a:t>περιλαμβάνει</a:t>
            </a:r>
            <a:r>
              <a:rPr dirty="0" sz="25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και </a:t>
            </a:r>
            <a:r>
              <a:rPr dirty="0" sz="2500" spc="-80">
                <a:solidFill>
                  <a:srgbClr val="FFFFFF"/>
                </a:solidFill>
                <a:latin typeface="Trebuchet MS"/>
                <a:cs typeface="Trebuchet MS"/>
              </a:rPr>
              <a:t>τα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0">
                <a:solidFill>
                  <a:srgbClr val="FFFFFF"/>
                </a:solidFill>
                <a:latin typeface="Trebuchet MS"/>
                <a:cs typeface="Trebuchet MS"/>
              </a:rPr>
              <a:t>χέρια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dirty="0" sz="2500" spc="-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500" spc="-114">
                <a:solidFill>
                  <a:srgbClr val="FFFFFF"/>
                </a:solidFill>
                <a:latin typeface="Trebuchet MS"/>
                <a:cs typeface="Trebuchet MS"/>
              </a:rPr>
              <a:t>«μιλούν»</a:t>
            </a:r>
            <a:r>
              <a:rPr dirty="0" sz="2500" spc="-2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10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2500" spc="-2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5">
                <a:solidFill>
                  <a:srgbClr val="FFFFFF"/>
                </a:solidFill>
                <a:latin typeface="Trebuchet MS"/>
                <a:cs typeface="Trebuchet MS"/>
              </a:rPr>
              <a:t>α</a:t>
            </a:r>
            <a:r>
              <a:rPr dirty="0" sz="2500" spc="-60">
                <a:solidFill>
                  <a:srgbClr val="FFFFFF"/>
                </a:solidFill>
                <a:latin typeface="Trebuchet MS"/>
                <a:cs typeface="Trebuchet MS"/>
              </a:rPr>
              <a:t>υ</a:t>
            </a:r>
            <a:r>
              <a:rPr dirty="0" sz="2500" spc="-45">
                <a:solidFill>
                  <a:srgbClr val="FFFFFF"/>
                </a:solidFill>
                <a:latin typeface="Trebuchet MS"/>
                <a:cs typeface="Trebuchet MS"/>
              </a:rPr>
              <a:t>τ</a:t>
            </a:r>
            <a:r>
              <a:rPr dirty="0" sz="2500" spc="-1455">
                <a:solidFill>
                  <a:srgbClr val="FFFFFF"/>
                </a:solidFill>
                <a:latin typeface="Trebuchet MS"/>
                <a:cs typeface="Trebuchet MS"/>
              </a:rPr>
              <a:t>ά</a:t>
            </a:r>
            <a:r>
              <a:rPr dirty="0" baseline="11111" sz="3750" spc="-3802">
                <a:solidFill>
                  <a:srgbClr val="FFFFFF"/>
                </a:solidFill>
                <a:latin typeface="Trebuchet MS"/>
                <a:cs typeface="Trebuchet MS"/>
              </a:rPr>
              <a:t>́</a:t>
            </a:r>
            <a:r>
              <a:rPr dirty="0" baseline="11111" sz="3750">
                <a:solidFill>
                  <a:srgbClr val="FFFFFF"/>
                </a:solidFill>
                <a:latin typeface="Trebuchet MS"/>
                <a:cs typeface="Trebuchet MS"/>
              </a:rPr>
              <a:t>	</a:t>
            </a:r>
            <a:r>
              <a:rPr dirty="0" sz="2500" spc="-5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sz="2500">
              <a:latin typeface="Trebuchet MS"/>
              <a:cs typeface="Trebuchet MS"/>
            </a:endParaRPr>
          </a:p>
          <a:p>
            <a:pPr marL="1449070" marR="805815">
              <a:lnSpc>
                <a:spcPts val="2710"/>
              </a:lnSpc>
              <a:spcBef>
                <a:spcPts val="5"/>
              </a:spcBef>
            </a:pPr>
            <a:r>
              <a:rPr dirty="0" sz="2500">
                <a:solidFill>
                  <a:srgbClr val="FFFFFF"/>
                </a:solidFill>
                <a:latin typeface="Trebuchet MS"/>
                <a:cs typeface="Trebuchet MS"/>
              </a:rPr>
              <a:t>Προσέχουμε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40">
                <a:solidFill>
                  <a:srgbClr val="FFFFFF"/>
                </a:solidFill>
                <a:latin typeface="Trebuchet MS"/>
                <a:cs typeface="Trebuchet MS"/>
              </a:rPr>
              <a:t>ιδιαίτερα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55">
                <a:solidFill>
                  <a:srgbClr val="FFFFFF"/>
                </a:solidFill>
                <a:latin typeface="Trebuchet MS"/>
                <a:cs typeface="Trebuchet MS"/>
              </a:rPr>
              <a:t>φόντο</a:t>
            </a:r>
            <a:r>
              <a:rPr dirty="0" sz="25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πίσω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35">
                <a:solidFill>
                  <a:srgbClr val="FFFFFF"/>
                </a:solidFill>
                <a:latin typeface="Trebuchet MS"/>
                <a:cs typeface="Trebuchet MS"/>
              </a:rPr>
              <a:t>από</a:t>
            </a:r>
            <a:r>
              <a:rPr dirty="0" sz="25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25">
                <a:solidFill>
                  <a:srgbClr val="FFFFFF"/>
                </a:solidFill>
                <a:latin typeface="Trebuchet MS"/>
                <a:cs typeface="Trebuchet MS"/>
              </a:rPr>
              <a:t>τον </a:t>
            </a: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πληροφορητή.</a:t>
            </a:r>
            <a:endParaRPr sz="2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95"/>
              </a:spcBef>
            </a:pPr>
            <a:endParaRPr sz="2500">
              <a:latin typeface="Trebuchet MS"/>
              <a:cs typeface="Trebuchet MS"/>
            </a:endParaRPr>
          </a:p>
          <a:p>
            <a:pPr marL="2153285" marR="17780">
              <a:lnSpc>
                <a:spcPts val="2690"/>
              </a:lnSpc>
            </a:pPr>
            <a:r>
              <a:rPr dirty="0" sz="2500" b="1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dirty="0" sz="2500" spc="-4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b="1">
                <a:solidFill>
                  <a:srgbClr val="FFFFFF"/>
                </a:solidFill>
                <a:latin typeface="Calibri"/>
                <a:cs typeface="Calibri"/>
              </a:rPr>
              <a:t>φωτισμός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Ποτέ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dirty="0" sz="25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πρέπει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βρίσκεται</a:t>
            </a:r>
            <a:r>
              <a:rPr dirty="0" sz="2500" spc="-3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20">
                <a:solidFill>
                  <a:srgbClr val="FFFFFF"/>
                </a:solidFill>
                <a:latin typeface="Calibri"/>
                <a:cs typeface="Calibri"/>
              </a:rPr>
              <a:t>πίσω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από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τον</a:t>
            </a:r>
            <a:r>
              <a:rPr dirty="0" sz="2500" spc="-4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>
                <a:solidFill>
                  <a:srgbClr val="FFFFFF"/>
                </a:solidFill>
                <a:latin typeface="Calibri"/>
                <a:cs typeface="Calibri"/>
              </a:rPr>
              <a:t>αφηγητή</a:t>
            </a:r>
            <a:r>
              <a:rPr dirty="0" sz="2500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500" spc="-20">
                <a:solidFill>
                  <a:srgbClr val="FFFFFF"/>
                </a:solidFill>
                <a:latin typeface="Calibri"/>
                <a:cs typeface="Calibri"/>
              </a:rPr>
              <a:t>μας.</a:t>
            </a:r>
            <a:endParaRPr sz="2500">
              <a:latin typeface="Calibri"/>
              <a:cs typeface="Calibri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8618911" y="2549300"/>
            <a:ext cx="2040255" cy="2904490"/>
            <a:chOff x="8618911" y="2549300"/>
            <a:chExt cx="2040255" cy="2904490"/>
          </a:xfrm>
        </p:grpSpPr>
        <p:sp>
          <p:nvSpPr>
            <p:cNvPr id="15" name="object 15" descr=""/>
            <p:cNvSpPr/>
            <p:nvPr/>
          </p:nvSpPr>
          <p:spPr>
            <a:xfrm>
              <a:off x="8628436" y="2558825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482236" y="0"/>
                  </a:moveTo>
                  <a:lnTo>
                    <a:pt x="140004" y="0"/>
                  </a:lnTo>
                  <a:lnTo>
                    <a:pt x="140004" y="342231"/>
                  </a:lnTo>
                  <a:lnTo>
                    <a:pt x="0" y="342231"/>
                  </a:lnTo>
                  <a:lnTo>
                    <a:pt x="311120" y="622240"/>
                  </a:lnTo>
                  <a:lnTo>
                    <a:pt x="622241" y="342231"/>
                  </a:lnTo>
                  <a:lnTo>
                    <a:pt x="482236" y="342231"/>
                  </a:lnTo>
                  <a:lnTo>
                    <a:pt x="482236" y="0"/>
                  </a:lnTo>
                  <a:close/>
                </a:path>
              </a:pathLst>
            </a:custGeom>
            <a:solidFill>
              <a:srgbClr val="F7D5CD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628436" y="2558825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0" y="342232"/>
                  </a:moveTo>
                  <a:lnTo>
                    <a:pt x="140004" y="342232"/>
                  </a:lnTo>
                  <a:lnTo>
                    <a:pt x="140004" y="0"/>
                  </a:lnTo>
                  <a:lnTo>
                    <a:pt x="482236" y="0"/>
                  </a:lnTo>
                  <a:lnTo>
                    <a:pt x="482236" y="342232"/>
                  </a:lnTo>
                  <a:lnTo>
                    <a:pt x="622241" y="342232"/>
                  </a:lnTo>
                  <a:lnTo>
                    <a:pt x="311120" y="622241"/>
                  </a:lnTo>
                  <a:lnTo>
                    <a:pt x="0" y="342232"/>
                  </a:lnTo>
                  <a:close/>
                </a:path>
              </a:pathLst>
            </a:custGeom>
            <a:ln w="19050">
              <a:solidFill>
                <a:srgbClr val="F7D5C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9332982" y="3690172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482236" y="0"/>
                  </a:moveTo>
                  <a:lnTo>
                    <a:pt x="140004" y="0"/>
                  </a:lnTo>
                  <a:lnTo>
                    <a:pt x="140004" y="342231"/>
                  </a:lnTo>
                  <a:lnTo>
                    <a:pt x="0" y="342231"/>
                  </a:lnTo>
                  <a:lnTo>
                    <a:pt x="311120" y="622240"/>
                  </a:lnTo>
                  <a:lnTo>
                    <a:pt x="622241" y="342231"/>
                  </a:lnTo>
                  <a:lnTo>
                    <a:pt x="482236" y="342231"/>
                  </a:lnTo>
                  <a:lnTo>
                    <a:pt x="482236" y="0"/>
                  </a:lnTo>
                  <a:close/>
                </a:path>
              </a:pathLst>
            </a:custGeom>
            <a:solidFill>
              <a:srgbClr val="E4E8CA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9332982" y="3690172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0" y="342232"/>
                  </a:moveTo>
                  <a:lnTo>
                    <a:pt x="140004" y="342232"/>
                  </a:lnTo>
                  <a:lnTo>
                    <a:pt x="140004" y="0"/>
                  </a:lnTo>
                  <a:lnTo>
                    <a:pt x="482236" y="0"/>
                  </a:lnTo>
                  <a:lnTo>
                    <a:pt x="482236" y="342232"/>
                  </a:lnTo>
                  <a:lnTo>
                    <a:pt x="622241" y="342232"/>
                  </a:lnTo>
                  <a:lnTo>
                    <a:pt x="311120" y="622241"/>
                  </a:lnTo>
                  <a:lnTo>
                    <a:pt x="0" y="342232"/>
                  </a:lnTo>
                  <a:close/>
                </a:path>
              </a:pathLst>
            </a:custGeom>
            <a:ln w="19050">
              <a:solidFill>
                <a:srgbClr val="E4E8C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0027012" y="4821520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482236" y="0"/>
                  </a:moveTo>
                  <a:lnTo>
                    <a:pt x="140003" y="0"/>
                  </a:lnTo>
                  <a:lnTo>
                    <a:pt x="140003" y="342233"/>
                  </a:lnTo>
                  <a:lnTo>
                    <a:pt x="0" y="342233"/>
                  </a:lnTo>
                  <a:lnTo>
                    <a:pt x="311119" y="622241"/>
                  </a:lnTo>
                  <a:lnTo>
                    <a:pt x="622240" y="342233"/>
                  </a:lnTo>
                  <a:lnTo>
                    <a:pt x="482236" y="342233"/>
                  </a:lnTo>
                  <a:lnTo>
                    <a:pt x="482236" y="0"/>
                  </a:lnTo>
                  <a:close/>
                </a:path>
              </a:pathLst>
            </a:custGeom>
            <a:solidFill>
              <a:srgbClr val="CCD4CC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0027012" y="4821520"/>
              <a:ext cx="622300" cy="622300"/>
            </a:xfrm>
            <a:custGeom>
              <a:avLst/>
              <a:gdLst/>
              <a:ahLst/>
              <a:cxnLst/>
              <a:rect l="l" t="t" r="r" b="b"/>
              <a:pathLst>
                <a:path w="622300" h="622300">
                  <a:moveTo>
                    <a:pt x="0" y="342232"/>
                  </a:moveTo>
                  <a:lnTo>
                    <a:pt x="140004" y="342232"/>
                  </a:lnTo>
                  <a:lnTo>
                    <a:pt x="140004" y="0"/>
                  </a:lnTo>
                  <a:lnTo>
                    <a:pt x="482236" y="0"/>
                  </a:lnTo>
                  <a:lnTo>
                    <a:pt x="482236" y="342232"/>
                  </a:lnTo>
                  <a:lnTo>
                    <a:pt x="622241" y="342232"/>
                  </a:lnTo>
                  <a:lnTo>
                    <a:pt x="311120" y="622241"/>
                  </a:lnTo>
                  <a:lnTo>
                    <a:pt x="0" y="342232"/>
                  </a:lnTo>
                  <a:close/>
                </a:path>
              </a:pathLst>
            </a:custGeom>
            <a:ln w="19050">
              <a:solidFill>
                <a:srgbClr val="CCD4C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51752"/>
            <a:ext cx="12192000" cy="736600"/>
          </a:xfrm>
          <a:custGeom>
            <a:avLst/>
            <a:gdLst/>
            <a:ahLst/>
            <a:cxnLst/>
            <a:rect l="l" t="t" r="r" b="b"/>
            <a:pathLst>
              <a:path w="12192000" h="736600">
                <a:moveTo>
                  <a:pt x="12192000" y="0"/>
                </a:moveTo>
                <a:lnTo>
                  <a:pt x="0" y="0"/>
                </a:lnTo>
                <a:lnTo>
                  <a:pt x="0" y="736550"/>
                </a:lnTo>
                <a:lnTo>
                  <a:pt x="12192000" y="73655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8148" rIns="0" bIns="0" rtlCol="0" vert="horz">
            <a:spAutoFit/>
          </a:bodyPr>
          <a:lstStyle/>
          <a:p>
            <a:pPr marL="4420235">
              <a:lnSpc>
                <a:spcPct val="100000"/>
              </a:lnSpc>
              <a:spcBef>
                <a:spcPts val="100"/>
              </a:spcBef>
            </a:pPr>
            <a:r>
              <a:rPr dirty="0" sz="3200" spc="-125">
                <a:solidFill>
                  <a:srgbClr val="FFFFFF"/>
                </a:solidFill>
              </a:rPr>
              <a:t>Φωτισμός</a:t>
            </a:r>
            <a:endParaRPr sz="3200"/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4258" y="1825625"/>
            <a:ext cx="6305548" cy="356235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050513" y="6308852"/>
            <a:ext cx="1621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5">
                <a:latin typeface="Trebuchet MS"/>
                <a:cs typeface="Trebuchet MS"/>
              </a:rPr>
              <a:t>Πηγή:</a:t>
            </a:r>
            <a:r>
              <a:rPr dirty="0" sz="1800" spc="-14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Διαδίκτυο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35374" y="0"/>
            <a:ext cx="11353800" cy="6858000"/>
            <a:chOff x="835374" y="0"/>
            <a:chExt cx="113538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38600" y="0"/>
              <a:ext cx="8150352" cy="68579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2504" y="1837943"/>
              <a:ext cx="8156448" cy="502005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9455" y="0"/>
              <a:ext cx="6925056" cy="685799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5374" y="457200"/>
              <a:ext cx="10521250" cy="59435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386186" y="6510019"/>
            <a:ext cx="438912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0">
                <a:solidFill>
                  <a:srgbClr val="FFFFFF"/>
                </a:solidFill>
                <a:latin typeface="Trebuchet MS"/>
                <a:cs typeface="Trebuchet MS"/>
              </a:rPr>
              <a:t>Μαθητικό</a:t>
            </a:r>
            <a:r>
              <a:rPr dirty="0" sz="18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25">
                <a:solidFill>
                  <a:srgbClr val="FFFFFF"/>
                </a:solidFill>
                <a:latin typeface="Trebuchet MS"/>
                <a:cs typeface="Trebuchet MS"/>
              </a:rPr>
              <a:t>ντοκιμαντέρ</a:t>
            </a:r>
            <a:r>
              <a:rPr dirty="0" sz="1800" spc="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65">
                <a:solidFill>
                  <a:srgbClr val="FFFFFF"/>
                </a:solidFill>
                <a:latin typeface="Trebuchet MS"/>
                <a:cs typeface="Trebuchet MS"/>
              </a:rPr>
              <a:t>«Η</a:t>
            </a:r>
            <a:r>
              <a:rPr dirty="0" sz="18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50">
                <a:solidFill>
                  <a:srgbClr val="FFFFFF"/>
                </a:solidFill>
                <a:latin typeface="Trebuchet MS"/>
                <a:cs typeface="Trebuchet MS"/>
              </a:rPr>
              <a:t>γροθιά</a:t>
            </a:r>
            <a:r>
              <a:rPr dirty="0" sz="18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40">
                <a:solidFill>
                  <a:srgbClr val="FFFFFF"/>
                </a:solidFill>
                <a:latin typeface="Trebuchet MS"/>
                <a:cs typeface="Trebuchet MS"/>
              </a:rPr>
              <a:t>σας</a:t>
            </a:r>
            <a:r>
              <a:rPr dirty="0" sz="1800" spc="-17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Trebuchet MS"/>
                <a:cs typeface="Trebuchet MS"/>
              </a:rPr>
              <a:t>μικρή»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89460" cy="2173605"/>
            <a:chOff x="0" y="0"/>
            <a:chExt cx="12189460" cy="2173605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88952" cy="217017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0247" y="0"/>
              <a:ext cx="4102607" cy="2173224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2188952" cy="2173224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09804" rIns="0" bIns="0" rtlCol="0" vert="horz">
            <a:spAutoFit/>
          </a:bodyPr>
          <a:lstStyle/>
          <a:p>
            <a:pPr marL="557530">
              <a:lnSpc>
                <a:spcPct val="100000"/>
              </a:lnSpc>
              <a:spcBef>
                <a:spcPts val="100"/>
              </a:spcBef>
            </a:pPr>
            <a:r>
              <a:rPr dirty="0" sz="4000" spc="-150" b="1">
                <a:solidFill>
                  <a:srgbClr val="FFFFFF"/>
                </a:solidFill>
                <a:latin typeface="Trebuchet MS"/>
                <a:cs typeface="Trebuchet MS"/>
              </a:rPr>
              <a:t>Εξοπλισμός</a:t>
            </a:r>
            <a:r>
              <a:rPr dirty="0" sz="4000" spc="-39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000" spc="-165" b="1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4000" spc="-39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4000" spc="-114" b="1">
                <a:solidFill>
                  <a:srgbClr val="FFFFFF"/>
                </a:solidFill>
                <a:latin typeface="Trebuchet MS"/>
                <a:cs typeface="Trebuchet MS"/>
              </a:rPr>
              <a:t>προετοιμασία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645388" y="2726961"/>
            <a:ext cx="5212080" cy="3477260"/>
            <a:chOff x="645388" y="2726961"/>
            <a:chExt cx="5212080" cy="3477260"/>
          </a:xfrm>
        </p:grpSpPr>
        <p:sp>
          <p:nvSpPr>
            <p:cNvPr id="8" name="object 8" descr=""/>
            <p:cNvSpPr/>
            <p:nvPr/>
          </p:nvSpPr>
          <p:spPr>
            <a:xfrm>
              <a:off x="645388" y="2726961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4384893" y="0"/>
                  </a:moveTo>
                  <a:lnTo>
                    <a:pt x="297318" y="0"/>
                  </a:lnTo>
                  <a:lnTo>
                    <a:pt x="249091" y="3891"/>
                  </a:lnTo>
                  <a:lnTo>
                    <a:pt x="203342" y="15157"/>
                  </a:lnTo>
                  <a:lnTo>
                    <a:pt x="160683" y="33186"/>
                  </a:lnTo>
                  <a:lnTo>
                    <a:pt x="121725" y="57365"/>
                  </a:lnTo>
                  <a:lnTo>
                    <a:pt x="87082" y="87082"/>
                  </a:lnTo>
                  <a:lnTo>
                    <a:pt x="57365" y="121725"/>
                  </a:lnTo>
                  <a:lnTo>
                    <a:pt x="33186" y="160683"/>
                  </a:lnTo>
                  <a:lnTo>
                    <a:pt x="15157" y="203342"/>
                  </a:lnTo>
                  <a:lnTo>
                    <a:pt x="3891" y="249091"/>
                  </a:lnTo>
                  <a:lnTo>
                    <a:pt x="0" y="297318"/>
                  </a:lnTo>
                  <a:lnTo>
                    <a:pt x="0" y="2675886"/>
                  </a:lnTo>
                  <a:lnTo>
                    <a:pt x="3891" y="2724112"/>
                  </a:lnTo>
                  <a:lnTo>
                    <a:pt x="15157" y="2769861"/>
                  </a:lnTo>
                  <a:lnTo>
                    <a:pt x="33186" y="2812520"/>
                  </a:lnTo>
                  <a:lnTo>
                    <a:pt x="57365" y="2851477"/>
                  </a:lnTo>
                  <a:lnTo>
                    <a:pt x="87082" y="2886121"/>
                  </a:lnTo>
                  <a:lnTo>
                    <a:pt x="121725" y="2915838"/>
                  </a:lnTo>
                  <a:lnTo>
                    <a:pt x="160683" y="2940017"/>
                  </a:lnTo>
                  <a:lnTo>
                    <a:pt x="203342" y="2958046"/>
                  </a:lnTo>
                  <a:lnTo>
                    <a:pt x="249091" y="2969312"/>
                  </a:lnTo>
                  <a:lnTo>
                    <a:pt x="297318" y="2973203"/>
                  </a:lnTo>
                  <a:lnTo>
                    <a:pt x="4384893" y="2973203"/>
                  </a:lnTo>
                  <a:lnTo>
                    <a:pt x="4433119" y="2969312"/>
                  </a:lnTo>
                  <a:lnTo>
                    <a:pt x="4478868" y="2958046"/>
                  </a:lnTo>
                  <a:lnTo>
                    <a:pt x="4521527" y="2940017"/>
                  </a:lnTo>
                  <a:lnTo>
                    <a:pt x="4560485" y="2915838"/>
                  </a:lnTo>
                  <a:lnTo>
                    <a:pt x="4595128" y="2886121"/>
                  </a:lnTo>
                  <a:lnTo>
                    <a:pt x="4624845" y="2851477"/>
                  </a:lnTo>
                  <a:lnTo>
                    <a:pt x="4649025" y="2812520"/>
                  </a:lnTo>
                  <a:lnTo>
                    <a:pt x="4667053" y="2769861"/>
                  </a:lnTo>
                  <a:lnTo>
                    <a:pt x="4678320" y="2724112"/>
                  </a:lnTo>
                  <a:lnTo>
                    <a:pt x="4682211" y="2675886"/>
                  </a:lnTo>
                  <a:lnTo>
                    <a:pt x="4682211" y="297318"/>
                  </a:lnTo>
                  <a:lnTo>
                    <a:pt x="4678320" y="249091"/>
                  </a:lnTo>
                  <a:lnTo>
                    <a:pt x="4667053" y="203342"/>
                  </a:lnTo>
                  <a:lnTo>
                    <a:pt x="4649025" y="160683"/>
                  </a:lnTo>
                  <a:lnTo>
                    <a:pt x="4624845" y="121725"/>
                  </a:lnTo>
                  <a:lnTo>
                    <a:pt x="4595128" y="87082"/>
                  </a:lnTo>
                  <a:lnTo>
                    <a:pt x="4560485" y="57365"/>
                  </a:lnTo>
                  <a:lnTo>
                    <a:pt x="4521527" y="33186"/>
                  </a:lnTo>
                  <a:lnTo>
                    <a:pt x="4478868" y="15157"/>
                  </a:lnTo>
                  <a:lnTo>
                    <a:pt x="4433119" y="3891"/>
                  </a:lnTo>
                  <a:lnTo>
                    <a:pt x="4384893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1165634" y="3221195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4384892" y="0"/>
                  </a:moveTo>
                  <a:lnTo>
                    <a:pt x="297318" y="0"/>
                  </a:lnTo>
                  <a:lnTo>
                    <a:pt x="249092" y="3891"/>
                  </a:lnTo>
                  <a:lnTo>
                    <a:pt x="203342" y="15157"/>
                  </a:lnTo>
                  <a:lnTo>
                    <a:pt x="160683" y="33186"/>
                  </a:lnTo>
                  <a:lnTo>
                    <a:pt x="121726" y="57365"/>
                  </a:lnTo>
                  <a:lnTo>
                    <a:pt x="87082" y="87082"/>
                  </a:lnTo>
                  <a:lnTo>
                    <a:pt x="57365" y="121725"/>
                  </a:lnTo>
                  <a:lnTo>
                    <a:pt x="33186" y="160683"/>
                  </a:lnTo>
                  <a:lnTo>
                    <a:pt x="15157" y="203342"/>
                  </a:lnTo>
                  <a:lnTo>
                    <a:pt x="3891" y="249091"/>
                  </a:lnTo>
                  <a:lnTo>
                    <a:pt x="0" y="297318"/>
                  </a:lnTo>
                  <a:lnTo>
                    <a:pt x="0" y="2675885"/>
                  </a:lnTo>
                  <a:lnTo>
                    <a:pt x="3891" y="2724112"/>
                  </a:lnTo>
                  <a:lnTo>
                    <a:pt x="15157" y="2769861"/>
                  </a:lnTo>
                  <a:lnTo>
                    <a:pt x="33186" y="2812520"/>
                  </a:lnTo>
                  <a:lnTo>
                    <a:pt x="57365" y="2851477"/>
                  </a:lnTo>
                  <a:lnTo>
                    <a:pt x="87082" y="2886121"/>
                  </a:lnTo>
                  <a:lnTo>
                    <a:pt x="121726" y="2915838"/>
                  </a:lnTo>
                  <a:lnTo>
                    <a:pt x="160683" y="2940017"/>
                  </a:lnTo>
                  <a:lnTo>
                    <a:pt x="203342" y="2958046"/>
                  </a:lnTo>
                  <a:lnTo>
                    <a:pt x="249092" y="2969312"/>
                  </a:lnTo>
                  <a:lnTo>
                    <a:pt x="297318" y="2973203"/>
                  </a:lnTo>
                  <a:lnTo>
                    <a:pt x="4384892" y="2973203"/>
                  </a:lnTo>
                  <a:lnTo>
                    <a:pt x="4433119" y="2969312"/>
                  </a:lnTo>
                  <a:lnTo>
                    <a:pt x="4478868" y="2958046"/>
                  </a:lnTo>
                  <a:lnTo>
                    <a:pt x="4521527" y="2940017"/>
                  </a:lnTo>
                  <a:lnTo>
                    <a:pt x="4560484" y="2915838"/>
                  </a:lnTo>
                  <a:lnTo>
                    <a:pt x="4595128" y="2886121"/>
                  </a:lnTo>
                  <a:lnTo>
                    <a:pt x="4624845" y="2851477"/>
                  </a:lnTo>
                  <a:lnTo>
                    <a:pt x="4649024" y="2812520"/>
                  </a:lnTo>
                  <a:lnTo>
                    <a:pt x="4667053" y="2769861"/>
                  </a:lnTo>
                  <a:lnTo>
                    <a:pt x="4678319" y="2724112"/>
                  </a:lnTo>
                  <a:lnTo>
                    <a:pt x="4682210" y="2675885"/>
                  </a:lnTo>
                  <a:lnTo>
                    <a:pt x="4682210" y="297318"/>
                  </a:lnTo>
                  <a:lnTo>
                    <a:pt x="4678319" y="249091"/>
                  </a:lnTo>
                  <a:lnTo>
                    <a:pt x="4667053" y="203342"/>
                  </a:lnTo>
                  <a:lnTo>
                    <a:pt x="4649024" y="160683"/>
                  </a:lnTo>
                  <a:lnTo>
                    <a:pt x="4624845" y="121725"/>
                  </a:lnTo>
                  <a:lnTo>
                    <a:pt x="4595128" y="87082"/>
                  </a:lnTo>
                  <a:lnTo>
                    <a:pt x="4560484" y="57365"/>
                  </a:lnTo>
                  <a:lnTo>
                    <a:pt x="4521527" y="33186"/>
                  </a:lnTo>
                  <a:lnTo>
                    <a:pt x="4478868" y="15157"/>
                  </a:lnTo>
                  <a:lnTo>
                    <a:pt x="4433119" y="3891"/>
                  </a:lnTo>
                  <a:lnTo>
                    <a:pt x="4384892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165634" y="3221195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0" y="297318"/>
                  </a:moveTo>
                  <a:lnTo>
                    <a:pt x="3891" y="249091"/>
                  </a:lnTo>
                  <a:lnTo>
                    <a:pt x="15157" y="203342"/>
                  </a:lnTo>
                  <a:lnTo>
                    <a:pt x="33186" y="160683"/>
                  </a:lnTo>
                  <a:lnTo>
                    <a:pt x="57365" y="121726"/>
                  </a:lnTo>
                  <a:lnTo>
                    <a:pt x="87082" y="87082"/>
                  </a:lnTo>
                  <a:lnTo>
                    <a:pt x="121726" y="57365"/>
                  </a:lnTo>
                  <a:lnTo>
                    <a:pt x="160683" y="33186"/>
                  </a:lnTo>
                  <a:lnTo>
                    <a:pt x="203342" y="15157"/>
                  </a:lnTo>
                  <a:lnTo>
                    <a:pt x="249091" y="3891"/>
                  </a:lnTo>
                  <a:lnTo>
                    <a:pt x="297318" y="0"/>
                  </a:lnTo>
                  <a:lnTo>
                    <a:pt x="4384893" y="0"/>
                  </a:lnTo>
                  <a:lnTo>
                    <a:pt x="4433119" y="3891"/>
                  </a:lnTo>
                  <a:lnTo>
                    <a:pt x="4478868" y="15157"/>
                  </a:lnTo>
                  <a:lnTo>
                    <a:pt x="4521527" y="33186"/>
                  </a:lnTo>
                  <a:lnTo>
                    <a:pt x="4560485" y="57365"/>
                  </a:lnTo>
                  <a:lnTo>
                    <a:pt x="4595128" y="87082"/>
                  </a:lnTo>
                  <a:lnTo>
                    <a:pt x="4624845" y="121726"/>
                  </a:lnTo>
                  <a:lnTo>
                    <a:pt x="4649024" y="160683"/>
                  </a:lnTo>
                  <a:lnTo>
                    <a:pt x="4667053" y="203342"/>
                  </a:lnTo>
                  <a:lnTo>
                    <a:pt x="4678319" y="249091"/>
                  </a:lnTo>
                  <a:lnTo>
                    <a:pt x="4682211" y="297318"/>
                  </a:lnTo>
                  <a:lnTo>
                    <a:pt x="4682211" y="2675886"/>
                  </a:lnTo>
                  <a:lnTo>
                    <a:pt x="4678319" y="2724112"/>
                  </a:lnTo>
                  <a:lnTo>
                    <a:pt x="4667053" y="2769861"/>
                  </a:lnTo>
                  <a:lnTo>
                    <a:pt x="4649024" y="2812520"/>
                  </a:lnTo>
                  <a:lnTo>
                    <a:pt x="4624845" y="2851478"/>
                  </a:lnTo>
                  <a:lnTo>
                    <a:pt x="4595128" y="2886121"/>
                  </a:lnTo>
                  <a:lnTo>
                    <a:pt x="4560485" y="2915838"/>
                  </a:lnTo>
                  <a:lnTo>
                    <a:pt x="4521527" y="2940017"/>
                  </a:lnTo>
                  <a:lnTo>
                    <a:pt x="4478868" y="2958046"/>
                  </a:lnTo>
                  <a:lnTo>
                    <a:pt x="4433119" y="2969312"/>
                  </a:lnTo>
                  <a:lnTo>
                    <a:pt x="4384893" y="2973204"/>
                  </a:lnTo>
                  <a:lnTo>
                    <a:pt x="297318" y="2973204"/>
                  </a:lnTo>
                  <a:lnTo>
                    <a:pt x="249091" y="2969312"/>
                  </a:lnTo>
                  <a:lnTo>
                    <a:pt x="203342" y="2958046"/>
                  </a:lnTo>
                  <a:lnTo>
                    <a:pt x="160683" y="2940017"/>
                  </a:lnTo>
                  <a:lnTo>
                    <a:pt x="121726" y="2915838"/>
                  </a:lnTo>
                  <a:lnTo>
                    <a:pt x="87082" y="2886121"/>
                  </a:lnTo>
                  <a:lnTo>
                    <a:pt x="57365" y="2851478"/>
                  </a:lnTo>
                  <a:lnTo>
                    <a:pt x="33186" y="2812520"/>
                  </a:lnTo>
                  <a:lnTo>
                    <a:pt x="15157" y="2769861"/>
                  </a:lnTo>
                  <a:lnTo>
                    <a:pt x="3891" y="2724112"/>
                  </a:lnTo>
                  <a:lnTo>
                    <a:pt x="0" y="2675886"/>
                  </a:lnTo>
                  <a:lnTo>
                    <a:pt x="0" y="297318"/>
                  </a:lnTo>
                  <a:close/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1426829" y="3543300"/>
            <a:ext cx="4160520" cy="220472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algn="ctr" marL="12065" marR="5080" indent="-635">
              <a:lnSpc>
                <a:spcPts val="4200"/>
              </a:lnSpc>
              <a:spcBef>
                <a:spcPts val="540"/>
              </a:spcBef>
            </a:pPr>
            <a:r>
              <a:rPr dirty="0" sz="3800">
                <a:latin typeface="Trebuchet MS"/>
                <a:cs typeface="Trebuchet MS"/>
              </a:rPr>
              <a:t>Θα</a:t>
            </a:r>
            <a:r>
              <a:rPr dirty="0" sz="3800" spc="-330">
                <a:latin typeface="Trebuchet MS"/>
                <a:cs typeface="Trebuchet MS"/>
              </a:rPr>
              <a:t> </a:t>
            </a:r>
            <a:r>
              <a:rPr dirty="0" sz="3800" spc="-20">
                <a:latin typeface="Trebuchet MS"/>
                <a:cs typeface="Trebuchet MS"/>
              </a:rPr>
              <a:t>πρέπει</a:t>
            </a:r>
            <a:r>
              <a:rPr dirty="0" sz="3800" spc="-330">
                <a:latin typeface="Trebuchet MS"/>
                <a:cs typeface="Trebuchet MS"/>
              </a:rPr>
              <a:t> </a:t>
            </a:r>
            <a:r>
              <a:rPr dirty="0" sz="3800" spc="-25">
                <a:latin typeface="Trebuchet MS"/>
                <a:cs typeface="Trebuchet MS"/>
              </a:rPr>
              <a:t>να </a:t>
            </a:r>
            <a:r>
              <a:rPr dirty="0" sz="3800" spc="-50">
                <a:latin typeface="Trebuchet MS"/>
                <a:cs typeface="Trebuchet MS"/>
              </a:rPr>
              <a:t>γνωρίζουμε</a:t>
            </a:r>
            <a:r>
              <a:rPr dirty="0" sz="3800" spc="-310">
                <a:latin typeface="Trebuchet MS"/>
                <a:cs typeface="Trebuchet MS"/>
              </a:rPr>
              <a:t> </a:t>
            </a:r>
            <a:r>
              <a:rPr dirty="0" sz="3800" spc="-190">
                <a:latin typeface="Trebuchet MS"/>
                <a:cs typeface="Trebuchet MS"/>
              </a:rPr>
              <a:t>καλά</a:t>
            </a:r>
            <a:r>
              <a:rPr dirty="0" sz="3800" spc="-310">
                <a:latin typeface="Trebuchet MS"/>
                <a:cs typeface="Trebuchet MS"/>
              </a:rPr>
              <a:t> </a:t>
            </a:r>
            <a:r>
              <a:rPr dirty="0" sz="3800" spc="-25">
                <a:latin typeface="Trebuchet MS"/>
                <a:cs typeface="Trebuchet MS"/>
              </a:rPr>
              <a:t>τη </a:t>
            </a:r>
            <a:r>
              <a:rPr dirty="0" sz="3800">
                <a:latin typeface="Trebuchet MS"/>
                <a:cs typeface="Trebuchet MS"/>
              </a:rPr>
              <a:t>συσκευή</a:t>
            </a:r>
            <a:r>
              <a:rPr dirty="0" sz="3800" spc="-360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που</a:t>
            </a:r>
            <a:r>
              <a:rPr dirty="0" sz="3800" spc="-360">
                <a:latin typeface="Trebuchet MS"/>
                <a:cs typeface="Trebuchet MS"/>
              </a:rPr>
              <a:t> </a:t>
            </a:r>
            <a:r>
              <a:rPr dirty="0" sz="3800" spc="-25">
                <a:latin typeface="Trebuchet MS"/>
                <a:cs typeface="Trebuchet MS"/>
              </a:rPr>
              <a:t>θα </a:t>
            </a:r>
            <a:r>
              <a:rPr dirty="0" sz="3800" spc="-10">
                <a:latin typeface="Trebuchet MS"/>
                <a:cs typeface="Trebuchet MS"/>
              </a:rPr>
              <a:t>χρησιμοποιήσουμε.</a:t>
            </a:r>
            <a:endParaRPr sz="3800">
              <a:latin typeface="Trebuchet MS"/>
              <a:cs typeface="Trebuchet MS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6368092" y="2726961"/>
            <a:ext cx="5212080" cy="3477260"/>
            <a:chOff x="6368092" y="2726961"/>
            <a:chExt cx="5212080" cy="3477260"/>
          </a:xfrm>
        </p:grpSpPr>
        <p:sp>
          <p:nvSpPr>
            <p:cNvPr id="13" name="object 13" descr=""/>
            <p:cNvSpPr/>
            <p:nvPr/>
          </p:nvSpPr>
          <p:spPr>
            <a:xfrm>
              <a:off x="6368092" y="2726961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4384892" y="0"/>
                  </a:moveTo>
                  <a:lnTo>
                    <a:pt x="297318" y="0"/>
                  </a:lnTo>
                  <a:lnTo>
                    <a:pt x="249091" y="3891"/>
                  </a:lnTo>
                  <a:lnTo>
                    <a:pt x="203342" y="15157"/>
                  </a:lnTo>
                  <a:lnTo>
                    <a:pt x="160683" y="33186"/>
                  </a:lnTo>
                  <a:lnTo>
                    <a:pt x="121725" y="57365"/>
                  </a:lnTo>
                  <a:lnTo>
                    <a:pt x="87082" y="87082"/>
                  </a:lnTo>
                  <a:lnTo>
                    <a:pt x="57365" y="121725"/>
                  </a:lnTo>
                  <a:lnTo>
                    <a:pt x="33186" y="160683"/>
                  </a:lnTo>
                  <a:lnTo>
                    <a:pt x="15157" y="203342"/>
                  </a:lnTo>
                  <a:lnTo>
                    <a:pt x="3891" y="249091"/>
                  </a:lnTo>
                  <a:lnTo>
                    <a:pt x="0" y="297318"/>
                  </a:lnTo>
                  <a:lnTo>
                    <a:pt x="0" y="2675886"/>
                  </a:lnTo>
                  <a:lnTo>
                    <a:pt x="3891" y="2724112"/>
                  </a:lnTo>
                  <a:lnTo>
                    <a:pt x="15157" y="2769861"/>
                  </a:lnTo>
                  <a:lnTo>
                    <a:pt x="33186" y="2812520"/>
                  </a:lnTo>
                  <a:lnTo>
                    <a:pt x="57365" y="2851477"/>
                  </a:lnTo>
                  <a:lnTo>
                    <a:pt x="87082" y="2886121"/>
                  </a:lnTo>
                  <a:lnTo>
                    <a:pt x="121725" y="2915838"/>
                  </a:lnTo>
                  <a:lnTo>
                    <a:pt x="160683" y="2940017"/>
                  </a:lnTo>
                  <a:lnTo>
                    <a:pt x="203342" y="2958046"/>
                  </a:lnTo>
                  <a:lnTo>
                    <a:pt x="249091" y="2969312"/>
                  </a:lnTo>
                  <a:lnTo>
                    <a:pt x="297318" y="2973203"/>
                  </a:lnTo>
                  <a:lnTo>
                    <a:pt x="4384892" y="2973203"/>
                  </a:lnTo>
                  <a:lnTo>
                    <a:pt x="4433118" y="2969312"/>
                  </a:lnTo>
                  <a:lnTo>
                    <a:pt x="4478867" y="2958046"/>
                  </a:lnTo>
                  <a:lnTo>
                    <a:pt x="4521527" y="2940017"/>
                  </a:lnTo>
                  <a:lnTo>
                    <a:pt x="4560484" y="2915838"/>
                  </a:lnTo>
                  <a:lnTo>
                    <a:pt x="4595128" y="2886121"/>
                  </a:lnTo>
                  <a:lnTo>
                    <a:pt x="4624845" y="2851477"/>
                  </a:lnTo>
                  <a:lnTo>
                    <a:pt x="4649024" y="2812520"/>
                  </a:lnTo>
                  <a:lnTo>
                    <a:pt x="4667053" y="2769861"/>
                  </a:lnTo>
                  <a:lnTo>
                    <a:pt x="4678319" y="2724112"/>
                  </a:lnTo>
                  <a:lnTo>
                    <a:pt x="4682210" y="2675886"/>
                  </a:lnTo>
                  <a:lnTo>
                    <a:pt x="4682210" y="297318"/>
                  </a:lnTo>
                  <a:lnTo>
                    <a:pt x="4678319" y="249091"/>
                  </a:lnTo>
                  <a:lnTo>
                    <a:pt x="4667053" y="203342"/>
                  </a:lnTo>
                  <a:lnTo>
                    <a:pt x="4649024" y="160683"/>
                  </a:lnTo>
                  <a:lnTo>
                    <a:pt x="4624845" y="121725"/>
                  </a:lnTo>
                  <a:lnTo>
                    <a:pt x="4595128" y="87082"/>
                  </a:lnTo>
                  <a:lnTo>
                    <a:pt x="4560484" y="57365"/>
                  </a:lnTo>
                  <a:lnTo>
                    <a:pt x="4521527" y="33186"/>
                  </a:lnTo>
                  <a:lnTo>
                    <a:pt x="4478867" y="15157"/>
                  </a:lnTo>
                  <a:lnTo>
                    <a:pt x="4433118" y="3891"/>
                  </a:lnTo>
                  <a:lnTo>
                    <a:pt x="4384892" y="0"/>
                  </a:lnTo>
                  <a:close/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888338" y="3221195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4384892" y="0"/>
                  </a:moveTo>
                  <a:lnTo>
                    <a:pt x="297318" y="0"/>
                  </a:lnTo>
                  <a:lnTo>
                    <a:pt x="249091" y="3891"/>
                  </a:lnTo>
                  <a:lnTo>
                    <a:pt x="203342" y="15157"/>
                  </a:lnTo>
                  <a:lnTo>
                    <a:pt x="160683" y="33186"/>
                  </a:lnTo>
                  <a:lnTo>
                    <a:pt x="121725" y="57365"/>
                  </a:lnTo>
                  <a:lnTo>
                    <a:pt x="87082" y="87082"/>
                  </a:lnTo>
                  <a:lnTo>
                    <a:pt x="57365" y="121725"/>
                  </a:lnTo>
                  <a:lnTo>
                    <a:pt x="33186" y="160683"/>
                  </a:lnTo>
                  <a:lnTo>
                    <a:pt x="15157" y="203342"/>
                  </a:lnTo>
                  <a:lnTo>
                    <a:pt x="3891" y="249091"/>
                  </a:lnTo>
                  <a:lnTo>
                    <a:pt x="0" y="297318"/>
                  </a:lnTo>
                  <a:lnTo>
                    <a:pt x="0" y="2675885"/>
                  </a:lnTo>
                  <a:lnTo>
                    <a:pt x="3891" y="2724112"/>
                  </a:lnTo>
                  <a:lnTo>
                    <a:pt x="15157" y="2769861"/>
                  </a:lnTo>
                  <a:lnTo>
                    <a:pt x="33186" y="2812520"/>
                  </a:lnTo>
                  <a:lnTo>
                    <a:pt x="57365" y="2851477"/>
                  </a:lnTo>
                  <a:lnTo>
                    <a:pt x="87082" y="2886121"/>
                  </a:lnTo>
                  <a:lnTo>
                    <a:pt x="121725" y="2915838"/>
                  </a:lnTo>
                  <a:lnTo>
                    <a:pt x="160683" y="2940017"/>
                  </a:lnTo>
                  <a:lnTo>
                    <a:pt x="203342" y="2958046"/>
                  </a:lnTo>
                  <a:lnTo>
                    <a:pt x="249091" y="2969312"/>
                  </a:lnTo>
                  <a:lnTo>
                    <a:pt x="297318" y="2973203"/>
                  </a:lnTo>
                  <a:lnTo>
                    <a:pt x="4384892" y="2973203"/>
                  </a:lnTo>
                  <a:lnTo>
                    <a:pt x="4433118" y="2969312"/>
                  </a:lnTo>
                  <a:lnTo>
                    <a:pt x="4478867" y="2958046"/>
                  </a:lnTo>
                  <a:lnTo>
                    <a:pt x="4521527" y="2940017"/>
                  </a:lnTo>
                  <a:lnTo>
                    <a:pt x="4560484" y="2915838"/>
                  </a:lnTo>
                  <a:lnTo>
                    <a:pt x="4595128" y="2886121"/>
                  </a:lnTo>
                  <a:lnTo>
                    <a:pt x="4624845" y="2851477"/>
                  </a:lnTo>
                  <a:lnTo>
                    <a:pt x="4649024" y="2812520"/>
                  </a:lnTo>
                  <a:lnTo>
                    <a:pt x="4667053" y="2769861"/>
                  </a:lnTo>
                  <a:lnTo>
                    <a:pt x="4678319" y="2724112"/>
                  </a:lnTo>
                  <a:lnTo>
                    <a:pt x="4682210" y="2675885"/>
                  </a:lnTo>
                  <a:lnTo>
                    <a:pt x="4682210" y="297318"/>
                  </a:lnTo>
                  <a:lnTo>
                    <a:pt x="4678319" y="249091"/>
                  </a:lnTo>
                  <a:lnTo>
                    <a:pt x="4667053" y="203342"/>
                  </a:lnTo>
                  <a:lnTo>
                    <a:pt x="4649024" y="160683"/>
                  </a:lnTo>
                  <a:lnTo>
                    <a:pt x="4624845" y="121725"/>
                  </a:lnTo>
                  <a:lnTo>
                    <a:pt x="4595128" y="87082"/>
                  </a:lnTo>
                  <a:lnTo>
                    <a:pt x="4560484" y="57365"/>
                  </a:lnTo>
                  <a:lnTo>
                    <a:pt x="4521527" y="33186"/>
                  </a:lnTo>
                  <a:lnTo>
                    <a:pt x="4478867" y="15157"/>
                  </a:lnTo>
                  <a:lnTo>
                    <a:pt x="4433118" y="3891"/>
                  </a:lnTo>
                  <a:lnTo>
                    <a:pt x="4384892" y="0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888338" y="3221195"/>
              <a:ext cx="4682490" cy="2973705"/>
            </a:xfrm>
            <a:custGeom>
              <a:avLst/>
              <a:gdLst/>
              <a:ahLst/>
              <a:cxnLst/>
              <a:rect l="l" t="t" r="r" b="b"/>
              <a:pathLst>
                <a:path w="4682490" h="2973704">
                  <a:moveTo>
                    <a:pt x="0" y="297318"/>
                  </a:moveTo>
                  <a:lnTo>
                    <a:pt x="3891" y="249091"/>
                  </a:lnTo>
                  <a:lnTo>
                    <a:pt x="15157" y="203342"/>
                  </a:lnTo>
                  <a:lnTo>
                    <a:pt x="33186" y="160683"/>
                  </a:lnTo>
                  <a:lnTo>
                    <a:pt x="57365" y="121726"/>
                  </a:lnTo>
                  <a:lnTo>
                    <a:pt x="87082" y="87082"/>
                  </a:lnTo>
                  <a:lnTo>
                    <a:pt x="121726" y="57365"/>
                  </a:lnTo>
                  <a:lnTo>
                    <a:pt x="160683" y="33186"/>
                  </a:lnTo>
                  <a:lnTo>
                    <a:pt x="203342" y="15157"/>
                  </a:lnTo>
                  <a:lnTo>
                    <a:pt x="249091" y="3891"/>
                  </a:lnTo>
                  <a:lnTo>
                    <a:pt x="297318" y="0"/>
                  </a:lnTo>
                  <a:lnTo>
                    <a:pt x="4384893" y="0"/>
                  </a:lnTo>
                  <a:lnTo>
                    <a:pt x="4433119" y="3891"/>
                  </a:lnTo>
                  <a:lnTo>
                    <a:pt x="4478868" y="15157"/>
                  </a:lnTo>
                  <a:lnTo>
                    <a:pt x="4521527" y="33186"/>
                  </a:lnTo>
                  <a:lnTo>
                    <a:pt x="4560485" y="57365"/>
                  </a:lnTo>
                  <a:lnTo>
                    <a:pt x="4595128" y="87082"/>
                  </a:lnTo>
                  <a:lnTo>
                    <a:pt x="4624845" y="121726"/>
                  </a:lnTo>
                  <a:lnTo>
                    <a:pt x="4649024" y="160683"/>
                  </a:lnTo>
                  <a:lnTo>
                    <a:pt x="4667053" y="203342"/>
                  </a:lnTo>
                  <a:lnTo>
                    <a:pt x="4678319" y="249091"/>
                  </a:lnTo>
                  <a:lnTo>
                    <a:pt x="4682211" y="297318"/>
                  </a:lnTo>
                  <a:lnTo>
                    <a:pt x="4682211" y="2675886"/>
                  </a:lnTo>
                  <a:lnTo>
                    <a:pt x="4678319" y="2724112"/>
                  </a:lnTo>
                  <a:lnTo>
                    <a:pt x="4667053" y="2769861"/>
                  </a:lnTo>
                  <a:lnTo>
                    <a:pt x="4649024" y="2812520"/>
                  </a:lnTo>
                  <a:lnTo>
                    <a:pt x="4624845" y="2851478"/>
                  </a:lnTo>
                  <a:lnTo>
                    <a:pt x="4595128" y="2886121"/>
                  </a:lnTo>
                  <a:lnTo>
                    <a:pt x="4560485" y="2915838"/>
                  </a:lnTo>
                  <a:lnTo>
                    <a:pt x="4521527" y="2940017"/>
                  </a:lnTo>
                  <a:lnTo>
                    <a:pt x="4478868" y="2958046"/>
                  </a:lnTo>
                  <a:lnTo>
                    <a:pt x="4433119" y="2969312"/>
                  </a:lnTo>
                  <a:lnTo>
                    <a:pt x="4384893" y="2973204"/>
                  </a:lnTo>
                  <a:lnTo>
                    <a:pt x="297318" y="2973204"/>
                  </a:lnTo>
                  <a:lnTo>
                    <a:pt x="249091" y="2969312"/>
                  </a:lnTo>
                  <a:lnTo>
                    <a:pt x="203342" y="2958046"/>
                  </a:lnTo>
                  <a:lnTo>
                    <a:pt x="160683" y="2940017"/>
                  </a:lnTo>
                  <a:lnTo>
                    <a:pt x="121726" y="2915838"/>
                  </a:lnTo>
                  <a:lnTo>
                    <a:pt x="87082" y="2886121"/>
                  </a:lnTo>
                  <a:lnTo>
                    <a:pt x="57365" y="2851478"/>
                  </a:lnTo>
                  <a:lnTo>
                    <a:pt x="33186" y="2812520"/>
                  </a:lnTo>
                  <a:lnTo>
                    <a:pt x="15157" y="2769861"/>
                  </a:lnTo>
                  <a:lnTo>
                    <a:pt x="3891" y="2724112"/>
                  </a:lnTo>
                  <a:lnTo>
                    <a:pt x="0" y="2675886"/>
                  </a:lnTo>
                  <a:lnTo>
                    <a:pt x="0" y="297318"/>
                  </a:lnTo>
                  <a:close/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7140961" y="3543300"/>
            <a:ext cx="4177665" cy="220472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algn="ctr" marL="12065" marR="5080">
              <a:lnSpc>
                <a:spcPts val="4200"/>
              </a:lnSpc>
              <a:spcBef>
                <a:spcPts val="540"/>
              </a:spcBef>
            </a:pPr>
            <a:r>
              <a:rPr dirty="0" sz="3800" spc="-65">
                <a:latin typeface="Trebuchet MS"/>
                <a:cs typeface="Trebuchet MS"/>
              </a:rPr>
              <a:t>Ελέγχουμε</a:t>
            </a:r>
            <a:r>
              <a:rPr dirty="0" sz="3800" spc="-325">
                <a:latin typeface="Trebuchet MS"/>
                <a:cs typeface="Trebuchet MS"/>
              </a:rPr>
              <a:t> </a:t>
            </a:r>
            <a:r>
              <a:rPr dirty="0" sz="3800" spc="-105">
                <a:latin typeface="Trebuchet MS"/>
                <a:cs typeface="Trebuchet MS"/>
              </a:rPr>
              <a:t>πάντα</a:t>
            </a:r>
            <a:r>
              <a:rPr dirty="0" sz="3800" spc="-325">
                <a:latin typeface="Trebuchet MS"/>
                <a:cs typeface="Trebuchet MS"/>
              </a:rPr>
              <a:t> </a:t>
            </a:r>
            <a:r>
              <a:rPr dirty="0" sz="3800" spc="-55">
                <a:latin typeface="Trebuchet MS"/>
                <a:cs typeface="Trebuchet MS"/>
              </a:rPr>
              <a:t>να </a:t>
            </a:r>
            <a:r>
              <a:rPr dirty="0" sz="3800" spc="-75">
                <a:latin typeface="Trebuchet MS"/>
                <a:cs typeface="Trebuchet MS"/>
              </a:rPr>
              <a:t>είναι</a:t>
            </a:r>
            <a:r>
              <a:rPr dirty="0" sz="3800" spc="-340">
                <a:latin typeface="Trebuchet MS"/>
                <a:cs typeface="Trebuchet MS"/>
              </a:rPr>
              <a:t> </a:t>
            </a:r>
            <a:r>
              <a:rPr dirty="0" sz="3800" spc="-10" b="1">
                <a:latin typeface="Trebuchet MS"/>
                <a:cs typeface="Trebuchet MS"/>
              </a:rPr>
              <a:t>φορτισμένη </a:t>
            </a:r>
            <a:r>
              <a:rPr dirty="0" sz="3800" spc="-135">
                <a:latin typeface="Trebuchet MS"/>
                <a:cs typeface="Trebuchet MS"/>
              </a:rPr>
              <a:t>και</a:t>
            </a:r>
            <a:r>
              <a:rPr dirty="0" sz="3800" spc="-335">
                <a:latin typeface="Trebuchet MS"/>
                <a:cs typeface="Trebuchet MS"/>
              </a:rPr>
              <a:t> </a:t>
            </a:r>
            <a:r>
              <a:rPr dirty="0" sz="3800" spc="-140">
                <a:latin typeface="Trebuchet MS"/>
                <a:cs typeface="Trebuchet MS"/>
              </a:rPr>
              <a:t>να</a:t>
            </a:r>
            <a:r>
              <a:rPr dirty="0" sz="3800" spc="-335">
                <a:latin typeface="Trebuchet MS"/>
                <a:cs typeface="Trebuchet MS"/>
              </a:rPr>
              <a:t> </a:t>
            </a:r>
            <a:r>
              <a:rPr dirty="0" sz="3800">
                <a:latin typeface="Trebuchet MS"/>
                <a:cs typeface="Trebuchet MS"/>
              </a:rPr>
              <a:t>έχουμε</a:t>
            </a:r>
            <a:r>
              <a:rPr dirty="0" sz="3800" spc="-335">
                <a:latin typeface="Trebuchet MS"/>
                <a:cs typeface="Trebuchet MS"/>
              </a:rPr>
              <a:t> </a:t>
            </a:r>
            <a:r>
              <a:rPr dirty="0" sz="3800" spc="-20">
                <a:latin typeface="Trebuchet MS"/>
                <a:cs typeface="Trebuchet MS"/>
              </a:rPr>
              <a:t>μαζί </a:t>
            </a:r>
            <a:r>
              <a:rPr dirty="0" sz="3800" spc="-70">
                <a:latin typeface="Trebuchet MS"/>
                <a:cs typeface="Trebuchet MS"/>
              </a:rPr>
              <a:t>μας</a:t>
            </a:r>
            <a:r>
              <a:rPr dirty="0" sz="3800" spc="-360">
                <a:latin typeface="Trebuchet MS"/>
                <a:cs typeface="Trebuchet MS"/>
              </a:rPr>
              <a:t> </a:t>
            </a:r>
            <a:r>
              <a:rPr dirty="0" sz="3800" spc="-10">
                <a:latin typeface="Trebuchet MS"/>
                <a:cs typeface="Trebuchet MS"/>
              </a:rPr>
              <a:t>μπαταρίες</a:t>
            </a:r>
            <a:endParaRPr sz="3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1"/>
            <a:ext cx="4512945" cy="6858000"/>
          </a:xfrm>
          <a:custGeom>
            <a:avLst/>
            <a:gdLst/>
            <a:ahLst/>
            <a:cxnLst/>
            <a:rect l="l" t="t" r="r" b="b"/>
            <a:pathLst>
              <a:path w="4512945" h="6858000">
                <a:moveTo>
                  <a:pt x="2579526" y="0"/>
                </a:moveTo>
                <a:lnTo>
                  <a:pt x="0" y="0"/>
                </a:lnTo>
                <a:lnTo>
                  <a:pt x="0" y="6857999"/>
                </a:lnTo>
                <a:lnTo>
                  <a:pt x="2579526" y="6857999"/>
                </a:lnTo>
                <a:lnTo>
                  <a:pt x="2623927" y="6830809"/>
                </a:lnTo>
                <a:lnTo>
                  <a:pt x="2664265" y="6805301"/>
                </a:lnTo>
                <a:lnTo>
                  <a:pt x="2704277" y="6779328"/>
                </a:lnTo>
                <a:lnTo>
                  <a:pt x="2743959" y="6752894"/>
                </a:lnTo>
                <a:lnTo>
                  <a:pt x="2783307" y="6726002"/>
                </a:lnTo>
                <a:lnTo>
                  <a:pt x="2822316" y="6698657"/>
                </a:lnTo>
                <a:lnTo>
                  <a:pt x="2860985" y="6670862"/>
                </a:lnTo>
                <a:lnTo>
                  <a:pt x="2899307" y="6642621"/>
                </a:lnTo>
                <a:lnTo>
                  <a:pt x="2937280" y="6613938"/>
                </a:lnTo>
                <a:lnTo>
                  <a:pt x="2974901" y="6584817"/>
                </a:lnTo>
                <a:lnTo>
                  <a:pt x="3012164" y="6555261"/>
                </a:lnTo>
                <a:lnTo>
                  <a:pt x="3049067" y="6525274"/>
                </a:lnTo>
                <a:lnTo>
                  <a:pt x="3085605" y="6494860"/>
                </a:lnTo>
                <a:lnTo>
                  <a:pt x="3121775" y="6464023"/>
                </a:lnTo>
                <a:lnTo>
                  <a:pt x="3157573" y="6432766"/>
                </a:lnTo>
                <a:lnTo>
                  <a:pt x="3192995" y="6401094"/>
                </a:lnTo>
                <a:lnTo>
                  <a:pt x="3228038" y="6369010"/>
                </a:lnTo>
                <a:lnTo>
                  <a:pt x="3262697" y="6336518"/>
                </a:lnTo>
                <a:lnTo>
                  <a:pt x="3296969" y="6303622"/>
                </a:lnTo>
                <a:lnTo>
                  <a:pt x="3330850" y="6270326"/>
                </a:lnTo>
                <a:lnTo>
                  <a:pt x="3364336" y="6236632"/>
                </a:lnTo>
                <a:lnTo>
                  <a:pt x="3397423" y="6202546"/>
                </a:lnTo>
                <a:lnTo>
                  <a:pt x="3430108" y="6168071"/>
                </a:lnTo>
                <a:lnTo>
                  <a:pt x="3462387" y="6133211"/>
                </a:lnTo>
                <a:lnTo>
                  <a:pt x="3494255" y="6097969"/>
                </a:lnTo>
                <a:lnTo>
                  <a:pt x="3525710" y="6062350"/>
                </a:lnTo>
                <a:lnTo>
                  <a:pt x="3556747" y="6026356"/>
                </a:lnTo>
                <a:lnTo>
                  <a:pt x="3587363" y="5989993"/>
                </a:lnTo>
                <a:lnTo>
                  <a:pt x="3617554" y="5953263"/>
                </a:lnTo>
                <a:lnTo>
                  <a:pt x="3647316" y="5916171"/>
                </a:lnTo>
                <a:lnTo>
                  <a:pt x="3676645" y="5878720"/>
                </a:lnTo>
                <a:lnTo>
                  <a:pt x="3705537" y="5840915"/>
                </a:lnTo>
                <a:lnTo>
                  <a:pt x="3733989" y="5802758"/>
                </a:lnTo>
                <a:lnTo>
                  <a:pt x="3761997" y="5764254"/>
                </a:lnTo>
                <a:lnTo>
                  <a:pt x="3789556" y="5725407"/>
                </a:lnTo>
                <a:lnTo>
                  <a:pt x="3816664" y="5686219"/>
                </a:lnTo>
                <a:lnTo>
                  <a:pt x="3843317" y="5646696"/>
                </a:lnTo>
                <a:lnTo>
                  <a:pt x="3869510" y="5606841"/>
                </a:lnTo>
                <a:lnTo>
                  <a:pt x="3895240" y="5566658"/>
                </a:lnTo>
                <a:lnTo>
                  <a:pt x="3920503" y="5526150"/>
                </a:lnTo>
                <a:lnTo>
                  <a:pt x="3945295" y="5485321"/>
                </a:lnTo>
                <a:lnTo>
                  <a:pt x="3969612" y="5444176"/>
                </a:lnTo>
                <a:lnTo>
                  <a:pt x="3993452" y="5402717"/>
                </a:lnTo>
                <a:lnTo>
                  <a:pt x="4016809" y="5360949"/>
                </a:lnTo>
                <a:lnTo>
                  <a:pt x="4039680" y="5318876"/>
                </a:lnTo>
                <a:lnTo>
                  <a:pt x="4062061" y="5276500"/>
                </a:lnTo>
                <a:lnTo>
                  <a:pt x="4083949" y="5233827"/>
                </a:lnTo>
                <a:lnTo>
                  <a:pt x="4105340" y="5190860"/>
                </a:lnTo>
                <a:lnTo>
                  <a:pt x="4126229" y="5147603"/>
                </a:lnTo>
                <a:lnTo>
                  <a:pt x="4146614" y="5104058"/>
                </a:lnTo>
                <a:lnTo>
                  <a:pt x="4166489" y="5060232"/>
                </a:lnTo>
                <a:lnTo>
                  <a:pt x="4185853" y="5016126"/>
                </a:lnTo>
                <a:lnTo>
                  <a:pt x="4204700" y="4971745"/>
                </a:lnTo>
                <a:lnTo>
                  <a:pt x="4223026" y="4927093"/>
                </a:lnTo>
                <a:lnTo>
                  <a:pt x="4240829" y="4882173"/>
                </a:lnTo>
                <a:lnTo>
                  <a:pt x="4258105" y="4836989"/>
                </a:lnTo>
                <a:lnTo>
                  <a:pt x="4274848" y="4791546"/>
                </a:lnTo>
                <a:lnTo>
                  <a:pt x="4291057" y="4745846"/>
                </a:lnTo>
                <a:lnTo>
                  <a:pt x="4306726" y="4699894"/>
                </a:lnTo>
                <a:lnTo>
                  <a:pt x="4321852" y="4653694"/>
                </a:lnTo>
                <a:lnTo>
                  <a:pt x="4336432" y="4607248"/>
                </a:lnTo>
                <a:lnTo>
                  <a:pt x="4350461" y="4560562"/>
                </a:lnTo>
                <a:lnTo>
                  <a:pt x="4363936" y="4513638"/>
                </a:lnTo>
                <a:lnTo>
                  <a:pt x="4376853" y="4466481"/>
                </a:lnTo>
                <a:lnTo>
                  <a:pt x="4389208" y="4419095"/>
                </a:lnTo>
                <a:lnTo>
                  <a:pt x="4400997" y="4371483"/>
                </a:lnTo>
                <a:lnTo>
                  <a:pt x="4412217" y="4323648"/>
                </a:lnTo>
                <a:lnTo>
                  <a:pt x="4422864" y="4275596"/>
                </a:lnTo>
                <a:lnTo>
                  <a:pt x="4432933" y="4227329"/>
                </a:lnTo>
                <a:lnTo>
                  <a:pt x="4442422" y="4178852"/>
                </a:lnTo>
                <a:lnTo>
                  <a:pt x="4451326" y="4130167"/>
                </a:lnTo>
                <a:lnTo>
                  <a:pt x="4459642" y="4081280"/>
                </a:lnTo>
                <a:lnTo>
                  <a:pt x="4467365" y="4032194"/>
                </a:lnTo>
                <a:lnTo>
                  <a:pt x="4474492" y="3982912"/>
                </a:lnTo>
                <a:lnTo>
                  <a:pt x="4481019" y="3933438"/>
                </a:lnTo>
                <a:lnTo>
                  <a:pt x="4486943" y="3883777"/>
                </a:lnTo>
                <a:lnTo>
                  <a:pt x="4492260" y="3833932"/>
                </a:lnTo>
                <a:lnTo>
                  <a:pt x="4496965" y="3783906"/>
                </a:lnTo>
                <a:lnTo>
                  <a:pt x="4501055" y="3733704"/>
                </a:lnTo>
                <a:lnTo>
                  <a:pt x="4504526" y="3683329"/>
                </a:lnTo>
                <a:lnTo>
                  <a:pt x="4507375" y="3632786"/>
                </a:lnTo>
                <a:lnTo>
                  <a:pt x="4509597" y="3582077"/>
                </a:lnTo>
                <a:lnTo>
                  <a:pt x="4511189" y="3531208"/>
                </a:lnTo>
                <a:lnTo>
                  <a:pt x="4512147" y="3480180"/>
                </a:lnTo>
                <a:lnTo>
                  <a:pt x="4512467" y="3429000"/>
                </a:lnTo>
                <a:lnTo>
                  <a:pt x="4512147" y="3377819"/>
                </a:lnTo>
                <a:lnTo>
                  <a:pt x="4511189" y="3326791"/>
                </a:lnTo>
                <a:lnTo>
                  <a:pt x="4509597" y="3275922"/>
                </a:lnTo>
                <a:lnTo>
                  <a:pt x="4507375" y="3225213"/>
                </a:lnTo>
                <a:lnTo>
                  <a:pt x="4504526" y="3174670"/>
                </a:lnTo>
                <a:lnTo>
                  <a:pt x="4501055" y="3124295"/>
                </a:lnTo>
                <a:lnTo>
                  <a:pt x="4496965" y="3074093"/>
                </a:lnTo>
                <a:lnTo>
                  <a:pt x="4492260" y="3024067"/>
                </a:lnTo>
                <a:lnTo>
                  <a:pt x="4486943" y="2974222"/>
                </a:lnTo>
                <a:lnTo>
                  <a:pt x="4481019" y="2924561"/>
                </a:lnTo>
                <a:lnTo>
                  <a:pt x="4474492" y="2875087"/>
                </a:lnTo>
                <a:lnTo>
                  <a:pt x="4467365" y="2825805"/>
                </a:lnTo>
                <a:lnTo>
                  <a:pt x="4459642" y="2776719"/>
                </a:lnTo>
                <a:lnTo>
                  <a:pt x="4451326" y="2727832"/>
                </a:lnTo>
                <a:lnTo>
                  <a:pt x="4442422" y="2679147"/>
                </a:lnTo>
                <a:lnTo>
                  <a:pt x="4432933" y="2630670"/>
                </a:lnTo>
                <a:lnTo>
                  <a:pt x="4422864" y="2582403"/>
                </a:lnTo>
                <a:lnTo>
                  <a:pt x="4412217" y="2534351"/>
                </a:lnTo>
                <a:lnTo>
                  <a:pt x="4400997" y="2486516"/>
                </a:lnTo>
                <a:lnTo>
                  <a:pt x="4389208" y="2438904"/>
                </a:lnTo>
                <a:lnTo>
                  <a:pt x="4376853" y="2391517"/>
                </a:lnTo>
                <a:lnTo>
                  <a:pt x="4363936" y="2344361"/>
                </a:lnTo>
                <a:lnTo>
                  <a:pt x="4350461" y="2297437"/>
                </a:lnTo>
                <a:lnTo>
                  <a:pt x="4336432" y="2250751"/>
                </a:lnTo>
                <a:lnTo>
                  <a:pt x="4321852" y="2204305"/>
                </a:lnTo>
                <a:lnTo>
                  <a:pt x="4306726" y="2158105"/>
                </a:lnTo>
                <a:lnTo>
                  <a:pt x="4291057" y="2112153"/>
                </a:lnTo>
                <a:lnTo>
                  <a:pt x="4274848" y="2066453"/>
                </a:lnTo>
                <a:lnTo>
                  <a:pt x="4258105" y="2021009"/>
                </a:lnTo>
                <a:lnTo>
                  <a:pt x="4240829" y="1975826"/>
                </a:lnTo>
                <a:lnTo>
                  <a:pt x="4223026" y="1930906"/>
                </a:lnTo>
                <a:lnTo>
                  <a:pt x="4204700" y="1886254"/>
                </a:lnTo>
                <a:lnTo>
                  <a:pt x="4185853" y="1841873"/>
                </a:lnTo>
                <a:lnTo>
                  <a:pt x="4166489" y="1797767"/>
                </a:lnTo>
                <a:lnTo>
                  <a:pt x="4146614" y="1753940"/>
                </a:lnTo>
                <a:lnTo>
                  <a:pt x="4126229" y="1710396"/>
                </a:lnTo>
                <a:lnTo>
                  <a:pt x="4105340" y="1667139"/>
                </a:lnTo>
                <a:lnTo>
                  <a:pt x="4083949" y="1624171"/>
                </a:lnTo>
                <a:lnTo>
                  <a:pt x="4062061" y="1581498"/>
                </a:lnTo>
                <a:lnTo>
                  <a:pt x="4039680" y="1539123"/>
                </a:lnTo>
                <a:lnTo>
                  <a:pt x="4016809" y="1497049"/>
                </a:lnTo>
                <a:lnTo>
                  <a:pt x="3993452" y="1455281"/>
                </a:lnTo>
                <a:lnTo>
                  <a:pt x="3969612" y="1413823"/>
                </a:lnTo>
                <a:lnTo>
                  <a:pt x="3945295" y="1372677"/>
                </a:lnTo>
                <a:lnTo>
                  <a:pt x="3920503" y="1331849"/>
                </a:lnTo>
                <a:lnTo>
                  <a:pt x="3895240" y="1291341"/>
                </a:lnTo>
                <a:lnTo>
                  <a:pt x="3869510" y="1251157"/>
                </a:lnTo>
                <a:lnTo>
                  <a:pt x="3843317" y="1211302"/>
                </a:lnTo>
                <a:lnTo>
                  <a:pt x="3816664" y="1171779"/>
                </a:lnTo>
                <a:lnTo>
                  <a:pt x="3789556" y="1132592"/>
                </a:lnTo>
                <a:lnTo>
                  <a:pt x="3761997" y="1093744"/>
                </a:lnTo>
                <a:lnTo>
                  <a:pt x="3733989" y="1055240"/>
                </a:lnTo>
                <a:lnTo>
                  <a:pt x="3705537" y="1017084"/>
                </a:lnTo>
                <a:lnTo>
                  <a:pt x="3676645" y="979278"/>
                </a:lnTo>
                <a:lnTo>
                  <a:pt x="3647316" y="941827"/>
                </a:lnTo>
                <a:lnTo>
                  <a:pt x="3617554" y="904735"/>
                </a:lnTo>
                <a:lnTo>
                  <a:pt x="3587363" y="868005"/>
                </a:lnTo>
                <a:lnTo>
                  <a:pt x="3556747" y="831642"/>
                </a:lnTo>
                <a:lnTo>
                  <a:pt x="3525710" y="795649"/>
                </a:lnTo>
                <a:lnTo>
                  <a:pt x="3494255" y="760029"/>
                </a:lnTo>
                <a:lnTo>
                  <a:pt x="3462387" y="724787"/>
                </a:lnTo>
                <a:lnTo>
                  <a:pt x="3430108" y="689927"/>
                </a:lnTo>
                <a:lnTo>
                  <a:pt x="3397423" y="655452"/>
                </a:lnTo>
                <a:lnTo>
                  <a:pt x="3364336" y="621366"/>
                </a:lnTo>
                <a:lnTo>
                  <a:pt x="3330850" y="587672"/>
                </a:lnTo>
                <a:lnTo>
                  <a:pt x="3296969" y="554376"/>
                </a:lnTo>
                <a:lnTo>
                  <a:pt x="3262697" y="521480"/>
                </a:lnTo>
                <a:lnTo>
                  <a:pt x="3228038" y="488988"/>
                </a:lnTo>
                <a:lnTo>
                  <a:pt x="3192995" y="456904"/>
                </a:lnTo>
                <a:lnTo>
                  <a:pt x="3157573" y="425232"/>
                </a:lnTo>
                <a:lnTo>
                  <a:pt x="3121775" y="393975"/>
                </a:lnTo>
                <a:lnTo>
                  <a:pt x="3085605" y="363138"/>
                </a:lnTo>
                <a:lnTo>
                  <a:pt x="3049067" y="332724"/>
                </a:lnTo>
                <a:lnTo>
                  <a:pt x="3012164" y="302737"/>
                </a:lnTo>
                <a:lnTo>
                  <a:pt x="2974901" y="273181"/>
                </a:lnTo>
                <a:lnTo>
                  <a:pt x="2937280" y="244060"/>
                </a:lnTo>
                <a:lnTo>
                  <a:pt x="2899307" y="215376"/>
                </a:lnTo>
                <a:lnTo>
                  <a:pt x="2860985" y="187136"/>
                </a:lnTo>
                <a:lnTo>
                  <a:pt x="2822316" y="159341"/>
                </a:lnTo>
                <a:lnTo>
                  <a:pt x="2783307" y="131996"/>
                </a:lnTo>
                <a:lnTo>
                  <a:pt x="2743959" y="105104"/>
                </a:lnTo>
                <a:lnTo>
                  <a:pt x="2704277" y="78670"/>
                </a:lnTo>
                <a:lnTo>
                  <a:pt x="2664265" y="52697"/>
                </a:lnTo>
                <a:lnTo>
                  <a:pt x="2623927" y="27189"/>
                </a:lnTo>
                <a:lnTo>
                  <a:pt x="2579526" y="0"/>
                </a:lnTo>
                <a:close/>
              </a:path>
            </a:pathLst>
          </a:custGeom>
          <a:solidFill>
            <a:srgbClr val="E971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 txBox="1"/>
          <p:nvPr/>
        </p:nvSpPr>
        <p:spPr>
          <a:xfrm>
            <a:off x="916939" y="2912871"/>
            <a:ext cx="2660015" cy="93091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12700" marR="5080">
              <a:lnSpc>
                <a:spcPts val="3410"/>
              </a:lnSpc>
              <a:spcBef>
                <a:spcPts val="470"/>
              </a:spcBef>
            </a:pPr>
            <a:r>
              <a:rPr dirty="0" sz="3100" spc="-114">
                <a:solidFill>
                  <a:srgbClr val="FFFFFF"/>
                </a:solidFill>
                <a:latin typeface="Trebuchet MS"/>
                <a:cs typeface="Trebuchet MS"/>
              </a:rPr>
              <a:t>Προετοιμάζουμε </a:t>
            </a:r>
            <a:r>
              <a:rPr dirty="0" sz="3100" spc="-204">
                <a:solidFill>
                  <a:srgbClr val="FFFFFF"/>
                </a:solidFill>
                <a:latin typeface="Trebuchet MS"/>
                <a:cs typeface="Trebuchet MS"/>
              </a:rPr>
              <a:t>τον</a:t>
            </a:r>
            <a:r>
              <a:rPr dirty="0" sz="31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100" spc="-40">
                <a:solidFill>
                  <a:srgbClr val="FFFFFF"/>
                </a:solidFill>
                <a:latin typeface="Trebuchet MS"/>
                <a:cs typeface="Trebuchet MS"/>
              </a:rPr>
              <a:t>αφηγήτη…</a:t>
            </a:r>
            <a:endParaRPr sz="31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207640" y="633940"/>
            <a:ext cx="6292215" cy="19050"/>
            <a:chOff x="5207640" y="633940"/>
            <a:chExt cx="6292215" cy="19050"/>
          </a:xfrm>
        </p:grpSpPr>
        <p:sp>
          <p:nvSpPr>
            <p:cNvPr id="5" name="object 5" descr=""/>
            <p:cNvSpPr/>
            <p:nvPr/>
          </p:nvSpPr>
          <p:spPr>
            <a:xfrm>
              <a:off x="5207640" y="643465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6291713" y="1"/>
                  </a:moveTo>
                  <a:lnTo>
                    <a:pt x="0" y="0"/>
                  </a:lnTo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207640" y="643465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0" y="0"/>
                  </a:moveTo>
                  <a:lnTo>
                    <a:pt x="6291714" y="1"/>
                  </a:lnTo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2212" rIns="0" bIns="0" rtlCol="0" vert="horz">
            <a:spAutoFit/>
          </a:bodyPr>
          <a:lstStyle/>
          <a:p>
            <a:pPr marL="4393565" marR="5080">
              <a:lnSpc>
                <a:spcPts val="3000"/>
              </a:lnSpc>
              <a:spcBef>
                <a:spcPts val="400"/>
              </a:spcBef>
            </a:pPr>
            <a:r>
              <a:rPr dirty="0" sz="2700" spc="-90"/>
              <a:t>Τονίζουμε</a:t>
            </a:r>
            <a:r>
              <a:rPr dirty="0" sz="2700" spc="-235"/>
              <a:t> </a:t>
            </a:r>
            <a:r>
              <a:rPr dirty="0" sz="2700" spc="-30"/>
              <a:t>τη</a:t>
            </a:r>
            <a:r>
              <a:rPr dirty="0" sz="2700" spc="-225"/>
              <a:t> </a:t>
            </a:r>
            <a:r>
              <a:rPr dirty="0" sz="2700" spc="-30"/>
              <a:t>σημασία</a:t>
            </a:r>
            <a:r>
              <a:rPr dirty="0" sz="2700" spc="-229"/>
              <a:t> </a:t>
            </a:r>
            <a:r>
              <a:rPr dirty="0" sz="2700" spc="-20"/>
              <a:t>που</a:t>
            </a:r>
            <a:r>
              <a:rPr dirty="0" sz="2700" spc="-229"/>
              <a:t> </a:t>
            </a:r>
            <a:r>
              <a:rPr dirty="0" sz="2700" spc="-35"/>
              <a:t>έχει</a:t>
            </a:r>
            <a:r>
              <a:rPr dirty="0" sz="2700" spc="-235"/>
              <a:t> </a:t>
            </a:r>
            <a:r>
              <a:rPr dirty="0" sz="2700" spc="-50"/>
              <a:t>η μαρτυρία</a:t>
            </a:r>
            <a:r>
              <a:rPr dirty="0" sz="2700" spc="-215"/>
              <a:t> </a:t>
            </a:r>
            <a:r>
              <a:rPr dirty="0" sz="2700" spc="-25"/>
              <a:t>του</a:t>
            </a:r>
            <a:endParaRPr sz="2700"/>
          </a:p>
        </p:txBody>
      </p:sp>
      <p:grpSp>
        <p:nvGrpSpPr>
          <p:cNvPr id="8" name="object 8" descr=""/>
          <p:cNvGrpSpPr/>
          <p:nvPr/>
        </p:nvGrpSpPr>
        <p:grpSpPr>
          <a:xfrm>
            <a:off x="5207640" y="2016624"/>
            <a:ext cx="6292215" cy="19050"/>
            <a:chOff x="5207640" y="2016624"/>
            <a:chExt cx="6292215" cy="19050"/>
          </a:xfrm>
        </p:grpSpPr>
        <p:sp>
          <p:nvSpPr>
            <p:cNvPr id="9" name="object 9" descr=""/>
            <p:cNvSpPr/>
            <p:nvPr/>
          </p:nvSpPr>
          <p:spPr>
            <a:xfrm>
              <a:off x="5207640" y="2026149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6291713" y="1"/>
                  </a:moveTo>
                  <a:lnTo>
                    <a:pt x="0" y="0"/>
                  </a:lnTo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207640" y="2026149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0" y="0"/>
                  </a:moveTo>
                  <a:lnTo>
                    <a:pt x="6291714" y="1"/>
                  </a:lnTo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5297809" y="2052320"/>
            <a:ext cx="5436235" cy="81788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00"/>
              </a:spcBef>
            </a:pPr>
            <a:r>
              <a:rPr dirty="0" sz="2700" spc="-235">
                <a:latin typeface="Trebuchet MS"/>
                <a:cs typeface="Trebuchet MS"/>
              </a:rPr>
              <a:t>Τον</a:t>
            </a:r>
            <a:r>
              <a:rPr dirty="0" sz="2700" spc="-220">
                <a:latin typeface="Trebuchet MS"/>
                <a:cs typeface="Trebuchet MS"/>
              </a:rPr>
              <a:t> </a:t>
            </a:r>
            <a:r>
              <a:rPr dirty="0" sz="2700">
                <a:latin typeface="Trebuchet MS"/>
                <a:cs typeface="Trebuchet MS"/>
              </a:rPr>
              <a:t>ενημερώνουμε</a:t>
            </a:r>
            <a:r>
              <a:rPr dirty="0" sz="2700" spc="-225">
                <a:latin typeface="Trebuchet MS"/>
                <a:cs typeface="Trebuchet MS"/>
              </a:rPr>
              <a:t> </a:t>
            </a:r>
            <a:r>
              <a:rPr dirty="0" sz="2700" spc="-95">
                <a:latin typeface="Trebuchet MS"/>
                <a:cs typeface="Trebuchet MS"/>
              </a:rPr>
              <a:t>αναλυτικά</a:t>
            </a:r>
            <a:r>
              <a:rPr dirty="0" sz="2700" spc="-220">
                <a:latin typeface="Trebuchet MS"/>
                <a:cs typeface="Trebuchet MS"/>
              </a:rPr>
              <a:t> </a:t>
            </a:r>
            <a:r>
              <a:rPr dirty="0" sz="2700" spc="-135">
                <a:latin typeface="Trebuchet MS"/>
                <a:cs typeface="Trebuchet MS"/>
              </a:rPr>
              <a:t>για</a:t>
            </a:r>
            <a:r>
              <a:rPr dirty="0" sz="2700" spc="-220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την </a:t>
            </a:r>
            <a:r>
              <a:rPr dirty="0" sz="2700" spc="-10">
                <a:latin typeface="Trebuchet MS"/>
                <a:cs typeface="Trebuchet MS"/>
              </a:rPr>
              <a:t>έρευνα</a:t>
            </a:r>
            <a:endParaRPr sz="2700">
              <a:latin typeface="Trebuchet MS"/>
              <a:cs typeface="Trebuchet MS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5207640" y="3399307"/>
            <a:ext cx="6292215" cy="19050"/>
            <a:chOff x="5207640" y="3399307"/>
            <a:chExt cx="6292215" cy="19050"/>
          </a:xfrm>
        </p:grpSpPr>
        <p:sp>
          <p:nvSpPr>
            <p:cNvPr id="13" name="object 13" descr=""/>
            <p:cNvSpPr/>
            <p:nvPr/>
          </p:nvSpPr>
          <p:spPr>
            <a:xfrm>
              <a:off x="5207640" y="3408832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6291713" y="1"/>
                  </a:moveTo>
                  <a:lnTo>
                    <a:pt x="0" y="0"/>
                  </a:lnTo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207640" y="3408832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0" y="0"/>
                  </a:moveTo>
                  <a:lnTo>
                    <a:pt x="6291714" y="1"/>
                  </a:lnTo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5297809" y="3436111"/>
            <a:ext cx="4627245" cy="81788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00"/>
              </a:spcBef>
            </a:pPr>
            <a:r>
              <a:rPr dirty="0" sz="2700" spc="-180">
                <a:latin typeface="Trebuchet MS"/>
                <a:cs typeface="Trebuchet MS"/>
              </a:rPr>
              <a:t>Του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35">
                <a:latin typeface="Trebuchet MS"/>
                <a:cs typeface="Trebuchet MS"/>
              </a:rPr>
              <a:t>εξηγούμε</a:t>
            </a:r>
            <a:r>
              <a:rPr dirty="0" sz="2700" spc="-229">
                <a:latin typeface="Trebuchet MS"/>
                <a:cs typeface="Trebuchet MS"/>
              </a:rPr>
              <a:t> </a:t>
            </a:r>
            <a:r>
              <a:rPr dirty="0" sz="2700" spc="-30">
                <a:latin typeface="Trebuchet MS"/>
                <a:cs typeface="Trebuchet MS"/>
              </a:rPr>
              <a:t>τη</a:t>
            </a:r>
            <a:r>
              <a:rPr dirty="0" sz="2700" spc="-225">
                <a:latin typeface="Trebuchet MS"/>
                <a:cs typeface="Trebuchet MS"/>
              </a:rPr>
              <a:t> </a:t>
            </a:r>
            <a:r>
              <a:rPr dirty="0" sz="2700" spc="-80">
                <a:latin typeface="Trebuchet MS"/>
                <a:cs typeface="Trebuchet MS"/>
              </a:rPr>
              <a:t>λειτουργία</a:t>
            </a:r>
            <a:r>
              <a:rPr dirty="0" sz="2700" spc="-225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του </a:t>
            </a:r>
            <a:r>
              <a:rPr dirty="0" sz="2700" spc="-10">
                <a:latin typeface="Trebuchet MS"/>
                <a:cs typeface="Trebuchet MS"/>
              </a:rPr>
              <a:t>εξοπλισμού</a:t>
            </a:r>
            <a:endParaRPr sz="2700">
              <a:latin typeface="Trebuchet MS"/>
              <a:cs typeface="Trebuchet MS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5207640" y="4781991"/>
            <a:ext cx="6292215" cy="19050"/>
            <a:chOff x="5207640" y="4781991"/>
            <a:chExt cx="6292215" cy="19050"/>
          </a:xfrm>
        </p:grpSpPr>
        <p:sp>
          <p:nvSpPr>
            <p:cNvPr id="17" name="object 17" descr=""/>
            <p:cNvSpPr/>
            <p:nvPr/>
          </p:nvSpPr>
          <p:spPr>
            <a:xfrm>
              <a:off x="5207640" y="4791516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6291713" y="1"/>
                  </a:moveTo>
                  <a:lnTo>
                    <a:pt x="0" y="0"/>
                  </a:lnTo>
                </a:path>
              </a:pathLst>
            </a:custGeom>
            <a:solidFill>
              <a:srgbClr val="0E284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207640" y="4791516"/>
              <a:ext cx="6292215" cy="0"/>
            </a:xfrm>
            <a:custGeom>
              <a:avLst/>
              <a:gdLst/>
              <a:ahLst/>
              <a:cxnLst/>
              <a:rect l="l" t="t" r="r" b="b"/>
              <a:pathLst>
                <a:path w="6292215" h="0">
                  <a:moveTo>
                    <a:pt x="0" y="0"/>
                  </a:moveTo>
                  <a:lnTo>
                    <a:pt x="6291714" y="1"/>
                  </a:lnTo>
                </a:path>
              </a:pathLst>
            </a:custGeom>
            <a:ln w="19050">
              <a:solidFill>
                <a:srgbClr val="0E2841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5297809" y="4816855"/>
            <a:ext cx="5927725" cy="119888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400"/>
              </a:spcBef>
            </a:pPr>
            <a:r>
              <a:rPr dirty="0" sz="2700" spc="-180">
                <a:latin typeface="Trebuchet MS"/>
                <a:cs typeface="Trebuchet MS"/>
              </a:rPr>
              <a:t>Του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ζητάμε</a:t>
            </a:r>
            <a:r>
              <a:rPr dirty="0" sz="2700" spc="-240">
                <a:latin typeface="Trebuchet MS"/>
                <a:cs typeface="Trebuchet MS"/>
              </a:rPr>
              <a:t> </a:t>
            </a:r>
            <a:r>
              <a:rPr dirty="0" sz="2700" spc="-105">
                <a:latin typeface="Trebuchet MS"/>
                <a:cs typeface="Trebuchet MS"/>
              </a:rPr>
              <a:t>να</a:t>
            </a:r>
            <a:r>
              <a:rPr dirty="0" sz="2700" spc="-240">
                <a:latin typeface="Trebuchet MS"/>
                <a:cs typeface="Trebuchet MS"/>
              </a:rPr>
              <a:t> </a:t>
            </a:r>
            <a:r>
              <a:rPr dirty="0" sz="2700" spc="-50">
                <a:latin typeface="Trebuchet MS"/>
                <a:cs typeface="Trebuchet MS"/>
              </a:rPr>
              <a:t>μας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20">
                <a:latin typeface="Trebuchet MS"/>
                <a:cs typeface="Trebuchet MS"/>
              </a:rPr>
              <a:t>φέρει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60">
                <a:latin typeface="Trebuchet MS"/>
                <a:cs typeface="Trebuchet MS"/>
              </a:rPr>
              <a:t>φωτογραφίες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50">
                <a:latin typeface="Trebuchet MS"/>
                <a:cs typeface="Trebuchet MS"/>
              </a:rPr>
              <a:t>ή </a:t>
            </a:r>
            <a:r>
              <a:rPr dirty="0" sz="2700" spc="-145">
                <a:latin typeface="Trebuchet MS"/>
                <a:cs typeface="Trebuchet MS"/>
              </a:rPr>
              <a:t>άλλα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60">
                <a:latin typeface="Trebuchet MS"/>
                <a:cs typeface="Trebuchet MS"/>
              </a:rPr>
              <a:t>αντικείμενα</a:t>
            </a:r>
            <a:r>
              <a:rPr dirty="0" sz="2700" spc="-229">
                <a:latin typeface="Trebuchet MS"/>
                <a:cs typeface="Trebuchet MS"/>
              </a:rPr>
              <a:t> </a:t>
            </a:r>
            <a:r>
              <a:rPr dirty="0" sz="2700" spc="-10">
                <a:latin typeface="Trebuchet MS"/>
                <a:cs typeface="Trebuchet MS"/>
              </a:rPr>
              <a:t>που</a:t>
            </a:r>
            <a:r>
              <a:rPr dirty="0" sz="2700" spc="-225">
                <a:latin typeface="Trebuchet MS"/>
                <a:cs typeface="Trebuchet MS"/>
              </a:rPr>
              <a:t> </a:t>
            </a:r>
            <a:r>
              <a:rPr dirty="0" sz="2700" spc="-30">
                <a:latin typeface="Trebuchet MS"/>
                <a:cs typeface="Trebuchet MS"/>
              </a:rPr>
              <a:t>θα</a:t>
            </a:r>
            <a:r>
              <a:rPr dirty="0" sz="2700" spc="-235">
                <a:latin typeface="Trebuchet MS"/>
                <a:cs typeface="Trebuchet MS"/>
              </a:rPr>
              <a:t> </a:t>
            </a:r>
            <a:r>
              <a:rPr dirty="0" sz="2700" spc="-20">
                <a:latin typeface="Trebuchet MS"/>
                <a:cs typeface="Trebuchet MS"/>
              </a:rPr>
              <a:t>βοηθήσουν</a:t>
            </a:r>
            <a:r>
              <a:rPr dirty="0" sz="2700" spc="-225">
                <a:latin typeface="Trebuchet MS"/>
                <a:cs typeface="Trebuchet MS"/>
              </a:rPr>
              <a:t> </a:t>
            </a:r>
            <a:r>
              <a:rPr dirty="0" sz="2700" spc="-25">
                <a:latin typeface="Trebuchet MS"/>
                <a:cs typeface="Trebuchet MS"/>
              </a:rPr>
              <a:t>τη </a:t>
            </a:r>
            <a:r>
              <a:rPr dirty="0" sz="2700" spc="-10">
                <a:latin typeface="Trebuchet MS"/>
                <a:cs typeface="Trebuchet MS"/>
              </a:rPr>
              <a:t>συζήτηση</a:t>
            </a:r>
            <a:endParaRPr sz="2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" y="0"/>
            <a:ext cx="12192000" cy="1689100"/>
          </a:xfrm>
          <a:custGeom>
            <a:avLst/>
            <a:gdLst/>
            <a:ahLst/>
            <a:cxnLst/>
            <a:rect l="l" t="t" r="r" b="b"/>
            <a:pathLst>
              <a:path w="12192000" h="1689100">
                <a:moveTo>
                  <a:pt x="0" y="0"/>
                </a:moveTo>
                <a:lnTo>
                  <a:pt x="12191989" y="0"/>
                </a:lnTo>
                <a:lnTo>
                  <a:pt x="12191989" y="1688641"/>
                </a:lnTo>
                <a:lnTo>
                  <a:pt x="0" y="1688641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5590" y="570483"/>
            <a:ext cx="679323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29">
                <a:solidFill>
                  <a:srgbClr val="FFFFFF"/>
                </a:solidFill>
              </a:rPr>
              <a:t>Επιλογή</a:t>
            </a:r>
            <a:r>
              <a:rPr dirty="0" sz="4000" spc="-385">
                <a:solidFill>
                  <a:srgbClr val="FFFFFF"/>
                </a:solidFill>
              </a:rPr>
              <a:t> </a:t>
            </a:r>
            <a:r>
              <a:rPr dirty="0" sz="4000" spc="-229">
                <a:solidFill>
                  <a:srgbClr val="FFFFFF"/>
                </a:solidFill>
              </a:rPr>
              <a:t>και</a:t>
            </a:r>
            <a:r>
              <a:rPr dirty="0" sz="4000" spc="-375">
                <a:solidFill>
                  <a:srgbClr val="FFFFFF"/>
                </a:solidFill>
              </a:rPr>
              <a:t> </a:t>
            </a:r>
            <a:r>
              <a:rPr dirty="0" sz="4000" spc="-175">
                <a:solidFill>
                  <a:srgbClr val="FFFFFF"/>
                </a:solidFill>
              </a:rPr>
              <a:t>προετοιμασία</a:t>
            </a:r>
            <a:r>
              <a:rPr dirty="0" sz="4000" spc="-380">
                <a:solidFill>
                  <a:srgbClr val="FFFFFF"/>
                </a:solidFill>
              </a:rPr>
              <a:t> </a:t>
            </a:r>
            <a:r>
              <a:rPr dirty="0" sz="4000" spc="-95">
                <a:solidFill>
                  <a:srgbClr val="FFFFFF"/>
                </a:solidFill>
              </a:rPr>
              <a:t>χωρού</a:t>
            </a:r>
            <a:endParaRPr sz="4000"/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688640"/>
            <a:ext cx="12192000" cy="5169535"/>
            <a:chOff x="0" y="1688640"/>
            <a:chExt cx="12192000" cy="5169535"/>
          </a:xfrm>
        </p:grpSpPr>
        <p:sp>
          <p:nvSpPr>
            <p:cNvPr id="5" name="object 5" descr=""/>
            <p:cNvSpPr/>
            <p:nvPr/>
          </p:nvSpPr>
          <p:spPr>
            <a:xfrm>
              <a:off x="0" y="1688640"/>
              <a:ext cx="12192000" cy="5169535"/>
            </a:xfrm>
            <a:custGeom>
              <a:avLst/>
              <a:gdLst/>
              <a:ahLst/>
              <a:cxnLst/>
              <a:rect l="l" t="t" r="r" b="b"/>
              <a:pathLst>
                <a:path w="12192000" h="5169534">
                  <a:moveTo>
                    <a:pt x="12191989" y="0"/>
                  </a:moveTo>
                  <a:lnTo>
                    <a:pt x="0" y="0"/>
                  </a:lnTo>
                  <a:lnTo>
                    <a:pt x="0" y="5169359"/>
                  </a:lnTo>
                  <a:lnTo>
                    <a:pt x="12191989" y="5169359"/>
                  </a:lnTo>
                  <a:lnTo>
                    <a:pt x="1219198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56850" y="2010758"/>
              <a:ext cx="457200" cy="45720"/>
            </a:xfrm>
            <a:custGeom>
              <a:avLst/>
              <a:gdLst/>
              <a:ahLst/>
              <a:cxnLst/>
              <a:rect l="l" t="t" r="r" b="b"/>
              <a:pathLst>
                <a:path w="457200" h="45719">
                  <a:moveTo>
                    <a:pt x="457189" y="0"/>
                  </a:moveTo>
                  <a:lnTo>
                    <a:pt x="0" y="0"/>
                  </a:lnTo>
                  <a:lnTo>
                    <a:pt x="0" y="45718"/>
                  </a:lnTo>
                  <a:lnTo>
                    <a:pt x="457189" y="45718"/>
                  </a:lnTo>
                  <a:lnTo>
                    <a:pt x="4571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632922" y="1993899"/>
            <a:ext cx="11036935" cy="18484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>
                <a:latin typeface="Times New Roman"/>
                <a:cs typeface="Times New Roman"/>
              </a:rPr>
              <a:t>Ο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πληροφορητής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θα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πρέπει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να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επιλέξει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τον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χώρο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της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συνέντευξης.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1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ts val="3000"/>
              </a:lnSpc>
              <a:tabLst>
                <a:tab pos="1805305" algn="l"/>
                <a:tab pos="2303145" algn="l"/>
                <a:tab pos="3449954" algn="l"/>
                <a:tab pos="4139565" algn="l"/>
                <a:tab pos="4641850" algn="l"/>
                <a:tab pos="6217285" algn="l"/>
                <a:tab pos="6719570" algn="l"/>
                <a:tab pos="7868284" algn="l"/>
                <a:tab pos="8985250" algn="l"/>
                <a:tab pos="10046335" algn="l"/>
                <a:tab pos="10542270" algn="l"/>
              </a:tabLst>
            </a:pPr>
            <a:r>
              <a:rPr dirty="0" sz="2800" spc="-10">
                <a:latin typeface="Times New Roman"/>
                <a:cs typeface="Times New Roman"/>
              </a:rPr>
              <a:t>Καθόμαστε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σε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σημείο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που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να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μπορούμε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να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έχουμε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οπτική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επαφή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με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τον </a:t>
            </a:r>
            <a:r>
              <a:rPr dirty="0" sz="2800">
                <a:latin typeface="Times New Roman"/>
                <a:cs typeface="Times New Roman"/>
              </a:rPr>
              <a:t>αφηγητή́,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να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κοιταζόμαστε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στα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μάτια,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ούτε</a:t>
            </a:r>
            <a:r>
              <a:rPr dirty="0" sz="2800" spc="-5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πολύ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μακριά,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ούτε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Times New Roman"/>
                <a:cs typeface="Times New Roman"/>
              </a:rPr>
              <a:t>πολύ</a:t>
            </a:r>
            <a:r>
              <a:rPr dirty="0" sz="2800" spc="-45">
                <a:latin typeface="Times New Roman"/>
                <a:cs typeface="Times New Roman"/>
              </a:rPr>
              <a:t> </a:t>
            </a:r>
            <a:r>
              <a:rPr dirty="0" sz="2800" spc="-10">
                <a:latin typeface="Times New Roman"/>
                <a:cs typeface="Times New Roman"/>
              </a:rPr>
              <a:t>κοντά.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7918022" y="4420107"/>
            <a:ext cx="3751579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 indent="135255">
              <a:lnSpc>
                <a:spcPts val="3000"/>
              </a:lnSpc>
              <a:spcBef>
                <a:spcPts val="500"/>
              </a:spcBef>
              <a:tabLst>
                <a:tab pos="897255" algn="l"/>
                <a:tab pos="1115060" algn="l"/>
                <a:tab pos="1804035" algn="l"/>
                <a:tab pos="1962785" algn="l"/>
                <a:tab pos="3241040" algn="l"/>
                <a:tab pos="3392170" algn="l"/>
              </a:tabLst>
            </a:pPr>
            <a:r>
              <a:rPr dirty="0" sz="2800" spc="-20">
                <a:latin typeface="Times New Roman"/>
                <a:cs typeface="Times New Roman"/>
              </a:rPr>
              <a:t>μας,</a:t>
            </a:r>
            <a:r>
              <a:rPr dirty="0" sz="2800">
                <a:latin typeface="Times New Roman"/>
                <a:cs typeface="Times New Roman"/>
              </a:rPr>
              <a:t>		</a:t>
            </a:r>
            <a:r>
              <a:rPr dirty="0" sz="2800" spc="-25">
                <a:latin typeface="Times New Roman"/>
                <a:cs typeface="Times New Roman"/>
              </a:rPr>
              <a:t>τη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σημασία</a:t>
            </a:r>
            <a:r>
              <a:rPr dirty="0" sz="2800">
                <a:latin typeface="Times New Roman"/>
                <a:cs typeface="Times New Roman"/>
              </a:rPr>
              <a:t>		</a:t>
            </a:r>
            <a:r>
              <a:rPr dirty="0" sz="2800" spc="-25">
                <a:latin typeface="Times New Roman"/>
                <a:cs typeface="Times New Roman"/>
              </a:rPr>
              <a:t>να και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0">
                <a:latin typeface="Times New Roman"/>
                <a:cs typeface="Times New Roman"/>
              </a:rPr>
              <a:t>τους</a:t>
            </a:r>
            <a:r>
              <a:rPr dirty="0" sz="2800">
                <a:latin typeface="Times New Roman"/>
                <a:cs typeface="Times New Roman"/>
              </a:rPr>
              <a:t>		</a:t>
            </a:r>
            <a:r>
              <a:rPr dirty="0" sz="2800" spc="-20">
                <a:latin typeface="Times New Roman"/>
                <a:cs typeface="Times New Roman"/>
              </a:rPr>
              <a:t>όρους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του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32922" y="4420107"/>
            <a:ext cx="7084695" cy="121412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  <a:tabLst>
                <a:tab pos="1786255" algn="l"/>
                <a:tab pos="3001010" algn="l"/>
                <a:tab pos="3842385" algn="l"/>
                <a:tab pos="4605655" algn="l"/>
                <a:tab pos="5101590" algn="l"/>
                <a:tab pos="5219065" algn="l"/>
                <a:tab pos="5932170" algn="l"/>
              </a:tabLst>
            </a:pPr>
            <a:r>
              <a:rPr dirty="0" sz="2800" spc="-10">
                <a:latin typeface="Times New Roman"/>
                <a:cs typeface="Times New Roman"/>
              </a:rPr>
              <a:t>Εξηγούμε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0">
                <a:latin typeface="Times New Roman"/>
                <a:cs typeface="Times New Roman"/>
              </a:rPr>
              <a:t>πάντα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τον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σκοπό́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25">
                <a:latin typeface="Times New Roman"/>
                <a:cs typeface="Times New Roman"/>
              </a:rPr>
              <a:t>της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10">
                <a:latin typeface="Times New Roman"/>
                <a:cs typeface="Times New Roman"/>
              </a:rPr>
              <a:t>έρευνάς βιντεοσκοπηθεί/ηχογραφηθεί</a:t>
            </a:r>
            <a:r>
              <a:rPr dirty="0" sz="2800">
                <a:latin typeface="Times New Roman"/>
                <a:cs typeface="Times New Roman"/>
              </a:rPr>
              <a:t>	</a:t>
            </a:r>
            <a:r>
              <a:rPr dirty="0" sz="2800" spc="-50">
                <a:latin typeface="Times New Roman"/>
                <a:cs typeface="Times New Roman"/>
              </a:rPr>
              <a:t>η</a:t>
            </a:r>
            <a:r>
              <a:rPr dirty="0" sz="2800">
                <a:latin typeface="Times New Roman"/>
                <a:cs typeface="Times New Roman"/>
              </a:rPr>
              <a:t>		</a:t>
            </a:r>
            <a:r>
              <a:rPr dirty="0" sz="2800" spc="-10">
                <a:latin typeface="Times New Roman"/>
                <a:cs typeface="Times New Roman"/>
              </a:rPr>
              <a:t>συνέντευξη παραχωρητηρίου.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32922" y="6197091"/>
            <a:ext cx="685292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Calibri"/>
                <a:cs typeface="Calibri"/>
              </a:rPr>
              <a:t>Σεβόμαστε</a:t>
            </a:r>
            <a:r>
              <a:rPr dirty="0" sz="2800" spc="-65" b="1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τον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χώρο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του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 spc="-105">
                <a:latin typeface="Calibri"/>
                <a:cs typeface="Calibri"/>
              </a:rPr>
              <a:t>αφηγητή.</a:t>
            </a:r>
            <a:r>
              <a:rPr dirty="0" sz="2800" spc="-55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και</a:t>
            </a:r>
            <a:r>
              <a:rPr dirty="0" sz="2800" spc="-60">
                <a:latin typeface="Calibri"/>
                <a:cs typeface="Calibri"/>
              </a:rPr>
              <a:t> </a:t>
            </a:r>
            <a:r>
              <a:rPr dirty="0" sz="2800">
                <a:latin typeface="Calibri"/>
                <a:cs typeface="Calibri"/>
              </a:rPr>
              <a:t>τον</a:t>
            </a:r>
            <a:r>
              <a:rPr dirty="0" sz="2800" spc="-5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ίδιο.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56200" y="244347"/>
            <a:ext cx="188087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45" b="1">
                <a:latin typeface="Trebuchet MS"/>
                <a:cs typeface="Trebuchet MS"/>
              </a:rPr>
              <a:t>Θόρυβοι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5172075" y="789852"/>
            <a:ext cx="1854200" cy="12700"/>
          </a:xfrm>
          <a:custGeom>
            <a:avLst/>
            <a:gdLst/>
            <a:ahLst/>
            <a:cxnLst/>
            <a:rect l="l" t="t" r="r" b="b"/>
            <a:pathLst>
              <a:path w="1854200" h="12700">
                <a:moveTo>
                  <a:pt x="1854200" y="0"/>
                </a:moveTo>
                <a:lnTo>
                  <a:pt x="0" y="0"/>
                </a:lnTo>
                <a:lnTo>
                  <a:pt x="0" y="12700"/>
                </a:lnTo>
                <a:lnTo>
                  <a:pt x="1854200" y="12700"/>
                </a:lnTo>
                <a:lnTo>
                  <a:pt x="18542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643183" y="1140967"/>
            <a:ext cx="10630535" cy="711200"/>
          </a:xfrm>
          <a:prstGeom prst="rect">
            <a:avLst/>
          </a:prstGeom>
        </p:spPr>
        <p:txBody>
          <a:bodyPr wrap="square" lIns="0" tIns="73660" rIns="0" bIns="0" rtlCol="0" vert="horz">
            <a:spAutoFit/>
          </a:bodyPr>
          <a:lstStyle/>
          <a:p>
            <a:pPr marL="12700" marR="5080">
              <a:lnSpc>
                <a:spcPct val="73300"/>
              </a:lnSpc>
              <a:spcBef>
                <a:spcPts val="580"/>
              </a:spcBef>
            </a:pPr>
            <a:r>
              <a:rPr dirty="0" sz="1500" b="1">
                <a:latin typeface="Trebuchet MS"/>
                <a:cs typeface="Trebuchet MS"/>
              </a:rPr>
              <a:t>Είναι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πολύ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σημαντικό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να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φροντίσουμε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να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εντοπίσουμε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εξ’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αρχής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τους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ήχους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που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υπάρχουν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στον</a:t>
            </a:r>
            <a:r>
              <a:rPr dirty="0" sz="1500" spc="409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χώρο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και</a:t>
            </a:r>
            <a:r>
              <a:rPr dirty="0" sz="1500" spc="415" b="1">
                <a:latin typeface="Trebuchet MS"/>
                <a:cs typeface="Trebuchet MS"/>
              </a:rPr>
              <a:t> </a:t>
            </a:r>
            <a:r>
              <a:rPr dirty="0" sz="1500" spc="-25" b="1">
                <a:latin typeface="Trebuchet MS"/>
                <a:cs typeface="Trebuchet MS"/>
              </a:rPr>
              <a:t>να </a:t>
            </a:r>
            <a:r>
              <a:rPr dirty="0" sz="1500" spc="-10" b="1">
                <a:latin typeface="Trebuchet MS"/>
                <a:cs typeface="Trebuchet MS"/>
              </a:rPr>
              <a:t>προσπαθήσουμε</a:t>
            </a:r>
            <a:r>
              <a:rPr dirty="0" sz="1500" spc="-110" b="1">
                <a:latin typeface="Trebuchet MS"/>
                <a:cs typeface="Trebuchet MS"/>
              </a:rPr>
              <a:t> </a:t>
            </a:r>
            <a:r>
              <a:rPr dirty="0" sz="1500" spc="-50" b="1">
                <a:latin typeface="Trebuchet MS"/>
                <a:cs typeface="Trebuchet MS"/>
              </a:rPr>
              <a:t>να</a:t>
            </a:r>
            <a:r>
              <a:rPr dirty="0" sz="1500" spc="-114" b="1">
                <a:latin typeface="Trebuchet MS"/>
                <a:cs typeface="Trebuchet MS"/>
              </a:rPr>
              <a:t> </a:t>
            </a:r>
            <a:r>
              <a:rPr dirty="0" sz="1500" spc="-35" b="1">
                <a:latin typeface="Trebuchet MS"/>
                <a:cs typeface="Trebuchet MS"/>
              </a:rPr>
              <a:t>τους</a:t>
            </a:r>
            <a:r>
              <a:rPr dirty="0" sz="1500" spc="-10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απομονώσουμε</a:t>
            </a:r>
            <a:r>
              <a:rPr dirty="0" sz="1500" spc="-11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ώστε</a:t>
            </a:r>
            <a:r>
              <a:rPr dirty="0" sz="1500" spc="-110" b="1">
                <a:latin typeface="Trebuchet MS"/>
                <a:cs typeface="Trebuchet MS"/>
              </a:rPr>
              <a:t> </a:t>
            </a:r>
            <a:r>
              <a:rPr dirty="0" sz="1500" spc="-50" b="1">
                <a:latin typeface="Trebuchet MS"/>
                <a:cs typeface="Trebuchet MS"/>
              </a:rPr>
              <a:t>να</a:t>
            </a:r>
            <a:r>
              <a:rPr dirty="0" sz="1500" spc="-120" b="1">
                <a:latin typeface="Trebuchet MS"/>
                <a:cs typeface="Trebuchet MS"/>
              </a:rPr>
              <a:t> </a:t>
            </a:r>
            <a:r>
              <a:rPr dirty="0" sz="1500" spc="-20" b="1">
                <a:latin typeface="Trebuchet MS"/>
                <a:cs typeface="Trebuchet MS"/>
              </a:rPr>
              <a:t>μην</a:t>
            </a:r>
            <a:r>
              <a:rPr dirty="0" sz="1500" spc="-114" b="1">
                <a:latin typeface="Trebuchet MS"/>
                <a:cs typeface="Trebuchet MS"/>
              </a:rPr>
              <a:t> </a:t>
            </a:r>
            <a:r>
              <a:rPr dirty="0" sz="1500" spc="-50" b="1">
                <a:latin typeface="Trebuchet MS"/>
                <a:cs typeface="Trebuchet MS"/>
              </a:rPr>
              <a:t>ακούγονται</a:t>
            </a:r>
            <a:r>
              <a:rPr dirty="0" sz="1500" spc="-100" b="1">
                <a:latin typeface="Trebuchet MS"/>
                <a:cs typeface="Trebuchet MS"/>
              </a:rPr>
              <a:t> </a:t>
            </a:r>
            <a:r>
              <a:rPr dirty="0" sz="1500" spc="-45" b="1">
                <a:latin typeface="Trebuchet MS"/>
                <a:cs typeface="Trebuchet MS"/>
              </a:rPr>
              <a:t>στην</a:t>
            </a:r>
            <a:r>
              <a:rPr dirty="0" sz="1500" spc="-11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ηχογράφηση.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dirty="0" sz="1500" spc="-25">
                <a:latin typeface="Trebuchet MS"/>
                <a:cs typeface="Trebuchet MS"/>
              </a:rPr>
              <a:t>Εξωτερικοί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35">
                <a:latin typeface="Trebuchet MS"/>
                <a:cs typeface="Trebuchet MS"/>
              </a:rPr>
              <a:t>αλλά</a:t>
            </a:r>
            <a:r>
              <a:rPr dirty="0" sz="1500" spc="200">
                <a:latin typeface="Trebuchet MS"/>
                <a:cs typeface="Trebuchet MS"/>
              </a:rPr>
              <a:t> </a:t>
            </a:r>
            <a:r>
              <a:rPr dirty="0" sz="1500" spc="-65">
                <a:latin typeface="Trebuchet MS"/>
                <a:cs typeface="Trebuchet MS"/>
              </a:rPr>
              <a:t>και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75">
                <a:latin typeface="Trebuchet MS"/>
                <a:cs typeface="Trebuchet MS"/>
              </a:rPr>
              <a:t>«οικιακοί»</a:t>
            </a:r>
            <a:r>
              <a:rPr dirty="0" sz="1500" spc="-12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θόρυβοι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100">
                <a:latin typeface="Trebuchet MS"/>
                <a:cs typeface="Trebuchet MS"/>
              </a:rPr>
              <a:t>π.χ.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50">
                <a:latin typeface="Trebuchet MS"/>
                <a:cs typeface="Trebuchet MS"/>
              </a:rPr>
              <a:t>ρολόγια,τηλεόραση,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40">
                <a:latin typeface="Trebuchet MS"/>
                <a:cs typeface="Trebuchet MS"/>
              </a:rPr>
              <a:t>λευκές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συσκευές,</a:t>
            </a:r>
            <a:r>
              <a:rPr dirty="0" sz="1500" spc="-130">
                <a:latin typeface="Trebuchet MS"/>
                <a:cs typeface="Trebuchet MS"/>
              </a:rPr>
              <a:t> </a:t>
            </a:r>
            <a:r>
              <a:rPr dirty="0" sz="1500" spc="-55">
                <a:latin typeface="Trebuchet MS"/>
                <a:cs typeface="Trebuchet MS"/>
              </a:rPr>
              <a:t>κατοικίδια</a:t>
            </a:r>
            <a:r>
              <a:rPr dirty="0" sz="1500" spc="-12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ζώα</a:t>
            </a:r>
            <a:r>
              <a:rPr dirty="0" sz="1500" spc="-125">
                <a:latin typeface="Trebuchet MS"/>
                <a:cs typeface="Trebuchet MS"/>
              </a:rPr>
              <a:t> </a:t>
            </a:r>
            <a:r>
              <a:rPr dirty="0" sz="1500" spc="-20">
                <a:latin typeface="Trebuchet MS"/>
                <a:cs typeface="Trebuchet MS"/>
              </a:rPr>
              <a:t>κ.α.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3980870" y="2741167"/>
            <a:ext cx="3956685" cy="2263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u="sng" sz="15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Προσοχή</a:t>
            </a:r>
            <a:r>
              <a:rPr dirty="0" u="sng" sz="1500" spc="-1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u="sng" sz="1500" spc="-1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διακοπές</a:t>
            </a:r>
            <a:r>
              <a:rPr dirty="0" u="sng" sz="1500" spc="-1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spc="-4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500" spc="-1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θορύβους</a:t>
            </a:r>
            <a:r>
              <a:rPr dirty="0" u="sng" sz="1500" spc="-1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από</a:t>
            </a:r>
            <a:r>
              <a:rPr dirty="0" u="sng" sz="1500" spc="-1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5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εμάς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69"/>
              </a:spcBef>
            </a:pP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1500" spc="-20" b="1">
                <a:latin typeface="Trebuchet MS"/>
                <a:cs typeface="Trebuchet MS"/>
              </a:rPr>
              <a:t>Π.χ.</a:t>
            </a:r>
            <a:r>
              <a:rPr dirty="0" sz="1500" spc="120" b="1">
                <a:latin typeface="Trebuchet MS"/>
                <a:cs typeface="Trebuchet MS"/>
              </a:rPr>
              <a:t> </a:t>
            </a:r>
            <a:r>
              <a:rPr dirty="0" sz="1500" spc="-50" b="1">
                <a:latin typeface="Trebuchet MS"/>
                <a:cs typeface="Trebuchet MS"/>
              </a:rPr>
              <a:t>-</a:t>
            </a:r>
            <a:r>
              <a:rPr dirty="0" sz="1500" spc="-150" b="1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Θυμάμαι</a:t>
            </a:r>
            <a:r>
              <a:rPr dirty="0" sz="1500" spc="-160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τότε</a:t>
            </a:r>
            <a:r>
              <a:rPr dirty="0" sz="1500" spc="-16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ο</a:t>
            </a:r>
            <a:r>
              <a:rPr dirty="0" sz="1500" spc="-155">
                <a:latin typeface="Trebuchet MS"/>
                <a:cs typeface="Trebuchet MS"/>
              </a:rPr>
              <a:t> </a:t>
            </a:r>
            <a:r>
              <a:rPr dirty="0" sz="1500" spc="-45">
                <a:latin typeface="Trebuchet MS"/>
                <a:cs typeface="Trebuchet MS"/>
              </a:rPr>
              <a:t>Αλέξανδρος</a:t>
            </a:r>
            <a:r>
              <a:rPr dirty="0" sz="1500" spc="-16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είχε</a:t>
            </a:r>
            <a:r>
              <a:rPr dirty="0" sz="1500" spc="-160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χτυπήσει</a:t>
            </a: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  <a:tabLst>
                <a:tab pos="227965" algn="l"/>
              </a:tabLst>
            </a:pPr>
            <a:r>
              <a:rPr dirty="0" sz="1500" spc="-50">
                <a:latin typeface="Trebuchet MS"/>
                <a:cs typeface="Trebuchet MS"/>
              </a:rPr>
              <a:t>-</a:t>
            </a:r>
            <a:r>
              <a:rPr dirty="0" sz="1500">
                <a:latin typeface="Trebuchet MS"/>
                <a:cs typeface="Trebuchet MS"/>
              </a:rPr>
              <a:t>	</a:t>
            </a:r>
            <a:r>
              <a:rPr dirty="0" sz="1500" spc="-20" b="1">
                <a:latin typeface="Trebuchet MS"/>
                <a:cs typeface="Trebuchet MS"/>
              </a:rPr>
              <a:t>Χμμμ</a:t>
            </a: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80"/>
              </a:spcBef>
              <a:tabLst>
                <a:tab pos="227965" algn="l"/>
              </a:tabLst>
            </a:pPr>
            <a:r>
              <a:rPr dirty="0" sz="1500" spc="-50">
                <a:latin typeface="Trebuchet MS"/>
                <a:cs typeface="Trebuchet MS"/>
              </a:rPr>
              <a:t>-</a:t>
            </a:r>
            <a:r>
              <a:rPr dirty="0" sz="1500">
                <a:latin typeface="Trebuchet MS"/>
                <a:cs typeface="Trebuchet MS"/>
              </a:rPr>
              <a:t>	</a:t>
            </a:r>
            <a:r>
              <a:rPr dirty="0" sz="1500" spc="-140">
                <a:latin typeface="Trebuchet MS"/>
                <a:cs typeface="Trebuchet MS"/>
              </a:rPr>
              <a:t>Τον </a:t>
            </a:r>
            <a:r>
              <a:rPr dirty="0" sz="1500" spc="-45">
                <a:latin typeface="Trebuchet MS"/>
                <a:cs typeface="Trebuchet MS"/>
              </a:rPr>
              <a:t>είχα</a:t>
            </a:r>
            <a:r>
              <a:rPr dirty="0" sz="1500" spc="-125">
                <a:latin typeface="Trebuchet MS"/>
                <a:cs typeface="Trebuchet MS"/>
              </a:rPr>
              <a:t> </a:t>
            </a:r>
            <a:r>
              <a:rPr dirty="0" sz="1500" spc="-25">
                <a:latin typeface="Trebuchet MS"/>
                <a:cs typeface="Trebuchet MS"/>
              </a:rPr>
              <a:t>πάει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στο</a:t>
            </a:r>
            <a:r>
              <a:rPr dirty="0" sz="1500" spc="-135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νοσοκομείο</a:t>
            </a: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  <a:tabLst>
                <a:tab pos="227965" algn="l"/>
              </a:tabLst>
            </a:pPr>
            <a:r>
              <a:rPr dirty="0" sz="1500" spc="-50">
                <a:latin typeface="Trebuchet MS"/>
                <a:cs typeface="Trebuchet MS"/>
              </a:rPr>
              <a:t>-</a:t>
            </a:r>
            <a:r>
              <a:rPr dirty="0" sz="1500">
                <a:latin typeface="Trebuchet MS"/>
                <a:cs typeface="Trebuchet MS"/>
              </a:rPr>
              <a:t>	</a:t>
            </a:r>
            <a:r>
              <a:rPr dirty="0" sz="1500" spc="-10" b="1">
                <a:latin typeface="Trebuchet MS"/>
                <a:cs typeface="Trebuchet MS"/>
              </a:rPr>
              <a:t>Αλήθεια;</a:t>
            </a: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  <a:tabLst>
                <a:tab pos="227965" algn="l"/>
              </a:tabLst>
            </a:pPr>
            <a:r>
              <a:rPr dirty="0" sz="1500" spc="-50">
                <a:latin typeface="Trebuchet MS"/>
                <a:cs typeface="Trebuchet MS"/>
              </a:rPr>
              <a:t>-</a:t>
            </a:r>
            <a:r>
              <a:rPr dirty="0" sz="1500">
                <a:latin typeface="Trebuchet MS"/>
                <a:cs typeface="Trebuchet MS"/>
              </a:rPr>
              <a:t>	</a:t>
            </a:r>
            <a:r>
              <a:rPr dirty="0" sz="1500" spc="-35">
                <a:latin typeface="Trebuchet MS"/>
                <a:cs typeface="Trebuchet MS"/>
              </a:rPr>
              <a:t>Ήμουν</a:t>
            </a:r>
            <a:r>
              <a:rPr dirty="0" sz="1500" spc="-125">
                <a:latin typeface="Trebuchet MS"/>
                <a:cs typeface="Trebuchet MS"/>
              </a:rPr>
              <a:t> </a:t>
            </a:r>
            <a:r>
              <a:rPr dirty="0" sz="1500" spc="-30">
                <a:latin typeface="Trebuchet MS"/>
                <a:cs typeface="Trebuchet MS"/>
              </a:rPr>
              <a:t>μόνη</a:t>
            </a:r>
            <a:r>
              <a:rPr dirty="0" sz="1500" spc="-120">
                <a:latin typeface="Trebuchet MS"/>
                <a:cs typeface="Trebuchet MS"/>
              </a:rPr>
              <a:t> </a:t>
            </a:r>
            <a:r>
              <a:rPr dirty="0" sz="1500" spc="-70">
                <a:latin typeface="Trebuchet MS"/>
                <a:cs typeface="Trebuchet MS"/>
              </a:rPr>
              <a:t>και</a:t>
            </a:r>
            <a:r>
              <a:rPr dirty="0" sz="1500" spc="-125">
                <a:latin typeface="Trebuchet MS"/>
                <a:cs typeface="Trebuchet MS"/>
              </a:rPr>
              <a:t> </a:t>
            </a:r>
            <a:r>
              <a:rPr dirty="0" sz="1500" spc="-40">
                <a:latin typeface="Trebuchet MS"/>
                <a:cs typeface="Trebuchet MS"/>
              </a:rPr>
              <a:t>έτρεχα</a:t>
            </a:r>
            <a:r>
              <a:rPr dirty="0" sz="1500" spc="-110">
                <a:latin typeface="Trebuchet MS"/>
                <a:cs typeface="Trebuchet MS"/>
              </a:rPr>
              <a:t> </a:t>
            </a:r>
            <a:r>
              <a:rPr dirty="0" sz="1500">
                <a:latin typeface="Trebuchet MS"/>
                <a:cs typeface="Trebuchet MS"/>
              </a:rPr>
              <a:t>μέσα</a:t>
            </a:r>
            <a:r>
              <a:rPr dirty="0" sz="1500" spc="-114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στη</a:t>
            </a:r>
            <a:r>
              <a:rPr dirty="0" sz="1500" spc="-114">
                <a:latin typeface="Trebuchet MS"/>
                <a:cs typeface="Trebuchet MS"/>
              </a:rPr>
              <a:t> </a:t>
            </a:r>
            <a:r>
              <a:rPr dirty="0" sz="1500" spc="-10">
                <a:latin typeface="Trebuchet MS"/>
                <a:cs typeface="Trebuchet MS"/>
              </a:rPr>
              <a:t>νύχτα</a:t>
            </a:r>
            <a:endParaRPr sz="15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409"/>
              </a:spcBef>
              <a:tabLst>
                <a:tab pos="227965" algn="l"/>
              </a:tabLst>
            </a:pPr>
            <a:r>
              <a:rPr dirty="0" sz="1500" spc="-50">
                <a:latin typeface="Trebuchet MS"/>
                <a:cs typeface="Trebuchet MS"/>
              </a:rPr>
              <a:t>-</a:t>
            </a:r>
            <a:r>
              <a:rPr dirty="0" sz="1500">
                <a:latin typeface="Trebuchet MS"/>
                <a:cs typeface="Trebuchet MS"/>
              </a:rPr>
              <a:t>	</a:t>
            </a:r>
            <a:r>
              <a:rPr dirty="0" sz="1500" spc="-10" b="1">
                <a:latin typeface="Trebuchet MS"/>
                <a:cs typeface="Trebuchet MS"/>
              </a:rPr>
              <a:t>ααααα</a:t>
            </a:r>
            <a:endParaRPr sz="15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505967"/>
            <a:ext cx="5196840" cy="6245860"/>
            <a:chOff x="0" y="505967"/>
            <a:chExt cx="5196840" cy="624586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05967"/>
              <a:ext cx="5166360" cy="624535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54735"/>
              <a:ext cx="5196840" cy="610819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76071"/>
              <a:ext cx="5196840" cy="6102096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718819" y="3077971"/>
            <a:ext cx="283273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30">
                <a:solidFill>
                  <a:srgbClr val="0E2841"/>
                </a:solidFill>
                <a:latin typeface="Trebuchet MS"/>
                <a:cs typeface="Trebuchet MS"/>
              </a:rPr>
              <a:t>Τρίτα</a:t>
            </a:r>
            <a:r>
              <a:rPr dirty="0" sz="3600" spc="-370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3600" spc="-145">
                <a:solidFill>
                  <a:srgbClr val="0E2841"/>
                </a:solidFill>
                <a:latin typeface="Trebuchet MS"/>
                <a:cs typeface="Trebuchet MS"/>
              </a:rPr>
              <a:t>πρόσωπα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94551" y="530859"/>
            <a:ext cx="6652259" cy="833119"/>
          </a:xfrm>
          <a:prstGeom prst="rect"/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</a:pPr>
            <a:r>
              <a:rPr dirty="0" sz="2800">
                <a:solidFill>
                  <a:srgbClr val="0E2841"/>
                </a:solidFill>
              </a:rPr>
              <a:t>Φροντίζουμε</a:t>
            </a:r>
            <a:r>
              <a:rPr dirty="0" sz="2800" spc="-25">
                <a:solidFill>
                  <a:srgbClr val="0E2841"/>
                </a:solidFill>
              </a:rPr>
              <a:t> </a:t>
            </a:r>
            <a:r>
              <a:rPr dirty="0" sz="2800" spc="-95">
                <a:solidFill>
                  <a:srgbClr val="0E2841"/>
                </a:solidFill>
              </a:rPr>
              <a:t>-</a:t>
            </a:r>
            <a:r>
              <a:rPr dirty="0" sz="2800">
                <a:solidFill>
                  <a:srgbClr val="0E2841"/>
                </a:solidFill>
              </a:rPr>
              <a:t>αν</a:t>
            </a:r>
            <a:r>
              <a:rPr dirty="0" sz="2800" spc="-20">
                <a:solidFill>
                  <a:srgbClr val="0E2841"/>
                </a:solidFill>
              </a:rPr>
              <a:t> </a:t>
            </a:r>
            <a:r>
              <a:rPr dirty="0" sz="2800">
                <a:solidFill>
                  <a:srgbClr val="0E2841"/>
                </a:solidFill>
              </a:rPr>
              <a:t>δεν</a:t>
            </a:r>
            <a:r>
              <a:rPr dirty="0" sz="2800" spc="-25">
                <a:solidFill>
                  <a:srgbClr val="0E2841"/>
                </a:solidFill>
              </a:rPr>
              <a:t> </a:t>
            </a:r>
            <a:r>
              <a:rPr dirty="0" sz="2800">
                <a:solidFill>
                  <a:srgbClr val="0E2841"/>
                </a:solidFill>
              </a:rPr>
              <a:t>είναι</a:t>
            </a:r>
            <a:r>
              <a:rPr dirty="0" sz="2800" spc="-20">
                <a:solidFill>
                  <a:srgbClr val="0E2841"/>
                </a:solidFill>
              </a:rPr>
              <a:t> </a:t>
            </a:r>
            <a:r>
              <a:rPr dirty="0" sz="2800" spc="-80">
                <a:solidFill>
                  <a:srgbClr val="0E2841"/>
                </a:solidFill>
              </a:rPr>
              <a:t>ανάγκη-</a:t>
            </a:r>
            <a:r>
              <a:rPr dirty="0" sz="2800" spc="-25">
                <a:solidFill>
                  <a:srgbClr val="0E2841"/>
                </a:solidFill>
              </a:rPr>
              <a:t> </a:t>
            </a:r>
            <a:r>
              <a:rPr dirty="0" sz="2800">
                <a:solidFill>
                  <a:srgbClr val="0E2841"/>
                </a:solidFill>
              </a:rPr>
              <a:t>να</a:t>
            </a:r>
            <a:r>
              <a:rPr dirty="0" sz="2800" spc="-25">
                <a:solidFill>
                  <a:srgbClr val="0E2841"/>
                </a:solidFill>
              </a:rPr>
              <a:t> μην </a:t>
            </a:r>
            <a:r>
              <a:rPr dirty="0" sz="2800" spc="-50">
                <a:solidFill>
                  <a:srgbClr val="0E2841"/>
                </a:solidFill>
              </a:rPr>
              <a:t>υπάρχουν</a:t>
            </a:r>
            <a:r>
              <a:rPr dirty="0" sz="2800" spc="-225">
                <a:solidFill>
                  <a:srgbClr val="0E2841"/>
                </a:solidFill>
              </a:rPr>
              <a:t> </a:t>
            </a:r>
            <a:r>
              <a:rPr dirty="0" sz="2800" spc="-60">
                <a:solidFill>
                  <a:srgbClr val="0E2841"/>
                </a:solidFill>
              </a:rPr>
              <a:t>τρίτα</a:t>
            </a:r>
            <a:r>
              <a:rPr dirty="0" sz="2800" spc="-225">
                <a:solidFill>
                  <a:srgbClr val="0E2841"/>
                </a:solidFill>
              </a:rPr>
              <a:t> </a:t>
            </a:r>
            <a:r>
              <a:rPr dirty="0" sz="2800" spc="-20">
                <a:solidFill>
                  <a:srgbClr val="0E2841"/>
                </a:solidFill>
              </a:rPr>
              <a:t>πρόσωπα</a:t>
            </a:r>
            <a:r>
              <a:rPr dirty="0" sz="2800" spc="-225">
                <a:solidFill>
                  <a:srgbClr val="0E2841"/>
                </a:solidFill>
              </a:rPr>
              <a:t> </a:t>
            </a:r>
            <a:r>
              <a:rPr dirty="0" sz="2800" spc="-20">
                <a:solidFill>
                  <a:srgbClr val="0E2841"/>
                </a:solidFill>
              </a:rPr>
              <a:t>στη</a:t>
            </a:r>
            <a:r>
              <a:rPr dirty="0" sz="2800" spc="-229">
                <a:solidFill>
                  <a:srgbClr val="0E2841"/>
                </a:solidFill>
              </a:rPr>
              <a:t> </a:t>
            </a:r>
            <a:r>
              <a:rPr dirty="0" sz="2800" spc="-10">
                <a:solidFill>
                  <a:srgbClr val="0E2841"/>
                </a:solidFill>
              </a:rPr>
              <a:t>συνέντευξη.</a:t>
            </a:r>
            <a:endParaRPr sz="2800"/>
          </a:p>
        </p:txBody>
      </p:sp>
      <p:sp>
        <p:nvSpPr>
          <p:cNvPr id="8" name="object 8" descr=""/>
          <p:cNvSpPr txBox="1"/>
          <p:nvPr/>
        </p:nvSpPr>
        <p:spPr>
          <a:xfrm>
            <a:off x="5294551" y="2448051"/>
            <a:ext cx="6652259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12700" marR="5080">
              <a:lnSpc>
                <a:spcPts val="3000"/>
              </a:lnSpc>
              <a:spcBef>
                <a:spcPts val="500"/>
              </a:spcBef>
            </a:pPr>
            <a:r>
              <a:rPr dirty="0" sz="2800" spc="145">
                <a:solidFill>
                  <a:srgbClr val="0E2841"/>
                </a:solidFill>
                <a:latin typeface="Trebuchet MS"/>
                <a:cs typeface="Trebuchet MS"/>
              </a:rPr>
              <a:t>Η</a:t>
            </a:r>
            <a:r>
              <a:rPr dirty="0" sz="2800" spc="-185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παρουσία</a:t>
            </a:r>
            <a:r>
              <a:rPr dirty="0" sz="2800" spc="-180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45">
                <a:solidFill>
                  <a:srgbClr val="0E2841"/>
                </a:solidFill>
                <a:latin typeface="Trebuchet MS"/>
                <a:cs typeface="Trebuchet MS"/>
              </a:rPr>
              <a:t>ενός</a:t>
            </a:r>
            <a:r>
              <a:rPr dirty="0" sz="2800" spc="-175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τρίτου</a:t>
            </a:r>
            <a:r>
              <a:rPr dirty="0" sz="2800" spc="-170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προσώπου</a:t>
            </a:r>
            <a:r>
              <a:rPr dirty="0" sz="2800" spc="-175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0E2841"/>
                </a:solidFill>
                <a:latin typeface="Trebuchet MS"/>
                <a:cs typeface="Trebuchet MS"/>
              </a:rPr>
              <a:t>μπορεί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σε</a:t>
            </a:r>
            <a:r>
              <a:rPr dirty="0" sz="2800" spc="-204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60">
                <a:solidFill>
                  <a:srgbClr val="0E2841"/>
                </a:solidFill>
                <a:latin typeface="Trebuchet MS"/>
                <a:cs typeface="Trebuchet MS"/>
              </a:rPr>
              <a:t>κάποιες</a:t>
            </a:r>
            <a:r>
              <a:rPr dirty="0" sz="2800" spc="-200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περιπτώσεις</a:t>
            </a:r>
            <a:r>
              <a:rPr dirty="0" sz="2800" spc="-204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100">
                <a:solidFill>
                  <a:srgbClr val="0E2841"/>
                </a:solidFill>
                <a:latin typeface="Trebuchet MS"/>
                <a:cs typeface="Trebuchet MS"/>
              </a:rPr>
              <a:t>να</a:t>
            </a:r>
            <a:r>
              <a:rPr dirty="0" sz="2800" spc="-210">
                <a:solidFill>
                  <a:srgbClr val="0E2841"/>
                </a:solidFill>
                <a:latin typeface="Trebuchet MS"/>
                <a:cs typeface="Trebuchet MS"/>
              </a:rPr>
              <a:t> </a:t>
            </a:r>
            <a:r>
              <a:rPr dirty="0" sz="2800" spc="-10">
                <a:solidFill>
                  <a:srgbClr val="0E2841"/>
                </a:solidFill>
                <a:latin typeface="Trebuchet MS"/>
                <a:cs typeface="Trebuchet MS"/>
              </a:rPr>
              <a:t>βοηθήσει.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5294551" y="4368291"/>
            <a:ext cx="6651625" cy="1214120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algn="just" marL="12700" marR="5080">
              <a:lnSpc>
                <a:spcPts val="3000"/>
              </a:lnSpc>
              <a:spcBef>
                <a:spcPts val="500"/>
              </a:spcBef>
            </a:pP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Υπάρχουν</a:t>
            </a:r>
            <a:r>
              <a:rPr dirty="0" sz="2800" spc="630">
                <a:solidFill>
                  <a:srgbClr val="0E2841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όμως</a:t>
            </a:r>
            <a:r>
              <a:rPr dirty="0" sz="2800" spc="630">
                <a:solidFill>
                  <a:srgbClr val="0E2841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και</a:t>
            </a:r>
            <a:r>
              <a:rPr dirty="0" sz="2800" spc="630">
                <a:solidFill>
                  <a:srgbClr val="0E2841"/>
                </a:solidFill>
                <a:latin typeface="Trebuchet MS"/>
                <a:cs typeface="Trebuchet MS"/>
              </a:rPr>
              <a:t> 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αυτοί</a:t>
            </a:r>
            <a:r>
              <a:rPr dirty="0" sz="2800" spc="635">
                <a:solidFill>
                  <a:srgbClr val="0E2841"/>
                </a:solidFill>
                <a:latin typeface="Trebuchet MS"/>
                <a:cs typeface="Trebuchet MS"/>
              </a:rPr>
              <a:t>   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που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παρεμβαίνουν</a:t>
            </a:r>
            <a:r>
              <a:rPr dirty="0" sz="2800" spc="-30">
                <a:solidFill>
                  <a:srgbClr val="0E2841"/>
                </a:solidFill>
                <a:latin typeface="Trebuchet MS"/>
                <a:cs typeface="Trebuchet MS"/>
              </a:rPr>
              <a:t>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και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κυριαρχούν</a:t>
            </a:r>
            <a:r>
              <a:rPr dirty="0" sz="2800" spc="-30">
                <a:solidFill>
                  <a:srgbClr val="0E2841"/>
                </a:solidFill>
                <a:latin typeface="Trebuchet MS"/>
                <a:cs typeface="Trebuchet MS"/>
              </a:rPr>
              <a:t>  </a:t>
            </a:r>
            <a:r>
              <a:rPr dirty="0" sz="2800">
                <a:solidFill>
                  <a:srgbClr val="0E2841"/>
                </a:solidFill>
                <a:latin typeface="Trebuchet MS"/>
                <a:cs typeface="Trebuchet MS"/>
              </a:rPr>
              <a:t>αντί</a:t>
            </a:r>
            <a:r>
              <a:rPr dirty="0" sz="2800" spc="-25">
                <a:solidFill>
                  <a:srgbClr val="0E2841"/>
                </a:solidFill>
                <a:latin typeface="Trebuchet MS"/>
                <a:cs typeface="Trebuchet MS"/>
              </a:rPr>
              <a:t>  του </a:t>
            </a:r>
            <a:r>
              <a:rPr dirty="0" sz="2800" spc="-10">
                <a:solidFill>
                  <a:srgbClr val="0E2841"/>
                </a:solidFill>
                <a:latin typeface="Trebuchet MS"/>
                <a:cs typeface="Trebuchet MS"/>
              </a:rPr>
              <a:t>αφηγητή.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6076" y="357123"/>
            <a:ext cx="301053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80"/>
              <a:t>Στο</a:t>
            </a:r>
            <a:r>
              <a:rPr dirty="0" sz="4000" spc="-420"/>
              <a:t> </a:t>
            </a:r>
            <a:r>
              <a:rPr dirty="0" sz="4000" spc="-190"/>
              <a:t>επίκεντρο: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78741" y="1142491"/>
            <a:ext cx="8155940" cy="5307965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algn="just" marL="12700" marR="5080">
              <a:lnSpc>
                <a:spcPct val="90400"/>
              </a:lnSpc>
              <a:spcBef>
                <a:spcPts val="375"/>
              </a:spcBef>
            </a:pPr>
            <a:r>
              <a:rPr dirty="0" sz="2400">
                <a:latin typeface="Times New Roman"/>
                <a:cs typeface="Times New Roman"/>
              </a:rPr>
              <a:t>Οι</a:t>
            </a:r>
            <a:r>
              <a:rPr dirty="0" sz="2400" spc="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καθημερινοί</a:t>
            </a:r>
            <a:r>
              <a:rPr dirty="0" sz="2400" spc="8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άνθρωποι</a:t>
            </a:r>
            <a:r>
              <a:rPr dirty="0" sz="2400" spc="90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και</a:t>
            </a:r>
            <a:r>
              <a:rPr dirty="0" sz="2400" spc="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ιδιαίτερα</a:t>
            </a:r>
            <a:r>
              <a:rPr dirty="0" sz="2400" spc="85">
                <a:latin typeface="Times New Roman"/>
                <a:cs typeface="Times New Roman"/>
              </a:rPr>
              <a:t>  </a:t>
            </a:r>
            <a:r>
              <a:rPr dirty="0" sz="2400">
                <a:latin typeface="Times New Roman"/>
                <a:cs typeface="Times New Roman"/>
              </a:rPr>
              <a:t>οι</a:t>
            </a:r>
            <a:r>
              <a:rPr dirty="0" sz="2400" spc="85">
                <a:latin typeface="Times New Roman"/>
                <a:cs typeface="Times New Roman"/>
              </a:rPr>
              <a:t>  </a:t>
            </a:r>
            <a:r>
              <a:rPr dirty="0" sz="2400" spc="-75">
                <a:latin typeface="Times New Roman"/>
                <a:cs typeface="Times New Roman"/>
              </a:rPr>
              <a:t>περιθωριοποιημένες </a:t>
            </a:r>
            <a:r>
              <a:rPr dirty="0" sz="2400" spc="-25">
                <a:latin typeface="Times New Roman"/>
                <a:cs typeface="Times New Roman"/>
              </a:rPr>
              <a:t>κοινωνικές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ομάδες,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που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αγνοούνται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από</a:t>
            </a:r>
            <a:r>
              <a:rPr dirty="0" sz="2400" spc="40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τις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επίσημες</a:t>
            </a:r>
            <a:r>
              <a:rPr dirty="0" sz="2400" spc="400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πηγές</a:t>
            </a:r>
            <a:r>
              <a:rPr dirty="0" sz="2400" spc="395">
                <a:latin typeface="Times New Roman"/>
                <a:cs typeface="Times New Roman"/>
              </a:rPr>
              <a:t> </a:t>
            </a:r>
            <a:r>
              <a:rPr dirty="0" sz="2400" spc="-25">
                <a:latin typeface="Times New Roman"/>
                <a:cs typeface="Times New Roman"/>
              </a:rPr>
              <a:t>και </a:t>
            </a:r>
            <a:r>
              <a:rPr dirty="0" sz="2400" spc="-85">
                <a:latin typeface="Times New Roman"/>
                <a:cs typeface="Times New Roman"/>
              </a:rPr>
              <a:t>χάνονται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95">
                <a:latin typeface="Times New Roman"/>
                <a:cs typeface="Times New Roman"/>
              </a:rPr>
              <a:t>στις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100">
                <a:latin typeface="Times New Roman"/>
                <a:cs typeface="Times New Roman"/>
              </a:rPr>
              <a:t>μεγάλες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αφηγήσεις.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400" spc="200" b="1">
                <a:latin typeface="Times New Roman"/>
                <a:cs typeface="Times New Roman"/>
              </a:rPr>
              <a:t>Η</a:t>
            </a:r>
            <a:r>
              <a:rPr dirty="0" sz="2400" spc="5" b="1">
                <a:latin typeface="Times New Roman"/>
                <a:cs typeface="Times New Roman"/>
              </a:rPr>
              <a:t> </a:t>
            </a:r>
            <a:r>
              <a:rPr dirty="0" sz="2400" spc="-130" b="1">
                <a:latin typeface="Times New Roman"/>
                <a:cs typeface="Times New Roman"/>
              </a:rPr>
              <a:t>ιστοριογραφία</a:t>
            </a:r>
            <a:r>
              <a:rPr dirty="0" sz="2400" spc="10" b="1">
                <a:latin typeface="Times New Roman"/>
                <a:cs typeface="Times New Roman"/>
              </a:rPr>
              <a:t> </a:t>
            </a:r>
            <a:r>
              <a:rPr dirty="0" sz="2400" spc="-90" b="1">
                <a:latin typeface="Times New Roman"/>
                <a:cs typeface="Times New Roman"/>
              </a:rPr>
              <a:t>παράγει</a:t>
            </a:r>
            <a:r>
              <a:rPr dirty="0" sz="2400" spc="10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σιωπές.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85"/>
              </a:spcBef>
            </a:pPr>
            <a:endParaRPr sz="2400">
              <a:latin typeface="Times New Roman"/>
              <a:cs typeface="Times New Roman"/>
            </a:endParaRPr>
          </a:p>
          <a:p>
            <a:pPr algn="ctr" marL="1890395" marR="1883410" indent="-635">
              <a:lnSpc>
                <a:spcPts val="2590"/>
              </a:lnSpc>
              <a:spcBef>
                <a:spcPts val="5"/>
              </a:spcBef>
            </a:pPr>
            <a:r>
              <a:rPr dirty="0" sz="2400" spc="-105" i="1">
                <a:solidFill>
                  <a:srgbClr val="215F9A"/>
                </a:solidFill>
                <a:latin typeface="Times New Roman"/>
                <a:cs typeface="Times New Roman"/>
              </a:rPr>
              <a:t>Μη</a:t>
            </a:r>
            <a:r>
              <a:rPr dirty="0" sz="2400" spc="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95" i="1">
                <a:solidFill>
                  <a:srgbClr val="215F9A"/>
                </a:solidFill>
                <a:latin typeface="Times New Roman"/>
                <a:cs typeface="Times New Roman"/>
              </a:rPr>
              <a:t>μας</a:t>
            </a:r>
            <a:r>
              <a:rPr dirty="0" sz="2400" spc="1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80" i="1">
                <a:solidFill>
                  <a:srgbClr val="215F9A"/>
                </a:solidFill>
                <a:latin typeface="Times New Roman"/>
                <a:cs typeface="Times New Roman"/>
              </a:rPr>
              <a:t>περιφρονάς,</a:t>
            </a:r>
            <a:r>
              <a:rPr dirty="0" sz="2400" spc="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90" i="1">
                <a:solidFill>
                  <a:srgbClr val="215F9A"/>
                </a:solidFill>
                <a:latin typeface="Times New Roman"/>
                <a:cs typeface="Times New Roman"/>
              </a:rPr>
              <a:t>μη</a:t>
            </a:r>
            <a:r>
              <a:rPr dirty="0" sz="2400" spc="1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95" i="1">
                <a:solidFill>
                  <a:srgbClr val="215F9A"/>
                </a:solidFill>
                <a:latin typeface="Times New Roman"/>
                <a:cs typeface="Times New Roman"/>
              </a:rPr>
              <a:t>μας</a:t>
            </a:r>
            <a:r>
              <a:rPr dirty="0" sz="2400" spc="1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80" i="1">
                <a:solidFill>
                  <a:srgbClr val="215F9A"/>
                </a:solidFill>
                <a:latin typeface="Times New Roman"/>
                <a:cs typeface="Times New Roman"/>
              </a:rPr>
              <a:t>περιφρονάς </a:t>
            </a:r>
            <a:r>
              <a:rPr dirty="0" sz="2400" spc="-170" i="1">
                <a:solidFill>
                  <a:srgbClr val="215F9A"/>
                </a:solidFill>
                <a:latin typeface="Times New Roman"/>
                <a:cs typeface="Times New Roman"/>
              </a:rPr>
              <a:t>γράψε,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5" i="1">
                <a:solidFill>
                  <a:srgbClr val="215F9A"/>
                </a:solidFill>
                <a:latin typeface="Times New Roman"/>
                <a:cs typeface="Times New Roman"/>
              </a:rPr>
              <a:t>βρε</a:t>
            </a:r>
            <a:r>
              <a:rPr dirty="0" sz="2400" spc="3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00" i="1">
                <a:solidFill>
                  <a:srgbClr val="215F9A"/>
                </a:solidFill>
                <a:latin typeface="Times New Roman"/>
                <a:cs typeface="Times New Roman"/>
              </a:rPr>
              <a:t>ιστορία,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15" i="1">
                <a:solidFill>
                  <a:srgbClr val="215F9A"/>
                </a:solidFill>
                <a:latin typeface="Times New Roman"/>
                <a:cs typeface="Times New Roman"/>
              </a:rPr>
              <a:t>δυο</a:t>
            </a:r>
            <a:r>
              <a:rPr dirty="0" sz="2400" spc="3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85" i="1">
                <a:solidFill>
                  <a:srgbClr val="215F9A"/>
                </a:solidFill>
                <a:latin typeface="Times New Roman"/>
                <a:cs typeface="Times New Roman"/>
              </a:rPr>
              <a:t>λόγια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20" i="1">
                <a:solidFill>
                  <a:srgbClr val="215F9A"/>
                </a:solidFill>
                <a:latin typeface="Times New Roman"/>
                <a:cs typeface="Times New Roman"/>
              </a:rPr>
              <a:t>και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75" i="1">
                <a:solidFill>
                  <a:srgbClr val="215F9A"/>
                </a:solidFill>
                <a:latin typeface="Times New Roman"/>
                <a:cs typeface="Times New Roman"/>
              </a:rPr>
              <a:t>για</a:t>
            </a:r>
            <a:r>
              <a:rPr dirty="0" sz="2400" spc="3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55" i="1">
                <a:solidFill>
                  <a:srgbClr val="215F9A"/>
                </a:solidFill>
                <a:latin typeface="Times New Roman"/>
                <a:cs typeface="Times New Roman"/>
              </a:rPr>
              <a:t>‘μας.</a:t>
            </a:r>
            <a:endParaRPr sz="2400">
              <a:latin typeface="Times New Roman"/>
              <a:cs typeface="Times New Roman"/>
            </a:endParaRPr>
          </a:p>
          <a:p>
            <a:pPr algn="ctr" marL="2449195" marR="2442210" indent="-635">
              <a:lnSpc>
                <a:spcPct val="89200"/>
              </a:lnSpc>
              <a:spcBef>
                <a:spcPts val="2600"/>
              </a:spcBef>
            </a:pPr>
            <a:r>
              <a:rPr dirty="0" sz="2400" spc="-165" i="1">
                <a:solidFill>
                  <a:srgbClr val="215F9A"/>
                </a:solidFill>
                <a:latin typeface="Times New Roman"/>
                <a:cs typeface="Times New Roman"/>
              </a:rPr>
              <a:t>Γράψε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75" i="1">
                <a:solidFill>
                  <a:srgbClr val="215F9A"/>
                </a:solidFill>
                <a:latin typeface="Times New Roman"/>
                <a:cs typeface="Times New Roman"/>
              </a:rPr>
              <a:t>για</a:t>
            </a:r>
            <a:r>
              <a:rPr dirty="0" sz="2400" spc="1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25" i="1">
                <a:solidFill>
                  <a:srgbClr val="215F9A"/>
                </a:solidFill>
                <a:latin typeface="Times New Roman"/>
                <a:cs typeface="Times New Roman"/>
              </a:rPr>
              <a:t>‘μας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0" i="1">
                <a:solidFill>
                  <a:srgbClr val="215F9A"/>
                </a:solidFill>
                <a:latin typeface="Times New Roman"/>
                <a:cs typeface="Times New Roman"/>
              </a:rPr>
              <a:t>τους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90" i="1">
                <a:solidFill>
                  <a:srgbClr val="215F9A"/>
                </a:solidFill>
                <a:latin typeface="Times New Roman"/>
                <a:cs typeface="Times New Roman"/>
              </a:rPr>
              <a:t>ταπεινούς </a:t>
            </a:r>
            <a:r>
              <a:rPr dirty="0" sz="2400" spc="-220" i="1">
                <a:solidFill>
                  <a:srgbClr val="215F9A"/>
                </a:solidFill>
                <a:latin typeface="Times New Roman"/>
                <a:cs typeface="Times New Roman"/>
              </a:rPr>
              <a:t>και</a:t>
            </a:r>
            <a:r>
              <a:rPr dirty="0" sz="2400" spc="1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0" i="1">
                <a:solidFill>
                  <a:srgbClr val="215F9A"/>
                </a:solidFill>
                <a:latin typeface="Times New Roman"/>
                <a:cs typeface="Times New Roman"/>
              </a:rPr>
              <a:t>τους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10" i="1">
                <a:solidFill>
                  <a:srgbClr val="215F9A"/>
                </a:solidFill>
                <a:latin typeface="Times New Roman"/>
                <a:cs typeface="Times New Roman"/>
              </a:rPr>
              <a:t>ανώνυμους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30" i="1">
                <a:solidFill>
                  <a:srgbClr val="215F9A"/>
                </a:solidFill>
                <a:latin typeface="Times New Roman"/>
                <a:cs typeface="Times New Roman"/>
              </a:rPr>
              <a:t>της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75" i="1">
                <a:solidFill>
                  <a:srgbClr val="215F9A"/>
                </a:solidFill>
                <a:latin typeface="Times New Roman"/>
                <a:cs typeface="Times New Roman"/>
              </a:rPr>
              <a:t>πλάσης </a:t>
            </a:r>
            <a:r>
              <a:rPr dirty="0" sz="2400" spc="-210" i="1">
                <a:solidFill>
                  <a:srgbClr val="215F9A"/>
                </a:solidFill>
                <a:latin typeface="Times New Roman"/>
                <a:cs typeface="Times New Roman"/>
              </a:rPr>
              <a:t>σκαλί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5" i="1">
                <a:solidFill>
                  <a:srgbClr val="215F9A"/>
                </a:solidFill>
                <a:latin typeface="Times New Roman"/>
                <a:cs typeface="Times New Roman"/>
              </a:rPr>
              <a:t>είμαστε</a:t>
            </a:r>
            <a:r>
              <a:rPr dirty="0" sz="2400" spc="3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75" i="1">
                <a:solidFill>
                  <a:srgbClr val="215F9A"/>
                </a:solidFill>
                <a:latin typeface="Times New Roman"/>
                <a:cs typeface="Times New Roman"/>
              </a:rPr>
              <a:t>για</a:t>
            </a:r>
            <a:r>
              <a:rPr dirty="0" sz="2400" spc="2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0" i="1">
                <a:solidFill>
                  <a:srgbClr val="215F9A"/>
                </a:solidFill>
                <a:latin typeface="Times New Roman"/>
                <a:cs typeface="Times New Roman"/>
              </a:rPr>
              <a:t>τους</a:t>
            </a:r>
            <a:r>
              <a:rPr dirty="0" sz="2400" spc="2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80" i="1">
                <a:solidFill>
                  <a:srgbClr val="215F9A"/>
                </a:solidFill>
                <a:latin typeface="Times New Roman"/>
                <a:cs typeface="Times New Roman"/>
              </a:rPr>
              <a:t>τρανούς </a:t>
            </a:r>
            <a:r>
              <a:rPr dirty="0" sz="2400" spc="-240" i="1">
                <a:solidFill>
                  <a:srgbClr val="215F9A"/>
                </a:solidFill>
                <a:latin typeface="Times New Roman"/>
                <a:cs typeface="Times New Roman"/>
              </a:rPr>
              <a:t>οι</a:t>
            </a:r>
            <a:r>
              <a:rPr dirty="0" sz="2400" spc="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45" i="1">
                <a:solidFill>
                  <a:srgbClr val="215F9A"/>
                </a:solidFill>
                <a:latin typeface="Times New Roman"/>
                <a:cs typeface="Times New Roman"/>
              </a:rPr>
              <a:t>θεατές</a:t>
            </a:r>
            <a:r>
              <a:rPr dirty="0" sz="2400" spc="1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60" i="1">
                <a:solidFill>
                  <a:srgbClr val="215F9A"/>
                </a:solidFill>
                <a:latin typeface="Times New Roman"/>
                <a:cs typeface="Times New Roman"/>
              </a:rPr>
              <a:t>στις</a:t>
            </a:r>
            <a:r>
              <a:rPr dirty="0" sz="2400" spc="1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85" i="1">
                <a:solidFill>
                  <a:srgbClr val="215F9A"/>
                </a:solidFill>
                <a:latin typeface="Times New Roman"/>
                <a:cs typeface="Times New Roman"/>
              </a:rPr>
              <a:t>παρελάσεις.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dirty="0" sz="2400" spc="-130" i="1">
                <a:solidFill>
                  <a:srgbClr val="215F9A"/>
                </a:solidFill>
                <a:latin typeface="Times New Roman"/>
                <a:cs typeface="Times New Roman"/>
              </a:rPr>
              <a:t>~Κώστας</a:t>
            </a:r>
            <a:r>
              <a:rPr dirty="0" sz="240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85" i="1">
                <a:solidFill>
                  <a:srgbClr val="215F9A"/>
                </a:solidFill>
                <a:latin typeface="Times New Roman"/>
                <a:cs typeface="Times New Roman"/>
              </a:rPr>
              <a:t>Χατζής,</a:t>
            </a:r>
            <a:r>
              <a:rPr dirty="0" sz="2400" spc="-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65" i="1">
                <a:solidFill>
                  <a:srgbClr val="215F9A"/>
                </a:solidFill>
                <a:latin typeface="Times New Roman"/>
                <a:cs typeface="Times New Roman"/>
              </a:rPr>
              <a:t>Εμείς</a:t>
            </a:r>
            <a:r>
              <a:rPr dirty="0" sz="2400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240" i="1">
                <a:solidFill>
                  <a:srgbClr val="215F9A"/>
                </a:solidFill>
                <a:latin typeface="Times New Roman"/>
                <a:cs typeface="Times New Roman"/>
              </a:rPr>
              <a:t>οι</a:t>
            </a:r>
            <a:r>
              <a:rPr dirty="0" sz="2400" spc="-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85" i="1">
                <a:solidFill>
                  <a:srgbClr val="215F9A"/>
                </a:solidFill>
                <a:latin typeface="Times New Roman"/>
                <a:cs typeface="Times New Roman"/>
              </a:rPr>
              <a:t>ταπεινοί</a:t>
            </a:r>
            <a:r>
              <a:rPr dirty="0" sz="2400" spc="-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-110" i="1">
                <a:solidFill>
                  <a:srgbClr val="215F9A"/>
                </a:solidFill>
                <a:latin typeface="Times New Roman"/>
                <a:cs typeface="Times New Roman"/>
              </a:rPr>
              <a:t>(1974)</a:t>
            </a:r>
            <a:r>
              <a:rPr dirty="0" sz="2400" spc="-5" i="1">
                <a:solidFill>
                  <a:srgbClr val="215F9A"/>
                </a:solidFill>
                <a:latin typeface="Times New Roman"/>
                <a:cs typeface="Times New Roman"/>
              </a:rPr>
              <a:t> </a:t>
            </a:r>
            <a:r>
              <a:rPr dirty="0" sz="2400" spc="245" i="1">
                <a:solidFill>
                  <a:srgbClr val="215F9A"/>
                </a:solidFill>
                <a:latin typeface="Times New Roman"/>
                <a:cs typeface="Times New Roman"/>
              </a:rPr>
              <a:t>~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15863" y="10"/>
            <a:ext cx="3876136" cy="685792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36454" y="500888"/>
            <a:ext cx="3911600" cy="1153160"/>
          </a:xfrm>
          <a:prstGeom prst="rect"/>
        </p:spPr>
        <p:txBody>
          <a:bodyPr wrap="square" lIns="0" tIns="81280" rIns="0" bIns="0" rtlCol="0" vert="horz">
            <a:spAutoFit/>
          </a:bodyPr>
          <a:lstStyle/>
          <a:p>
            <a:pPr marL="12700" marR="5080">
              <a:lnSpc>
                <a:spcPts val="4200"/>
              </a:lnSpc>
              <a:spcBef>
                <a:spcPts val="640"/>
              </a:spcBef>
            </a:pPr>
            <a:r>
              <a:rPr dirty="0" sz="3900"/>
              <a:t>Η</a:t>
            </a:r>
            <a:r>
              <a:rPr dirty="0" sz="3900" spc="-385"/>
              <a:t> </a:t>
            </a:r>
            <a:r>
              <a:rPr dirty="0" sz="3900" spc="-155"/>
              <a:t>σχέση</a:t>
            </a:r>
            <a:r>
              <a:rPr dirty="0" sz="3900" spc="-380"/>
              <a:t> </a:t>
            </a:r>
            <a:r>
              <a:rPr dirty="0" sz="3900" spc="-185"/>
              <a:t>ερευνητή</a:t>
            </a:r>
            <a:r>
              <a:rPr dirty="0" sz="3900" spc="-375"/>
              <a:t> </a:t>
            </a:r>
            <a:r>
              <a:rPr dirty="0" sz="3900" spc="-50"/>
              <a:t>- </a:t>
            </a:r>
            <a:r>
              <a:rPr dirty="0" sz="3900" spc="-130"/>
              <a:t>πληροφορητή</a:t>
            </a:r>
            <a:endParaRPr sz="3900"/>
          </a:p>
        </p:txBody>
      </p:sp>
      <p:grpSp>
        <p:nvGrpSpPr>
          <p:cNvPr id="3" name="object 3" descr=""/>
          <p:cNvGrpSpPr/>
          <p:nvPr/>
        </p:nvGrpSpPr>
        <p:grpSpPr>
          <a:xfrm>
            <a:off x="322964" y="555939"/>
            <a:ext cx="5924550" cy="5740400"/>
            <a:chOff x="322964" y="555939"/>
            <a:chExt cx="5924550" cy="57404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2964" y="555940"/>
              <a:ext cx="5742189" cy="5740400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5417" y="555939"/>
              <a:ext cx="5742054" cy="5740285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955" y="703679"/>
              <a:ext cx="171515" cy="171514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2753" y="1562695"/>
              <a:ext cx="157544" cy="157544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54148" y="5775081"/>
              <a:ext cx="112426" cy="112425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6531864" y="1874520"/>
            <a:ext cx="5194300" cy="1628139"/>
            <a:chOff x="6531864" y="1874520"/>
            <a:chExt cx="5194300" cy="1628139"/>
          </a:xfrm>
        </p:grpSpPr>
        <p:pic>
          <p:nvPicPr>
            <p:cNvPr id="10" name="object 1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31864" y="1892808"/>
              <a:ext cx="566927" cy="746760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48272" y="1874520"/>
              <a:ext cx="2286000" cy="801624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875264" y="1874520"/>
              <a:ext cx="850392" cy="801624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48272" y="2292096"/>
              <a:ext cx="3057144" cy="80467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03664" y="2292096"/>
              <a:ext cx="990600" cy="804672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192511" y="2292096"/>
              <a:ext cx="1533144" cy="804672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48272" y="2700528"/>
              <a:ext cx="2880360" cy="801624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6531864" y="3606571"/>
            <a:ext cx="5194300" cy="3251835"/>
            <a:chOff x="6531864" y="3606571"/>
            <a:chExt cx="5194300" cy="3251835"/>
          </a:xfrm>
        </p:grpSpPr>
        <p:pic>
          <p:nvPicPr>
            <p:cNvPr id="18" name="object 18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31864" y="3797807"/>
              <a:ext cx="566927" cy="746759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48272" y="3779519"/>
              <a:ext cx="1271016" cy="801624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11440" y="3779519"/>
              <a:ext cx="1237488" cy="801624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641080" y="3779519"/>
              <a:ext cx="847344" cy="801624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180576" y="3779519"/>
              <a:ext cx="1862327" cy="801624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735055" y="3779519"/>
              <a:ext cx="990600" cy="801624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48272" y="4184903"/>
              <a:ext cx="2938272" cy="80467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6977754" y="4669674"/>
              <a:ext cx="4521200" cy="12700"/>
            </a:xfrm>
            <a:custGeom>
              <a:avLst/>
              <a:gdLst/>
              <a:ahLst/>
              <a:cxnLst/>
              <a:rect l="l" t="t" r="r" b="b"/>
              <a:pathLst>
                <a:path w="4521200" h="12700">
                  <a:moveTo>
                    <a:pt x="45212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4521200" y="12700"/>
                  </a:lnTo>
                  <a:lnTo>
                    <a:pt x="4521200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357360" y="4184903"/>
              <a:ext cx="2258568" cy="804672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155679" y="4184903"/>
              <a:ext cx="569976" cy="804672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48272" y="4605527"/>
              <a:ext cx="765048" cy="80162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6977754" y="5088774"/>
              <a:ext cx="876300" cy="12700"/>
            </a:xfrm>
            <a:custGeom>
              <a:avLst/>
              <a:gdLst/>
              <a:ahLst/>
              <a:cxnLst/>
              <a:rect l="l" t="t" r="r" b="b"/>
              <a:pathLst>
                <a:path w="876300" h="12700">
                  <a:moveTo>
                    <a:pt x="8763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876300" y="12700"/>
                  </a:lnTo>
                  <a:lnTo>
                    <a:pt x="876300" y="0"/>
                  </a:lnTo>
                  <a:close/>
                </a:path>
              </a:pathLst>
            </a:custGeom>
            <a:solidFill>
              <a:srgbClr val="000000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53072" y="4605527"/>
              <a:ext cx="1030224" cy="801623"/>
            </a:xfrm>
            <a:prstGeom prst="rect">
              <a:avLst/>
            </a:prstGeom>
          </p:spPr>
        </p:pic>
        <p:pic>
          <p:nvPicPr>
            <p:cNvPr id="31" name="object 31" descr="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15072" y="4605527"/>
              <a:ext cx="847344" cy="801623"/>
            </a:xfrm>
            <a:prstGeom prst="rect">
              <a:avLst/>
            </a:prstGeom>
          </p:spPr>
        </p:pic>
        <p:pic>
          <p:nvPicPr>
            <p:cNvPr id="32" name="object 32" descr="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94192" y="4605527"/>
              <a:ext cx="2636520" cy="801623"/>
            </a:xfrm>
            <a:prstGeom prst="rect">
              <a:avLst/>
            </a:prstGeom>
          </p:spPr>
        </p:pic>
        <p:pic>
          <p:nvPicPr>
            <p:cNvPr id="33" name="object 33" descr="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762488" y="4605527"/>
              <a:ext cx="963168" cy="801623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48272" y="5010911"/>
              <a:ext cx="847344" cy="804672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245096" y="5010911"/>
              <a:ext cx="2017776" cy="804672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915400" y="5010911"/>
              <a:ext cx="1002792" cy="804672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570720" y="5010911"/>
              <a:ext cx="1508759" cy="804672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728960" y="5010911"/>
              <a:ext cx="996696" cy="804672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748272" y="5431535"/>
              <a:ext cx="2526792" cy="801624"/>
            </a:xfrm>
            <a:prstGeom prst="rect">
              <a:avLst/>
            </a:prstGeom>
          </p:spPr>
        </p:pic>
        <p:pic>
          <p:nvPicPr>
            <p:cNvPr id="40" name="object 40" descr="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8814816" y="5431535"/>
              <a:ext cx="569976" cy="801624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573461" y="3606571"/>
              <a:ext cx="25401" cy="3251428"/>
            </a:xfrm>
            <a:prstGeom prst="rect">
              <a:avLst/>
            </a:prstGeom>
          </p:spPr>
        </p:pic>
      </p:grpSp>
      <p:sp>
        <p:nvSpPr>
          <p:cNvPr id="42" name="object 42" descr=""/>
          <p:cNvSpPr txBox="1"/>
          <p:nvPr/>
        </p:nvSpPr>
        <p:spPr>
          <a:xfrm>
            <a:off x="78739" y="6467347"/>
            <a:ext cx="256540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5">
                <a:latin typeface="Trebuchet MS"/>
                <a:cs typeface="Trebuchet MS"/>
              </a:rPr>
              <a:t>Πηγή</a:t>
            </a:r>
            <a:r>
              <a:rPr dirty="0" sz="1800" spc="-114">
                <a:latin typeface="Trebuchet MS"/>
                <a:cs typeface="Trebuchet MS"/>
              </a:rPr>
              <a:t> </a:t>
            </a:r>
            <a:r>
              <a:rPr dirty="0" sz="1800" spc="-65">
                <a:latin typeface="Trebuchet MS"/>
                <a:cs typeface="Trebuchet MS"/>
              </a:rPr>
              <a:t>φωτογραφίας:</a:t>
            </a:r>
            <a:r>
              <a:rPr dirty="0" sz="1800" spc="-110">
                <a:latin typeface="Trebuchet MS"/>
                <a:cs typeface="Trebuchet MS"/>
              </a:rPr>
              <a:t> </a:t>
            </a:r>
            <a:r>
              <a:rPr dirty="0" sz="1800" spc="70">
                <a:latin typeface="Trebuchet MS"/>
                <a:cs typeface="Trebuchet MS"/>
              </a:rPr>
              <a:t>MOG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1600200"/>
            <a:chOff x="0" y="0"/>
            <a:chExt cx="12192000" cy="16002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6" cy="159105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0"/>
              <a:ext cx="11731752" cy="16002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50338" y="421131"/>
            <a:ext cx="7217409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20">
                <a:solidFill>
                  <a:srgbClr val="FFFFFF"/>
                </a:solidFill>
              </a:rPr>
              <a:t>Χαρακτηριστικά</a:t>
            </a:r>
            <a:r>
              <a:rPr dirty="0" sz="4000" spc="-385">
                <a:solidFill>
                  <a:srgbClr val="FFFFFF"/>
                </a:solidFill>
              </a:rPr>
              <a:t> </a:t>
            </a:r>
            <a:r>
              <a:rPr dirty="0" sz="4000" spc="-275">
                <a:solidFill>
                  <a:srgbClr val="FFFFFF"/>
                </a:solidFill>
              </a:rPr>
              <a:t>καλής</a:t>
            </a:r>
            <a:r>
              <a:rPr dirty="0" sz="4000" spc="-380">
                <a:solidFill>
                  <a:srgbClr val="FFFFFF"/>
                </a:solidFill>
              </a:rPr>
              <a:t> </a:t>
            </a:r>
            <a:r>
              <a:rPr dirty="0" sz="4000" spc="-145">
                <a:solidFill>
                  <a:srgbClr val="FFFFFF"/>
                </a:solidFill>
              </a:rPr>
              <a:t>συνέντευξης</a:t>
            </a:r>
            <a:endParaRPr sz="4000"/>
          </a:p>
        </p:txBody>
      </p:sp>
      <p:sp>
        <p:nvSpPr>
          <p:cNvPr id="6" name="object 6" descr=""/>
          <p:cNvSpPr txBox="1"/>
          <p:nvPr/>
        </p:nvSpPr>
        <p:spPr>
          <a:xfrm>
            <a:off x="633994" y="1044302"/>
            <a:ext cx="11230610" cy="1078865"/>
          </a:xfrm>
          <a:prstGeom prst="rect">
            <a:avLst/>
          </a:prstGeom>
        </p:spPr>
        <p:txBody>
          <a:bodyPr wrap="square" lIns="0" tIns="150495" rIns="0" bIns="0" rtlCol="0" vert="horz">
            <a:spAutoFit/>
          </a:bodyPr>
          <a:lstStyle/>
          <a:p>
            <a:pPr marL="7284720">
              <a:lnSpc>
                <a:spcPct val="100000"/>
              </a:lnSpc>
              <a:spcBef>
                <a:spcPts val="1185"/>
              </a:spcBef>
            </a:pPr>
            <a:r>
              <a:rPr dirty="0" sz="1800" spc="-75">
                <a:solidFill>
                  <a:srgbClr val="FFFFFF"/>
                </a:solidFill>
                <a:latin typeface="Trebuchet MS"/>
                <a:cs typeface="Trebuchet MS"/>
              </a:rPr>
              <a:t>Valerie</a:t>
            </a:r>
            <a:r>
              <a:rPr dirty="0" sz="1800" spc="-130">
                <a:solidFill>
                  <a:srgbClr val="FFFFFF"/>
                </a:solidFill>
                <a:latin typeface="Trebuchet MS"/>
                <a:cs typeface="Trebuchet MS"/>
              </a:rPr>
              <a:t> Yow, </a:t>
            </a:r>
            <a:r>
              <a:rPr dirty="0" sz="1800" spc="-30">
                <a:solidFill>
                  <a:srgbClr val="FFFFFF"/>
                </a:solidFill>
                <a:latin typeface="Trebuchet MS"/>
                <a:cs typeface="Trebuchet MS"/>
              </a:rPr>
              <a:t>Recording</a:t>
            </a:r>
            <a:r>
              <a:rPr dirty="0" sz="18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60">
                <a:solidFill>
                  <a:srgbClr val="FFFFFF"/>
                </a:solidFill>
                <a:latin typeface="Trebuchet MS"/>
                <a:cs typeface="Trebuchet MS"/>
              </a:rPr>
              <a:t>oral</a:t>
            </a:r>
            <a:r>
              <a:rPr dirty="0" sz="1800" spc="-14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75">
                <a:solidFill>
                  <a:srgbClr val="FFFFFF"/>
                </a:solidFill>
                <a:latin typeface="Trebuchet MS"/>
                <a:cs typeface="Trebuchet MS"/>
              </a:rPr>
              <a:t>history,</a:t>
            </a:r>
            <a:r>
              <a:rPr dirty="0" sz="1800" spc="-13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Trebuchet MS"/>
                <a:cs typeface="Trebuchet MS"/>
              </a:rPr>
              <a:t>1994</a:t>
            </a:r>
            <a:endParaRPr sz="1800">
              <a:latin typeface="Trebuchet MS"/>
              <a:cs typeface="Trebuchet MS"/>
            </a:endParaRPr>
          </a:p>
          <a:p>
            <a:pPr marL="291465" indent="-282575">
              <a:lnSpc>
                <a:spcPct val="100000"/>
              </a:lnSpc>
              <a:spcBef>
                <a:spcPts val="1685"/>
              </a:spcBef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dirty="0" sz="2800" spc="-70">
                <a:latin typeface="Trebuchet MS"/>
                <a:cs typeface="Trebuchet MS"/>
              </a:rPr>
              <a:t>Απλές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100">
                <a:latin typeface="Trebuchet MS"/>
                <a:cs typeface="Trebuchet MS"/>
              </a:rPr>
              <a:t>και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65">
                <a:latin typeface="Trebuchet MS"/>
                <a:cs typeface="Trebuchet MS"/>
              </a:rPr>
              <a:t>κατανοητές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ερωτήσεις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633994" y="2688843"/>
            <a:ext cx="10923905" cy="39058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1465" indent="-282575">
              <a:lnSpc>
                <a:spcPct val="100000"/>
              </a:lnSpc>
              <a:spcBef>
                <a:spcPts val="100"/>
              </a:spcBef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dirty="0" sz="2800" spc="-30">
                <a:latin typeface="Trebuchet MS"/>
                <a:cs typeface="Trebuchet MS"/>
              </a:rPr>
              <a:t>Προσεκτική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50">
                <a:latin typeface="Trebuchet MS"/>
                <a:cs typeface="Trebuchet MS"/>
              </a:rPr>
              <a:t>ακρόαση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του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80">
                <a:latin typeface="Trebuchet MS"/>
                <a:cs typeface="Trebuchet MS"/>
              </a:rPr>
              <a:t>αφηγητή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254">
                <a:latin typeface="Trebuchet MS"/>
                <a:cs typeface="Trebuchet MS"/>
              </a:rPr>
              <a:t>–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65">
                <a:latin typeface="Trebuchet MS"/>
                <a:cs typeface="Trebuchet MS"/>
              </a:rPr>
              <a:t>τον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αφήνουμε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100">
                <a:latin typeface="Trebuchet MS"/>
                <a:cs typeface="Trebuchet MS"/>
              </a:rPr>
              <a:t>να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25">
                <a:latin typeface="Trebuchet MS"/>
                <a:cs typeface="Trebuchet MS"/>
              </a:rPr>
              <a:t>πει</a:t>
            </a:r>
            <a:r>
              <a:rPr dirty="0" sz="2800" spc="-25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όσα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θέλει.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75"/>
              </a:spcBef>
              <a:buFont typeface="Wingdings"/>
              <a:buChar char=""/>
            </a:pPr>
            <a:endParaRPr sz="2800">
              <a:latin typeface="Trebuchet MS"/>
              <a:cs typeface="Trebuchet MS"/>
            </a:endParaRPr>
          </a:p>
          <a:p>
            <a:pPr marL="291465" indent="-282575">
              <a:lnSpc>
                <a:spcPct val="100000"/>
              </a:lnSpc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dirty="0" sz="2800" spc="-10">
                <a:latin typeface="Trebuchet MS"/>
                <a:cs typeface="Trebuchet MS"/>
              </a:rPr>
              <a:t>Παρατήρηση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της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μη</a:t>
            </a:r>
            <a:r>
              <a:rPr dirty="0" sz="2800" spc="-225" b="1">
                <a:latin typeface="Trebuchet MS"/>
                <a:cs typeface="Trebuchet MS"/>
              </a:rPr>
              <a:t> </a:t>
            </a:r>
            <a:r>
              <a:rPr dirty="0" sz="2800" spc="-75" b="1">
                <a:latin typeface="Trebuchet MS"/>
                <a:cs typeface="Trebuchet MS"/>
              </a:rPr>
              <a:t>λεκτικής</a:t>
            </a:r>
            <a:r>
              <a:rPr dirty="0" sz="2800" spc="-225" b="1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συμπεριφοράς</a:t>
            </a:r>
            <a:r>
              <a:rPr dirty="0" sz="2800" spc="-220">
                <a:latin typeface="Trebuchet MS"/>
                <a:cs typeface="Trebuchet MS"/>
              </a:rPr>
              <a:t> </a:t>
            </a:r>
            <a:r>
              <a:rPr dirty="0" sz="2800">
                <a:latin typeface="Trebuchet MS"/>
                <a:cs typeface="Trebuchet MS"/>
              </a:rPr>
              <a:t>του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-80">
                <a:latin typeface="Trebuchet MS"/>
                <a:cs typeface="Trebuchet MS"/>
              </a:rPr>
              <a:t>αφηγητή</a:t>
            </a:r>
            <a:r>
              <a:rPr dirty="0" sz="2800" spc="-229">
                <a:latin typeface="Trebuchet MS"/>
                <a:cs typeface="Trebuchet MS"/>
              </a:rPr>
              <a:t> </a:t>
            </a:r>
            <a:r>
              <a:rPr dirty="0" sz="2800" spc="-50">
                <a:latin typeface="Trebuchet MS"/>
                <a:cs typeface="Trebuchet MS"/>
              </a:rPr>
              <a:t>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405"/>
              </a:spcBef>
              <a:buFont typeface="Wingdings"/>
              <a:buChar char=""/>
            </a:pPr>
            <a:endParaRPr sz="2800">
              <a:latin typeface="Trebuchet MS"/>
              <a:cs typeface="Trebuchet MS"/>
            </a:endParaRPr>
          </a:p>
          <a:p>
            <a:pPr marL="291465" indent="-282575">
              <a:lnSpc>
                <a:spcPct val="100000"/>
              </a:lnSpc>
              <a:buSzPct val="96428"/>
              <a:buFont typeface="Wingdings"/>
              <a:buChar char=""/>
              <a:tabLst>
                <a:tab pos="291465" algn="l"/>
              </a:tabLst>
            </a:pPr>
            <a:r>
              <a:rPr dirty="0" sz="2800" spc="-25">
                <a:latin typeface="Trebuchet MS"/>
                <a:cs typeface="Trebuchet MS"/>
              </a:rPr>
              <a:t>Εποπτεία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60">
                <a:latin typeface="Trebuchet MS"/>
                <a:cs typeface="Trebuchet MS"/>
              </a:rPr>
              <a:t>της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40">
                <a:latin typeface="Trebuchet MS"/>
                <a:cs typeface="Trebuchet MS"/>
              </a:rPr>
              <a:t>συνέντευξης</a:t>
            </a:r>
            <a:r>
              <a:rPr dirty="0" sz="2800" spc="-225">
                <a:latin typeface="Trebuchet MS"/>
                <a:cs typeface="Trebuchet MS"/>
              </a:rPr>
              <a:t> </a:t>
            </a:r>
            <a:r>
              <a:rPr dirty="0" sz="2800" spc="254">
                <a:latin typeface="Trebuchet MS"/>
                <a:cs typeface="Trebuchet MS"/>
              </a:rPr>
              <a:t>–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100">
                <a:latin typeface="Trebuchet MS"/>
                <a:cs typeface="Trebuchet MS"/>
              </a:rPr>
              <a:t>να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30">
                <a:latin typeface="Trebuchet MS"/>
                <a:cs typeface="Trebuchet MS"/>
              </a:rPr>
              <a:t>θυμάται</a:t>
            </a:r>
            <a:r>
              <a:rPr dirty="0" sz="2800" spc="-235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όσα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40">
                <a:latin typeface="Trebuchet MS"/>
                <a:cs typeface="Trebuchet MS"/>
              </a:rPr>
              <a:t>έχουν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ειπωθεί.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75"/>
              </a:spcBef>
              <a:buFont typeface="Wingdings"/>
              <a:buChar char=""/>
            </a:pPr>
            <a:endParaRPr sz="2800">
              <a:latin typeface="Trebuchet MS"/>
              <a:cs typeface="Trebuchet MS"/>
            </a:endParaRPr>
          </a:p>
          <a:p>
            <a:pPr marL="241300" marR="5080" indent="-232410">
              <a:lnSpc>
                <a:spcPts val="3000"/>
              </a:lnSpc>
              <a:buSzPct val="96428"/>
              <a:buFont typeface="Wingdings"/>
              <a:buChar char=""/>
              <a:tabLst>
                <a:tab pos="241300" algn="l"/>
                <a:tab pos="291465" algn="l"/>
                <a:tab pos="930910" algn="l"/>
                <a:tab pos="2012950" algn="l"/>
                <a:tab pos="2707005" algn="l"/>
                <a:tab pos="4740910" algn="l"/>
                <a:tab pos="5523865" algn="l"/>
                <a:tab pos="7734934" algn="l"/>
                <a:tab pos="8740775" algn="l"/>
                <a:tab pos="9288780" algn="l"/>
                <a:tab pos="10549890" algn="l"/>
              </a:tabLst>
            </a:pPr>
            <a:r>
              <a:rPr dirty="0" sz="2800" spc="40">
                <a:latin typeface="Trebuchet MS"/>
                <a:cs typeface="Trebuchet MS"/>
              </a:rPr>
              <a:t>	</a:t>
            </a:r>
            <a:r>
              <a:rPr dirty="0" sz="2800" spc="40">
                <a:latin typeface="Trebuchet MS"/>
                <a:cs typeface="Trebuchet MS"/>
              </a:rPr>
              <a:t>Να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10">
                <a:latin typeface="Trebuchet MS"/>
                <a:cs typeface="Trebuchet MS"/>
              </a:rPr>
              <a:t>κρίνει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25">
                <a:latin typeface="Trebuchet MS"/>
                <a:cs typeface="Trebuchet MS"/>
              </a:rPr>
              <a:t>την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10">
                <a:latin typeface="Trebuchet MS"/>
                <a:cs typeface="Trebuchet MS"/>
              </a:rPr>
              <a:t>πληρότητα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25">
                <a:latin typeface="Trebuchet MS"/>
                <a:cs typeface="Trebuchet MS"/>
              </a:rPr>
              <a:t>των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10">
                <a:latin typeface="Trebuchet MS"/>
                <a:cs typeface="Trebuchet MS"/>
              </a:rPr>
              <a:t>απαντήσεων,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20">
                <a:latin typeface="Trebuchet MS"/>
                <a:cs typeface="Trebuchet MS"/>
              </a:rPr>
              <a:t>ώστε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25">
                <a:latin typeface="Trebuchet MS"/>
                <a:cs typeface="Trebuchet MS"/>
              </a:rPr>
              <a:t>να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10">
                <a:latin typeface="Trebuchet MS"/>
                <a:cs typeface="Trebuchet MS"/>
              </a:rPr>
              <a:t>μπορεί</a:t>
            </a:r>
            <a:r>
              <a:rPr dirty="0" sz="2800">
                <a:latin typeface="Trebuchet MS"/>
                <a:cs typeface="Trebuchet MS"/>
              </a:rPr>
              <a:t>	</a:t>
            </a:r>
            <a:r>
              <a:rPr dirty="0" sz="2800" spc="-110">
                <a:latin typeface="Trebuchet MS"/>
                <a:cs typeface="Trebuchet MS"/>
              </a:rPr>
              <a:t>να </a:t>
            </a:r>
            <a:r>
              <a:rPr dirty="0" sz="2800" spc="-35">
                <a:latin typeface="Trebuchet MS"/>
                <a:cs typeface="Trebuchet MS"/>
              </a:rPr>
              <a:t>προχωρά</a:t>
            </a:r>
            <a:r>
              <a:rPr dirty="0" sz="2800" spc="-245">
                <a:latin typeface="Trebuchet MS"/>
                <a:cs typeface="Trebuchet MS"/>
              </a:rPr>
              <a:t> </a:t>
            </a:r>
            <a:r>
              <a:rPr dirty="0" sz="2800" spc="-55">
                <a:latin typeface="Trebuchet MS"/>
                <a:cs typeface="Trebuchet MS"/>
              </a:rPr>
              <a:t>στην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επόμενη</a:t>
            </a:r>
            <a:r>
              <a:rPr dirty="0" sz="2800" spc="-240">
                <a:latin typeface="Trebuchet MS"/>
                <a:cs typeface="Trebuchet MS"/>
              </a:rPr>
              <a:t> </a:t>
            </a:r>
            <a:r>
              <a:rPr dirty="0" sz="2800" spc="-10">
                <a:latin typeface="Trebuchet MS"/>
                <a:cs typeface="Trebuchet MS"/>
              </a:rPr>
              <a:t>ερώτηση.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4038600" cy="6858000"/>
            <a:chOff x="0" y="0"/>
            <a:chExt cx="40386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38600" cy="68579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355591"/>
              <a:ext cx="4038600" cy="250240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005839"/>
              <a:ext cx="3404616" cy="418490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4038600" cy="6857999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787455" y="2928111"/>
            <a:ext cx="2836545" cy="1092200"/>
          </a:xfrm>
          <a:prstGeom prst="rect">
            <a:avLst/>
          </a:prstGeom>
        </p:spPr>
        <p:txBody>
          <a:bodyPr wrap="square" lIns="0" tIns="56515" rIns="0" bIns="0" rtlCol="0" vert="horz">
            <a:spAutoFit/>
          </a:bodyPr>
          <a:lstStyle/>
          <a:p>
            <a:pPr algn="r" marL="12700" marR="5080" indent="403225">
              <a:lnSpc>
                <a:spcPts val="2690"/>
              </a:lnSpc>
              <a:spcBef>
                <a:spcPts val="445"/>
              </a:spcBef>
            </a:pPr>
            <a:r>
              <a:rPr dirty="0" sz="2500" spc="-114">
                <a:solidFill>
                  <a:srgbClr val="FFFFFF"/>
                </a:solidFill>
                <a:latin typeface="Trebuchet MS"/>
                <a:cs typeface="Trebuchet MS"/>
              </a:rPr>
              <a:t>Συμπεριφορές</a:t>
            </a:r>
            <a:r>
              <a:rPr dirty="0" sz="2500" spc="-21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80">
                <a:solidFill>
                  <a:srgbClr val="FFFFFF"/>
                </a:solidFill>
                <a:latin typeface="Trebuchet MS"/>
                <a:cs typeface="Trebuchet MS"/>
              </a:rPr>
              <a:t>που </a:t>
            </a:r>
            <a:r>
              <a:rPr dirty="0" sz="2500" spc="-110">
                <a:solidFill>
                  <a:srgbClr val="FFFFFF"/>
                </a:solidFill>
                <a:latin typeface="Trebuchet MS"/>
                <a:cs typeface="Trebuchet MS"/>
              </a:rPr>
              <a:t>μας</a:t>
            </a:r>
            <a:r>
              <a:rPr dirty="0" sz="2500" spc="-2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40">
                <a:solidFill>
                  <a:srgbClr val="FFFFFF"/>
                </a:solidFill>
                <a:latin typeface="Trebuchet MS"/>
                <a:cs typeface="Trebuchet MS"/>
              </a:rPr>
              <a:t>καθιστούν</a:t>
            </a:r>
            <a:r>
              <a:rPr dirty="0" sz="2500" spc="-2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500" spc="-140">
                <a:solidFill>
                  <a:srgbClr val="FFFFFF"/>
                </a:solidFill>
                <a:latin typeface="Trebuchet MS"/>
                <a:cs typeface="Trebuchet MS"/>
              </a:rPr>
              <a:t>κακούς</a:t>
            </a:r>
            <a:endParaRPr sz="2500">
              <a:latin typeface="Trebuchet MS"/>
              <a:cs typeface="Trebuchet MS"/>
            </a:endParaRPr>
          </a:p>
          <a:p>
            <a:pPr algn="r" marR="6350">
              <a:lnSpc>
                <a:spcPts val="2670"/>
              </a:lnSpc>
            </a:pPr>
            <a:r>
              <a:rPr dirty="0" sz="2500" spc="-10">
                <a:solidFill>
                  <a:srgbClr val="FFFFFF"/>
                </a:solidFill>
                <a:latin typeface="Trebuchet MS"/>
                <a:cs typeface="Trebuchet MS"/>
              </a:rPr>
              <a:t>ακροατές</a:t>
            </a:r>
            <a:endParaRPr sz="2500">
              <a:latin typeface="Trebuchet MS"/>
              <a:cs typeface="Trebuchet MS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4898702" y="820600"/>
            <a:ext cx="6679565" cy="965835"/>
            <a:chOff x="4898702" y="820600"/>
            <a:chExt cx="6679565" cy="965835"/>
          </a:xfrm>
        </p:grpSpPr>
        <p:sp>
          <p:nvSpPr>
            <p:cNvPr id="9" name="object 9" descr=""/>
            <p:cNvSpPr/>
            <p:nvPr/>
          </p:nvSpPr>
          <p:spPr>
            <a:xfrm>
              <a:off x="4905052" y="1174840"/>
              <a:ext cx="6666865" cy="605155"/>
            </a:xfrm>
            <a:custGeom>
              <a:avLst/>
              <a:gdLst/>
              <a:ahLst/>
              <a:cxnLst/>
              <a:rect l="l" t="t" r="r" b="b"/>
              <a:pathLst>
                <a:path w="6666865" h="605155">
                  <a:moveTo>
                    <a:pt x="0" y="0"/>
                  </a:moveTo>
                  <a:lnTo>
                    <a:pt x="6666833" y="0"/>
                  </a:lnTo>
                  <a:lnTo>
                    <a:pt x="6666833" y="604799"/>
                  </a:lnTo>
                  <a:lnTo>
                    <a:pt x="0" y="604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E97132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38393" y="820600"/>
              <a:ext cx="4666782" cy="708479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36670" y="941323"/>
            <a:ext cx="195326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FFFFFF"/>
                </a:solidFill>
              </a:rPr>
              <a:t>Ονειροπόληση</a:t>
            </a:r>
            <a:endParaRPr sz="2400"/>
          </a:p>
        </p:txBody>
      </p:sp>
      <p:grpSp>
        <p:nvGrpSpPr>
          <p:cNvPr id="12" name="object 12" descr=""/>
          <p:cNvGrpSpPr/>
          <p:nvPr/>
        </p:nvGrpSpPr>
        <p:grpSpPr>
          <a:xfrm>
            <a:off x="4898702" y="1909239"/>
            <a:ext cx="6679565" cy="965835"/>
            <a:chOff x="4898702" y="1909239"/>
            <a:chExt cx="6679565" cy="965835"/>
          </a:xfrm>
        </p:grpSpPr>
        <p:sp>
          <p:nvSpPr>
            <p:cNvPr id="13" name="object 13" descr=""/>
            <p:cNvSpPr/>
            <p:nvPr/>
          </p:nvSpPr>
          <p:spPr>
            <a:xfrm>
              <a:off x="4905052" y="2263480"/>
              <a:ext cx="6666865" cy="605155"/>
            </a:xfrm>
            <a:custGeom>
              <a:avLst/>
              <a:gdLst/>
              <a:ahLst/>
              <a:cxnLst/>
              <a:rect l="l" t="t" r="r" b="b"/>
              <a:pathLst>
                <a:path w="6666865" h="605155">
                  <a:moveTo>
                    <a:pt x="0" y="0"/>
                  </a:moveTo>
                  <a:lnTo>
                    <a:pt x="6666833" y="0"/>
                  </a:lnTo>
                  <a:lnTo>
                    <a:pt x="6666833" y="604799"/>
                  </a:lnTo>
                  <a:lnTo>
                    <a:pt x="0" y="604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D8B11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38393" y="1909239"/>
              <a:ext cx="4666782" cy="708480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5436670" y="2032508"/>
            <a:ext cx="16827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solidFill>
                  <a:srgbClr val="FFFFFF"/>
                </a:solidFill>
                <a:latin typeface="Trebuchet MS"/>
                <a:cs typeface="Trebuchet MS"/>
              </a:rPr>
              <a:t>Προβάρισμα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4898702" y="2997879"/>
            <a:ext cx="6679565" cy="965835"/>
            <a:chOff x="4898702" y="2997879"/>
            <a:chExt cx="6679565" cy="965835"/>
          </a:xfrm>
        </p:grpSpPr>
        <p:sp>
          <p:nvSpPr>
            <p:cNvPr id="17" name="object 17" descr=""/>
            <p:cNvSpPr/>
            <p:nvPr/>
          </p:nvSpPr>
          <p:spPr>
            <a:xfrm>
              <a:off x="4905052" y="3352119"/>
              <a:ext cx="6666865" cy="605155"/>
            </a:xfrm>
            <a:custGeom>
              <a:avLst/>
              <a:gdLst/>
              <a:ahLst/>
              <a:cxnLst/>
              <a:rect l="l" t="t" r="r" b="b"/>
              <a:pathLst>
                <a:path w="6666865" h="605154">
                  <a:moveTo>
                    <a:pt x="0" y="0"/>
                  </a:moveTo>
                  <a:lnTo>
                    <a:pt x="6666833" y="0"/>
                  </a:lnTo>
                  <a:lnTo>
                    <a:pt x="6666833" y="604799"/>
                  </a:lnTo>
                  <a:lnTo>
                    <a:pt x="0" y="604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8EB21E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38393" y="2997879"/>
              <a:ext cx="4666782" cy="708480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5436670" y="3120644"/>
            <a:ext cx="17100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5">
                <a:solidFill>
                  <a:srgbClr val="FFFFFF"/>
                </a:solidFill>
                <a:latin typeface="Trebuchet MS"/>
                <a:cs typeface="Trebuchet MS"/>
              </a:rPr>
              <a:t>Φιλτράρισμα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4898702" y="4086519"/>
            <a:ext cx="6679565" cy="965835"/>
            <a:chOff x="4898702" y="4086519"/>
            <a:chExt cx="6679565" cy="965835"/>
          </a:xfrm>
        </p:grpSpPr>
        <p:sp>
          <p:nvSpPr>
            <p:cNvPr id="21" name="object 21" descr=""/>
            <p:cNvSpPr/>
            <p:nvPr/>
          </p:nvSpPr>
          <p:spPr>
            <a:xfrm>
              <a:off x="4905052" y="4440758"/>
              <a:ext cx="6666865" cy="605155"/>
            </a:xfrm>
            <a:custGeom>
              <a:avLst/>
              <a:gdLst/>
              <a:ahLst/>
              <a:cxnLst/>
              <a:rect l="l" t="t" r="r" b="b"/>
              <a:pathLst>
                <a:path w="6666865" h="605154">
                  <a:moveTo>
                    <a:pt x="0" y="0"/>
                  </a:moveTo>
                  <a:lnTo>
                    <a:pt x="6666833" y="0"/>
                  </a:lnTo>
                  <a:lnTo>
                    <a:pt x="6666833" y="604799"/>
                  </a:lnTo>
                  <a:lnTo>
                    <a:pt x="0" y="604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408E1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38393" y="4086519"/>
              <a:ext cx="4666782" cy="708480"/>
            </a:xfrm>
            <a:prstGeom prst="rect">
              <a:avLst/>
            </a:prstGeom>
          </p:spPr>
        </p:pic>
      </p:grpSp>
      <p:grpSp>
        <p:nvGrpSpPr>
          <p:cNvPr id="23" name="object 23" descr=""/>
          <p:cNvGrpSpPr/>
          <p:nvPr/>
        </p:nvGrpSpPr>
        <p:grpSpPr>
          <a:xfrm>
            <a:off x="4898702" y="5175158"/>
            <a:ext cx="6679565" cy="965835"/>
            <a:chOff x="4898702" y="5175158"/>
            <a:chExt cx="6679565" cy="965835"/>
          </a:xfrm>
        </p:grpSpPr>
        <p:sp>
          <p:nvSpPr>
            <p:cNvPr id="24" name="object 24" descr=""/>
            <p:cNvSpPr/>
            <p:nvPr/>
          </p:nvSpPr>
          <p:spPr>
            <a:xfrm>
              <a:off x="4905052" y="5529398"/>
              <a:ext cx="6666865" cy="605155"/>
            </a:xfrm>
            <a:custGeom>
              <a:avLst/>
              <a:gdLst/>
              <a:ahLst/>
              <a:cxnLst/>
              <a:rect l="l" t="t" r="r" b="b"/>
              <a:pathLst>
                <a:path w="6666865" h="605154">
                  <a:moveTo>
                    <a:pt x="0" y="0"/>
                  </a:moveTo>
                  <a:lnTo>
                    <a:pt x="6666833" y="0"/>
                  </a:lnTo>
                  <a:lnTo>
                    <a:pt x="6666833" y="604799"/>
                  </a:lnTo>
                  <a:lnTo>
                    <a:pt x="0" y="604799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196B24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38393" y="5175158"/>
              <a:ext cx="4666782" cy="708480"/>
            </a:xfrm>
            <a:prstGeom prst="rect">
              <a:avLst/>
            </a:prstGeom>
          </p:spPr>
        </p:pic>
      </p:grpSp>
      <p:sp>
        <p:nvSpPr>
          <p:cNvPr id="26" name="object 26" descr=""/>
          <p:cNvSpPr txBox="1"/>
          <p:nvPr/>
        </p:nvSpPr>
        <p:spPr>
          <a:xfrm>
            <a:off x="5436670" y="4208779"/>
            <a:ext cx="3448050" cy="1479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0">
                <a:solidFill>
                  <a:srgbClr val="FFFFFF"/>
                </a:solidFill>
                <a:latin typeface="Trebuchet MS"/>
                <a:cs typeface="Trebuchet MS"/>
              </a:rPr>
              <a:t>Επικριτική</a:t>
            </a:r>
            <a:r>
              <a:rPr dirty="0" sz="2400" spc="-18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-35">
                <a:solidFill>
                  <a:srgbClr val="FFFFFF"/>
                </a:solidFill>
                <a:latin typeface="Trebuchet MS"/>
                <a:cs typeface="Trebuchet MS"/>
              </a:rPr>
              <a:t>στάση/διάθεση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400" spc="-35">
                <a:solidFill>
                  <a:srgbClr val="FFFFFF"/>
                </a:solidFill>
                <a:latin typeface="Trebuchet MS"/>
                <a:cs typeface="Trebuchet MS"/>
              </a:rPr>
              <a:t>Διάσπαση</a:t>
            </a:r>
            <a:r>
              <a:rPr dirty="0" sz="2400" spc="-17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400" spc="-10">
                <a:solidFill>
                  <a:srgbClr val="FFFFFF"/>
                </a:solidFill>
                <a:latin typeface="Trebuchet MS"/>
                <a:cs typeface="Trebuchet MS"/>
              </a:rPr>
              <a:t>προσοχής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48073" y="2538476"/>
            <a:ext cx="3988435" cy="156464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algn="just" marL="12700" marR="5080">
              <a:lnSpc>
                <a:spcPct val="90300"/>
              </a:lnSpc>
              <a:spcBef>
                <a:spcPts val="520"/>
              </a:spcBef>
            </a:pPr>
            <a:r>
              <a:rPr dirty="0" sz="3600">
                <a:latin typeface="Trebuchet MS"/>
                <a:cs typeface="Trebuchet MS"/>
              </a:rPr>
              <a:t>Παράγοντες</a:t>
            </a:r>
            <a:r>
              <a:rPr dirty="0" sz="3600" spc="480">
                <a:latin typeface="Trebuchet MS"/>
                <a:cs typeface="Trebuchet MS"/>
              </a:rPr>
              <a:t>    </a:t>
            </a:r>
            <a:r>
              <a:rPr dirty="0" sz="3600" spc="-135">
                <a:latin typeface="Trebuchet MS"/>
                <a:cs typeface="Trebuchet MS"/>
              </a:rPr>
              <a:t>που </a:t>
            </a:r>
            <a:r>
              <a:rPr dirty="0" sz="3600" spc="-190">
                <a:latin typeface="Trebuchet MS"/>
                <a:cs typeface="Trebuchet MS"/>
              </a:rPr>
              <a:t>επηρεάζουν</a:t>
            </a:r>
            <a:r>
              <a:rPr dirty="0" sz="3600" spc="-50">
                <a:latin typeface="Trebuchet MS"/>
                <a:cs typeface="Trebuchet MS"/>
              </a:rPr>
              <a:t> </a:t>
            </a:r>
            <a:r>
              <a:rPr dirty="0" sz="3600" spc="-445">
                <a:latin typeface="Trebuchet MS"/>
                <a:cs typeface="Trebuchet MS"/>
              </a:rPr>
              <a:t>τη</a:t>
            </a:r>
            <a:r>
              <a:rPr dirty="0" sz="3600" spc="175">
                <a:latin typeface="Trebuchet MS"/>
                <a:cs typeface="Trebuchet MS"/>
              </a:rPr>
              <a:t> </a:t>
            </a:r>
            <a:r>
              <a:rPr dirty="0" sz="3600" spc="-100">
                <a:latin typeface="Trebuchet MS"/>
                <a:cs typeface="Trebuchet MS"/>
              </a:rPr>
              <a:t>σχέση </a:t>
            </a:r>
            <a:r>
              <a:rPr dirty="0" sz="3600" spc="-160">
                <a:latin typeface="Trebuchet MS"/>
                <a:cs typeface="Trebuchet MS"/>
              </a:rPr>
              <a:t>ερευνητή</a:t>
            </a:r>
            <a:r>
              <a:rPr dirty="0" sz="3600" spc="-360">
                <a:latin typeface="Trebuchet MS"/>
                <a:cs typeface="Trebuchet MS"/>
              </a:rPr>
              <a:t> </a:t>
            </a:r>
            <a:r>
              <a:rPr dirty="0" sz="3600" spc="-85">
                <a:latin typeface="Trebuchet MS"/>
                <a:cs typeface="Trebuchet MS"/>
              </a:rPr>
              <a:t>-</a:t>
            </a:r>
            <a:r>
              <a:rPr dirty="0" sz="3600" spc="-350">
                <a:latin typeface="Trebuchet MS"/>
                <a:cs typeface="Trebuchet MS"/>
              </a:rPr>
              <a:t> </a:t>
            </a:r>
            <a:r>
              <a:rPr dirty="0" sz="3600" spc="-80">
                <a:latin typeface="Trebuchet MS"/>
                <a:cs typeface="Trebuchet MS"/>
              </a:rPr>
              <a:t>αφηγητή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5153890" y="124691"/>
            <a:ext cx="6525895" cy="6525895"/>
            <a:chOff x="5153890" y="124691"/>
            <a:chExt cx="6525895" cy="6525895"/>
          </a:xfrm>
        </p:grpSpPr>
        <p:sp>
          <p:nvSpPr>
            <p:cNvPr id="4" name="object 4" descr=""/>
            <p:cNvSpPr/>
            <p:nvPr/>
          </p:nvSpPr>
          <p:spPr>
            <a:xfrm>
              <a:off x="5153890" y="124691"/>
              <a:ext cx="6525895" cy="6525895"/>
            </a:xfrm>
            <a:custGeom>
              <a:avLst/>
              <a:gdLst/>
              <a:ahLst/>
              <a:cxnLst/>
              <a:rect l="l" t="t" r="r" b="b"/>
              <a:pathLst>
                <a:path w="6525895" h="6525895">
                  <a:moveTo>
                    <a:pt x="3262745" y="0"/>
                  </a:moveTo>
                  <a:lnTo>
                    <a:pt x="0" y="3262745"/>
                  </a:lnTo>
                  <a:lnTo>
                    <a:pt x="3262745" y="6525490"/>
                  </a:lnTo>
                  <a:lnTo>
                    <a:pt x="6525491" y="3262745"/>
                  </a:lnTo>
                  <a:lnTo>
                    <a:pt x="3262745" y="0"/>
                  </a:lnTo>
                  <a:close/>
                </a:path>
              </a:pathLst>
            </a:custGeom>
            <a:solidFill>
              <a:srgbClr val="F7D5C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773812" y="744612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2120775" y="0"/>
                  </a:moveTo>
                  <a:lnTo>
                    <a:pt x="424164" y="0"/>
                  </a:lnTo>
                  <a:lnTo>
                    <a:pt x="377947" y="2488"/>
                  </a:lnTo>
                  <a:lnTo>
                    <a:pt x="333171" y="9783"/>
                  </a:lnTo>
                  <a:lnTo>
                    <a:pt x="290095" y="21624"/>
                  </a:lnTo>
                  <a:lnTo>
                    <a:pt x="248979" y="37752"/>
                  </a:lnTo>
                  <a:lnTo>
                    <a:pt x="210080" y="57910"/>
                  </a:lnTo>
                  <a:lnTo>
                    <a:pt x="173658" y="81839"/>
                  </a:lnTo>
                  <a:lnTo>
                    <a:pt x="139971" y="109278"/>
                  </a:lnTo>
                  <a:lnTo>
                    <a:pt x="109278" y="139971"/>
                  </a:lnTo>
                  <a:lnTo>
                    <a:pt x="81839" y="173658"/>
                  </a:lnTo>
                  <a:lnTo>
                    <a:pt x="57910" y="210080"/>
                  </a:lnTo>
                  <a:lnTo>
                    <a:pt x="37752" y="248979"/>
                  </a:lnTo>
                  <a:lnTo>
                    <a:pt x="21624" y="290095"/>
                  </a:lnTo>
                  <a:lnTo>
                    <a:pt x="9783" y="333171"/>
                  </a:lnTo>
                  <a:lnTo>
                    <a:pt x="2488" y="377947"/>
                  </a:lnTo>
                  <a:lnTo>
                    <a:pt x="0" y="424164"/>
                  </a:lnTo>
                  <a:lnTo>
                    <a:pt x="0" y="2120775"/>
                  </a:lnTo>
                  <a:lnTo>
                    <a:pt x="2488" y="2166993"/>
                  </a:lnTo>
                  <a:lnTo>
                    <a:pt x="9783" y="2211769"/>
                  </a:lnTo>
                  <a:lnTo>
                    <a:pt x="21624" y="2254844"/>
                  </a:lnTo>
                  <a:lnTo>
                    <a:pt x="37752" y="2295961"/>
                  </a:lnTo>
                  <a:lnTo>
                    <a:pt x="57910" y="2334859"/>
                  </a:lnTo>
                  <a:lnTo>
                    <a:pt x="81839" y="2371282"/>
                  </a:lnTo>
                  <a:lnTo>
                    <a:pt x="109278" y="2404968"/>
                  </a:lnTo>
                  <a:lnTo>
                    <a:pt x="139971" y="2435661"/>
                  </a:lnTo>
                  <a:lnTo>
                    <a:pt x="173658" y="2463101"/>
                  </a:lnTo>
                  <a:lnTo>
                    <a:pt x="210080" y="2487029"/>
                  </a:lnTo>
                  <a:lnTo>
                    <a:pt x="248979" y="2507187"/>
                  </a:lnTo>
                  <a:lnTo>
                    <a:pt x="290095" y="2523316"/>
                  </a:lnTo>
                  <a:lnTo>
                    <a:pt x="333171" y="2535157"/>
                  </a:lnTo>
                  <a:lnTo>
                    <a:pt x="377947" y="2542451"/>
                  </a:lnTo>
                  <a:lnTo>
                    <a:pt x="424164" y="2544940"/>
                  </a:lnTo>
                  <a:lnTo>
                    <a:pt x="2120775" y="2544940"/>
                  </a:lnTo>
                  <a:lnTo>
                    <a:pt x="2166993" y="2542451"/>
                  </a:lnTo>
                  <a:lnTo>
                    <a:pt x="2211769" y="2535157"/>
                  </a:lnTo>
                  <a:lnTo>
                    <a:pt x="2254844" y="2523316"/>
                  </a:lnTo>
                  <a:lnTo>
                    <a:pt x="2295961" y="2507187"/>
                  </a:lnTo>
                  <a:lnTo>
                    <a:pt x="2334859" y="2487029"/>
                  </a:lnTo>
                  <a:lnTo>
                    <a:pt x="2371282" y="2463101"/>
                  </a:lnTo>
                  <a:lnTo>
                    <a:pt x="2404968" y="2435661"/>
                  </a:lnTo>
                  <a:lnTo>
                    <a:pt x="2435661" y="2404968"/>
                  </a:lnTo>
                  <a:lnTo>
                    <a:pt x="2463101" y="2371282"/>
                  </a:lnTo>
                  <a:lnTo>
                    <a:pt x="2487029" y="2334859"/>
                  </a:lnTo>
                  <a:lnTo>
                    <a:pt x="2507187" y="2295961"/>
                  </a:lnTo>
                  <a:lnTo>
                    <a:pt x="2523316" y="2254844"/>
                  </a:lnTo>
                  <a:lnTo>
                    <a:pt x="2535157" y="2211769"/>
                  </a:lnTo>
                  <a:lnTo>
                    <a:pt x="2542451" y="2166993"/>
                  </a:lnTo>
                  <a:lnTo>
                    <a:pt x="2544940" y="2120775"/>
                  </a:lnTo>
                  <a:lnTo>
                    <a:pt x="2544940" y="424164"/>
                  </a:lnTo>
                  <a:lnTo>
                    <a:pt x="2542451" y="377947"/>
                  </a:lnTo>
                  <a:lnTo>
                    <a:pt x="2535157" y="333171"/>
                  </a:lnTo>
                  <a:lnTo>
                    <a:pt x="2523316" y="290095"/>
                  </a:lnTo>
                  <a:lnTo>
                    <a:pt x="2507187" y="248979"/>
                  </a:lnTo>
                  <a:lnTo>
                    <a:pt x="2487029" y="210080"/>
                  </a:lnTo>
                  <a:lnTo>
                    <a:pt x="2463101" y="173658"/>
                  </a:lnTo>
                  <a:lnTo>
                    <a:pt x="2435661" y="139971"/>
                  </a:lnTo>
                  <a:lnTo>
                    <a:pt x="2404968" y="109278"/>
                  </a:lnTo>
                  <a:lnTo>
                    <a:pt x="2371282" y="81839"/>
                  </a:lnTo>
                  <a:lnTo>
                    <a:pt x="2334859" y="57910"/>
                  </a:lnTo>
                  <a:lnTo>
                    <a:pt x="2295961" y="37752"/>
                  </a:lnTo>
                  <a:lnTo>
                    <a:pt x="2254844" y="21624"/>
                  </a:lnTo>
                  <a:lnTo>
                    <a:pt x="2211769" y="9783"/>
                  </a:lnTo>
                  <a:lnTo>
                    <a:pt x="2166993" y="2488"/>
                  </a:lnTo>
                  <a:lnTo>
                    <a:pt x="2120775" y="0"/>
                  </a:lnTo>
                  <a:close/>
                </a:path>
              </a:pathLst>
            </a:custGeom>
            <a:solidFill>
              <a:srgbClr val="E9713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773812" y="744612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0" y="424165"/>
                  </a:moveTo>
                  <a:lnTo>
                    <a:pt x="2488" y="377947"/>
                  </a:lnTo>
                  <a:lnTo>
                    <a:pt x="9783" y="333171"/>
                  </a:lnTo>
                  <a:lnTo>
                    <a:pt x="21624" y="290096"/>
                  </a:lnTo>
                  <a:lnTo>
                    <a:pt x="37753" y="248979"/>
                  </a:lnTo>
                  <a:lnTo>
                    <a:pt x="57910" y="210080"/>
                  </a:lnTo>
                  <a:lnTo>
                    <a:pt x="81839" y="173658"/>
                  </a:lnTo>
                  <a:lnTo>
                    <a:pt x="109279" y="139971"/>
                  </a:lnTo>
                  <a:lnTo>
                    <a:pt x="139971" y="109279"/>
                  </a:lnTo>
                  <a:lnTo>
                    <a:pt x="173658" y="81839"/>
                  </a:lnTo>
                  <a:lnTo>
                    <a:pt x="210080" y="57910"/>
                  </a:lnTo>
                  <a:lnTo>
                    <a:pt x="248979" y="37753"/>
                  </a:lnTo>
                  <a:lnTo>
                    <a:pt x="290096" y="21624"/>
                  </a:lnTo>
                  <a:lnTo>
                    <a:pt x="333171" y="9783"/>
                  </a:lnTo>
                  <a:lnTo>
                    <a:pt x="377947" y="2488"/>
                  </a:lnTo>
                  <a:lnTo>
                    <a:pt x="424165" y="0"/>
                  </a:lnTo>
                  <a:lnTo>
                    <a:pt x="2120776" y="0"/>
                  </a:lnTo>
                  <a:lnTo>
                    <a:pt x="2166993" y="2488"/>
                  </a:lnTo>
                  <a:lnTo>
                    <a:pt x="2211769" y="9783"/>
                  </a:lnTo>
                  <a:lnTo>
                    <a:pt x="2254845" y="21624"/>
                  </a:lnTo>
                  <a:lnTo>
                    <a:pt x="2295961" y="37753"/>
                  </a:lnTo>
                  <a:lnTo>
                    <a:pt x="2334860" y="57910"/>
                  </a:lnTo>
                  <a:lnTo>
                    <a:pt x="2371282" y="81839"/>
                  </a:lnTo>
                  <a:lnTo>
                    <a:pt x="2404969" y="109279"/>
                  </a:lnTo>
                  <a:lnTo>
                    <a:pt x="2435661" y="139971"/>
                  </a:lnTo>
                  <a:lnTo>
                    <a:pt x="2463101" y="173658"/>
                  </a:lnTo>
                  <a:lnTo>
                    <a:pt x="2487030" y="210080"/>
                  </a:lnTo>
                  <a:lnTo>
                    <a:pt x="2507188" y="248979"/>
                  </a:lnTo>
                  <a:lnTo>
                    <a:pt x="2523316" y="290096"/>
                  </a:lnTo>
                  <a:lnTo>
                    <a:pt x="2535157" y="333171"/>
                  </a:lnTo>
                  <a:lnTo>
                    <a:pt x="2542452" y="377947"/>
                  </a:lnTo>
                  <a:lnTo>
                    <a:pt x="2544941" y="424165"/>
                  </a:lnTo>
                  <a:lnTo>
                    <a:pt x="2544941" y="2120776"/>
                  </a:lnTo>
                  <a:lnTo>
                    <a:pt x="2542452" y="2166993"/>
                  </a:lnTo>
                  <a:lnTo>
                    <a:pt x="2535157" y="2211769"/>
                  </a:lnTo>
                  <a:lnTo>
                    <a:pt x="2523316" y="2254845"/>
                  </a:lnTo>
                  <a:lnTo>
                    <a:pt x="2507188" y="2295961"/>
                  </a:lnTo>
                  <a:lnTo>
                    <a:pt x="2487030" y="2334860"/>
                  </a:lnTo>
                  <a:lnTo>
                    <a:pt x="2463101" y="2371282"/>
                  </a:lnTo>
                  <a:lnTo>
                    <a:pt x="2435661" y="2404969"/>
                  </a:lnTo>
                  <a:lnTo>
                    <a:pt x="2404969" y="2435661"/>
                  </a:lnTo>
                  <a:lnTo>
                    <a:pt x="2371282" y="2463101"/>
                  </a:lnTo>
                  <a:lnTo>
                    <a:pt x="2334860" y="2487030"/>
                  </a:lnTo>
                  <a:lnTo>
                    <a:pt x="2295961" y="2507188"/>
                  </a:lnTo>
                  <a:lnTo>
                    <a:pt x="2254845" y="2523316"/>
                  </a:lnTo>
                  <a:lnTo>
                    <a:pt x="2211769" y="2535157"/>
                  </a:lnTo>
                  <a:lnTo>
                    <a:pt x="2166993" y="2542452"/>
                  </a:lnTo>
                  <a:lnTo>
                    <a:pt x="2120776" y="2544941"/>
                  </a:lnTo>
                  <a:lnTo>
                    <a:pt x="424165" y="2544941"/>
                  </a:lnTo>
                  <a:lnTo>
                    <a:pt x="377947" y="2542452"/>
                  </a:lnTo>
                  <a:lnTo>
                    <a:pt x="333171" y="2535157"/>
                  </a:lnTo>
                  <a:lnTo>
                    <a:pt x="290096" y="2523316"/>
                  </a:lnTo>
                  <a:lnTo>
                    <a:pt x="248979" y="2507188"/>
                  </a:lnTo>
                  <a:lnTo>
                    <a:pt x="210080" y="2487030"/>
                  </a:lnTo>
                  <a:lnTo>
                    <a:pt x="173658" y="2463101"/>
                  </a:lnTo>
                  <a:lnTo>
                    <a:pt x="139971" y="2435661"/>
                  </a:lnTo>
                  <a:lnTo>
                    <a:pt x="109279" y="2404969"/>
                  </a:lnTo>
                  <a:lnTo>
                    <a:pt x="81839" y="2371282"/>
                  </a:lnTo>
                  <a:lnTo>
                    <a:pt x="57910" y="2334860"/>
                  </a:lnTo>
                  <a:lnTo>
                    <a:pt x="37753" y="2295961"/>
                  </a:lnTo>
                  <a:lnTo>
                    <a:pt x="21624" y="2254845"/>
                  </a:lnTo>
                  <a:lnTo>
                    <a:pt x="9783" y="2211769"/>
                  </a:lnTo>
                  <a:lnTo>
                    <a:pt x="2488" y="2166993"/>
                  </a:lnTo>
                  <a:lnTo>
                    <a:pt x="0" y="2120776"/>
                  </a:lnTo>
                  <a:lnTo>
                    <a:pt x="0" y="4241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05174" y="1695703"/>
            <a:ext cx="1482725" cy="5283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150">
                <a:solidFill>
                  <a:srgbClr val="FFFFFF"/>
                </a:solidFill>
              </a:rPr>
              <a:t>Η</a:t>
            </a:r>
            <a:r>
              <a:rPr dirty="0" sz="3300" spc="-325">
                <a:solidFill>
                  <a:srgbClr val="FFFFFF"/>
                </a:solidFill>
              </a:rPr>
              <a:t> </a:t>
            </a:r>
            <a:r>
              <a:rPr dirty="0" sz="3300" spc="-105">
                <a:solidFill>
                  <a:srgbClr val="FFFFFF"/>
                </a:solidFill>
              </a:rPr>
              <a:t>ηλικία</a:t>
            </a:r>
            <a:endParaRPr sz="3300"/>
          </a:p>
        </p:txBody>
      </p:sp>
      <p:grpSp>
        <p:nvGrpSpPr>
          <p:cNvPr id="8" name="object 8" descr=""/>
          <p:cNvGrpSpPr/>
          <p:nvPr/>
        </p:nvGrpSpPr>
        <p:grpSpPr>
          <a:xfrm>
            <a:off x="8504993" y="735087"/>
            <a:ext cx="2564130" cy="2564130"/>
            <a:chOff x="8504993" y="735087"/>
            <a:chExt cx="2564130" cy="2564130"/>
          </a:xfrm>
        </p:grpSpPr>
        <p:sp>
          <p:nvSpPr>
            <p:cNvPr id="9" name="object 9" descr=""/>
            <p:cNvSpPr/>
            <p:nvPr/>
          </p:nvSpPr>
          <p:spPr>
            <a:xfrm>
              <a:off x="8514518" y="744612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2120775" y="0"/>
                  </a:moveTo>
                  <a:lnTo>
                    <a:pt x="424164" y="0"/>
                  </a:lnTo>
                  <a:lnTo>
                    <a:pt x="377947" y="2488"/>
                  </a:lnTo>
                  <a:lnTo>
                    <a:pt x="333171" y="9783"/>
                  </a:lnTo>
                  <a:lnTo>
                    <a:pt x="290095" y="21624"/>
                  </a:lnTo>
                  <a:lnTo>
                    <a:pt x="248979" y="37752"/>
                  </a:lnTo>
                  <a:lnTo>
                    <a:pt x="210080" y="57910"/>
                  </a:lnTo>
                  <a:lnTo>
                    <a:pt x="173658" y="81839"/>
                  </a:lnTo>
                  <a:lnTo>
                    <a:pt x="139971" y="109278"/>
                  </a:lnTo>
                  <a:lnTo>
                    <a:pt x="109278" y="139971"/>
                  </a:lnTo>
                  <a:lnTo>
                    <a:pt x="81839" y="173658"/>
                  </a:lnTo>
                  <a:lnTo>
                    <a:pt x="57910" y="210080"/>
                  </a:lnTo>
                  <a:lnTo>
                    <a:pt x="37752" y="248979"/>
                  </a:lnTo>
                  <a:lnTo>
                    <a:pt x="21624" y="290095"/>
                  </a:lnTo>
                  <a:lnTo>
                    <a:pt x="9783" y="333171"/>
                  </a:lnTo>
                  <a:lnTo>
                    <a:pt x="2488" y="377947"/>
                  </a:lnTo>
                  <a:lnTo>
                    <a:pt x="0" y="424164"/>
                  </a:lnTo>
                  <a:lnTo>
                    <a:pt x="0" y="2120775"/>
                  </a:lnTo>
                  <a:lnTo>
                    <a:pt x="2488" y="2166993"/>
                  </a:lnTo>
                  <a:lnTo>
                    <a:pt x="9783" y="2211769"/>
                  </a:lnTo>
                  <a:lnTo>
                    <a:pt x="21624" y="2254844"/>
                  </a:lnTo>
                  <a:lnTo>
                    <a:pt x="37752" y="2295961"/>
                  </a:lnTo>
                  <a:lnTo>
                    <a:pt x="57910" y="2334859"/>
                  </a:lnTo>
                  <a:lnTo>
                    <a:pt x="81839" y="2371282"/>
                  </a:lnTo>
                  <a:lnTo>
                    <a:pt x="109278" y="2404968"/>
                  </a:lnTo>
                  <a:lnTo>
                    <a:pt x="139971" y="2435661"/>
                  </a:lnTo>
                  <a:lnTo>
                    <a:pt x="173658" y="2463101"/>
                  </a:lnTo>
                  <a:lnTo>
                    <a:pt x="210080" y="2487029"/>
                  </a:lnTo>
                  <a:lnTo>
                    <a:pt x="248979" y="2507187"/>
                  </a:lnTo>
                  <a:lnTo>
                    <a:pt x="290095" y="2523316"/>
                  </a:lnTo>
                  <a:lnTo>
                    <a:pt x="333171" y="2535157"/>
                  </a:lnTo>
                  <a:lnTo>
                    <a:pt x="377947" y="2542451"/>
                  </a:lnTo>
                  <a:lnTo>
                    <a:pt x="424164" y="2544940"/>
                  </a:lnTo>
                  <a:lnTo>
                    <a:pt x="2120775" y="2544940"/>
                  </a:lnTo>
                  <a:lnTo>
                    <a:pt x="2166993" y="2542451"/>
                  </a:lnTo>
                  <a:lnTo>
                    <a:pt x="2211769" y="2535157"/>
                  </a:lnTo>
                  <a:lnTo>
                    <a:pt x="2254844" y="2523316"/>
                  </a:lnTo>
                  <a:lnTo>
                    <a:pt x="2295961" y="2507187"/>
                  </a:lnTo>
                  <a:lnTo>
                    <a:pt x="2334859" y="2487029"/>
                  </a:lnTo>
                  <a:lnTo>
                    <a:pt x="2371282" y="2463101"/>
                  </a:lnTo>
                  <a:lnTo>
                    <a:pt x="2404968" y="2435661"/>
                  </a:lnTo>
                  <a:lnTo>
                    <a:pt x="2435661" y="2404968"/>
                  </a:lnTo>
                  <a:lnTo>
                    <a:pt x="2463101" y="2371282"/>
                  </a:lnTo>
                  <a:lnTo>
                    <a:pt x="2487029" y="2334859"/>
                  </a:lnTo>
                  <a:lnTo>
                    <a:pt x="2507187" y="2295961"/>
                  </a:lnTo>
                  <a:lnTo>
                    <a:pt x="2523316" y="2254844"/>
                  </a:lnTo>
                  <a:lnTo>
                    <a:pt x="2535157" y="2211769"/>
                  </a:lnTo>
                  <a:lnTo>
                    <a:pt x="2542451" y="2166993"/>
                  </a:lnTo>
                  <a:lnTo>
                    <a:pt x="2544940" y="2120775"/>
                  </a:lnTo>
                  <a:lnTo>
                    <a:pt x="2544940" y="424164"/>
                  </a:lnTo>
                  <a:lnTo>
                    <a:pt x="2542451" y="377947"/>
                  </a:lnTo>
                  <a:lnTo>
                    <a:pt x="2535157" y="333171"/>
                  </a:lnTo>
                  <a:lnTo>
                    <a:pt x="2523316" y="290095"/>
                  </a:lnTo>
                  <a:lnTo>
                    <a:pt x="2507187" y="248979"/>
                  </a:lnTo>
                  <a:lnTo>
                    <a:pt x="2487029" y="210080"/>
                  </a:lnTo>
                  <a:lnTo>
                    <a:pt x="2463101" y="173658"/>
                  </a:lnTo>
                  <a:lnTo>
                    <a:pt x="2435661" y="139971"/>
                  </a:lnTo>
                  <a:lnTo>
                    <a:pt x="2404968" y="109278"/>
                  </a:lnTo>
                  <a:lnTo>
                    <a:pt x="2371282" y="81839"/>
                  </a:lnTo>
                  <a:lnTo>
                    <a:pt x="2334859" y="57910"/>
                  </a:lnTo>
                  <a:lnTo>
                    <a:pt x="2295961" y="37752"/>
                  </a:lnTo>
                  <a:lnTo>
                    <a:pt x="2254844" y="21624"/>
                  </a:lnTo>
                  <a:lnTo>
                    <a:pt x="2211769" y="9783"/>
                  </a:lnTo>
                  <a:lnTo>
                    <a:pt x="2166993" y="2488"/>
                  </a:lnTo>
                  <a:lnTo>
                    <a:pt x="2120775" y="0"/>
                  </a:lnTo>
                  <a:close/>
                </a:path>
              </a:pathLst>
            </a:custGeom>
            <a:solidFill>
              <a:srgbClr val="196B2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514518" y="744612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0" y="424165"/>
                  </a:moveTo>
                  <a:lnTo>
                    <a:pt x="2488" y="377947"/>
                  </a:lnTo>
                  <a:lnTo>
                    <a:pt x="9783" y="333171"/>
                  </a:lnTo>
                  <a:lnTo>
                    <a:pt x="21624" y="290096"/>
                  </a:lnTo>
                  <a:lnTo>
                    <a:pt x="37753" y="248979"/>
                  </a:lnTo>
                  <a:lnTo>
                    <a:pt x="57910" y="210080"/>
                  </a:lnTo>
                  <a:lnTo>
                    <a:pt x="81839" y="173658"/>
                  </a:lnTo>
                  <a:lnTo>
                    <a:pt x="109279" y="139971"/>
                  </a:lnTo>
                  <a:lnTo>
                    <a:pt x="139971" y="109279"/>
                  </a:lnTo>
                  <a:lnTo>
                    <a:pt x="173658" y="81839"/>
                  </a:lnTo>
                  <a:lnTo>
                    <a:pt x="210080" y="57910"/>
                  </a:lnTo>
                  <a:lnTo>
                    <a:pt x="248979" y="37753"/>
                  </a:lnTo>
                  <a:lnTo>
                    <a:pt x="290096" y="21624"/>
                  </a:lnTo>
                  <a:lnTo>
                    <a:pt x="333171" y="9783"/>
                  </a:lnTo>
                  <a:lnTo>
                    <a:pt x="377947" y="2488"/>
                  </a:lnTo>
                  <a:lnTo>
                    <a:pt x="424165" y="0"/>
                  </a:lnTo>
                  <a:lnTo>
                    <a:pt x="2120776" y="0"/>
                  </a:lnTo>
                  <a:lnTo>
                    <a:pt x="2166993" y="2488"/>
                  </a:lnTo>
                  <a:lnTo>
                    <a:pt x="2211769" y="9783"/>
                  </a:lnTo>
                  <a:lnTo>
                    <a:pt x="2254845" y="21624"/>
                  </a:lnTo>
                  <a:lnTo>
                    <a:pt x="2295961" y="37753"/>
                  </a:lnTo>
                  <a:lnTo>
                    <a:pt x="2334860" y="57910"/>
                  </a:lnTo>
                  <a:lnTo>
                    <a:pt x="2371282" y="81839"/>
                  </a:lnTo>
                  <a:lnTo>
                    <a:pt x="2404969" y="109279"/>
                  </a:lnTo>
                  <a:lnTo>
                    <a:pt x="2435661" y="139971"/>
                  </a:lnTo>
                  <a:lnTo>
                    <a:pt x="2463101" y="173658"/>
                  </a:lnTo>
                  <a:lnTo>
                    <a:pt x="2487030" y="210080"/>
                  </a:lnTo>
                  <a:lnTo>
                    <a:pt x="2507188" y="248979"/>
                  </a:lnTo>
                  <a:lnTo>
                    <a:pt x="2523316" y="290096"/>
                  </a:lnTo>
                  <a:lnTo>
                    <a:pt x="2535157" y="333171"/>
                  </a:lnTo>
                  <a:lnTo>
                    <a:pt x="2542452" y="377947"/>
                  </a:lnTo>
                  <a:lnTo>
                    <a:pt x="2544941" y="424165"/>
                  </a:lnTo>
                  <a:lnTo>
                    <a:pt x="2544941" y="2120776"/>
                  </a:lnTo>
                  <a:lnTo>
                    <a:pt x="2542452" y="2166993"/>
                  </a:lnTo>
                  <a:lnTo>
                    <a:pt x="2535157" y="2211769"/>
                  </a:lnTo>
                  <a:lnTo>
                    <a:pt x="2523316" y="2254845"/>
                  </a:lnTo>
                  <a:lnTo>
                    <a:pt x="2507188" y="2295961"/>
                  </a:lnTo>
                  <a:lnTo>
                    <a:pt x="2487030" y="2334860"/>
                  </a:lnTo>
                  <a:lnTo>
                    <a:pt x="2463101" y="2371282"/>
                  </a:lnTo>
                  <a:lnTo>
                    <a:pt x="2435661" y="2404969"/>
                  </a:lnTo>
                  <a:lnTo>
                    <a:pt x="2404969" y="2435661"/>
                  </a:lnTo>
                  <a:lnTo>
                    <a:pt x="2371282" y="2463101"/>
                  </a:lnTo>
                  <a:lnTo>
                    <a:pt x="2334860" y="2487030"/>
                  </a:lnTo>
                  <a:lnTo>
                    <a:pt x="2295961" y="2507188"/>
                  </a:lnTo>
                  <a:lnTo>
                    <a:pt x="2254845" y="2523316"/>
                  </a:lnTo>
                  <a:lnTo>
                    <a:pt x="2211769" y="2535157"/>
                  </a:lnTo>
                  <a:lnTo>
                    <a:pt x="2166993" y="2542452"/>
                  </a:lnTo>
                  <a:lnTo>
                    <a:pt x="2120776" y="2544941"/>
                  </a:lnTo>
                  <a:lnTo>
                    <a:pt x="424165" y="2544941"/>
                  </a:lnTo>
                  <a:lnTo>
                    <a:pt x="377947" y="2542452"/>
                  </a:lnTo>
                  <a:lnTo>
                    <a:pt x="333171" y="2535157"/>
                  </a:lnTo>
                  <a:lnTo>
                    <a:pt x="290096" y="2523316"/>
                  </a:lnTo>
                  <a:lnTo>
                    <a:pt x="248979" y="2507188"/>
                  </a:lnTo>
                  <a:lnTo>
                    <a:pt x="210080" y="2487030"/>
                  </a:lnTo>
                  <a:lnTo>
                    <a:pt x="173658" y="2463101"/>
                  </a:lnTo>
                  <a:lnTo>
                    <a:pt x="139971" y="2435661"/>
                  </a:lnTo>
                  <a:lnTo>
                    <a:pt x="109279" y="2404969"/>
                  </a:lnTo>
                  <a:lnTo>
                    <a:pt x="81839" y="2371282"/>
                  </a:lnTo>
                  <a:lnTo>
                    <a:pt x="57910" y="2334860"/>
                  </a:lnTo>
                  <a:lnTo>
                    <a:pt x="37753" y="2295961"/>
                  </a:lnTo>
                  <a:lnTo>
                    <a:pt x="21624" y="2254845"/>
                  </a:lnTo>
                  <a:lnTo>
                    <a:pt x="9783" y="2211769"/>
                  </a:lnTo>
                  <a:lnTo>
                    <a:pt x="2488" y="2166993"/>
                  </a:lnTo>
                  <a:lnTo>
                    <a:pt x="0" y="2120776"/>
                  </a:lnTo>
                  <a:lnTo>
                    <a:pt x="0" y="4241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9067976" y="1695703"/>
            <a:ext cx="1438275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300" spc="-340">
                <a:solidFill>
                  <a:srgbClr val="FFFFFF"/>
                </a:solidFill>
                <a:latin typeface="Trebuchet MS"/>
                <a:cs typeface="Trebuchet MS"/>
              </a:rPr>
              <a:t>Το</a:t>
            </a:r>
            <a:r>
              <a:rPr dirty="0" sz="33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65">
                <a:solidFill>
                  <a:srgbClr val="FFFFFF"/>
                </a:solidFill>
                <a:latin typeface="Trebuchet MS"/>
                <a:cs typeface="Trebuchet MS"/>
              </a:rPr>
              <a:t>φύλο</a:t>
            </a:r>
            <a:endParaRPr sz="3300">
              <a:latin typeface="Trebuchet MS"/>
              <a:cs typeface="Trebuchet MS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5764287" y="3475793"/>
            <a:ext cx="2564130" cy="2564130"/>
            <a:chOff x="5764287" y="3475793"/>
            <a:chExt cx="2564130" cy="2564130"/>
          </a:xfrm>
        </p:grpSpPr>
        <p:sp>
          <p:nvSpPr>
            <p:cNvPr id="13" name="object 13" descr=""/>
            <p:cNvSpPr/>
            <p:nvPr/>
          </p:nvSpPr>
          <p:spPr>
            <a:xfrm>
              <a:off x="5773812" y="3485318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2120775" y="0"/>
                  </a:moveTo>
                  <a:lnTo>
                    <a:pt x="424164" y="0"/>
                  </a:lnTo>
                  <a:lnTo>
                    <a:pt x="377947" y="2488"/>
                  </a:lnTo>
                  <a:lnTo>
                    <a:pt x="333171" y="9783"/>
                  </a:lnTo>
                  <a:lnTo>
                    <a:pt x="290095" y="21624"/>
                  </a:lnTo>
                  <a:lnTo>
                    <a:pt x="248979" y="37753"/>
                  </a:lnTo>
                  <a:lnTo>
                    <a:pt x="210080" y="57911"/>
                  </a:lnTo>
                  <a:lnTo>
                    <a:pt x="173658" y="81839"/>
                  </a:lnTo>
                  <a:lnTo>
                    <a:pt x="139971" y="109279"/>
                  </a:lnTo>
                  <a:lnTo>
                    <a:pt x="109278" y="139972"/>
                  </a:lnTo>
                  <a:lnTo>
                    <a:pt x="81839" y="173658"/>
                  </a:lnTo>
                  <a:lnTo>
                    <a:pt x="57910" y="210080"/>
                  </a:lnTo>
                  <a:lnTo>
                    <a:pt x="37752" y="248979"/>
                  </a:lnTo>
                  <a:lnTo>
                    <a:pt x="21624" y="290096"/>
                  </a:lnTo>
                  <a:lnTo>
                    <a:pt x="9783" y="333171"/>
                  </a:lnTo>
                  <a:lnTo>
                    <a:pt x="2488" y="377947"/>
                  </a:lnTo>
                  <a:lnTo>
                    <a:pt x="0" y="424164"/>
                  </a:lnTo>
                  <a:lnTo>
                    <a:pt x="0" y="2120775"/>
                  </a:lnTo>
                  <a:lnTo>
                    <a:pt x="2488" y="2166993"/>
                  </a:lnTo>
                  <a:lnTo>
                    <a:pt x="9783" y="2211769"/>
                  </a:lnTo>
                  <a:lnTo>
                    <a:pt x="21624" y="2254844"/>
                  </a:lnTo>
                  <a:lnTo>
                    <a:pt x="37752" y="2295961"/>
                  </a:lnTo>
                  <a:lnTo>
                    <a:pt x="57910" y="2334859"/>
                  </a:lnTo>
                  <a:lnTo>
                    <a:pt x="81839" y="2371282"/>
                  </a:lnTo>
                  <a:lnTo>
                    <a:pt x="109278" y="2404968"/>
                  </a:lnTo>
                  <a:lnTo>
                    <a:pt x="139971" y="2435661"/>
                  </a:lnTo>
                  <a:lnTo>
                    <a:pt x="173658" y="2463101"/>
                  </a:lnTo>
                  <a:lnTo>
                    <a:pt x="210080" y="2487029"/>
                  </a:lnTo>
                  <a:lnTo>
                    <a:pt x="248979" y="2507187"/>
                  </a:lnTo>
                  <a:lnTo>
                    <a:pt x="290095" y="2523316"/>
                  </a:lnTo>
                  <a:lnTo>
                    <a:pt x="333171" y="2535157"/>
                  </a:lnTo>
                  <a:lnTo>
                    <a:pt x="377947" y="2542451"/>
                  </a:lnTo>
                  <a:lnTo>
                    <a:pt x="424164" y="2544940"/>
                  </a:lnTo>
                  <a:lnTo>
                    <a:pt x="2120775" y="2544940"/>
                  </a:lnTo>
                  <a:lnTo>
                    <a:pt x="2166993" y="2542451"/>
                  </a:lnTo>
                  <a:lnTo>
                    <a:pt x="2211769" y="2535157"/>
                  </a:lnTo>
                  <a:lnTo>
                    <a:pt x="2254844" y="2523316"/>
                  </a:lnTo>
                  <a:lnTo>
                    <a:pt x="2295961" y="2507187"/>
                  </a:lnTo>
                  <a:lnTo>
                    <a:pt x="2334859" y="2487029"/>
                  </a:lnTo>
                  <a:lnTo>
                    <a:pt x="2371282" y="2463101"/>
                  </a:lnTo>
                  <a:lnTo>
                    <a:pt x="2404968" y="2435661"/>
                  </a:lnTo>
                  <a:lnTo>
                    <a:pt x="2435661" y="2404968"/>
                  </a:lnTo>
                  <a:lnTo>
                    <a:pt x="2463101" y="2371282"/>
                  </a:lnTo>
                  <a:lnTo>
                    <a:pt x="2487029" y="2334859"/>
                  </a:lnTo>
                  <a:lnTo>
                    <a:pt x="2507187" y="2295961"/>
                  </a:lnTo>
                  <a:lnTo>
                    <a:pt x="2523316" y="2254844"/>
                  </a:lnTo>
                  <a:lnTo>
                    <a:pt x="2535157" y="2211769"/>
                  </a:lnTo>
                  <a:lnTo>
                    <a:pt x="2542451" y="2166993"/>
                  </a:lnTo>
                  <a:lnTo>
                    <a:pt x="2544940" y="2120775"/>
                  </a:lnTo>
                  <a:lnTo>
                    <a:pt x="2544940" y="424164"/>
                  </a:lnTo>
                  <a:lnTo>
                    <a:pt x="2542451" y="377947"/>
                  </a:lnTo>
                  <a:lnTo>
                    <a:pt x="2535157" y="333171"/>
                  </a:lnTo>
                  <a:lnTo>
                    <a:pt x="2523316" y="290096"/>
                  </a:lnTo>
                  <a:lnTo>
                    <a:pt x="2507187" y="248979"/>
                  </a:lnTo>
                  <a:lnTo>
                    <a:pt x="2487029" y="210080"/>
                  </a:lnTo>
                  <a:lnTo>
                    <a:pt x="2463101" y="173658"/>
                  </a:lnTo>
                  <a:lnTo>
                    <a:pt x="2435661" y="139972"/>
                  </a:lnTo>
                  <a:lnTo>
                    <a:pt x="2404968" y="109279"/>
                  </a:lnTo>
                  <a:lnTo>
                    <a:pt x="2371282" y="81839"/>
                  </a:lnTo>
                  <a:lnTo>
                    <a:pt x="2334859" y="57911"/>
                  </a:lnTo>
                  <a:lnTo>
                    <a:pt x="2295961" y="37753"/>
                  </a:lnTo>
                  <a:lnTo>
                    <a:pt x="2254844" y="21624"/>
                  </a:lnTo>
                  <a:lnTo>
                    <a:pt x="2211769" y="9783"/>
                  </a:lnTo>
                  <a:lnTo>
                    <a:pt x="2166993" y="2488"/>
                  </a:lnTo>
                  <a:lnTo>
                    <a:pt x="2120775" y="0"/>
                  </a:lnTo>
                  <a:close/>
                </a:path>
              </a:pathLst>
            </a:custGeom>
            <a:solidFill>
              <a:srgbClr val="0F9ED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773812" y="3485318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0" y="424165"/>
                  </a:moveTo>
                  <a:lnTo>
                    <a:pt x="2488" y="377947"/>
                  </a:lnTo>
                  <a:lnTo>
                    <a:pt x="9783" y="333171"/>
                  </a:lnTo>
                  <a:lnTo>
                    <a:pt x="21624" y="290096"/>
                  </a:lnTo>
                  <a:lnTo>
                    <a:pt x="37753" y="248979"/>
                  </a:lnTo>
                  <a:lnTo>
                    <a:pt x="57910" y="210080"/>
                  </a:lnTo>
                  <a:lnTo>
                    <a:pt x="81839" y="173658"/>
                  </a:lnTo>
                  <a:lnTo>
                    <a:pt x="109279" y="139971"/>
                  </a:lnTo>
                  <a:lnTo>
                    <a:pt x="139971" y="109279"/>
                  </a:lnTo>
                  <a:lnTo>
                    <a:pt x="173658" y="81839"/>
                  </a:lnTo>
                  <a:lnTo>
                    <a:pt x="210080" y="57910"/>
                  </a:lnTo>
                  <a:lnTo>
                    <a:pt x="248979" y="37753"/>
                  </a:lnTo>
                  <a:lnTo>
                    <a:pt x="290096" y="21624"/>
                  </a:lnTo>
                  <a:lnTo>
                    <a:pt x="333171" y="9783"/>
                  </a:lnTo>
                  <a:lnTo>
                    <a:pt x="377947" y="2488"/>
                  </a:lnTo>
                  <a:lnTo>
                    <a:pt x="424165" y="0"/>
                  </a:lnTo>
                  <a:lnTo>
                    <a:pt x="2120776" y="0"/>
                  </a:lnTo>
                  <a:lnTo>
                    <a:pt x="2166993" y="2488"/>
                  </a:lnTo>
                  <a:lnTo>
                    <a:pt x="2211769" y="9783"/>
                  </a:lnTo>
                  <a:lnTo>
                    <a:pt x="2254845" y="21624"/>
                  </a:lnTo>
                  <a:lnTo>
                    <a:pt x="2295961" y="37753"/>
                  </a:lnTo>
                  <a:lnTo>
                    <a:pt x="2334860" y="57910"/>
                  </a:lnTo>
                  <a:lnTo>
                    <a:pt x="2371282" y="81839"/>
                  </a:lnTo>
                  <a:lnTo>
                    <a:pt x="2404969" y="109279"/>
                  </a:lnTo>
                  <a:lnTo>
                    <a:pt x="2435661" y="139971"/>
                  </a:lnTo>
                  <a:lnTo>
                    <a:pt x="2463101" y="173658"/>
                  </a:lnTo>
                  <a:lnTo>
                    <a:pt x="2487030" y="210080"/>
                  </a:lnTo>
                  <a:lnTo>
                    <a:pt x="2507188" y="248979"/>
                  </a:lnTo>
                  <a:lnTo>
                    <a:pt x="2523316" y="290096"/>
                  </a:lnTo>
                  <a:lnTo>
                    <a:pt x="2535157" y="333171"/>
                  </a:lnTo>
                  <a:lnTo>
                    <a:pt x="2542452" y="377947"/>
                  </a:lnTo>
                  <a:lnTo>
                    <a:pt x="2544941" y="424165"/>
                  </a:lnTo>
                  <a:lnTo>
                    <a:pt x="2544941" y="2120776"/>
                  </a:lnTo>
                  <a:lnTo>
                    <a:pt x="2542452" y="2166993"/>
                  </a:lnTo>
                  <a:lnTo>
                    <a:pt x="2535157" y="2211769"/>
                  </a:lnTo>
                  <a:lnTo>
                    <a:pt x="2523316" y="2254845"/>
                  </a:lnTo>
                  <a:lnTo>
                    <a:pt x="2507188" y="2295961"/>
                  </a:lnTo>
                  <a:lnTo>
                    <a:pt x="2487030" y="2334860"/>
                  </a:lnTo>
                  <a:lnTo>
                    <a:pt x="2463101" y="2371282"/>
                  </a:lnTo>
                  <a:lnTo>
                    <a:pt x="2435661" y="2404969"/>
                  </a:lnTo>
                  <a:lnTo>
                    <a:pt x="2404969" y="2435661"/>
                  </a:lnTo>
                  <a:lnTo>
                    <a:pt x="2371282" y="2463101"/>
                  </a:lnTo>
                  <a:lnTo>
                    <a:pt x="2334860" y="2487030"/>
                  </a:lnTo>
                  <a:lnTo>
                    <a:pt x="2295961" y="2507188"/>
                  </a:lnTo>
                  <a:lnTo>
                    <a:pt x="2254845" y="2523316"/>
                  </a:lnTo>
                  <a:lnTo>
                    <a:pt x="2211769" y="2535157"/>
                  </a:lnTo>
                  <a:lnTo>
                    <a:pt x="2166993" y="2542452"/>
                  </a:lnTo>
                  <a:lnTo>
                    <a:pt x="2120776" y="2544941"/>
                  </a:lnTo>
                  <a:lnTo>
                    <a:pt x="424165" y="2544941"/>
                  </a:lnTo>
                  <a:lnTo>
                    <a:pt x="377947" y="2542452"/>
                  </a:lnTo>
                  <a:lnTo>
                    <a:pt x="333171" y="2535157"/>
                  </a:lnTo>
                  <a:lnTo>
                    <a:pt x="290096" y="2523316"/>
                  </a:lnTo>
                  <a:lnTo>
                    <a:pt x="248979" y="2507188"/>
                  </a:lnTo>
                  <a:lnTo>
                    <a:pt x="210080" y="2487030"/>
                  </a:lnTo>
                  <a:lnTo>
                    <a:pt x="173658" y="2463101"/>
                  </a:lnTo>
                  <a:lnTo>
                    <a:pt x="139971" y="2435661"/>
                  </a:lnTo>
                  <a:lnTo>
                    <a:pt x="109279" y="2404969"/>
                  </a:lnTo>
                  <a:lnTo>
                    <a:pt x="81839" y="2371282"/>
                  </a:lnTo>
                  <a:lnTo>
                    <a:pt x="57910" y="2334860"/>
                  </a:lnTo>
                  <a:lnTo>
                    <a:pt x="37753" y="2295961"/>
                  </a:lnTo>
                  <a:lnTo>
                    <a:pt x="21624" y="2254845"/>
                  </a:lnTo>
                  <a:lnTo>
                    <a:pt x="9783" y="2211769"/>
                  </a:lnTo>
                  <a:lnTo>
                    <a:pt x="2488" y="2166993"/>
                  </a:lnTo>
                  <a:lnTo>
                    <a:pt x="0" y="2120776"/>
                  </a:lnTo>
                  <a:lnTo>
                    <a:pt x="0" y="4241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6131817" y="3975607"/>
            <a:ext cx="1828800" cy="14579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algn="ctr" marL="12700" marR="5080" indent="635">
              <a:lnSpc>
                <a:spcPct val="92400"/>
              </a:lnSpc>
              <a:spcBef>
                <a:spcPts val="400"/>
              </a:spcBef>
            </a:pPr>
            <a:r>
              <a:rPr dirty="0" sz="3300" spc="150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r>
              <a:rPr dirty="0" sz="3300" spc="-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85">
                <a:solidFill>
                  <a:srgbClr val="FFFFFF"/>
                </a:solidFill>
                <a:latin typeface="Trebuchet MS"/>
                <a:cs typeface="Trebuchet MS"/>
              </a:rPr>
              <a:t>τάξη</a:t>
            </a:r>
            <a:r>
              <a:rPr dirty="0" sz="3300" spc="-31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250">
                <a:solidFill>
                  <a:srgbClr val="FFFFFF"/>
                </a:solidFill>
                <a:latin typeface="Trebuchet MS"/>
                <a:cs typeface="Trebuchet MS"/>
              </a:rPr>
              <a:t>– </a:t>
            </a:r>
            <a:r>
              <a:rPr dirty="0" sz="3300" spc="-80">
                <a:solidFill>
                  <a:srgbClr val="FFFFFF"/>
                </a:solidFill>
                <a:latin typeface="Trebuchet MS"/>
                <a:cs typeface="Trebuchet MS"/>
              </a:rPr>
              <a:t>κοινωνικό </a:t>
            </a:r>
            <a:r>
              <a:rPr dirty="0" sz="3300" spc="-10">
                <a:solidFill>
                  <a:srgbClr val="FFFFFF"/>
                </a:solidFill>
                <a:latin typeface="Trebuchet MS"/>
                <a:cs typeface="Trebuchet MS"/>
              </a:rPr>
              <a:t>status</a:t>
            </a:r>
            <a:endParaRPr sz="3300">
              <a:latin typeface="Trebuchet MS"/>
              <a:cs typeface="Trebuchet MS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8504993" y="3475793"/>
            <a:ext cx="2564130" cy="2564130"/>
            <a:chOff x="8504993" y="3475793"/>
            <a:chExt cx="2564130" cy="2564130"/>
          </a:xfrm>
        </p:grpSpPr>
        <p:sp>
          <p:nvSpPr>
            <p:cNvPr id="17" name="object 17" descr=""/>
            <p:cNvSpPr/>
            <p:nvPr/>
          </p:nvSpPr>
          <p:spPr>
            <a:xfrm>
              <a:off x="8514518" y="3485318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2120775" y="0"/>
                  </a:moveTo>
                  <a:lnTo>
                    <a:pt x="424164" y="0"/>
                  </a:lnTo>
                  <a:lnTo>
                    <a:pt x="377947" y="2488"/>
                  </a:lnTo>
                  <a:lnTo>
                    <a:pt x="333171" y="9783"/>
                  </a:lnTo>
                  <a:lnTo>
                    <a:pt x="290095" y="21624"/>
                  </a:lnTo>
                  <a:lnTo>
                    <a:pt x="248979" y="37753"/>
                  </a:lnTo>
                  <a:lnTo>
                    <a:pt x="210080" y="57911"/>
                  </a:lnTo>
                  <a:lnTo>
                    <a:pt x="173658" y="81839"/>
                  </a:lnTo>
                  <a:lnTo>
                    <a:pt x="139971" y="109279"/>
                  </a:lnTo>
                  <a:lnTo>
                    <a:pt x="109278" y="139972"/>
                  </a:lnTo>
                  <a:lnTo>
                    <a:pt x="81839" y="173658"/>
                  </a:lnTo>
                  <a:lnTo>
                    <a:pt x="57910" y="210080"/>
                  </a:lnTo>
                  <a:lnTo>
                    <a:pt x="37752" y="248979"/>
                  </a:lnTo>
                  <a:lnTo>
                    <a:pt x="21624" y="290096"/>
                  </a:lnTo>
                  <a:lnTo>
                    <a:pt x="9783" y="333171"/>
                  </a:lnTo>
                  <a:lnTo>
                    <a:pt x="2488" y="377947"/>
                  </a:lnTo>
                  <a:lnTo>
                    <a:pt x="0" y="424164"/>
                  </a:lnTo>
                  <a:lnTo>
                    <a:pt x="0" y="2120775"/>
                  </a:lnTo>
                  <a:lnTo>
                    <a:pt x="2488" y="2166993"/>
                  </a:lnTo>
                  <a:lnTo>
                    <a:pt x="9783" y="2211769"/>
                  </a:lnTo>
                  <a:lnTo>
                    <a:pt x="21624" y="2254844"/>
                  </a:lnTo>
                  <a:lnTo>
                    <a:pt x="37752" y="2295961"/>
                  </a:lnTo>
                  <a:lnTo>
                    <a:pt x="57910" y="2334859"/>
                  </a:lnTo>
                  <a:lnTo>
                    <a:pt x="81839" y="2371282"/>
                  </a:lnTo>
                  <a:lnTo>
                    <a:pt x="109278" y="2404968"/>
                  </a:lnTo>
                  <a:lnTo>
                    <a:pt x="139971" y="2435661"/>
                  </a:lnTo>
                  <a:lnTo>
                    <a:pt x="173658" y="2463101"/>
                  </a:lnTo>
                  <a:lnTo>
                    <a:pt x="210080" y="2487029"/>
                  </a:lnTo>
                  <a:lnTo>
                    <a:pt x="248979" y="2507187"/>
                  </a:lnTo>
                  <a:lnTo>
                    <a:pt x="290095" y="2523316"/>
                  </a:lnTo>
                  <a:lnTo>
                    <a:pt x="333171" y="2535157"/>
                  </a:lnTo>
                  <a:lnTo>
                    <a:pt x="377947" y="2542451"/>
                  </a:lnTo>
                  <a:lnTo>
                    <a:pt x="424164" y="2544940"/>
                  </a:lnTo>
                  <a:lnTo>
                    <a:pt x="2120775" y="2544940"/>
                  </a:lnTo>
                  <a:lnTo>
                    <a:pt x="2166993" y="2542451"/>
                  </a:lnTo>
                  <a:lnTo>
                    <a:pt x="2211769" y="2535157"/>
                  </a:lnTo>
                  <a:lnTo>
                    <a:pt x="2254844" y="2523316"/>
                  </a:lnTo>
                  <a:lnTo>
                    <a:pt x="2295961" y="2507187"/>
                  </a:lnTo>
                  <a:lnTo>
                    <a:pt x="2334859" y="2487029"/>
                  </a:lnTo>
                  <a:lnTo>
                    <a:pt x="2371282" y="2463101"/>
                  </a:lnTo>
                  <a:lnTo>
                    <a:pt x="2404968" y="2435661"/>
                  </a:lnTo>
                  <a:lnTo>
                    <a:pt x="2435661" y="2404968"/>
                  </a:lnTo>
                  <a:lnTo>
                    <a:pt x="2463101" y="2371282"/>
                  </a:lnTo>
                  <a:lnTo>
                    <a:pt x="2487029" y="2334859"/>
                  </a:lnTo>
                  <a:lnTo>
                    <a:pt x="2507187" y="2295961"/>
                  </a:lnTo>
                  <a:lnTo>
                    <a:pt x="2523316" y="2254844"/>
                  </a:lnTo>
                  <a:lnTo>
                    <a:pt x="2535157" y="2211769"/>
                  </a:lnTo>
                  <a:lnTo>
                    <a:pt x="2542451" y="2166993"/>
                  </a:lnTo>
                  <a:lnTo>
                    <a:pt x="2544940" y="2120775"/>
                  </a:lnTo>
                  <a:lnTo>
                    <a:pt x="2544940" y="424164"/>
                  </a:lnTo>
                  <a:lnTo>
                    <a:pt x="2542451" y="377947"/>
                  </a:lnTo>
                  <a:lnTo>
                    <a:pt x="2535157" y="333171"/>
                  </a:lnTo>
                  <a:lnTo>
                    <a:pt x="2523316" y="290096"/>
                  </a:lnTo>
                  <a:lnTo>
                    <a:pt x="2507187" y="248979"/>
                  </a:lnTo>
                  <a:lnTo>
                    <a:pt x="2487029" y="210080"/>
                  </a:lnTo>
                  <a:lnTo>
                    <a:pt x="2463101" y="173658"/>
                  </a:lnTo>
                  <a:lnTo>
                    <a:pt x="2435661" y="139972"/>
                  </a:lnTo>
                  <a:lnTo>
                    <a:pt x="2404968" y="109279"/>
                  </a:lnTo>
                  <a:lnTo>
                    <a:pt x="2371282" y="81839"/>
                  </a:lnTo>
                  <a:lnTo>
                    <a:pt x="2334859" y="57911"/>
                  </a:lnTo>
                  <a:lnTo>
                    <a:pt x="2295961" y="37753"/>
                  </a:lnTo>
                  <a:lnTo>
                    <a:pt x="2254844" y="21624"/>
                  </a:lnTo>
                  <a:lnTo>
                    <a:pt x="2211769" y="9783"/>
                  </a:lnTo>
                  <a:lnTo>
                    <a:pt x="2166993" y="2488"/>
                  </a:lnTo>
                  <a:lnTo>
                    <a:pt x="2120775" y="0"/>
                  </a:lnTo>
                  <a:close/>
                </a:path>
              </a:pathLst>
            </a:custGeom>
            <a:solidFill>
              <a:srgbClr val="A02B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514518" y="3485318"/>
              <a:ext cx="2545080" cy="2545080"/>
            </a:xfrm>
            <a:custGeom>
              <a:avLst/>
              <a:gdLst/>
              <a:ahLst/>
              <a:cxnLst/>
              <a:rect l="l" t="t" r="r" b="b"/>
              <a:pathLst>
                <a:path w="2545079" h="2545079">
                  <a:moveTo>
                    <a:pt x="0" y="424165"/>
                  </a:moveTo>
                  <a:lnTo>
                    <a:pt x="2488" y="377947"/>
                  </a:lnTo>
                  <a:lnTo>
                    <a:pt x="9783" y="333171"/>
                  </a:lnTo>
                  <a:lnTo>
                    <a:pt x="21624" y="290096"/>
                  </a:lnTo>
                  <a:lnTo>
                    <a:pt x="37753" y="248979"/>
                  </a:lnTo>
                  <a:lnTo>
                    <a:pt x="57910" y="210080"/>
                  </a:lnTo>
                  <a:lnTo>
                    <a:pt x="81839" y="173658"/>
                  </a:lnTo>
                  <a:lnTo>
                    <a:pt x="109279" y="139971"/>
                  </a:lnTo>
                  <a:lnTo>
                    <a:pt x="139971" y="109279"/>
                  </a:lnTo>
                  <a:lnTo>
                    <a:pt x="173658" y="81839"/>
                  </a:lnTo>
                  <a:lnTo>
                    <a:pt x="210080" y="57910"/>
                  </a:lnTo>
                  <a:lnTo>
                    <a:pt x="248979" y="37753"/>
                  </a:lnTo>
                  <a:lnTo>
                    <a:pt x="290096" y="21624"/>
                  </a:lnTo>
                  <a:lnTo>
                    <a:pt x="333171" y="9783"/>
                  </a:lnTo>
                  <a:lnTo>
                    <a:pt x="377947" y="2488"/>
                  </a:lnTo>
                  <a:lnTo>
                    <a:pt x="424165" y="0"/>
                  </a:lnTo>
                  <a:lnTo>
                    <a:pt x="2120776" y="0"/>
                  </a:lnTo>
                  <a:lnTo>
                    <a:pt x="2166993" y="2488"/>
                  </a:lnTo>
                  <a:lnTo>
                    <a:pt x="2211769" y="9783"/>
                  </a:lnTo>
                  <a:lnTo>
                    <a:pt x="2254845" y="21624"/>
                  </a:lnTo>
                  <a:lnTo>
                    <a:pt x="2295961" y="37753"/>
                  </a:lnTo>
                  <a:lnTo>
                    <a:pt x="2334860" y="57910"/>
                  </a:lnTo>
                  <a:lnTo>
                    <a:pt x="2371282" y="81839"/>
                  </a:lnTo>
                  <a:lnTo>
                    <a:pt x="2404969" y="109279"/>
                  </a:lnTo>
                  <a:lnTo>
                    <a:pt x="2435661" y="139971"/>
                  </a:lnTo>
                  <a:lnTo>
                    <a:pt x="2463101" y="173658"/>
                  </a:lnTo>
                  <a:lnTo>
                    <a:pt x="2487030" y="210080"/>
                  </a:lnTo>
                  <a:lnTo>
                    <a:pt x="2507188" y="248979"/>
                  </a:lnTo>
                  <a:lnTo>
                    <a:pt x="2523316" y="290096"/>
                  </a:lnTo>
                  <a:lnTo>
                    <a:pt x="2535157" y="333171"/>
                  </a:lnTo>
                  <a:lnTo>
                    <a:pt x="2542452" y="377947"/>
                  </a:lnTo>
                  <a:lnTo>
                    <a:pt x="2544941" y="424165"/>
                  </a:lnTo>
                  <a:lnTo>
                    <a:pt x="2544941" y="2120776"/>
                  </a:lnTo>
                  <a:lnTo>
                    <a:pt x="2542452" y="2166993"/>
                  </a:lnTo>
                  <a:lnTo>
                    <a:pt x="2535157" y="2211769"/>
                  </a:lnTo>
                  <a:lnTo>
                    <a:pt x="2523316" y="2254845"/>
                  </a:lnTo>
                  <a:lnTo>
                    <a:pt x="2507188" y="2295961"/>
                  </a:lnTo>
                  <a:lnTo>
                    <a:pt x="2487030" y="2334860"/>
                  </a:lnTo>
                  <a:lnTo>
                    <a:pt x="2463101" y="2371282"/>
                  </a:lnTo>
                  <a:lnTo>
                    <a:pt x="2435661" y="2404969"/>
                  </a:lnTo>
                  <a:lnTo>
                    <a:pt x="2404969" y="2435661"/>
                  </a:lnTo>
                  <a:lnTo>
                    <a:pt x="2371282" y="2463101"/>
                  </a:lnTo>
                  <a:lnTo>
                    <a:pt x="2334860" y="2487030"/>
                  </a:lnTo>
                  <a:lnTo>
                    <a:pt x="2295961" y="2507188"/>
                  </a:lnTo>
                  <a:lnTo>
                    <a:pt x="2254845" y="2523316"/>
                  </a:lnTo>
                  <a:lnTo>
                    <a:pt x="2211769" y="2535157"/>
                  </a:lnTo>
                  <a:lnTo>
                    <a:pt x="2166993" y="2542452"/>
                  </a:lnTo>
                  <a:lnTo>
                    <a:pt x="2120776" y="2544941"/>
                  </a:lnTo>
                  <a:lnTo>
                    <a:pt x="424165" y="2544941"/>
                  </a:lnTo>
                  <a:lnTo>
                    <a:pt x="377947" y="2542452"/>
                  </a:lnTo>
                  <a:lnTo>
                    <a:pt x="333171" y="2535157"/>
                  </a:lnTo>
                  <a:lnTo>
                    <a:pt x="290096" y="2523316"/>
                  </a:lnTo>
                  <a:lnTo>
                    <a:pt x="248979" y="2507188"/>
                  </a:lnTo>
                  <a:lnTo>
                    <a:pt x="210080" y="2487030"/>
                  </a:lnTo>
                  <a:lnTo>
                    <a:pt x="173658" y="2463101"/>
                  </a:lnTo>
                  <a:lnTo>
                    <a:pt x="139971" y="2435661"/>
                  </a:lnTo>
                  <a:lnTo>
                    <a:pt x="109279" y="2404969"/>
                  </a:lnTo>
                  <a:lnTo>
                    <a:pt x="81839" y="2371282"/>
                  </a:lnTo>
                  <a:lnTo>
                    <a:pt x="57910" y="2334860"/>
                  </a:lnTo>
                  <a:lnTo>
                    <a:pt x="37753" y="2295961"/>
                  </a:lnTo>
                  <a:lnTo>
                    <a:pt x="21624" y="2254845"/>
                  </a:lnTo>
                  <a:lnTo>
                    <a:pt x="9783" y="2211769"/>
                  </a:lnTo>
                  <a:lnTo>
                    <a:pt x="2488" y="2166993"/>
                  </a:lnTo>
                  <a:lnTo>
                    <a:pt x="0" y="2120776"/>
                  </a:lnTo>
                  <a:lnTo>
                    <a:pt x="0" y="424165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8769083" y="3975607"/>
            <a:ext cx="2036445" cy="1457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779"/>
              </a:lnSpc>
              <a:spcBef>
                <a:spcPts val="100"/>
              </a:spcBef>
            </a:pPr>
            <a:r>
              <a:rPr dirty="0" sz="3300" spc="100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endParaRPr sz="3300">
              <a:latin typeface="Trebuchet MS"/>
              <a:cs typeface="Trebuchet MS"/>
            </a:endParaRPr>
          </a:p>
          <a:p>
            <a:pPr algn="ctr">
              <a:lnSpc>
                <a:spcPts val="3660"/>
              </a:lnSpc>
            </a:pPr>
            <a:r>
              <a:rPr dirty="0" sz="3300" spc="-25">
                <a:solidFill>
                  <a:srgbClr val="FFFFFF"/>
                </a:solidFill>
                <a:latin typeface="Trebuchet MS"/>
                <a:cs typeface="Trebuchet MS"/>
              </a:rPr>
              <a:t>εθνικότητα</a:t>
            </a:r>
            <a:endParaRPr sz="3300">
              <a:latin typeface="Trebuchet MS"/>
              <a:cs typeface="Trebuchet MS"/>
            </a:endParaRPr>
          </a:p>
          <a:p>
            <a:pPr algn="ctr">
              <a:lnSpc>
                <a:spcPts val="3840"/>
              </a:lnSpc>
            </a:pPr>
            <a:r>
              <a:rPr dirty="0" sz="3300" spc="-105">
                <a:solidFill>
                  <a:srgbClr val="FFFFFF"/>
                </a:solidFill>
                <a:latin typeface="Trebuchet MS"/>
                <a:cs typeface="Trebuchet MS"/>
              </a:rPr>
              <a:t>-</a:t>
            </a:r>
            <a:r>
              <a:rPr dirty="0" sz="33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300" spc="-110">
                <a:solidFill>
                  <a:srgbClr val="FFFFFF"/>
                </a:solidFill>
                <a:latin typeface="Trebuchet MS"/>
                <a:cs typeface="Trebuchet MS"/>
              </a:rPr>
              <a:t>καταγωγή</a:t>
            </a:r>
            <a:endParaRPr sz="3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z="4400" spc="-165" b="1">
                <a:latin typeface="Trebuchet MS"/>
                <a:cs typeface="Trebuchet MS"/>
              </a:rPr>
              <a:t>Πνευματικά</a:t>
            </a:r>
            <a:r>
              <a:rPr dirty="0" sz="4400" spc="-400" b="1">
                <a:latin typeface="Trebuchet MS"/>
                <a:cs typeface="Trebuchet MS"/>
              </a:rPr>
              <a:t> </a:t>
            </a:r>
            <a:r>
              <a:rPr dirty="0" sz="4400" spc="-90" b="1">
                <a:latin typeface="Trebuchet MS"/>
                <a:cs typeface="Trebuchet MS"/>
              </a:rPr>
              <a:t>Δικαιώματα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25500" y="2463453"/>
            <a:ext cx="10541000" cy="3075940"/>
            <a:chOff x="825500" y="2463453"/>
            <a:chExt cx="10541000" cy="3075940"/>
          </a:xfrm>
        </p:grpSpPr>
        <p:sp>
          <p:nvSpPr>
            <p:cNvPr id="5" name="object 5" descr=""/>
            <p:cNvSpPr/>
            <p:nvPr/>
          </p:nvSpPr>
          <p:spPr>
            <a:xfrm>
              <a:off x="838200" y="2476153"/>
              <a:ext cx="10515600" cy="1471930"/>
            </a:xfrm>
            <a:custGeom>
              <a:avLst/>
              <a:gdLst/>
              <a:ahLst/>
              <a:cxnLst/>
              <a:rect l="l" t="t" r="r" b="b"/>
              <a:pathLst>
                <a:path w="10515600" h="1471929">
                  <a:moveTo>
                    <a:pt x="10270281" y="0"/>
                  </a:moveTo>
                  <a:lnTo>
                    <a:pt x="245318" y="0"/>
                  </a:lnTo>
                  <a:lnTo>
                    <a:pt x="195877" y="4984"/>
                  </a:lnTo>
                  <a:lnTo>
                    <a:pt x="149829" y="19278"/>
                  </a:lnTo>
                  <a:lnTo>
                    <a:pt x="108158" y="41896"/>
                  </a:lnTo>
                  <a:lnTo>
                    <a:pt x="71851" y="71852"/>
                  </a:lnTo>
                  <a:lnTo>
                    <a:pt x="41896" y="108159"/>
                  </a:lnTo>
                  <a:lnTo>
                    <a:pt x="19278" y="149830"/>
                  </a:lnTo>
                  <a:lnTo>
                    <a:pt x="4983" y="195879"/>
                  </a:lnTo>
                  <a:lnTo>
                    <a:pt x="0" y="245319"/>
                  </a:lnTo>
                  <a:lnTo>
                    <a:pt x="0" y="1226540"/>
                  </a:lnTo>
                  <a:lnTo>
                    <a:pt x="4983" y="1275981"/>
                  </a:lnTo>
                  <a:lnTo>
                    <a:pt x="19278" y="1322029"/>
                  </a:lnTo>
                  <a:lnTo>
                    <a:pt x="41896" y="1363701"/>
                  </a:lnTo>
                  <a:lnTo>
                    <a:pt x="71851" y="1400007"/>
                  </a:lnTo>
                  <a:lnTo>
                    <a:pt x="108158" y="1429963"/>
                  </a:lnTo>
                  <a:lnTo>
                    <a:pt x="149829" y="1452581"/>
                  </a:lnTo>
                  <a:lnTo>
                    <a:pt x="195877" y="1466876"/>
                  </a:lnTo>
                  <a:lnTo>
                    <a:pt x="245318" y="1471860"/>
                  </a:lnTo>
                  <a:lnTo>
                    <a:pt x="10270281" y="1471860"/>
                  </a:lnTo>
                  <a:lnTo>
                    <a:pt x="10319721" y="1466876"/>
                  </a:lnTo>
                  <a:lnTo>
                    <a:pt x="10365770" y="1452581"/>
                  </a:lnTo>
                  <a:lnTo>
                    <a:pt x="10407441" y="1429963"/>
                  </a:lnTo>
                  <a:lnTo>
                    <a:pt x="10443747" y="1400007"/>
                  </a:lnTo>
                  <a:lnTo>
                    <a:pt x="10473703" y="1363701"/>
                  </a:lnTo>
                  <a:lnTo>
                    <a:pt x="10496321" y="1322029"/>
                  </a:lnTo>
                  <a:lnTo>
                    <a:pt x="10510615" y="1275981"/>
                  </a:lnTo>
                  <a:lnTo>
                    <a:pt x="10515600" y="1226540"/>
                  </a:lnTo>
                  <a:lnTo>
                    <a:pt x="10515600" y="245319"/>
                  </a:lnTo>
                  <a:lnTo>
                    <a:pt x="10510615" y="195879"/>
                  </a:lnTo>
                  <a:lnTo>
                    <a:pt x="10496321" y="149830"/>
                  </a:lnTo>
                  <a:lnTo>
                    <a:pt x="10473703" y="108159"/>
                  </a:lnTo>
                  <a:lnTo>
                    <a:pt x="10443747" y="71852"/>
                  </a:lnTo>
                  <a:lnTo>
                    <a:pt x="10407441" y="41896"/>
                  </a:lnTo>
                  <a:lnTo>
                    <a:pt x="10365770" y="19278"/>
                  </a:lnTo>
                  <a:lnTo>
                    <a:pt x="10319721" y="4984"/>
                  </a:lnTo>
                  <a:lnTo>
                    <a:pt x="10270281" y="0"/>
                  </a:lnTo>
                  <a:close/>
                </a:path>
              </a:pathLst>
            </a:custGeom>
            <a:solidFill>
              <a:srgbClr val="A02B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38200" y="2476153"/>
              <a:ext cx="10515600" cy="1471930"/>
            </a:xfrm>
            <a:custGeom>
              <a:avLst/>
              <a:gdLst/>
              <a:ahLst/>
              <a:cxnLst/>
              <a:rect l="l" t="t" r="r" b="b"/>
              <a:pathLst>
                <a:path w="10515600" h="1471929">
                  <a:moveTo>
                    <a:pt x="0" y="245319"/>
                  </a:moveTo>
                  <a:lnTo>
                    <a:pt x="4983" y="195879"/>
                  </a:lnTo>
                  <a:lnTo>
                    <a:pt x="19278" y="149830"/>
                  </a:lnTo>
                  <a:lnTo>
                    <a:pt x="41896" y="108159"/>
                  </a:lnTo>
                  <a:lnTo>
                    <a:pt x="71851" y="71852"/>
                  </a:lnTo>
                  <a:lnTo>
                    <a:pt x="108158" y="41896"/>
                  </a:lnTo>
                  <a:lnTo>
                    <a:pt x="149829" y="19278"/>
                  </a:lnTo>
                  <a:lnTo>
                    <a:pt x="195877" y="4984"/>
                  </a:lnTo>
                  <a:lnTo>
                    <a:pt x="245318" y="0"/>
                  </a:lnTo>
                  <a:lnTo>
                    <a:pt x="10270282" y="0"/>
                  </a:lnTo>
                  <a:lnTo>
                    <a:pt x="10319722" y="4984"/>
                  </a:lnTo>
                  <a:lnTo>
                    <a:pt x="10365770" y="19278"/>
                  </a:lnTo>
                  <a:lnTo>
                    <a:pt x="10407441" y="41896"/>
                  </a:lnTo>
                  <a:lnTo>
                    <a:pt x="10443748" y="71852"/>
                  </a:lnTo>
                  <a:lnTo>
                    <a:pt x="10473703" y="108159"/>
                  </a:lnTo>
                  <a:lnTo>
                    <a:pt x="10496321" y="149830"/>
                  </a:lnTo>
                  <a:lnTo>
                    <a:pt x="10510616" y="195879"/>
                  </a:lnTo>
                  <a:lnTo>
                    <a:pt x="10515600" y="245319"/>
                  </a:lnTo>
                  <a:lnTo>
                    <a:pt x="10515600" y="1226540"/>
                  </a:lnTo>
                  <a:lnTo>
                    <a:pt x="10510616" y="1275980"/>
                  </a:lnTo>
                  <a:lnTo>
                    <a:pt x="10496321" y="1322029"/>
                  </a:lnTo>
                  <a:lnTo>
                    <a:pt x="10473703" y="1363700"/>
                  </a:lnTo>
                  <a:lnTo>
                    <a:pt x="10443748" y="1400007"/>
                  </a:lnTo>
                  <a:lnTo>
                    <a:pt x="10407441" y="1429963"/>
                  </a:lnTo>
                  <a:lnTo>
                    <a:pt x="10365770" y="1452581"/>
                  </a:lnTo>
                  <a:lnTo>
                    <a:pt x="10319722" y="1466876"/>
                  </a:lnTo>
                  <a:lnTo>
                    <a:pt x="10270282" y="1471860"/>
                  </a:lnTo>
                  <a:lnTo>
                    <a:pt x="245318" y="1471860"/>
                  </a:lnTo>
                  <a:lnTo>
                    <a:pt x="195877" y="1466876"/>
                  </a:lnTo>
                  <a:lnTo>
                    <a:pt x="149829" y="1452581"/>
                  </a:lnTo>
                  <a:lnTo>
                    <a:pt x="108158" y="1429963"/>
                  </a:lnTo>
                  <a:lnTo>
                    <a:pt x="71851" y="1400007"/>
                  </a:lnTo>
                  <a:lnTo>
                    <a:pt x="41896" y="1363700"/>
                  </a:lnTo>
                  <a:lnTo>
                    <a:pt x="19278" y="1322029"/>
                  </a:lnTo>
                  <a:lnTo>
                    <a:pt x="4983" y="1275980"/>
                  </a:lnTo>
                  <a:lnTo>
                    <a:pt x="0" y="1226540"/>
                  </a:lnTo>
                  <a:lnTo>
                    <a:pt x="0" y="24531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38200" y="4054574"/>
              <a:ext cx="10515600" cy="1471930"/>
            </a:xfrm>
            <a:custGeom>
              <a:avLst/>
              <a:gdLst/>
              <a:ahLst/>
              <a:cxnLst/>
              <a:rect l="l" t="t" r="r" b="b"/>
              <a:pathLst>
                <a:path w="10515600" h="1471929">
                  <a:moveTo>
                    <a:pt x="10270281" y="0"/>
                  </a:moveTo>
                  <a:lnTo>
                    <a:pt x="245318" y="0"/>
                  </a:lnTo>
                  <a:lnTo>
                    <a:pt x="195877" y="4984"/>
                  </a:lnTo>
                  <a:lnTo>
                    <a:pt x="149829" y="19278"/>
                  </a:lnTo>
                  <a:lnTo>
                    <a:pt x="108158" y="41896"/>
                  </a:lnTo>
                  <a:lnTo>
                    <a:pt x="71851" y="71852"/>
                  </a:lnTo>
                  <a:lnTo>
                    <a:pt x="41896" y="108159"/>
                  </a:lnTo>
                  <a:lnTo>
                    <a:pt x="19278" y="149830"/>
                  </a:lnTo>
                  <a:lnTo>
                    <a:pt x="4983" y="195879"/>
                  </a:lnTo>
                  <a:lnTo>
                    <a:pt x="0" y="245319"/>
                  </a:lnTo>
                  <a:lnTo>
                    <a:pt x="0" y="1226540"/>
                  </a:lnTo>
                  <a:lnTo>
                    <a:pt x="4983" y="1275981"/>
                  </a:lnTo>
                  <a:lnTo>
                    <a:pt x="19278" y="1322029"/>
                  </a:lnTo>
                  <a:lnTo>
                    <a:pt x="41896" y="1363701"/>
                  </a:lnTo>
                  <a:lnTo>
                    <a:pt x="71851" y="1400007"/>
                  </a:lnTo>
                  <a:lnTo>
                    <a:pt x="108158" y="1429963"/>
                  </a:lnTo>
                  <a:lnTo>
                    <a:pt x="149829" y="1452581"/>
                  </a:lnTo>
                  <a:lnTo>
                    <a:pt x="195877" y="1466876"/>
                  </a:lnTo>
                  <a:lnTo>
                    <a:pt x="245318" y="1471860"/>
                  </a:lnTo>
                  <a:lnTo>
                    <a:pt x="10270281" y="1471860"/>
                  </a:lnTo>
                  <a:lnTo>
                    <a:pt x="10319721" y="1466876"/>
                  </a:lnTo>
                  <a:lnTo>
                    <a:pt x="10365770" y="1452581"/>
                  </a:lnTo>
                  <a:lnTo>
                    <a:pt x="10407441" y="1429963"/>
                  </a:lnTo>
                  <a:lnTo>
                    <a:pt x="10443747" y="1400007"/>
                  </a:lnTo>
                  <a:lnTo>
                    <a:pt x="10473703" y="1363701"/>
                  </a:lnTo>
                  <a:lnTo>
                    <a:pt x="10496321" y="1322029"/>
                  </a:lnTo>
                  <a:lnTo>
                    <a:pt x="10510615" y="1275981"/>
                  </a:lnTo>
                  <a:lnTo>
                    <a:pt x="10515600" y="1226540"/>
                  </a:lnTo>
                  <a:lnTo>
                    <a:pt x="10515600" y="245319"/>
                  </a:lnTo>
                  <a:lnTo>
                    <a:pt x="10510615" y="195879"/>
                  </a:lnTo>
                  <a:lnTo>
                    <a:pt x="10496321" y="149830"/>
                  </a:lnTo>
                  <a:lnTo>
                    <a:pt x="10473703" y="108159"/>
                  </a:lnTo>
                  <a:lnTo>
                    <a:pt x="10443747" y="71852"/>
                  </a:lnTo>
                  <a:lnTo>
                    <a:pt x="10407441" y="41896"/>
                  </a:lnTo>
                  <a:lnTo>
                    <a:pt x="10365770" y="19278"/>
                  </a:lnTo>
                  <a:lnTo>
                    <a:pt x="10319721" y="4984"/>
                  </a:lnTo>
                  <a:lnTo>
                    <a:pt x="10270281" y="0"/>
                  </a:lnTo>
                  <a:close/>
                </a:path>
              </a:pathLst>
            </a:custGeom>
            <a:solidFill>
              <a:srgbClr val="A02B9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38200" y="4054574"/>
              <a:ext cx="10515600" cy="1471930"/>
            </a:xfrm>
            <a:custGeom>
              <a:avLst/>
              <a:gdLst/>
              <a:ahLst/>
              <a:cxnLst/>
              <a:rect l="l" t="t" r="r" b="b"/>
              <a:pathLst>
                <a:path w="10515600" h="1471929">
                  <a:moveTo>
                    <a:pt x="0" y="245319"/>
                  </a:moveTo>
                  <a:lnTo>
                    <a:pt x="4983" y="195879"/>
                  </a:lnTo>
                  <a:lnTo>
                    <a:pt x="19278" y="149830"/>
                  </a:lnTo>
                  <a:lnTo>
                    <a:pt x="41896" y="108159"/>
                  </a:lnTo>
                  <a:lnTo>
                    <a:pt x="71851" y="71852"/>
                  </a:lnTo>
                  <a:lnTo>
                    <a:pt x="108158" y="41896"/>
                  </a:lnTo>
                  <a:lnTo>
                    <a:pt x="149829" y="19278"/>
                  </a:lnTo>
                  <a:lnTo>
                    <a:pt x="195877" y="4984"/>
                  </a:lnTo>
                  <a:lnTo>
                    <a:pt x="245318" y="0"/>
                  </a:lnTo>
                  <a:lnTo>
                    <a:pt x="10270282" y="0"/>
                  </a:lnTo>
                  <a:lnTo>
                    <a:pt x="10319722" y="4984"/>
                  </a:lnTo>
                  <a:lnTo>
                    <a:pt x="10365770" y="19278"/>
                  </a:lnTo>
                  <a:lnTo>
                    <a:pt x="10407441" y="41896"/>
                  </a:lnTo>
                  <a:lnTo>
                    <a:pt x="10443748" y="71852"/>
                  </a:lnTo>
                  <a:lnTo>
                    <a:pt x="10473703" y="108159"/>
                  </a:lnTo>
                  <a:lnTo>
                    <a:pt x="10496321" y="149830"/>
                  </a:lnTo>
                  <a:lnTo>
                    <a:pt x="10510616" y="195879"/>
                  </a:lnTo>
                  <a:lnTo>
                    <a:pt x="10515600" y="245319"/>
                  </a:lnTo>
                  <a:lnTo>
                    <a:pt x="10515600" y="1226540"/>
                  </a:lnTo>
                  <a:lnTo>
                    <a:pt x="10510616" y="1275980"/>
                  </a:lnTo>
                  <a:lnTo>
                    <a:pt x="10496321" y="1322029"/>
                  </a:lnTo>
                  <a:lnTo>
                    <a:pt x="10473703" y="1363700"/>
                  </a:lnTo>
                  <a:lnTo>
                    <a:pt x="10443748" y="1400007"/>
                  </a:lnTo>
                  <a:lnTo>
                    <a:pt x="10407441" y="1429963"/>
                  </a:lnTo>
                  <a:lnTo>
                    <a:pt x="10365770" y="1452581"/>
                  </a:lnTo>
                  <a:lnTo>
                    <a:pt x="10319722" y="1466876"/>
                  </a:lnTo>
                  <a:lnTo>
                    <a:pt x="10270282" y="1471860"/>
                  </a:lnTo>
                  <a:lnTo>
                    <a:pt x="245318" y="1471860"/>
                  </a:lnTo>
                  <a:lnTo>
                    <a:pt x="195877" y="1466876"/>
                  </a:lnTo>
                  <a:lnTo>
                    <a:pt x="149829" y="1452581"/>
                  </a:lnTo>
                  <a:lnTo>
                    <a:pt x="108158" y="1429963"/>
                  </a:lnTo>
                  <a:lnTo>
                    <a:pt x="71851" y="1400007"/>
                  </a:lnTo>
                  <a:lnTo>
                    <a:pt x="41896" y="1363700"/>
                  </a:lnTo>
                  <a:lnTo>
                    <a:pt x="19278" y="1322029"/>
                  </a:lnTo>
                  <a:lnTo>
                    <a:pt x="4983" y="1275980"/>
                  </a:lnTo>
                  <a:lnTo>
                    <a:pt x="0" y="1226540"/>
                  </a:lnTo>
                  <a:lnTo>
                    <a:pt x="0" y="24531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773683" rIns="0" bIns="0" rtlCol="0" vert="horz">
            <a:spAutoFit/>
          </a:bodyPr>
          <a:lstStyle/>
          <a:p>
            <a:pPr marL="748665" marR="1199515">
              <a:lnSpc>
                <a:spcPts val="4100"/>
              </a:lnSpc>
              <a:spcBef>
                <a:spcPts val="520"/>
              </a:spcBef>
            </a:pPr>
            <a:r>
              <a:rPr dirty="0" sz="3700" spc="-420" i="0">
                <a:solidFill>
                  <a:srgbClr val="FFFFFF"/>
                </a:solidFill>
                <a:latin typeface="Trebuchet MS"/>
                <a:cs typeface="Trebuchet MS"/>
              </a:rPr>
              <a:t>Τα</a:t>
            </a:r>
            <a:r>
              <a:rPr dirty="0" sz="3700" spc="-33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55" i="0">
                <a:solidFill>
                  <a:srgbClr val="FFFFFF"/>
                </a:solidFill>
                <a:latin typeface="Trebuchet MS"/>
                <a:cs typeface="Trebuchet MS"/>
              </a:rPr>
              <a:t>δικαιώματα</a:t>
            </a:r>
            <a:r>
              <a:rPr dirty="0" sz="3700" spc="-33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45" i="0">
                <a:solidFill>
                  <a:srgbClr val="FFFFFF"/>
                </a:solidFill>
                <a:latin typeface="Trebuchet MS"/>
                <a:cs typeface="Trebuchet MS"/>
              </a:rPr>
              <a:t>στα</a:t>
            </a:r>
            <a:r>
              <a:rPr dirty="0" sz="3700" spc="-33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155" i="0">
                <a:solidFill>
                  <a:srgbClr val="FFFFFF"/>
                </a:solidFill>
                <a:latin typeface="Trebuchet MS"/>
                <a:cs typeface="Trebuchet MS"/>
              </a:rPr>
              <a:t>λόγια</a:t>
            </a:r>
            <a:r>
              <a:rPr dirty="0" sz="3700" spc="-33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10" i="0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3700" spc="-33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45" i="0">
                <a:solidFill>
                  <a:srgbClr val="FFFFFF"/>
                </a:solidFill>
                <a:latin typeface="Trebuchet MS"/>
                <a:cs typeface="Trebuchet MS"/>
              </a:rPr>
              <a:t>πληροφορητή </a:t>
            </a:r>
            <a:r>
              <a:rPr dirty="0" sz="3700" spc="-90" i="0">
                <a:solidFill>
                  <a:srgbClr val="FFFFFF"/>
                </a:solidFill>
                <a:latin typeface="Trebuchet MS"/>
                <a:cs typeface="Trebuchet MS"/>
              </a:rPr>
              <a:t>ανήκουν</a:t>
            </a:r>
            <a:r>
              <a:rPr dirty="0" sz="3700" spc="-32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55" i="0">
                <a:solidFill>
                  <a:srgbClr val="FFFFFF"/>
                </a:solidFill>
                <a:latin typeface="Trebuchet MS"/>
                <a:cs typeface="Trebuchet MS"/>
              </a:rPr>
              <a:t>στον</a:t>
            </a:r>
            <a:r>
              <a:rPr dirty="0" sz="3700" spc="-32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10" i="0">
                <a:solidFill>
                  <a:srgbClr val="FFFFFF"/>
                </a:solidFill>
                <a:latin typeface="Trebuchet MS"/>
                <a:cs typeface="Trebuchet MS"/>
              </a:rPr>
              <a:t>ίδιο.</a:t>
            </a:r>
            <a:endParaRPr sz="3700">
              <a:latin typeface="Trebuchet MS"/>
              <a:cs typeface="Trebuchet MS"/>
            </a:endParaRPr>
          </a:p>
          <a:p>
            <a:pPr marL="748665" marR="5080">
              <a:lnSpc>
                <a:spcPts val="4100"/>
              </a:lnSpc>
              <a:spcBef>
                <a:spcPts val="4230"/>
              </a:spcBef>
            </a:pPr>
            <a:r>
              <a:rPr dirty="0" sz="3700" spc="-430" i="0">
                <a:solidFill>
                  <a:srgbClr val="FFFFFF"/>
                </a:solidFill>
                <a:latin typeface="Trebuchet MS"/>
                <a:cs typeface="Trebuchet MS"/>
              </a:rPr>
              <a:t>Τα</a:t>
            </a:r>
            <a:r>
              <a:rPr dirty="0" sz="3700" spc="-33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70" i="0">
                <a:solidFill>
                  <a:srgbClr val="FFFFFF"/>
                </a:solidFill>
                <a:latin typeface="Trebuchet MS"/>
                <a:cs typeface="Trebuchet MS"/>
              </a:rPr>
              <a:t>δικαιώματα</a:t>
            </a:r>
            <a:r>
              <a:rPr dirty="0" sz="3700" spc="-32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55" i="0">
                <a:solidFill>
                  <a:srgbClr val="FFFFFF"/>
                </a:solidFill>
                <a:latin typeface="Trebuchet MS"/>
                <a:cs typeface="Trebuchet MS"/>
              </a:rPr>
              <a:t>στην</a:t>
            </a:r>
            <a:r>
              <a:rPr dirty="0" sz="3700" spc="-32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90" i="0">
                <a:solidFill>
                  <a:srgbClr val="FFFFFF"/>
                </a:solidFill>
                <a:latin typeface="Trebuchet MS"/>
                <a:cs typeface="Trebuchet MS"/>
              </a:rPr>
              <a:t>ηχογράφηση/βιντεοσκόπηση </a:t>
            </a:r>
            <a:r>
              <a:rPr dirty="0" sz="3700" spc="-100" i="0">
                <a:solidFill>
                  <a:srgbClr val="FFFFFF"/>
                </a:solidFill>
                <a:latin typeface="Trebuchet MS"/>
                <a:cs typeface="Trebuchet MS"/>
              </a:rPr>
              <a:t>ανήκουν</a:t>
            </a:r>
            <a:r>
              <a:rPr dirty="0" sz="3700" spc="-34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70" i="0">
                <a:solidFill>
                  <a:srgbClr val="FFFFFF"/>
                </a:solidFill>
                <a:latin typeface="Trebuchet MS"/>
                <a:cs typeface="Trebuchet MS"/>
              </a:rPr>
              <a:t>στον</a:t>
            </a:r>
            <a:r>
              <a:rPr dirty="0" sz="3700" spc="-34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10" i="0">
                <a:solidFill>
                  <a:srgbClr val="FFFFFF"/>
                </a:solidFill>
                <a:latin typeface="Trebuchet MS"/>
                <a:cs typeface="Trebuchet MS"/>
              </a:rPr>
              <a:t>ερευνητή</a:t>
            </a:r>
            <a:r>
              <a:rPr dirty="0" sz="3700" spc="-34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i="0">
                <a:solidFill>
                  <a:srgbClr val="FFFFFF"/>
                </a:solidFill>
                <a:latin typeface="Trebuchet MS"/>
                <a:cs typeface="Trebuchet MS"/>
              </a:rPr>
              <a:t>ή</a:t>
            </a:r>
            <a:r>
              <a:rPr dirty="0" sz="3700" spc="-340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70" i="0">
                <a:solidFill>
                  <a:srgbClr val="FFFFFF"/>
                </a:solidFill>
                <a:latin typeface="Trebuchet MS"/>
                <a:cs typeface="Trebuchet MS"/>
              </a:rPr>
              <a:t>στον</a:t>
            </a:r>
            <a:r>
              <a:rPr dirty="0" sz="3700" spc="-345" i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700" spc="-10" i="0">
                <a:solidFill>
                  <a:srgbClr val="FFFFFF"/>
                </a:solidFill>
                <a:latin typeface="Trebuchet MS"/>
                <a:cs typeface="Trebuchet MS"/>
              </a:rPr>
              <a:t>Φορέα.</a:t>
            </a:r>
            <a:endParaRPr sz="3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838200" y="155182"/>
            <a:ext cx="10515600" cy="2145030"/>
          </a:xfrm>
          <a:custGeom>
            <a:avLst/>
            <a:gdLst/>
            <a:ahLst/>
            <a:cxnLst/>
            <a:rect l="l" t="t" r="r" b="b"/>
            <a:pathLst>
              <a:path w="10515600" h="2145030">
                <a:moveTo>
                  <a:pt x="10158157" y="0"/>
                </a:moveTo>
                <a:lnTo>
                  <a:pt x="357443" y="0"/>
                </a:lnTo>
                <a:lnTo>
                  <a:pt x="308940" y="3263"/>
                </a:lnTo>
                <a:lnTo>
                  <a:pt x="262420" y="12768"/>
                </a:lnTo>
                <a:lnTo>
                  <a:pt x="218310" y="28089"/>
                </a:lnTo>
                <a:lnTo>
                  <a:pt x="177034" y="48801"/>
                </a:lnTo>
                <a:lnTo>
                  <a:pt x="139020" y="74477"/>
                </a:lnTo>
                <a:lnTo>
                  <a:pt x="104692" y="104692"/>
                </a:lnTo>
                <a:lnTo>
                  <a:pt x="74477" y="139020"/>
                </a:lnTo>
                <a:lnTo>
                  <a:pt x="48801" y="177034"/>
                </a:lnTo>
                <a:lnTo>
                  <a:pt x="28089" y="218310"/>
                </a:lnTo>
                <a:lnTo>
                  <a:pt x="12768" y="262421"/>
                </a:lnTo>
                <a:lnTo>
                  <a:pt x="3263" y="308940"/>
                </a:lnTo>
                <a:lnTo>
                  <a:pt x="0" y="357444"/>
                </a:lnTo>
                <a:lnTo>
                  <a:pt x="0" y="1787164"/>
                </a:lnTo>
                <a:lnTo>
                  <a:pt x="3263" y="1835667"/>
                </a:lnTo>
                <a:lnTo>
                  <a:pt x="12768" y="1882187"/>
                </a:lnTo>
                <a:lnTo>
                  <a:pt x="28089" y="1926298"/>
                </a:lnTo>
                <a:lnTo>
                  <a:pt x="48801" y="1967573"/>
                </a:lnTo>
                <a:lnTo>
                  <a:pt x="74477" y="2005588"/>
                </a:lnTo>
                <a:lnTo>
                  <a:pt x="104692" y="2039916"/>
                </a:lnTo>
                <a:lnTo>
                  <a:pt x="139020" y="2070131"/>
                </a:lnTo>
                <a:lnTo>
                  <a:pt x="177034" y="2095807"/>
                </a:lnTo>
                <a:lnTo>
                  <a:pt x="218310" y="2116519"/>
                </a:lnTo>
                <a:lnTo>
                  <a:pt x="262420" y="2131841"/>
                </a:lnTo>
                <a:lnTo>
                  <a:pt x="308940" y="2141346"/>
                </a:lnTo>
                <a:lnTo>
                  <a:pt x="357443" y="2144609"/>
                </a:lnTo>
                <a:lnTo>
                  <a:pt x="10158157" y="2144609"/>
                </a:lnTo>
                <a:lnTo>
                  <a:pt x="10206660" y="2141346"/>
                </a:lnTo>
                <a:lnTo>
                  <a:pt x="10253179" y="2131841"/>
                </a:lnTo>
                <a:lnTo>
                  <a:pt x="10297290" y="2116519"/>
                </a:lnTo>
                <a:lnTo>
                  <a:pt x="10338565" y="2095807"/>
                </a:lnTo>
                <a:lnTo>
                  <a:pt x="10376579" y="2070131"/>
                </a:lnTo>
                <a:lnTo>
                  <a:pt x="10410907" y="2039916"/>
                </a:lnTo>
                <a:lnTo>
                  <a:pt x="10441122" y="2005588"/>
                </a:lnTo>
                <a:lnTo>
                  <a:pt x="10466798" y="1967573"/>
                </a:lnTo>
                <a:lnTo>
                  <a:pt x="10487510" y="1926298"/>
                </a:lnTo>
                <a:lnTo>
                  <a:pt x="10502831" y="1882187"/>
                </a:lnTo>
                <a:lnTo>
                  <a:pt x="10512336" y="1835667"/>
                </a:lnTo>
                <a:lnTo>
                  <a:pt x="10515600" y="1787164"/>
                </a:lnTo>
                <a:lnTo>
                  <a:pt x="10515600" y="357444"/>
                </a:lnTo>
                <a:lnTo>
                  <a:pt x="10512336" y="308940"/>
                </a:lnTo>
                <a:lnTo>
                  <a:pt x="10502831" y="262421"/>
                </a:lnTo>
                <a:lnTo>
                  <a:pt x="10487510" y="218310"/>
                </a:lnTo>
                <a:lnTo>
                  <a:pt x="10466798" y="177034"/>
                </a:lnTo>
                <a:lnTo>
                  <a:pt x="10441122" y="139020"/>
                </a:lnTo>
                <a:lnTo>
                  <a:pt x="10410907" y="104692"/>
                </a:lnTo>
                <a:lnTo>
                  <a:pt x="10376579" y="74477"/>
                </a:lnTo>
                <a:lnTo>
                  <a:pt x="10338565" y="48801"/>
                </a:lnTo>
                <a:lnTo>
                  <a:pt x="10297290" y="28089"/>
                </a:lnTo>
                <a:lnTo>
                  <a:pt x="10253179" y="12768"/>
                </a:lnTo>
                <a:lnTo>
                  <a:pt x="10206660" y="3263"/>
                </a:lnTo>
                <a:lnTo>
                  <a:pt x="10158157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838200" y="2412112"/>
            <a:ext cx="10515600" cy="2145030"/>
          </a:xfrm>
          <a:custGeom>
            <a:avLst/>
            <a:gdLst/>
            <a:ahLst/>
            <a:cxnLst/>
            <a:rect l="l" t="t" r="r" b="b"/>
            <a:pathLst>
              <a:path w="10515600" h="2145029">
                <a:moveTo>
                  <a:pt x="10158157" y="0"/>
                </a:moveTo>
                <a:lnTo>
                  <a:pt x="357443" y="0"/>
                </a:lnTo>
                <a:lnTo>
                  <a:pt x="308940" y="3263"/>
                </a:lnTo>
                <a:lnTo>
                  <a:pt x="262420" y="12768"/>
                </a:lnTo>
                <a:lnTo>
                  <a:pt x="218310" y="28089"/>
                </a:lnTo>
                <a:lnTo>
                  <a:pt x="177034" y="48801"/>
                </a:lnTo>
                <a:lnTo>
                  <a:pt x="139020" y="74477"/>
                </a:lnTo>
                <a:lnTo>
                  <a:pt x="104692" y="104692"/>
                </a:lnTo>
                <a:lnTo>
                  <a:pt x="74477" y="139020"/>
                </a:lnTo>
                <a:lnTo>
                  <a:pt x="48801" y="177034"/>
                </a:lnTo>
                <a:lnTo>
                  <a:pt x="28089" y="218310"/>
                </a:lnTo>
                <a:lnTo>
                  <a:pt x="12768" y="262421"/>
                </a:lnTo>
                <a:lnTo>
                  <a:pt x="3263" y="308940"/>
                </a:lnTo>
                <a:lnTo>
                  <a:pt x="0" y="357444"/>
                </a:lnTo>
                <a:lnTo>
                  <a:pt x="0" y="1787164"/>
                </a:lnTo>
                <a:lnTo>
                  <a:pt x="3263" y="1835667"/>
                </a:lnTo>
                <a:lnTo>
                  <a:pt x="12768" y="1882187"/>
                </a:lnTo>
                <a:lnTo>
                  <a:pt x="28089" y="1926298"/>
                </a:lnTo>
                <a:lnTo>
                  <a:pt x="48801" y="1967573"/>
                </a:lnTo>
                <a:lnTo>
                  <a:pt x="74477" y="2005588"/>
                </a:lnTo>
                <a:lnTo>
                  <a:pt x="104692" y="2039916"/>
                </a:lnTo>
                <a:lnTo>
                  <a:pt x="139020" y="2070131"/>
                </a:lnTo>
                <a:lnTo>
                  <a:pt x="177034" y="2095807"/>
                </a:lnTo>
                <a:lnTo>
                  <a:pt x="218310" y="2116519"/>
                </a:lnTo>
                <a:lnTo>
                  <a:pt x="262420" y="2131841"/>
                </a:lnTo>
                <a:lnTo>
                  <a:pt x="308940" y="2141346"/>
                </a:lnTo>
                <a:lnTo>
                  <a:pt x="357443" y="2144609"/>
                </a:lnTo>
                <a:lnTo>
                  <a:pt x="10158157" y="2144609"/>
                </a:lnTo>
                <a:lnTo>
                  <a:pt x="10206660" y="2141346"/>
                </a:lnTo>
                <a:lnTo>
                  <a:pt x="10253179" y="2131841"/>
                </a:lnTo>
                <a:lnTo>
                  <a:pt x="10297290" y="2116519"/>
                </a:lnTo>
                <a:lnTo>
                  <a:pt x="10338565" y="2095807"/>
                </a:lnTo>
                <a:lnTo>
                  <a:pt x="10376579" y="2070131"/>
                </a:lnTo>
                <a:lnTo>
                  <a:pt x="10410907" y="2039916"/>
                </a:lnTo>
                <a:lnTo>
                  <a:pt x="10441122" y="2005588"/>
                </a:lnTo>
                <a:lnTo>
                  <a:pt x="10466798" y="1967573"/>
                </a:lnTo>
                <a:lnTo>
                  <a:pt x="10487510" y="1926298"/>
                </a:lnTo>
                <a:lnTo>
                  <a:pt x="10502831" y="1882187"/>
                </a:lnTo>
                <a:lnTo>
                  <a:pt x="10512336" y="1835667"/>
                </a:lnTo>
                <a:lnTo>
                  <a:pt x="10515600" y="1787164"/>
                </a:lnTo>
                <a:lnTo>
                  <a:pt x="10515600" y="357444"/>
                </a:lnTo>
                <a:lnTo>
                  <a:pt x="10512336" y="308940"/>
                </a:lnTo>
                <a:lnTo>
                  <a:pt x="10502831" y="262421"/>
                </a:lnTo>
                <a:lnTo>
                  <a:pt x="10487510" y="218310"/>
                </a:lnTo>
                <a:lnTo>
                  <a:pt x="10466798" y="177034"/>
                </a:lnTo>
                <a:lnTo>
                  <a:pt x="10441122" y="139020"/>
                </a:lnTo>
                <a:lnTo>
                  <a:pt x="10410907" y="104692"/>
                </a:lnTo>
                <a:lnTo>
                  <a:pt x="10376579" y="74477"/>
                </a:lnTo>
                <a:lnTo>
                  <a:pt x="10338565" y="48801"/>
                </a:lnTo>
                <a:lnTo>
                  <a:pt x="10297290" y="28089"/>
                </a:lnTo>
                <a:lnTo>
                  <a:pt x="10253179" y="12768"/>
                </a:lnTo>
                <a:lnTo>
                  <a:pt x="10206660" y="3263"/>
                </a:lnTo>
                <a:lnTo>
                  <a:pt x="10158157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838200" y="4669043"/>
            <a:ext cx="10515600" cy="2145030"/>
          </a:xfrm>
          <a:custGeom>
            <a:avLst/>
            <a:gdLst/>
            <a:ahLst/>
            <a:cxnLst/>
            <a:rect l="l" t="t" r="r" b="b"/>
            <a:pathLst>
              <a:path w="10515600" h="2145029">
                <a:moveTo>
                  <a:pt x="10158157" y="0"/>
                </a:moveTo>
                <a:lnTo>
                  <a:pt x="357443" y="0"/>
                </a:lnTo>
                <a:lnTo>
                  <a:pt x="308940" y="3263"/>
                </a:lnTo>
                <a:lnTo>
                  <a:pt x="262420" y="12768"/>
                </a:lnTo>
                <a:lnTo>
                  <a:pt x="218310" y="28089"/>
                </a:lnTo>
                <a:lnTo>
                  <a:pt x="177034" y="48801"/>
                </a:lnTo>
                <a:lnTo>
                  <a:pt x="139020" y="74477"/>
                </a:lnTo>
                <a:lnTo>
                  <a:pt x="104692" y="104692"/>
                </a:lnTo>
                <a:lnTo>
                  <a:pt x="74477" y="139020"/>
                </a:lnTo>
                <a:lnTo>
                  <a:pt x="48801" y="177034"/>
                </a:lnTo>
                <a:lnTo>
                  <a:pt x="28089" y="218310"/>
                </a:lnTo>
                <a:lnTo>
                  <a:pt x="12768" y="262421"/>
                </a:lnTo>
                <a:lnTo>
                  <a:pt x="3263" y="308940"/>
                </a:lnTo>
                <a:lnTo>
                  <a:pt x="0" y="357444"/>
                </a:lnTo>
                <a:lnTo>
                  <a:pt x="0" y="1787164"/>
                </a:lnTo>
                <a:lnTo>
                  <a:pt x="3263" y="1835668"/>
                </a:lnTo>
                <a:lnTo>
                  <a:pt x="12768" y="1882187"/>
                </a:lnTo>
                <a:lnTo>
                  <a:pt x="28089" y="1926298"/>
                </a:lnTo>
                <a:lnTo>
                  <a:pt x="48801" y="1967574"/>
                </a:lnTo>
                <a:lnTo>
                  <a:pt x="74477" y="2005588"/>
                </a:lnTo>
                <a:lnTo>
                  <a:pt x="104692" y="2039916"/>
                </a:lnTo>
                <a:lnTo>
                  <a:pt x="139020" y="2070131"/>
                </a:lnTo>
                <a:lnTo>
                  <a:pt x="177034" y="2095807"/>
                </a:lnTo>
                <a:lnTo>
                  <a:pt x="218310" y="2116519"/>
                </a:lnTo>
                <a:lnTo>
                  <a:pt x="262420" y="2131841"/>
                </a:lnTo>
                <a:lnTo>
                  <a:pt x="308940" y="2141346"/>
                </a:lnTo>
                <a:lnTo>
                  <a:pt x="357443" y="2144609"/>
                </a:lnTo>
                <a:lnTo>
                  <a:pt x="10158157" y="2144609"/>
                </a:lnTo>
                <a:lnTo>
                  <a:pt x="10206660" y="2141346"/>
                </a:lnTo>
                <a:lnTo>
                  <a:pt x="10253179" y="2131841"/>
                </a:lnTo>
                <a:lnTo>
                  <a:pt x="10297290" y="2116519"/>
                </a:lnTo>
                <a:lnTo>
                  <a:pt x="10338565" y="2095807"/>
                </a:lnTo>
                <a:lnTo>
                  <a:pt x="10376579" y="2070131"/>
                </a:lnTo>
                <a:lnTo>
                  <a:pt x="10410907" y="2039916"/>
                </a:lnTo>
                <a:lnTo>
                  <a:pt x="10441122" y="2005588"/>
                </a:lnTo>
                <a:lnTo>
                  <a:pt x="10466798" y="1967574"/>
                </a:lnTo>
                <a:lnTo>
                  <a:pt x="10487510" y="1926298"/>
                </a:lnTo>
                <a:lnTo>
                  <a:pt x="10502831" y="1882187"/>
                </a:lnTo>
                <a:lnTo>
                  <a:pt x="10512336" y="1835668"/>
                </a:lnTo>
                <a:lnTo>
                  <a:pt x="10515600" y="1787164"/>
                </a:lnTo>
                <a:lnTo>
                  <a:pt x="10515600" y="357444"/>
                </a:lnTo>
                <a:lnTo>
                  <a:pt x="10512336" y="308940"/>
                </a:lnTo>
                <a:lnTo>
                  <a:pt x="10502831" y="262421"/>
                </a:lnTo>
                <a:lnTo>
                  <a:pt x="10487510" y="218310"/>
                </a:lnTo>
                <a:lnTo>
                  <a:pt x="10466798" y="177034"/>
                </a:lnTo>
                <a:lnTo>
                  <a:pt x="10441122" y="139020"/>
                </a:lnTo>
                <a:lnTo>
                  <a:pt x="10410907" y="104692"/>
                </a:lnTo>
                <a:lnTo>
                  <a:pt x="10376579" y="74477"/>
                </a:lnTo>
                <a:lnTo>
                  <a:pt x="10338565" y="48801"/>
                </a:lnTo>
                <a:lnTo>
                  <a:pt x="10297290" y="28089"/>
                </a:lnTo>
                <a:lnTo>
                  <a:pt x="10253179" y="12768"/>
                </a:lnTo>
                <a:lnTo>
                  <a:pt x="10206660" y="3263"/>
                </a:lnTo>
                <a:lnTo>
                  <a:pt x="10158157" y="0"/>
                </a:lnTo>
                <a:close/>
              </a:path>
            </a:pathLst>
          </a:custGeom>
          <a:solidFill>
            <a:srgbClr val="15608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078780" y="308863"/>
            <a:ext cx="9944735" cy="5951220"/>
          </a:xfrm>
          <a:prstGeom prst="rect">
            <a:avLst/>
          </a:prstGeom>
        </p:spPr>
        <p:txBody>
          <a:bodyPr wrap="square" lIns="0" tIns="71120" rIns="0" bIns="0" rtlCol="0" vert="horz">
            <a:spAutoFit/>
          </a:bodyPr>
          <a:lstStyle/>
          <a:p>
            <a:pPr marL="12700" marR="212090">
              <a:lnSpc>
                <a:spcPts val="4300"/>
              </a:lnSpc>
              <a:spcBef>
                <a:spcPts val="560"/>
              </a:spcBef>
            </a:pPr>
            <a:r>
              <a:rPr dirty="0" sz="3900" spc="-75">
                <a:solidFill>
                  <a:srgbClr val="FFFFFF"/>
                </a:solidFill>
                <a:latin typeface="Trebuchet MS"/>
                <a:cs typeface="Trebuchet MS"/>
              </a:rPr>
              <a:t>Εάν</a:t>
            </a:r>
            <a:r>
              <a:rPr dirty="0" sz="3900" spc="-32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>
                <a:solidFill>
                  <a:srgbClr val="FFFFFF"/>
                </a:solidFill>
                <a:latin typeface="Trebuchet MS"/>
                <a:cs typeface="Trebuchet MS"/>
              </a:rPr>
              <a:t>ο</a:t>
            </a:r>
            <a:r>
              <a:rPr dirty="0" sz="39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80">
                <a:solidFill>
                  <a:srgbClr val="FFFFFF"/>
                </a:solidFill>
                <a:latin typeface="Trebuchet MS"/>
                <a:cs typeface="Trebuchet MS"/>
              </a:rPr>
              <a:t>πληροφορητής</a:t>
            </a:r>
            <a:r>
              <a:rPr dirty="0" sz="39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>
                <a:solidFill>
                  <a:srgbClr val="FFFFFF"/>
                </a:solidFill>
                <a:latin typeface="Trebuchet MS"/>
                <a:cs typeface="Trebuchet MS"/>
              </a:rPr>
              <a:t>δε</a:t>
            </a:r>
            <a:r>
              <a:rPr dirty="0" sz="39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50">
                <a:solidFill>
                  <a:srgbClr val="FFFFFF"/>
                </a:solidFill>
                <a:latin typeface="Trebuchet MS"/>
                <a:cs typeface="Trebuchet MS"/>
              </a:rPr>
              <a:t>παραχωρήσει</a:t>
            </a:r>
            <a:r>
              <a:rPr dirty="0" sz="3900" spc="-32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25">
                <a:solidFill>
                  <a:srgbClr val="FFFFFF"/>
                </a:solidFill>
                <a:latin typeface="Trebuchet MS"/>
                <a:cs typeface="Trebuchet MS"/>
              </a:rPr>
              <a:t>τα </a:t>
            </a:r>
            <a:r>
              <a:rPr dirty="0" sz="3900" spc="-60">
                <a:solidFill>
                  <a:srgbClr val="FFFFFF"/>
                </a:solidFill>
                <a:latin typeface="Trebuchet MS"/>
                <a:cs typeface="Trebuchet MS"/>
              </a:rPr>
              <a:t>δικαιώματα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50">
                <a:solidFill>
                  <a:srgbClr val="FFFFFF"/>
                </a:solidFill>
                <a:latin typeface="Trebuchet MS"/>
                <a:cs typeface="Trebuchet MS"/>
              </a:rPr>
              <a:t>στον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40">
                <a:solidFill>
                  <a:srgbClr val="FFFFFF"/>
                </a:solidFill>
                <a:latin typeface="Trebuchet MS"/>
                <a:cs typeface="Trebuchet MS"/>
              </a:rPr>
              <a:t>Φορέα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30">
                <a:solidFill>
                  <a:srgbClr val="FFFFFF"/>
                </a:solidFill>
                <a:latin typeface="Trebuchet MS"/>
                <a:cs typeface="Trebuchet MS"/>
              </a:rPr>
              <a:t>οφείλουμε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4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ζητάμε </a:t>
            </a:r>
            <a:r>
              <a:rPr dirty="0" sz="3900" spc="-40">
                <a:solidFill>
                  <a:srgbClr val="FFFFFF"/>
                </a:solidFill>
                <a:latin typeface="Trebuchet MS"/>
                <a:cs typeface="Trebuchet MS"/>
              </a:rPr>
              <a:t>άδεια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85">
                <a:solidFill>
                  <a:srgbClr val="FFFFFF"/>
                </a:solidFill>
                <a:latin typeface="Trebuchet MS"/>
                <a:cs typeface="Trebuchet MS"/>
              </a:rPr>
              <a:t>για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4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50">
                <a:solidFill>
                  <a:srgbClr val="FFFFFF"/>
                </a:solidFill>
                <a:latin typeface="Trebuchet MS"/>
                <a:cs typeface="Trebuchet MS"/>
              </a:rPr>
              <a:t>κάνουμε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60">
                <a:solidFill>
                  <a:srgbClr val="FFFFFF"/>
                </a:solidFill>
                <a:latin typeface="Trebuchet MS"/>
                <a:cs typeface="Trebuchet MS"/>
              </a:rPr>
              <a:t>χρήση</a:t>
            </a:r>
            <a:r>
              <a:rPr dirty="0" sz="3900" spc="-3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80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συνέντευξης.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450"/>
              </a:spcBef>
            </a:pPr>
            <a:endParaRPr sz="3900">
              <a:latin typeface="Trebuchet MS"/>
              <a:cs typeface="Trebuchet MS"/>
            </a:endParaRPr>
          </a:p>
          <a:p>
            <a:pPr marL="12700" marR="5080">
              <a:lnSpc>
                <a:spcPts val="4320"/>
              </a:lnSpc>
            </a:pPr>
            <a:r>
              <a:rPr dirty="0" sz="3900" spc="-125">
                <a:solidFill>
                  <a:srgbClr val="FFFFFF"/>
                </a:solidFill>
                <a:latin typeface="Trebuchet MS"/>
                <a:cs typeface="Trebuchet MS"/>
              </a:rPr>
              <a:t>Αν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45">
                <a:solidFill>
                  <a:srgbClr val="FFFFFF"/>
                </a:solidFill>
                <a:latin typeface="Trebuchet MS"/>
                <a:cs typeface="Trebuchet MS"/>
              </a:rPr>
              <a:t>έχει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85">
                <a:solidFill>
                  <a:srgbClr val="FFFFFF"/>
                </a:solidFill>
                <a:latin typeface="Trebuchet MS"/>
                <a:cs typeface="Trebuchet MS"/>
              </a:rPr>
              <a:t>πεθάνει,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55">
                <a:solidFill>
                  <a:srgbClr val="FFFFFF"/>
                </a:solidFill>
                <a:latin typeface="Trebuchet MS"/>
                <a:cs typeface="Trebuchet MS"/>
              </a:rPr>
              <a:t>θα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45">
                <a:solidFill>
                  <a:srgbClr val="FFFFFF"/>
                </a:solidFill>
                <a:latin typeface="Trebuchet MS"/>
                <a:cs typeface="Trebuchet MS"/>
              </a:rPr>
              <a:t>πρέπει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6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3900" spc="-35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ζητήσουμε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άδεια </a:t>
            </a:r>
            <a:r>
              <a:rPr dirty="0" sz="3900" spc="-75">
                <a:solidFill>
                  <a:srgbClr val="FFFFFF"/>
                </a:solidFill>
                <a:latin typeface="Trebuchet MS"/>
                <a:cs typeface="Trebuchet MS"/>
              </a:rPr>
              <a:t>από</a:t>
            </a:r>
            <a:r>
              <a:rPr dirty="0" sz="3900" spc="-3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60">
                <a:solidFill>
                  <a:srgbClr val="FFFFFF"/>
                </a:solidFill>
                <a:latin typeface="Trebuchet MS"/>
                <a:cs typeface="Trebuchet MS"/>
              </a:rPr>
              <a:t>τους</a:t>
            </a:r>
            <a:r>
              <a:rPr dirty="0" sz="3900" spc="-3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25">
                <a:solidFill>
                  <a:srgbClr val="FFFFFF"/>
                </a:solidFill>
                <a:latin typeface="Trebuchet MS"/>
                <a:cs typeface="Trebuchet MS"/>
              </a:rPr>
              <a:t>απογόνους.</a:t>
            </a: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3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3900">
              <a:latin typeface="Trebuchet MS"/>
              <a:cs typeface="Trebuchet MS"/>
            </a:endParaRPr>
          </a:p>
          <a:p>
            <a:pPr marL="12700" marR="1308100">
              <a:lnSpc>
                <a:spcPts val="4300"/>
              </a:lnSpc>
              <a:spcBef>
                <a:spcPts val="5"/>
              </a:spcBef>
            </a:pPr>
            <a:r>
              <a:rPr dirty="0" sz="3900" spc="-204">
                <a:solidFill>
                  <a:srgbClr val="FFFFFF"/>
                </a:solidFill>
                <a:latin typeface="Trebuchet MS"/>
                <a:cs typeface="Trebuchet MS"/>
              </a:rPr>
              <a:t>Για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60">
                <a:solidFill>
                  <a:srgbClr val="FFFFFF"/>
                </a:solidFill>
                <a:latin typeface="Trebuchet MS"/>
                <a:cs typeface="Trebuchet MS"/>
              </a:rPr>
              <a:t>να</a:t>
            </a:r>
            <a:r>
              <a:rPr dirty="0" sz="3900" spc="-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55">
                <a:solidFill>
                  <a:srgbClr val="FFFFFF"/>
                </a:solidFill>
                <a:latin typeface="Trebuchet MS"/>
                <a:cs typeface="Trebuchet MS"/>
              </a:rPr>
              <a:t>αποφύγουμε</a:t>
            </a:r>
            <a:r>
              <a:rPr dirty="0" sz="3900" spc="-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20">
                <a:solidFill>
                  <a:srgbClr val="FFFFFF"/>
                </a:solidFill>
                <a:latin typeface="Trebuchet MS"/>
                <a:cs typeface="Trebuchet MS"/>
              </a:rPr>
              <a:t>τα</a:t>
            </a:r>
            <a:r>
              <a:rPr dirty="0" sz="3900" spc="-35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85">
                <a:solidFill>
                  <a:srgbClr val="FFFFFF"/>
                </a:solidFill>
                <a:latin typeface="Trebuchet MS"/>
                <a:cs typeface="Trebuchet MS"/>
              </a:rPr>
              <a:t>παραπάνω</a:t>
            </a:r>
            <a:r>
              <a:rPr dirty="0" sz="3900" spc="-3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ζητάμε </a:t>
            </a:r>
            <a:r>
              <a:rPr dirty="0" sz="3900" spc="-110">
                <a:solidFill>
                  <a:srgbClr val="FFFFFF"/>
                </a:solidFill>
                <a:latin typeface="Trebuchet MS"/>
                <a:cs typeface="Trebuchet MS"/>
              </a:rPr>
              <a:t>υπογραφή</a:t>
            </a:r>
            <a:r>
              <a:rPr dirty="0" sz="3900" spc="-33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900" spc="-10">
                <a:solidFill>
                  <a:srgbClr val="FFFFFF"/>
                </a:solidFill>
                <a:latin typeface="Trebuchet MS"/>
                <a:cs typeface="Trebuchet MS"/>
              </a:rPr>
              <a:t>παραχωρητηρίων.</a:t>
            </a:r>
            <a:endParaRPr sz="3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3368675" y="902307"/>
            <a:ext cx="5461000" cy="12700"/>
          </a:xfrm>
          <a:custGeom>
            <a:avLst/>
            <a:gdLst/>
            <a:ahLst/>
            <a:cxnLst/>
            <a:rect l="l" t="t" r="r" b="b"/>
            <a:pathLst>
              <a:path w="5461000" h="12700">
                <a:moveTo>
                  <a:pt x="5461000" y="0"/>
                </a:moveTo>
                <a:lnTo>
                  <a:pt x="0" y="0"/>
                </a:lnTo>
                <a:lnTo>
                  <a:pt x="0" y="12700"/>
                </a:lnTo>
                <a:lnTo>
                  <a:pt x="5461000" y="12700"/>
                </a:lnTo>
                <a:lnTo>
                  <a:pt x="5461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5975" y="306324"/>
            <a:ext cx="5480685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75" b="1">
                <a:latin typeface="Trebuchet MS"/>
                <a:cs typeface="Trebuchet MS"/>
              </a:rPr>
              <a:t>Ενημερωτική</a:t>
            </a:r>
            <a:r>
              <a:rPr dirty="0" sz="4400" spc="-395" b="1">
                <a:latin typeface="Trebuchet MS"/>
                <a:cs typeface="Trebuchet MS"/>
              </a:rPr>
              <a:t> </a:t>
            </a:r>
            <a:r>
              <a:rPr dirty="0" sz="4400" spc="-175" b="1">
                <a:latin typeface="Trebuchet MS"/>
                <a:cs typeface="Trebuchet MS"/>
              </a:rPr>
              <a:t>Επιστολή</a:t>
            </a:r>
            <a:endParaRPr sz="4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38200" y="919416"/>
            <a:ext cx="8605520" cy="5776595"/>
            <a:chOff x="838200" y="919416"/>
            <a:chExt cx="8605520" cy="577659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38200" y="919416"/>
              <a:ext cx="4392192" cy="5776331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7403" y="1743923"/>
              <a:ext cx="3855729" cy="3090520"/>
            </a:xfrm>
            <a:prstGeom prst="rect">
              <a:avLst/>
            </a:prstGeom>
          </p:spPr>
        </p:pic>
      </p:grpSp>
      <p:sp>
        <p:nvSpPr>
          <p:cNvPr id="7" name="object 7" descr=""/>
          <p:cNvSpPr txBox="1"/>
          <p:nvPr/>
        </p:nvSpPr>
        <p:spPr>
          <a:xfrm>
            <a:off x="1238466" y="1925828"/>
            <a:ext cx="5734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0" b="1">
                <a:solidFill>
                  <a:srgbClr val="C00000"/>
                </a:solidFill>
                <a:latin typeface="Trebuchet MS"/>
                <a:cs typeface="Trebuchet MS"/>
              </a:rPr>
              <a:t>Σελ.1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8699572" y="1477771"/>
            <a:ext cx="5683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80" b="1">
                <a:solidFill>
                  <a:srgbClr val="C00000"/>
                </a:solidFill>
                <a:latin typeface="Trebuchet MS"/>
                <a:cs typeface="Trebuchet MS"/>
              </a:rPr>
              <a:t>Σελ.2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836941" y="4895067"/>
            <a:ext cx="1976120" cy="315595"/>
          </a:xfrm>
          <a:custGeom>
            <a:avLst/>
            <a:gdLst/>
            <a:ahLst/>
            <a:cxnLst/>
            <a:rect l="l" t="t" r="r" b="b"/>
            <a:pathLst>
              <a:path w="1976120" h="315595">
                <a:moveTo>
                  <a:pt x="1920656" y="274969"/>
                </a:moveTo>
                <a:lnTo>
                  <a:pt x="1866907" y="297411"/>
                </a:lnTo>
                <a:lnTo>
                  <a:pt x="1864615" y="302988"/>
                </a:lnTo>
                <a:lnTo>
                  <a:pt x="1868669" y="312698"/>
                </a:lnTo>
                <a:lnTo>
                  <a:pt x="1874247" y="314990"/>
                </a:lnTo>
                <a:lnTo>
                  <a:pt x="1958943" y="279627"/>
                </a:lnTo>
                <a:lnTo>
                  <a:pt x="1955590" y="279627"/>
                </a:lnTo>
                <a:lnTo>
                  <a:pt x="1920656" y="274969"/>
                </a:lnTo>
                <a:close/>
              </a:path>
              <a:path w="1976120" h="315595">
                <a:moveTo>
                  <a:pt x="1938100" y="267686"/>
                </a:moveTo>
                <a:lnTo>
                  <a:pt x="1920656" y="274969"/>
                </a:lnTo>
                <a:lnTo>
                  <a:pt x="1955590" y="279627"/>
                </a:lnTo>
                <a:lnTo>
                  <a:pt x="1955846" y="277705"/>
                </a:lnTo>
                <a:lnTo>
                  <a:pt x="1950993" y="277705"/>
                </a:lnTo>
                <a:lnTo>
                  <a:pt x="1938100" y="267686"/>
                </a:lnTo>
                <a:close/>
              </a:path>
              <a:path w="1976120" h="315595">
                <a:moveTo>
                  <a:pt x="1888871" y="205304"/>
                </a:moveTo>
                <a:lnTo>
                  <a:pt x="1882888" y="206054"/>
                </a:lnTo>
                <a:lnTo>
                  <a:pt x="1876431" y="214362"/>
                </a:lnTo>
                <a:lnTo>
                  <a:pt x="1877182" y="220346"/>
                </a:lnTo>
                <a:lnTo>
                  <a:pt x="1923173" y="256086"/>
                </a:lnTo>
                <a:lnTo>
                  <a:pt x="1958109" y="260744"/>
                </a:lnTo>
                <a:lnTo>
                  <a:pt x="1955590" y="279627"/>
                </a:lnTo>
                <a:lnTo>
                  <a:pt x="1958943" y="279627"/>
                </a:lnTo>
                <a:lnTo>
                  <a:pt x="1975575" y="272682"/>
                </a:lnTo>
                <a:lnTo>
                  <a:pt x="1888871" y="205304"/>
                </a:lnTo>
                <a:close/>
              </a:path>
              <a:path w="1976120" h="315595">
                <a:moveTo>
                  <a:pt x="1953167" y="261395"/>
                </a:moveTo>
                <a:lnTo>
                  <a:pt x="1938100" y="267686"/>
                </a:lnTo>
                <a:lnTo>
                  <a:pt x="1950993" y="277705"/>
                </a:lnTo>
                <a:lnTo>
                  <a:pt x="1953167" y="261395"/>
                </a:lnTo>
                <a:close/>
              </a:path>
              <a:path w="1976120" h="315595">
                <a:moveTo>
                  <a:pt x="1958022" y="261395"/>
                </a:moveTo>
                <a:lnTo>
                  <a:pt x="1953167" y="261395"/>
                </a:lnTo>
                <a:lnTo>
                  <a:pt x="1950993" y="277705"/>
                </a:lnTo>
                <a:lnTo>
                  <a:pt x="1955846" y="277705"/>
                </a:lnTo>
                <a:lnTo>
                  <a:pt x="1958022" y="261395"/>
                </a:lnTo>
                <a:close/>
              </a:path>
              <a:path w="1976120" h="315595">
                <a:moveTo>
                  <a:pt x="2517" y="0"/>
                </a:moveTo>
                <a:lnTo>
                  <a:pt x="0" y="18882"/>
                </a:lnTo>
                <a:lnTo>
                  <a:pt x="1920656" y="274969"/>
                </a:lnTo>
                <a:lnTo>
                  <a:pt x="1938100" y="267686"/>
                </a:lnTo>
                <a:lnTo>
                  <a:pt x="1923173" y="256086"/>
                </a:lnTo>
                <a:lnTo>
                  <a:pt x="2517" y="0"/>
                </a:lnTo>
                <a:close/>
              </a:path>
              <a:path w="1976120" h="315595">
                <a:moveTo>
                  <a:pt x="1923173" y="256086"/>
                </a:moveTo>
                <a:lnTo>
                  <a:pt x="1938100" y="267686"/>
                </a:lnTo>
                <a:lnTo>
                  <a:pt x="1953167" y="261395"/>
                </a:lnTo>
                <a:lnTo>
                  <a:pt x="1958022" y="261395"/>
                </a:lnTo>
                <a:lnTo>
                  <a:pt x="1958109" y="260744"/>
                </a:lnTo>
                <a:lnTo>
                  <a:pt x="1923173" y="256086"/>
                </a:lnTo>
                <a:close/>
              </a:path>
            </a:pathLst>
          </a:custGeom>
          <a:solidFill>
            <a:srgbClr val="A02B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78739" y="4001516"/>
            <a:ext cx="950594" cy="11137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 marR="5080">
              <a:lnSpc>
                <a:spcPct val="98900"/>
              </a:lnSpc>
              <a:spcBef>
                <a:spcPts val="120"/>
              </a:spcBef>
            </a:pPr>
            <a:r>
              <a:rPr dirty="0" sz="1800" spc="-25" b="1">
                <a:latin typeface="Trebuchet MS"/>
                <a:cs typeface="Trebuchet MS"/>
              </a:rPr>
              <a:t>Θα </a:t>
            </a:r>
            <a:r>
              <a:rPr dirty="0" sz="1800" spc="-10" b="1">
                <a:latin typeface="Trebuchet MS"/>
                <a:cs typeface="Trebuchet MS"/>
              </a:rPr>
              <a:t>γράψετε </a:t>
            </a:r>
            <a:r>
              <a:rPr dirty="0" sz="1800" spc="-35" b="1">
                <a:latin typeface="Trebuchet MS"/>
                <a:cs typeface="Trebuchet MS"/>
              </a:rPr>
              <a:t>το</a:t>
            </a:r>
            <a:r>
              <a:rPr dirty="0" sz="1800" spc="-16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όνομά </a:t>
            </a:r>
            <a:r>
              <a:rPr dirty="0" sz="1800" spc="-25" b="1">
                <a:latin typeface="Trebuchet MS"/>
                <a:cs typeface="Trebuchet MS"/>
              </a:rPr>
              <a:t>σας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8" y="611124"/>
            <a:ext cx="390144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190" b="1">
                <a:latin typeface="Trebuchet MS"/>
                <a:cs typeface="Trebuchet MS"/>
              </a:rPr>
              <a:t>Παραχωρητήριο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929638" y="1206817"/>
            <a:ext cx="3873500" cy="12700"/>
          </a:xfrm>
          <a:custGeom>
            <a:avLst/>
            <a:gdLst/>
            <a:ahLst/>
            <a:cxnLst/>
            <a:rect l="l" t="t" r="r" b="b"/>
            <a:pathLst>
              <a:path w="3873500" h="12700">
                <a:moveTo>
                  <a:pt x="3873499" y="0"/>
                </a:moveTo>
                <a:lnTo>
                  <a:pt x="0" y="0"/>
                </a:lnTo>
                <a:lnTo>
                  <a:pt x="0" y="12700"/>
                </a:lnTo>
                <a:lnTo>
                  <a:pt x="3873499" y="12700"/>
                </a:lnTo>
                <a:lnTo>
                  <a:pt x="38734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799175" y="1664208"/>
            <a:ext cx="4313555" cy="513080"/>
          </a:xfrm>
          <a:prstGeom prst="rect">
            <a:avLst/>
          </a:prstGeom>
        </p:spPr>
        <p:txBody>
          <a:bodyPr wrap="square" lIns="0" tIns="45719" rIns="0" bIns="0" rtlCol="0" vert="horz">
            <a:spAutoFit/>
          </a:bodyPr>
          <a:lstStyle/>
          <a:p>
            <a:pPr marL="241300" marR="5080" indent="-228600">
              <a:lnSpc>
                <a:spcPts val="1800"/>
              </a:lnSpc>
              <a:spcBef>
                <a:spcPts val="359"/>
              </a:spcBef>
              <a:buFont typeface="Wingdings"/>
              <a:buChar char=""/>
              <a:tabLst>
                <a:tab pos="241300" algn="l"/>
                <a:tab pos="2026920" algn="l"/>
                <a:tab pos="2661920" algn="l"/>
                <a:tab pos="3329940" algn="l"/>
              </a:tabLst>
            </a:pPr>
            <a:r>
              <a:rPr dirty="0" sz="1700" spc="-10">
                <a:latin typeface="Trebuchet MS"/>
                <a:cs typeface="Trebuchet MS"/>
              </a:rPr>
              <a:t>Ενημερώνουμε</a:t>
            </a:r>
            <a:r>
              <a:rPr dirty="0" sz="1700">
                <a:latin typeface="Trebuchet MS"/>
                <a:cs typeface="Trebuchet MS"/>
              </a:rPr>
              <a:t>	</a:t>
            </a:r>
            <a:r>
              <a:rPr dirty="0" sz="1700" spc="-25">
                <a:latin typeface="Trebuchet MS"/>
                <a:cs typeface="Trebuchet MS"/>
              </a:rPr>
              <a:t>για</a:t>
            </a:r>
            <a:r>
              <a:rPr dirty="0" sz="1700">
                <a:latin typeface="Trebuchet MS"/>
                <a:cs typeface="Trebuchet MS"/>
              </a:rPr>
              <a:t>	</a:t>
            </a:r>
            <a:r>
              <a:rPr dirty="0" sz="1700" spc="-25">
                <a:latin typeface="Trebuchet MS"/>
                <a:cs typeface="Trebuchet MS"/>
              </a:rPr>
              <a:t>την</a:t>
            </a:r>
            <a:r>
              <a:rPr dirty="0" sz="1700">
                <a:latin typeface="Trebuchet MS"/>
                <a:cs typeface="Trebuchet MS"/>
              </a:rPr>
              <a:t>	</a:t>
            </a:r>
            <a:r>
              <a:rPr dirty="0" sz="1700" spc="-45">
                <a:latin typeface="Trebuchet MS"/>
                <a:cs typeface="Trebuchet MS"/>
              </a:rPr>
              <a:t>υπογραφή </a:t>
            </a:r>
            <a:r>
              <a:rPr dirty="0" sz="1700" spc="-30">
                <a:latin typeface="Trebuchet MS"/>
                <a:cs typeface="Trebuchet MS"/>
              </a:rPr>
              <a:t>παραχωρητηρίου</a:t>
            </a:r>
            <a:r>
              <a:rPr dirty="0" sz="1700" spc="-120">
                <a:latin typeface="Trebuchet MS"/>
                <a:cs typeface="Trebuchet MS"/>
              </a:rPr>
              <a:t> </a:t>
            </a:r>
            <a:r>
              <a:rPr dirty="0" sz="1700" spc="-60">
                <a:latin typeface="Trebuchet MS"/>
                <a:cs typeface="Trebuchet MS"/>
              </a:rPr>
              <a:t>πριν</a:t>
            </a:r>
            <a:r>
              <a:rPr dirty="0" sz="1700" spc="-120">
                <a:latin typeface="Trebuchet MS"/>
                <a:cs typeface="Trebuchet MS"/>
              </a:rPr>
              <a:t> </a:t>
            </a:r>
            <a:r>
              <a:rPr dirty="0" sz="1700" spc="-35">
                <a:latin typeface="Trebuchet MS"/>
                <a:cs typeface="Trebuchet MS"/>
              </a:rPr>
              <a:t>από</a:t>
            </a:r>
            <a:r>
              <a:rPr dirty="0" sz="1700" spc="-114">
                <a:latin typeface="Trebuchet MS"/>
                <a:cs typeface="Trebuchet MS"/>
              </a:rPr>
              <a:t> </a:t>
            </a:r>
            <a:r>
              <a:rPr dirty="0" sz="1700" spc="-25">
                <a:latin typeface="Trebuchet MS"/>
                <a:cs typeface="Trebuchet MS"/>
              </a:rPr>
              <a:t>τη</a:t>
            </a:r>
            <a:r>
              <a:rPr dirty="0" sz="1700" spc="-114">
                <a:latin typeface="Trebuchet MS"/>
                <a:cs typeface="Trebuchet MS"/>
              </a:rPr>
              <a:t> </a:t>
            </a:r>
            <a:r>
              <a:rPr dirty="0" sz="1700" spc="-10">
                <a:latin typeface="Trebuchet MS"/>
                <a:cs typeface="Trebuchet MS"/>
              </a:rPr>
              <a:t>συνέντευξη.</a:t>
            </a:r>
            <a:endParaRPr sz="1700">
              <a:latin typeface="Trebuchet MS"/>
              <a:cs typeface="Trebuchet MS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799175" y="2971800"/>
            <a:ext cx="4314190" cy="288607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algn="just" marL="241300" marR="5080" indent="-228600">
              <a:lnSpc>
                <a:spcPct val="89800"/>
              </a:lnSpc>
              <a:spcBef>
                <a:spcPts val="305"/>
              </a:spcBef>
              <a:buFont typeface="Wingdings"/>
              <a:buChar char=""/>
              <a:tabLst>
                <a:tab pos="241300" algn="l"/>
              </a:tabLst>
            </a:pPr>
            <a:r>
              <a:rPr dirty="0" sz="1700">
                <a:latin typeface="Trebuchet MS"/>
                <a:cs typeface="Trebuchet MS"/>
              </a:rPr>
              <a:t>Παρέχονται</a:t>
            </a:r>
            <a:r>
              <a:rPr dirty="0" sz="1700" spc="170">
                <a:latin typeface="Trebuchet MS"/>
                <a:cs typeface="Trebuchet MS"/>
              </a:rPr>
              <a:t>   </a:t>
            </a:r>
            <a:r>
              <a:rPr dirty="0" sz="1700">
                <a:latin typeface="Trebuchet MS"/>
                <a:cs typeface="Trebuchet MS"/>
              </a:rPr>
              <a:t>δυνατότητες</a:t>
            </a:r>
            <a:r>
              <a:rPr dirty="0" sz="1700" spc="175">
                <a:latin typeface="Trebuchet MS"/>
                <a:cs typeface="Trebuchet MS"/>
              </a:rPr>
              <a:t>   </a:t>
            </a:r>
            <a:r>
              <a:rPr dirty="0" sz="1700" spc="-10">
                <a:latin typeface="Trebuchet MS"/>
                <a:cs typeface="Trebuchet MS"/>
              </a:rPr>
              <a:t>περιορισμών </a:t>
            </a:r>
            <a:r>
              <a:rPr dirty="0" sz="1700">
                <a:latin typeface="Trebuchet MS"/>
                <a:cs typeface="Trebuchet MS"/>
              </a:rPr>
              <a:t>όπως</a:t>
            </a:r>
            <a:r>
              <a:rPr dirty="0" sz="1700" spc="200">
                <a:latin typeface="Trebuchet MS"/>
                <a:cs typeface="Trebuchet MS"/>
              </a:rPr>
              <a:t>  </a:t>
            </a:r>
            <a:r>
              <a:rPr dirty="0" sz="1700">
                <a:latin typeface="Trebuchet MS"/>
                <a:cs typeface="Trebuchet MS"/>
              </a:rPr>
              <a:t>ανωνυμία,</a:t>
            </a:r>
            <a:r>
              <a:rPr dirty="0" sz="1700" spc="204">
                <a:latin typeface="Trebuchet MS"/>
                <a:cs typeface="Trebuchet MS"/>
              </a:rPr>
              <a:t>  </a:t>
            </a:r>
            <a:r>
              <a:rPr dirty="0" sz="1700">
                <a:latin typeface="Trebuchet MS"/>
                <a:cs typeface="Trebuchet MS"/>
              </a:rPr>
              <a:t>απαγόρευσης</a:t>
            </a:r>
            <a:r>
              <a:rPr dirty="0" sz="1700" spc="200">
                <a:latin typeface="Trebuchet MS"/>
                <a:cs typeface="Trebuchet MS"/>
              </a:rPr>
              <a:t>  </a:t>
            </a:r>
            <a:r>
              <a:rPr dirty="0" sz="1700" spc="-10">
                <a:latin typeface="Trebuchet MS"/>
                <a:cs typeface="Trebuchet MS"/>
              </a:rPr>
              <a:t>χρήσης </a:t>
            </a:r>
            <a:r>
              <a:rPr dirty="0" sz="1700">
                <a:latin typeface="Trebuchet MS"/>
                <a:cs typeface="Trebuchet MS"/>
              </a:rPr>
              <a:t>ολόκληρης</a:t>
            </a:r>
            <a:r>
              <a:rPr dirty="0" sz="1700" spc="260">
                <a:latin typeface="Trebuchet MS"/>
                <a:cs typeface="Trebuchet MS"/>
              </a:rPr>
              <a:t> </a:t>
            </a:r>
            <a:r>
              <a:rPr dirty="0" sz="1700">
                <a:latin typeface="Trebuchet MS"/>
                <a:cs typeface="Trebuchet MS"/>
              </a:rPr>
              <a:t>ή</a:t>
            </a:r>
            <a:r>
              <a:rPr dirty="0" sz="1700" spc="265">
                <a:latin typeface="Trebuchet MS"/>
                <a:cs typeface="Trebuchet MS"/>
              </a:rPr>
              <a:t> </a:t>
            </a:r>
            <a:r>
              <a:rPr dirty="0" sz="1700">
                <a:latin typeface="Trebuchet MS"/>
                <a:cs typeface="Trebuchet MS"/>
              </a:rPr>
              <a:t>μέρους</a:t>
            </a:r>
            <a:r>
              <a:rPr dirty="0" sz="1700" spc="260">
                <a:latin typeface="Trebuchet MS"/>
                <a:cs typeface="Trebuchet MS"/>
              </a:rPr>
              <a:t> </a:t>
            </a:r>
            <a:r>
              <a:rPr dirty="0" sz="1700">
                <a:latin typeface="Trebuchet MS"/>
                <a:cs typeface="Trebuchet MS"/>
              </a:rPr>
              <a:t>της</a:t>
            </a:r>
            <a:r>
              <a:rPr dirty="0" sz="1700" spc="265">
                <a:latin typeface="Trebuchet MS"/>
                <a:cs typeface="Trebuchet MS"/>
              </a:rPr>
              <a:t> </a:t>
            </a:r>
            <a:r>
              <a:rPr dirty="0" sz="1700">
                <a:latin typeface="Trebuchet MS"/>
                <a:cs typeface="Trebuchet MS"/>
              </a:rPr>
              <a:t>συνέντευξης,</a:t>
            </a:r>
            <a:r>
              <a:rPr dirty="0" sz="1700" spc="265">
                <a:latin typeface="Trebuchet MS"/>
                <a:cs typeface="Trebuchet MS"/>
              </a:rPr>
              <a:t> </a:t>
            </a:r>
            <a:r>
              <a:rPr dirty="0" sz="1700" spc="-50">
                <a:latin typeface="Trebuchet MS"/>
                <a:cs typeface="Trebuchet MS"/>
              </a:rPr>
              <a:t>η </a:t>
            </a:r>
            <a:r>
              <a:rPr dirty="0" sz="1700" spc="-35">
                <a:latin typeface="Trebuchet MS"/>
                <a:cs typeface="Trebuchet MS"/>
              </a:rPr>
              <a:t>αξιοποίηση</a:t>
            </a:r>
            <a:r>
              <a:rPr dirty="0" sz="1700" spc="-125">
                <a:latin typeface="Trebuchet MS"/>
                <a:cs typeface="Trebuchet MS"/>
              </a:rPr>
              <a:t> </a:t>
            </a:r>
            <a:r>
              <a:rPr dirty="0" sz="1700" spc="-35">
                <a:latin typeface="Trebuchet MS"/>
                <a:cs typeface="Trebuchet MS"/>
              </a:rPr>
              <a:t>της</a:t>
            </a:r>
            <a:r>
              <a:rPr dirty="0" sz="1700" spc="-120">
                <a:latin typeface="Trebuchet MS"/>
                <a:cs typeface="Trebuchet MS"/>
              </a:rPr>
              <a:t> </a:t>
            </a:r>
            <a:r>
              <a:rPr dirty="0" sz="1700">
                <a:latin typeface="Trebuchet MS"/>
                <a:cs typeface="Trebuchet MS"/>
              </a:rPr>
              <a:t>μετά</a:t>
            </a:r>
            <a:r>
              <a:rPr dirty="0" sz="1700" spc="-114">
                <a:latin typeface="Trebuchet MS"/>
                <a:cs typeface="Trebuchet MS"/>
              </a:rPr>
              <a:t> </a:t>
            </a:r>
            <a:r>
              <a:rPr dirty="0" sz="1700" spc="-35">
                <a:latin typeface="Trebuchet MS"/>
                <a:cs typeface="Trebuchet MS"/>
              </a:rPr>
              <a:t>από</a:t>
            </a:r>
            <a:r>
              <a:rPr dirty="0" sz="1700" spc="-125">
                <a:latin typeface="Trebuchet MS"/>
                <a:cs typeface="Trebuchet MS"/>
              </a:rPr>
              <a:t> </a:t>
            </a:r>
            <a:r>
              <a:rPr dirty="0" sz="1700" spc="-50">
                <a:latin typeface="Trebuchet MS"/>
                <a:cs typeface="Trebuchet MS"/>
              </a:rPr>
              <a:t>κάποια</a:t>
            </a:r>
            <a:r>
              <a:rPr dirty="0" sz="1700" spc="-114">
                <a:latin typeface="Trebuchet MS"/>
                <a:cs typeface="Trebuchet MS"/>
              </a:rPr>
              <a:t> </a:t>
            </a:r>
            <a:r>
              <a:rPr dirty="0" sz="1700" spc="-55">
                <a:latin typeface="Trebuchet MS"/>
                <a:cs typeface="Trebuchet MS"/>
              </a:rPr>
              <a:t>χρόνια</a:t>
            </a:r>
            <a:r>
              <a:rPr dirty="0" sz="1700" spc="-114">
                <a:latin typeface="Trebuchet MS"/>
                <a:cs typeface="Trebuchet MS"/>
              </a:rPr>
              <a:t> </a:t>
            </a:r>
            <a:r>
              <a:rPr dirty="0" sz="1700" spc="-30">
                <a:latin typeface="Trebuchet MS"/>
                <a:cs typeface="Trebuchet MS"/>
              </a:rPr>
              <a:t>κ.α.</a:t>
            </a:r>
            <a:endParaRPr sz="17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814"/>
              </a:spcBef>
              <a:buFont typeface="Wingdings"/>
              <a:buChar char=""/>
            </a:pPr>
            <a:endParaRPr sz="1700">
              <a:latin typeface="Trebuchet MS"/>
              <a:cs typeface="Trebuchet MS"/>
            </a:endParaRPr>
          </a:p>
          <a:p>
            <a:pPr marL="241300" marR="5715" indent="-236854">
              <a:lnSpc>
                <a:spcPct val="89700"/>
              </a:lnSpc>
              <a:buSzPct val="94230"/>
              <a:buFont typeface="Wingdings"/>
              <a:buChar char=""/>
              <a:tabLst>
                <a:tab pos="241300" algn="l"/>
                <a:tab pos="306070" algn="l"/>
                <a:tab pos="1283970" algn="l"/>
                <a:tab pos="2487930" algn="l"/>
                <a:tab pos="3104515" algn="l"/>
                <a:tab pos="3828415" algn="l"/>
              </a:tabLst>
            </a:pPr>
            <a:r>
              <a:rPr dirty="0" u="sng" sz="2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Υπογράφεται</a:t>
            </a:r>
            <a:r>
              <a:rPr dirty="0" u="sng" sz="2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dirty="0" u="sng" sz="2600" spc="-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εις</a:t>
            </a:r>
            <a:r>
              <a:rPr dirty="0" u="sng" sz="2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dirty="0" u="sng" sz="2600" spc="-3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διπλούν</a:t>
            </a:r>
            <a:r>
              <a:rPr dirty="0" sz="2600" spc="-35" b="1">
                <a:latin typeface="Trebuchet MS"/>
                <a:cs typeface="Trebuchet MS"/>
              </a:rPr>
              <a:t> </a:t>
            </a:r>
            <a:r>
              <a:rPr dirty="0" u="sng" sz="2600" spc="-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από</a:t>
            </a:r>
            <a:r>
              <a:rPr dirty="0" u="sng" sz="2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dirty="0" u="sng" sz="2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πληροφορητή</a:t>
            </a:r>
            <a:r>
              <a:rPr dirty="0" u="sng" sz="2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	</a:t>
            </a:r>
            <a:r>
              <a:rPr dirty="0" u="sng" sz="2600" spc="-4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sz="2600" spc="-45" b="1">
                <a:latin typeface="Trebuchet MS"/>
                <a:cs typeface="Trebuchet MS"/>
              </a:rPr>
              <a:t> </a:t>
            </a:r>
            <a:r>
              <a:rPr dirty="0" u="sng" sz="2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ερευνητή/εκπρόσωπο</a:t>
            </a:r>
            <a:r>
              <a:rPr dirty="0" sz="2600" spc="-10" b="1">
                <a:latin typeface="Trebuchet MS"/>
                <a:cs typeface="Trebuchet MS"/>
              </a:rPr>
              <a:t> </a:t>
            </a:r>
            <a:r>
              <a:rPr dirty="0" u="sng" sz="2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φορέα.</a:t>
            </a:r>
            <a:endParaRPr sz="2600">
              <a:latin typeface="Trebuchet MS"/>
              <a:cs typeface="Trebuchet MS"/>
            </a:endParaRP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8817" y="321028"/>
            <a:ext cx="5961747" cy="6536971"/>
          </a:xfrm>
          <a:prstGeom prst="rect">
            <a:avLst/>
          </a:prstGeom>
        </p:spPr>
      </p:pic>
      <p:sp>
        <p:nvSpPr>
          <p:cNvPr id="7" name="object 7" descr=""/>
          <p:cNvSpPr txBox="1"/>
          <p:nvPr/>
        </p:nvSpPr>
        <p:spPr>
          <a:xfrm>
            <a:off x="6080435" y="386588"/>
            <a:ext cx="5734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0" b="1">
                <a:solidFill>
                  <a:srgbClr val="C00000"/>
                </a:solidFill>
                <a:latin typeface="Trebuchet MS"/>
                <a:cs typeface="Trebuchet MS"/>
              </a:rPr>
              <a:t>Σελ.1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5519778" y="3523550"/>
            <a:ext cx="1976120" cy="315595"/>
          </a:xfrm>
          <a:custGeom>
            <a:avLst/>
            <a:gdLst/>
            <a:ahLst/>
            <a:cxnLst/>
            <a:rect l="l" t="t" r="r" b="b"/>
            <a:pathLst>
              <a:path w="1976120" h="315595">
                <a:moveTo>
                  <a:pt x="1920654" y="274970"/>
                </a:moveTo>
                <a:lnTo>
                  <a:pt x="1866907" y="297411"/>
                </a:lnTo>
                <a:lnTo>
                  <a:pt x="1864615" y="302990"/>
                </a:lnTo>
                <a:lnTo>
                  <a:pt x="1868669" y="312698"/>
                </a:lnTo>
                <a:lnTo>
                  <a:pt x="1874246" y="314990"/>
                </a:lnTo>
                <a:lnTo>
                  <a:pt x="1958942" y="279628"/>
                </a:lnTo>
                <a:lnTo>
                  <a:pt x="1955590" y="279628"/>
                </a:lnTo>
                <a:lnTo>
                  <a:pt x="1920654" y="274970"/>
                </a:lnTo>
                <a:close/>
              </a:path>
              <a:path w="1976120" h="315595">
                <a:moveTo>
                  <a:pt x="1938100" y="267686"/>
                </a:moveTo>
                <a:lnTo>
                  <a:pt x="1920654" y="274970"/>
                </a:lnTo>
                <a:lnTo>
                  <a:pt x="1955590" y="279628"/>
                </a:lnTo>
                <a:lnTo>
                  <a:pt x="1955846" y="277705"/>
                </a:lnTo>
                <a:lnTo>
                  <a:pt x="1950993" y="277705"/>
                </a:lnTo>
                <a:lnTo>
                  <a:pt x="1938100" y="267686"/>
                </a:lnTo>
                <a:close/>
              </a:path>
              <a:path w="1976120" h="315595">
                <a:moveTo>
                  <a:pt x="1888872" y="205305"/>
                </a:moveTo>
                <a:lnTo>
                  <a:pt x="1882888" y="206056"/>
                </a:lnTo>
                <a:lnTo>
                  <a:pt x="1876432" y="214363"/>
                </a:lnTo>
                <a:lnTo>
                  <a:pt x="1877183" y="220347"/>
                </a:lnTo>
                <a:lnTo>
                  <a:pt x="1923173" y="256086"/>
                </a:lnTo>
                <a:lnTo>
                  <a:pt x="1958108" y="260744"/>
                </a:lnTo>
                <a:lnTo>
                  <a:pt x="1955590" y="279628"/>
                </a:lnTo>
                <a:lnTo>
                  <a:pt x="1958942" y="279628"/>
                </a:lnTo>
                <a:lnTo>
                  <a:pt x="1975575" y="272684"/>
                </a:lnTo>
                <a:lnTo>
                  <a:pt x="1888872" y="205305"/>
                </a:lnTo>
                <a:close/>
              </a:path>
              <a:path w="1976120" h="315595">
                <a:moveTo>
                  <a:pt x="1953168" y="261395"/>
                </a:moveTo>
                <a:lnTo>
                  <a:pt x="1938100" y="267686"/>
                </a:lnTo>
                <a:lnTo>
                  <a:pt x="1950993" y="277705"/>
                </a:lnTo>
                <a:lnTo>
                  <a:pt x="1953168" y="261395"/>
                </a:lnTo>
                <a:close/>
              </a:path>
              <a:path w="1976120" h="315595">
                <a:moveTo>
                  <a:pt x="1958022" y="261395"/>
                </a:moveTo>
                <a:lnTo>
                  <a:pt x="1953168" y="261395"/>
                </a:lnTo>
                <a:lnTo>
                  <a:pt x="1950993" y="277705"/>
                </a:lnTo>
                <a:lnTo>
                  <a:pt x="1955846" y="277705"/>
                </a:lnTo>
                <a:lnTo>
                  <a:pt x="1958022" y="261395"/>
                </a:lnTo>
                <a:close/>
              </a:path>
              <a:path w="1976120" h="315595">
                <a:moveTo>
                  <a:pt x="2517" y="0"/>
                </a:moveTo>
                <a:lnTo>
                  <a:pt x="0" y="18883"/>
                </a:lnTo>
                <a:lnTo>
                  <a:pt x="1920654" y="274970"/>
                </a:lnTo>
                <a:lnTo>
                  <a:pt x="1938100" y="267686"/>
                </a:lnTo>
                <a:lnTo>
                  <a:pt x="1923173" y="256086"/>
                </a:lnTo>
                <a:lnTo>
                  <a:pt x="2517" y="0"/>
                </a:lnTo>
                <a:close/>
              </a:path>
              <a:path w="1976120" h="315595">
                <a:moveTo>
                  <a:pt x="1923173" y="256086"/>
                </a:moveTo>
                <a:lnTo>
                  <a:pt x="1938100" y="267686"/>
                </a:lnTo>
                <a:lnTo>
                  <a:pt x="1953168" y="261395"/>
                </a:lnTo>
                <a:lnTo>
                  <a:pt x="1958022" y="261395"/>
                </a:lnTo>
                <a:lnTo>
                  <a:pt x="1958108" y="260744"/>
                </a:lnTo>
                <a:lnTo>
                  <a:pt x="1923173" y="256086"/>
                </a:lnTo>
                <a:close/>
              </a:path>
            </a:pathLst>
          </a:custGeom>
          <a:solidFill>
            <a:srgbClr val="A02B93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89035" y="337193"/>
            <a:ext cx="4965540" cy="62821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5017" y="164083"/>
            <a:ext cx="57340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70" b="1">
                <a:solidFill>
                  <a:srgbClr val="C00000"/>
                </a:solidFill>
                <a:latin typeface="Trebuchet MS"/>
                <a:cs typeface="Trebuchet MS"/>
              </a:rPr>
              <a:t>Σελ.2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463511" y="503259"/>
            <a:ext cx="642620" cy="240665"/>
            <a:chOff x="2463511" y="503259"/>
            <a:chExt cx="642620" cy="240665"/>
          </a:xfrm>
        </p:grpSpPr>
        <p:sp>
          <p:nvSpPr>
            <p:cNvPr id="5" name="object 5" descr=""/>
            <p:cNvSpPr/>
            <p:nvPr/>
          </p:nvSpPr>
          <p:spPr>
            <a:xfrm>
              <a:off x="2473036" y="512784"/>
              <a:ext cx="623570" cy="221615"/>
            </a:xfrm>
            <a:custGeom>
              <a:avLst/>
              <a:gdLst/>
              <a:ahLst/>
              <a:cxnLst/>
              <a:rect l="l" t="t" r="r" b="b"/>
              <a:pathLst>
                <a:path w="623569" h="221615">
                  <a:moveTo>
                    <a:pt x="512701" y="0"/>
                  </a:moveTo>
                  <a:lnTo>
                    <a:pt x="512701" y="55377"/>
                  </a:lnTo>
                  <a:lnTo>
                    <a:pt x="0" y="55377"/>
                  </a:lnTo>
                  <a:lnTo>
                    <a:pt x="0" y="166129"/>
                  </a:lnTo>
                  <a:lnTo>
                    <a:pt x="512701" y="166129"/>
                  </a:lnTo>
                  <a:lnTo>
                    <a:pt x="512701" y="221507"/>
                  </a:lnTo>
                  <a:lnTo>
                    <a:pt x="623454" y="110754"/>
                  </a:lnTo>
                  <a:lnTo>
                    <a:pt x="5127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2473036" y="512784"/>
              <a:ext cx="623570" cy="221615"/>
            </a:xfrm>
            <a:custGeom>
              <a:avLst/>
              <a:gdLst/>
              <a:ahLst/>
              <a:cxnLst/>
              <a:rect l="l" t="t" r="r" b="b"/>
              <a:pathLst>
                <a:path w="623569" h="221615">
                  <a:moveTo>
                    <a:pt x="0" y="55376"/>
                  </a:moveTo>
                  <a:lnTo>
                    <a:pt x="512700" y="55376"/>
                  </a:lnTo>
                  <a:lnTo>
                    <a:pt x="512700" y="0"/>
                  </a:lnTo>
                  <a:lnTo>
                    <a:pt x="623454" y="110753"/>
                  </a:lnTo>
                  <a:lnTo>
                    <a:pt x="512700" y="221507"/>
                  </a:lnTo>
                  <a:lnTo>
                    <a:pt x="512700" y="166130"/>
                  </a:lnTo>
                  <a:lnTo>
                    <a:pt x="0" y="166130"/>
                  </a:lnTo>
                  <a:lnTo>
                    <a:pt x="0" y="55376"/>
                  </a:lnTo>
                  <a:close/>
                </a:path>
              </a:pathLst>
            </a:custGeom>
            <a:ln w="19050">
              <a:solidFill>
                <a:srgbClr val="0424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2463511" y="889834"/>
            <a:ext cx="642620" cy="240665"/>
            <a:chOff x="2463511" y="889834"/>
            <a:chExt cx="642620" cy="240665"/>
          </a:xfrm>
        </p:grpSpPr>
        <p:sp>
          <p:nvSpPr>
            <p:cNvPr id="8" name="object 8" descr=""/>
            <p:cNvSpPr/>
            <p:nvPr/>
          </p:nvSpPr>
          <p:spPr>
            <a:xfrm>
              <a:off x="2473036" y="899359"/>
              <a:ext cx="623570" cy="221615"/>
            </a:xfrm>
            <a:custGeom>
              <a:avLst/>
              <a:gdLst/>
              <a:ahLst/>
              <a:cxnLst/>
              <a:rect l="l" t="t" r="r" b="b"/>
              <a:pathLst>
                <a:path w="623569" h="221615">
                  <a:moveTo>
                    <a:pt x="512701" y="0"/>
                  </a:moveTo>
                  <a:lnTo>
                    <a:pt x="512701" y="55377"/>
                  </a:lnTo>
                  <a:lnTo>
                    <a:pt x="0" y="55377"/>
                  </a:lnTo>
                  <a:lnTo>
                    <a:pt x="0" y="166131"/>
                  </a:lnTo>
                  <a:lnTo>
                    <a:pt x="512701" y="166131"/>
                  </a:lnTo>
                  <a:lnTo>
                    <a:pt x="512701" y="221507"/>
                  </a:lnTo>
                  <a:lnTo>
                    <a:pt x="623454" y="110754"/>
                  </a:lnTo>
                  <a:lnTo>
                    <a:pt x="51270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473036" y="899359"/>
              <a:ext cx="623570" cy="221615"/>
            </a:xfrm>
            <a:custGeom>
              <a:avLst/>
              <a:gdLst/>
              <a:ahLst/>
              <a:cxnLst/>
              <a:rect l="l" t="t" r="r" b="b"/>
              <a:pathLst>
                <a:path w="623569" h="221615">
                  <a:moveTo>
                    <a:pt x="0" y="55376"/>
                  </a:moveTo>
                  <a:lnTo>
                    <a:pt x="512700" y="55376"/>
                  </a:lnTo>
                  <a:lnTo>
                    <a:pt x="512700" y="0"/>
                  </a:lnTo>
                  <a:lnTo>
                    <a:pt x="623454" y="110753"/>
                  </a:lnTo>
                  <a:lnTo>
                    <a:pt x="512700" y="221507"/>
                  </a:lnTo>
                  <a:lnTo>
                    <a:pt x="512700" y="166130"/>
                  </a:lnTo>
                  <a:lnTo>
                    <a:pt x="0" y="166130"/>
                  </a:lnTo>
                  <a:lnTo>
                    <a:pt x="0" y="55376"/>
                  </a:lnTo>
                  <a:close/>
                </a:path>
              </a:pathLst>
            </a:custGeom>
            <a:ln w="19050">
              <a:solidFill>
                <a:srgbClr val="04243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502446" y="581659"/>
            <a:ext cx="180657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800" spc="-1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τσεκαριστούν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9178635" y="4499286"/>
            <a:ext cx="2795905" cy="2031364"/>
          </a:xfrm>
          <a:custGeom>
            <a:avLst/>
            <a:gdLst/>
            <a:ahLst/>
            <a:cxnLst/>
            <a:rect l="l" t="t" r="r" b="b"/>
            <a:pathLst>
              <a:path w="2795904" h="2031365">
                <a:moveTo>
                  <a:pt x="2795408" y="0"/>
                </a:moveTo>
                <a:lnTo>
                  <a:pt x="0" y="0"/>
                </a:lnTo>
                <a:lnTo>
                  <a:pt x="0" y="2031324"/>
                </a:lnTo>
                <a:lnTo>
                  <a:pt x="2795408" y="2031324"/>
                </a:lnTo>
                <a:lnTo>
                  <a:pt x="2795408" y="0"/>
                </a:lnTo>
                <a:close/>
              </a:path>
            </a:pathLst>
          </a:custGeom>
          <a:solidFill>
            <a:srgbClr val="F6C6A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/>
          <p:nvPr/>
        </p:nvSpPr>
        <p:spPr>
          <a:xfrm>
            <a:off x="9270075" y="4519676"/>
            <a:ext cx="2623820" cy="193675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algn="just" marR="5080">
              <a:lnSpc>
                <a:spcPts val="2090"/>
              </a:lnSpc>
              <a:spcBef>
                <a:spcPts val="225"/>
              </a:spcBef>
            </a:pPr>
            <a:r>
              <a:rPr dirty="0" sz="1800" spc="-170" b="1">
                <a:latin typeface="Trebuchet MS"/>
                <a:cs typeface="Trebuchet MS"/>
              </a:rPr>
              <a:t>Τα</a:t>
            </a:r>
            <a:r>
              <a:rPr dirty="0" sz="1800" spc="3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έντυπα</a:t>
            </a:r>
            <a:r>
              <a:rPr dirty="0" sz="1800" spc="-105" b="1">
                <a:latin typeface="Trebuchet MS"/>
                <a:cs typeface="Trebuchet MS"/>
              </a:rPr>
              <a:t> </a:t>
            </a:r>
            <a:r>
              <a:rPr dirty="0" sz="1800" spc="-35" b="1">
                <a:latin typeface="Trebuchet MS"/>
                <a:cs typeface="Trebuchet MS"/>
              </a:rPr>
              <a:t>υπογράφονται </a:t>
            </a:r>
            <a:r>
              <a:rPr dirty="0" sz="1800" spc="-100" b="1">
                <a:latin typeface="Trebuchet MS"/>
                <a:cs typeface="Trebuchet MS"/>
              </a:rPr>
              <a:t>2</a:t>
            </a:r>
            <a:r>
              <a:rPr dirty="0" sz="1800" spc="-17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φορές.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rebuchet MS"/>
              <a:cs typeface="Trebuchet MS"/>
            </a:endParaRPr>
          </a:p>
          <a:p>
            <a:pPr algn="just" marR="5080">
              <a:lnSpc>
                <a:spcPct val="100000"/>
              </a:lnSpc>
            </a:pPr>
            <a:r>
              <a:rPr dirty="0" sz="1800" b="1">
                <a:latin typeface="Trebuchet MS"/>
                <a:cs typeface="Trebuchet MS"/>
              </a:rPr>
              <a:t>Ένα</a:t>
            </a:r>
            <a:r>
              <a:rPr dirty="0" sz="1800" spc="-10" b="1">
                <a:latin typeface="Trebuchet MS"/>
                <a:cs typeface="Trebuchet MS"/>
              </a:rPr>
              <a:t>  </a:t>
            </a:r>
            <a:r>
              <a:rPr dirty="0" sz="1800" b="1">
                <a:latin typeface="Trebuchet MS"/>
                <a:cs typeface="Trebuchet MS"/>
              </a:rPr>
              <a:t>αντίγραφο</a:t>
            </a:r>
            <a:r>
              <a:rPr dirty="0" sz="1800" spc="-5" b="1">
                <a:latin typeface="Trebuchet MS"/>
                <a:cs typeface="Trebuchet MS"/>
              </a:rPr>
              <a:t>  </a:t>
            </a:r>
            <a:r>
              <a:rPr dirty="0" sz="1800" b="1">
                <a:latin typeface="Trebuchet MS"/>
                <a:cs typeface="Trebuchet MS"/>
              </a:rPr>
              <a:t>από</a:t>
            </a:r>
            <a:r>
              <a:rPr dirty="0" sz="1800" spc="-5" b="1">
                <a:latin typeface="Trebuchet MS"/>
                <a:cs typeface="Trebuchet MS"/>
              </a:rPr>
              <a:t>  </a:t>
            </a:r>
            <a:r>
              <a:rPr dirty="0" sz="1800" spc="-25" b="1">
                <a:latin typeface="Trebuchet MS"/>
                <a:cs typeface="Trebuchet MS"/>
              </a:rPr>
              <a:t>το </a:t>
            </a:r>
            <a:r>
              <a:rPr dirty="0" sz="1800" b="1">
                <a:latin typeface="Trebuchet MS"/>
                <a:cs typeface="Trebuchet MS"/>
              </a:rPr>
              <a:t>καθένα</a:t>
            </a:r>
            <a:r>
              <a:rPr dirty="0" sz="1800" spc="480" b="1">
                <a:latin typeface="Trebuchet MS"/>
                <a:cs typeface="Trebuchet MS"/>
              </a:rPr>
              <a:t>    </a:t>
            </a:r>
            <a:r>
              <a:rPr dirty="0" sz="1800" b="1">
                <a:latin typeface="Trebuchet MS"/>
                <a:cs typeface="Trebuchet MS"/>
              </a:rPr>
              <a:t>κρατά</a:t>
            </a:r>
            <a:r>
              <a:rPr dirty="0" sz="1800" spc="484" b="1">
                <a:latin typeface="Trebuchet MS"/>
                <a:cs typeface="Trebuchet MS"/>
              </a:rPr>
              <a:t>    </a:t>
            </a:r>
            <a:r>
              <a:rPr dirty="0" sz="1800" spc="-50" b="1">
                <a:latin typeface="Trebuchet MS"/>
                <a:cs typeface="Trebuchet MS"/>
              </a:rPr>
              <a:t>ο </a:t>
            </a:r>
            <a:r>
              <a:rPr dirty="0" sz="1800" b="1">
                <a:latin typeface="Trebuchet MS"/>
                <a:cs typeface="Trebuchet MS"/>
              </a:rPr>
              <a:t>πληροφορητής</a:t>
            </a:r>
            <a:r>
              <a:rPr dirty="0" sz="1800" spc="60" b="1">
                <a:latin typeface="Trebuchet MS"/>
                <a:cs typeface="Trebuchet MS"/>
              </a:rPr>
              <a:t>  </a:t>
            </a:r>
            <a:r>
              <a:rPr dirty="0" sz="1800" b="1">
                <a:latin typeface="Trebuchet MS"/>
                <a:cs typeface="Trebuchet MS"/>
              </a:rPr>
              <a:t>και</a:t>
            </a:r>
            <a:r>
              <a:rPr dirty="0" sz="1800" spc="65" b="1">
                <a:latin typeface="Trebuchet MS"/>
                <a:cs typeface="Trebuchet MS"/>
              </a:rPr>
              <a:t>  </a:t>
            </a:r>
            <a:r>
              <a:rPr dirty="0" sz="1800" spc="-25" b="1">
                <a:latin typeface="Trebuchet MS"/>
                <a:cs typeface="Trebuchet MS"/>
              </a:rPr>
              <a:t>ένα </a:t>
            </a:r>
            <a:r>
              <a:rPr dirty="0" sz="1800" spc="-10" b="1">
                <a:latin typeface="Trebuchet MS"/>
                <a:cs typeface="Trebuchet MS"/>
              </a:rPr>
              <a:t>εσείς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869083" y="2083308"/>
            <a:ext cx="3326765" cy="2159000"/>
          </a:xfrm>
          <a:prstGeom prst="rect">
            <a:avLst/>
          </a:prstGeom>
        </p:spPr>
        <p:txBody>
          <a:bodyPr wrap="square" lIns="0" tIns="99060" rIns="0" bIns="0" rtlCol="0" vert="horz">
            <a:spAutoFit/>
          </a:bodyPr>
          <a:lstStyle/>
          <a:p>
            <a:pPr algn="ctr" marL="12700" marR="5080">
              <a:lnSpc>
                <a:spcPts val="5400"/>
              </a:lnSpc>
              <a:spcBef>
                <a:spcPts val="780"/>
              </a:spcBef>
            </a:pPr>
            <a:r>
              <a:rPr dirty="0" sz="5000" spc="-220">
                <a:latin typeface="Trebuchet MS"/>
                <a:cs typeface="Trebuchet MS"/>
              </a:rPr>
              <a:t>Επεξεργασία </a:t>
            </a:r>
            <a:r>
              <a:rPr dirty="0" sz="5000" spc="-285">
                <a:latin typeface="Trebuchet MS"/>
                <a:cs typeface="Trebuchet MS"/>
              </a:rPr>
              <a:t>της </a:t>
            </a:r>
            <a:r>
              <a:rPr dirty="0" sz="5000" spc="-155">
                <a:latin typeface="Trebuchet MS"/>
                <a:cs typeface="Trebuchet MS"/>
              </a:rPr>
              <a:t>συνέντευξης</a:t>
            </a:r>
            <a:endParaRPr sz="5000">
              <a:latin typeface="Trebuchet MS"/>
              <a:cs typeface="Trebuchet MS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5614415" y="457200"/>
            <a:ext cx="4893945" cy="1253490"/>
          </a:xfrm>
          <a:custGeom>
            <a:avLst/>
            <a:gdLst/>
            <a:ahLst/>
            <a:cxnLst/>
            <a:rect l="l" t="t" r="r" b="b"/>
            <a:pathLst>
              <a:path w="4893945" h="1253489">
                <a:moveTo>
                  <a:pt x="4768540" y="0"/>
                </a:moveTo>
                <a:lnTo>
                  <a:pt x="125327" y="0"/>
                </a:lnTo>
                <a:lnTo>
                  <a:pt x="76544" y="9848"/>
                </a:lnTo>
                <a:lnTo>
                  <a:pt x="36707" y="36707"/>
                </a:lnTo>
                <a:lnTo>
                  <a:pt x="9848" y="76544"/>
                </a:lnTo>
                <a:lnTo>
                  <a:pt x="0" y="125328"/>
                </a:lnTo>
                <a:lnTo>
                  <a:pt x="0" y="1127947"/>
                </a:lnTo>
                <a:lnTo>
                  <a:pt x="9848" y="1176730"/>
                </a:lnTo>
                <a:lnTo>
                  <a:pt x="36707" y="1216567"/>
                </a:lnTo>
                <a:lnTo>
                  <a:pt x="76544" y="1243426"/>
                </a:lnTo>
                <a:lnTo>
                  <a:pt x="125327" y="1253275"/>
                </a:lnTo>
                <a:lnTo>
                  <a:pt x="4768540" y="1253275"/>
                </a:lnTo>
                <a:lnTo>
                  <a:pt x="4817323" y="1243426"/>
                </a:lnTo>
                <a:lnTo>
                  <a:pt x="4857159" y="1216567"/>
                </a:lnTo>
                <a:lnTo>
                  <a:pt x="4884018" y="1176730"/>
                </a:lnTo>
                <a:lnTo>
                  <a:pt x="4893867" y="1127947"/>
                </a:lnTo>
                <a:lnTo>
                  <a:pt x="4893867" y="125328"/>
                </a:lnTo>
                <a:lnTo>
                  <a:pt x="4884018" y="76544"/>
                </a:lnTo>
                <a:lnTo>
                  <a:pt x="4857159" y="36707"/>
                </a:lnTo>
                <a:lnTo>
                  <a:pt x="4817323" y="9848"/>
                </a:lnTo>
                <a:lnTo>
                  <a:pt x="4768540" y="0"/>
                </a:lnTo>
                <a:close/>
              </a:path>
            </a:pathLst>
          </a:custGeom>
          <a:solidFill>
            <a:srgbClr val="E9713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22072" rIns="0" bIns="0" rtlCol="0" vert="horz">
            <a:spAutoFit/>
          </a:bodyPr>
          <a:lstStyle/>
          <a:p>
            <a:pPr marL="4821555">
              <a:lnSpc>
                <a:spcPct val="100000"/>
              </a:lnSpc>
              <a:spcBef>
                <a:spcPts val="100"/>
              </a:spcBef>
            </a:pPr>
            <a:r>
              <a:rPr dirty="0" sz="2300" spc="-30">
                <a:solidFill>
                  <a:srgbClr val="FFFFFF"/>
                </a:solidFill>
              </a:rPr>
              <a:t>Απομαγνητοφώνηση</a:t>
            </a:r>
            <a:endParaRPr sz="2300"/>
          </a:p>
        </p:txBody>
      </p:sp>
      <p:sp>
        <p:nvSpPr>
          <p:cNvPr id="5" name="object 5" descr=""/>
          <p:cNvSpPr/>
          <p:nvPr/>
        </p:nvSpPr>
        <p:spPr>
          <a:xfrm>
            <a:off x="6024276" y="1938345"/>
            <a:ext cx="4893945" cy="1253490"/>
          </a:xfrm>
          <a:custGeom>
            <a:avLst/>
            <a:gdLst/>
            <a:ahLst/>
            <a:cxnLst/>
            <a:rect l="l" t="t" r="r" b="b"/>
            <a:pathLst>
              <a:path w="4893945" h="1253489">
                <a:moveTo>
                  <a:pt x="4768540" y="0"/>
                </a:moveTo>
                <a:lnTo>
                  <a:pt x="125327" y="0"/>
                </a:lnTo>
                <a:lnTo>
                  <a:pt x="76544" y="9848"/>
                </a:lnTo>
                <a:lnTo>
                  <a:pt x="36707" y="36707"/>
                </a:lnTo>
                <a:lnTo>
                  <a:pt x="9848" y="76544"/>
                </a:lnTo>
                <a:lnTo>
                  <a:pt x="0" y="125327"/>
                </a:lnTo>
                <a:lnTo>
                  <a:pt x="0" y="1127947"/>
                </a:lnTo>
                <a:lnTo>
                  <a:pt x="9848" y="1176730"/>
                </a:lnTo>
                <a:lnTo>
                  <a:pt x="36707" y="1216567"/>
                </a:lnTo>
                <a:lnTo>
                  <a:pt x="76544" y="1243426"/>
                </a:lnTo>
                <a:lnTo>
                  <a:pt x="125327" y="1253275"/>
                </a:lnTo>
                <a:lnTo>
                  <a:pt x="4768540" y="1253275"/>
                </a:lnTo>
                <a:lnTo>
                  <a:pt x="4817323" y="1243426"/>
                </a:lnTo>
                <a:lnTo>
                  <a:pt x="4857161" y="1216567"/>
                </a:lnTo>
                <a:lnTo>
                  <a:pt x="4884019" y="1176730"/>
                </a:lnTo>
                <a:lnTo>
                  <a:pt x="4893868" y="1127947"/>
                </a:lnTo>
                <a:lnTo>
                  <a:pt x="4893868" y="125327"/>
                </a:lnTo>
                <a:lnTo>
                  <a:pt x="4884019" y="76544"/>
                </a:lnTo>
                <a:lnTo>
                  <a:pt x="4857161" y="36707"/>
                </a:lnTo>
                <a:lnTo>
                  <a:pt x="4817323" y="9848"/>
                </a:lnTo>
                <a:lnTo>
                  <a:pt x="4768540" y="0"/>
                </a:lnTo>
                <a:close/>
              </a:path>
            </a:pathLst>
          </a:custGeom>
          <a:solidFill>
            <a:srgbClr val="196B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6135913" y="2179320"/>
            <a:ext cx="2512060" cy="69342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12700" marR="5080">
              <a:lnSpc>
                <a:spcPts val="2500"/>
              </a:lnSpc>
              <a:spcBef>
                <a:spcPts val="400"/>
              </a:spcBef>
            </a:pPr>
            <a:r>
              <a:rPr dirty="0" sz="2300" spc="-20">
                <a:solidFill>
                  <a:srgbClr val="FFFFFF"/>
                </a:solidFill>
                <a:latin typeface="Trebuchet MS"/>
                <a:cs typeface="Trebuchet MS"/>
              </a:rPr>
              <a:t>Περίληψη</a:t>
            </a:r>
            <a:r>
              <a:rPr dirty="0" sz="2300" spc="-19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100">
                <a:solidFill>
                  <a:srgbClr val="FFFFFF"/>
                </a:solidFill>
                <a:latin typeface="Trebuchet MS"/>
                <a:cs typeface="Trebuchet MS"/>
              </a:rPr>
              <a:t>και</a:t>
            </a:r>
            <a:r>
              <a:rPr dirty="0" sz="23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λέξεις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κλειδιά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6428020" y="3419490"/>
            <a:ext cx="4893945" cy="1253490"/>
          </a:xfrm>
          <a:custGeom>
            <a:avLst/>
            <a:gdLst/>
            <a:ahLst/>
            <a:cxnLst/>
            <a:rect l="l" t="t" r="r" b="b"/>
            <a:pathLst>
              <a:path w="4893945" h="1253489">
                <a:moveTo>
                  <a:pt x="4768541" y="0"/>
                </a:moveTo>
                <a:lnTo>
                  <a:pt x="125328" y="0"/>
                </a:lnTo>
                <a:lnTo>
                  <a:pt x="76544" y="9848"/>
                </a:lnTo>
                <a:lnTo>
                  <a:pt x="36707" y="36707"/>
                </a:lnTo>
                <a:lnTo>
                  <a:pt x="9848" y="76544"/>
                </a:lnTo>
                <a:lnTo>
                  <a:pt x="0" y="125327"/>
                </a:lnTo>
                <a:lnTo>
                  <a:pt x="0" y="1127947"/>
                </a:lnTo>
                <a:lnTo>
                  <a:pt x="9848" y="1176730"/>
                </a:lnTo>
                <a:lnTo>
                  <a:pt x="36707" y="1216567"/>
                </a:lnTo>
                <a:lnTo>
                  <a:pt x="76544" y="1243426"/>
                </a:lnTo>
                <a:lnTo>
                  <a:pt x="125328" y="1253275"/>
                </a:lnTo>
                <a:lnTo>
                  <a:pt x="4768541" y="1253275"/>
                </a:lnTo>
                <a:lnTo>
                  <a:pt x="4817324" y="1243426"/>
                </a:lnTo>
                <a:lnTo>
                  <a:pt x="4857161" y="1216567"/>
                </a:lnTo>
                <a:lnTo>
                  <a:pt x="4884019" y="1176730"/>
                </a:lnTo>
                <a:lnTo>
                  <a:pt x="4893868" y="1127947"/>
                </a:lnTo>
                <a:lnTo>
                  <a:pt x="4893868" y="125327"/>
                </a:lnTo>
                <a:lnTo>
                  <a:pt x="4884019" y="76544"/>
                </a:lnTo>
                <a:lnTo>
                  <a:pt x="4857161" y="36707"/>
                </a:lnTo>
                <a:lnTo>
                  <a:pt x="4817324" y="9848"/>
                </a:lnTo>
                <a:lnTo>
                  <a:pt x="4768541" y="0"/>
                </a:lnTo>
                <a:close/>
              </a:path>
            </a:pathLst>
          </a:custGeom>
          <a:solidFill>
            <a:srgbClr val="0F9E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6539658" y="3499104"/>
            <a:ext cx="3184525" cy="101346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 marR="5080">
              <a:lnSpc>
                <a:spcPct val="90900"/>
              </a:lnSpc>
              <a:spcBef>
                <a:spcPts val="350"/>
              </a:spcBef>
            </a:pPr>
            <a:r>
              <a:rPr dirty="0" sz="2300" spc="-60">
                <a:solidFill>
                  <a:srgbClr val="FFFFFF"/>
                </a:solidFill>
                <a:latin typeface="Trebuchet MS"/>
                <a:cs typeface="Trebuchet MS"/>
              </a:rPr>
              <a:t>Αξιολόγηση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της </a:t>
            </a:r>
            <a:r>
              <a:rPr dirty="0" sz="2300" spc="-35">
                <a:solidFill>
                  <a:srgbClr val="FFFFFF"/>
                </a:solidFill>
                <a:latin typeface="Trebuchet MS"/>
                <a:cs typeface="Trebuchet MS"/>
              </a:rPr>
              <a:t>συνέντευξης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>
                <a:solidFill>
                  <a:srgbClr val="FFFFFF"/>
                </a:solidFill>
                <a:latin typeface="Trebuchet MS"/>
                <a:cs typeface="Trebuchet MS"/>
              </a:rPr>
              <a:t>ως</a:t>
            </a:r>
            <a:r>
              <a:rPr dirty="0" sz="2300" spc="-19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προς</a:t>
            </a:r>
            <a:r>
              <a:rPr dirty="0" sz="2300" spc="-18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την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αξιοπιστία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6837883" y="4900634"/>
            <a:ext cx="4893945" cy="1253490"/>
          </a:xfrm>
          <a:custGeom>
            <a:avLst/>
            <a:gdLst/>
            <a:ahLst/>
            <a:cxnLst/>
            <a:rect l="l" t="t" r="r" b="b"/>
            <a:pathLst>
              <a:path w="4893945" h="1253489">
                <a:moveTo>
                  <a:pt x="4768540" y="0"/>
                </a:moveTo>
                <a:lnTo>
                  <a:pt x="125327" y="0"/>
                </a:lnTo>
                <a:lnTo>
                  <a:pt x="76544" y="9849"/>
                </a:lnTo>
                <a:lnTo>
                  <a:pt x="36707" y="36708"/>
                </a:lnTo>
                <a:lnTo>
                  <a:pt x="9848" y="76545"/>
                </a:lnTo>
                <a:lnTo>
                  <a:pt x="0" y="125328"/>
                </a:lnTo>
                <a:lnTo>
                  <a:pt x="0" y="1127948"/>
                </a:lnTo>
                <a:lnTo>
                  <a:pt x="9848" y="1176731"/>
                </a:lnTo>
                <a:lnTo>
                  <a:pt x="36707" y="1216568"/>
                </a:lnTo>
                <a:lnTo>
                  <a:pt x="76544" y="1243427"/>
                </a:lnTo>
                <a:lnTo>
                  <a:pt x="125327" y="1253276"/>
                </a:lnTo>
                <a:lnTo>
                  <a:pt x="4768540" y="1253276"/>
                </a:lnTo>
                <a:lnTo>
                  <a:pt x="4817323" y="1243427"/>
                </a:lnTo>
                <a:lnTo>
                  <a:pt x="4857159" y="1216568"/>
                </a:lnTo>
                <a:lnTo>
                  <a:pt x="4884018" y="1176731"/>
                </a:lnTo>
                <a:lnTo>
                  <a:pt x="4893867" y="1127948"/>
                </a:lnTo>
                <a:lnTo>
                  <a:pt x="4893867" y="125328"/>
                </a:lnTo>
                <a:lnTo>
                  <a:pt x="4884018" y="76545"/>
                </a:lnTo>
                <a:lnTo>
                  <a:pt x="4857159" y="36708"/>
                </a:lnTo>
                <a:lnTo>
                  <a:pt x="4817323" y="9849"/>
                </a:lnTo>
                <a:lnTo>
                  <a:pt x="4768540" y="0"/>
                </a:lnTo>
                <a:close/>
              </a:path>
            </a:pathLst>
          </a:custGeom>
          <a:solidFill>
            <a:srgbClr val="A02B9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6949519" y="4980432"/>
            <a:ext cx="2874645" cy="101346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 marR="5080">
              <a:lnSpc>
                <a:spcPct val="90900"/>
              </a:lnSpc>
              <a:spcBef>
                <a:spcPts val="350"/>
              </a:spcBef>
            </a:pPr>
            <a:r>
              <a:rPr dirty="0" sz="2300" spc="-45">
                <a:solidFill>
                  <a:srgbClr val="FFFFFF"/>
                </a:solidFill>
                <a:latin typeface="Trebuchet MS"/>
                <a:cs typeface="Trebuchet MS"/>
              </a:rPr>
              <a:t>Ιστορική</a:t>
            </a:r>
            <a:r>
              <a:rPr dirty="0" sz="2300" spc="-16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35">
                <a:solidFill>
                  <a:srgbClr val="FFFFFF"/>
                </a:solidFill>
                <a:latin typeface="Trebuchet MS"/>
                <a:cs typeface="Trebuchet MS"/>
              </a:rPr>
              <a:t>ανασύνθεση</a:t>
            </a:r>
            <a:r>
              <a:rPr dirty="0" sz="2300" spc="-16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50">
                <a:solidFill>
                  <a:srgbClr val="FFFFFF"/>
                </a:solidFill>
                <a:latin typeface="Trebuchet MS"/>
                <a:cs typeface="Trebuchet MS"/>
              </a:rPr>
              <a:t>- </a:t>
            </a:r>
            <a:r>
              <a:rPr dirty="0" sz="2300" spc="-25">
                <a:solidFill>
                  <a:srgbClr val="FFFFFF"/>
                </a:solidFill>
                <a:latin typeface="Trebuchet MS"/>
                <a:cs typeface="Trebuchet MS"/>
              </a:rPr>
              <a:t>συνδυασμός</a:t>
            </a:r>
            <a:r>
              <a:rPr dirty="0" sz="2300" spc="-1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>
                <a:solidFill>
                  <a:srgbClr val="FFFFFF"/>
                </a:solidFill>
                <a:latin typeface="Trebuchet MS"/>
                <a:cs typeface="Trebuchet MS"/>
              </a:rPr>
              <a:t>με</a:t>
            </a:r>
            <a:r>
              <a:rPr dirty="0" sz="2300" spc="-145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2300" spc="-20">
                <a:solidFill>
                  <a:srgbClr val="FFFFFF"/>
                </a:solidFill>
                <a:latin typeface="Trebuchet MS"/>
                <a:cs typeface="Trebuchet MS"/>
              </a:rPr>
              <a:t>άλλες </a:t>
            </a:r>
            <a:r>
              <a:rPr dirty="0" sz="2300" spc="-10">
                <a:solidFill>
                  <a:srgbClr val="FFFFFF"/>
                </a:solidFill>
                <a:latin typeface="Trebuchet MS"/>
                <a:cs typeface="Trebuchet MS"/>
              </a:rPr>
              <a:t>πηγές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9684128" y="1407570"/>
            <a:ext cx="1647825" cy="3796029"/>
            <a:chOff x="9684128" y="1407570"/>
            <a:chExt cx="1647825" cy="3796029"/>
          </a:xfrm>
        </p:grpSpPr>
        <p:sp>
          <p:nvSpPr>
            <p:cNvPr id="12" name="object 12" descr=""/>
            <p:cNvSpPr/>
            <p:nvPr/>
          </p:nvSpPr>
          <p:spPr>
            <a:xfrm>
              <a:off x="9693653" y="1417095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5">
                  <a:moveTo>
                    <a:pt x="631338" y="0"/>
                  </a:moveTo>
                  <a:lnTo>
                    <a:pt x="183291" y="0"/>
                  </a:lnTo>
                  <a:lnTo>
                    <a:pt x="183291" y="448045"/>
                  </a:lnTo>
                  <a:lnTo>
                    <a:pt x="0" y="448045"/>
                  </a:lnTo>
                  <a:lnTo>
                    <a:pt x="407315" y="814628"/>
                  </a:lnTo>
                  <a:lnTo>
                    <a:pt x="814630" y="448045"/>
                  </a:lnTo>
                  <a:lnTo>
                    <a:pt x="631338" y="448045"/>
                  </a:lnTo>
                  <a:lnTo>
                    <a:pt x="631338" y="0"/>
                  </a:lnTo>
                  <a:close/>
                </a:path>
              </a:pathLst>
            </a:custGeom>
            <a:solidFill>
              <a:srgbClr val="F7D5CD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9693653" y="1417095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5">
                  <a:moveTo>
                    <a:pt x="0" y="448046"/>
                  </a:moveTo>
                  <a:lnTo>
                    <a:pt x="183291" y="448046"/>
                  </a:lnTo>
                  <a:lnTo>
                    <a:pt x="183291" y="0"/>
                  </a:lnTo>
                  <a:lnTo>
                    <a:pt x="631337" y="0"/>
                  </a:lnTo>
                  <a:lnTo>
                    <a:pt x="631337" y="448046"/>
                  </a:lnTo>
                  <a:lnTo>
                    <a:pt x="814629" y="448046"/>
                  </a:lnTo>
                  <a:lnTo>
                    <a:pt x="407314" y="814629"/>
                  </a:lnTo>
                  <a:lnTo>
                    <a:pt x="0" y="448046"/>
                  </a:lnTo>
                  <a:close/>
                </a:path>
              </a:pathLst>
            </a:custGeom>
            <a:ln w="19050">
              <a:solidFill>
                <a:srgbClr val="F7D5C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0103515" y="2898240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4">
                  <a:moveTo>
                    <a:pt x="631337" y="0"/>
                  </a:moveTo>
                  <a:lnTo>
                    <a:pt x="183291" y="0"/>
                  </a:lnTo>
                  <a:lnTo>
                    <a:pt x="183291" y="448047"/>
                  </a:lnTo>
                  <a:lnTo>
                    <a:pt x="0" y="448047"/>
                  </a:lnTo>
                  <a:lnTo>
                    <a:pt x="407314" y="814630"/>
                  </a:lnTo>
                  <a:lnTo>
                    <a:pt x="814628" y="448047"/>
                  </a:lnTo>
                  <a:lnTo>
                    <a:pt x="631337" y="448047"/>
                  </a:lnTo>
                  <a:lnTo>
                    <a:pt x="631337" y="0"/>
                  </a:lnTo>
                  <a:close/>
                </a:path>
              </a:pathLst>
            </a:custGeom>
            <a:solidFill>
              <a:srgbClr val="CCD4CC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0103515" y="2898240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4">
                  <a:moveTo>
                    <a:pt x="0" y="448046"/>
                  </a:moveTo>
                  <a:lnTo>
                    <a:pt x="183291" y="448046"/>
                  </a:lnTo>
                  <a:lnTo>
                    <a:pt x="183291" y="0"/>
                  </a:lnTo>
                  <a:lnTo>
                    <a:pt x="631337" y="0"/>
                  </a:lnTo>
                  <a:lnTo>
                    <a:pt x="631337" y="448046"/>
                  </a:lnTo>
                  <a:lnTo>
                    <a:pt x="814629" y="448046"/>
                  </a:lnTo>
                  <a:lnTo>
                    <a:pt x="407314" y="814629"/>
                  </a:lnTo>
                  <a:lnTo>
                    <a:pt x="0" y="448046"/>
                  </a:lnTo>
                  <a:close/>
                </a:path>
              </a:pathLst>
            </a:custGeom>
            <a:ln w="19050">
              <a:solidFill>
                <a:srgbClr val="CCD4C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507259" y="4379385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4">
                  <a:moveTo>
                    <a:pt x="631337" y="0"/>
                  </a:moveTo>
                  <a:lnTo>
                    <a:pt x="183291" y="0"/>
                  </a:lnTo>
                  <a:lnTo>
                    <a:pt x="183291" y="448045"/>
                  </a:lnTo>
                  <a:lnTo>
                    <a:pt x="0" y="448045"/>
                  </a:lnTo>
                  <a:lnTo>
                    <a:pt x="407314" y="814628"/>
                  </a:lnTo>
                  <a:lnTo>
                    <a:pt x="814628" y="448045"/>
                  </a:lnTo>
                  <a:lnTo>
                    <a:pt x="631337" y="448045"/>
                  </a:lnTo>
                  <a:lnTo>
                    <a:pt x="631337" y="0"/>
                  </a:lnTo>
                  <a:close/>
                </a:path>
              </a:pathLst>
            </a:custGeom>
            <a:solidFill>
              <a:srgbClr val="CCDFEF">
                <a:alpha val="901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10507259" y="4379385"/>
              <a:ext cx="814705" cy="814705"/>
            </a:xfrm>
            <a:custGeom>
              <a:avLst/>
              <a:gdLst/>
              <a:ahLst/>
              <a:cxnLst/>
              <a:rect l="l" t="t" r="r" b="b"/>
              <a:pathLst>
                <a:path w="814704" h="814704">
                  <a:moveTo>
                    <a:pt x="0" y="448046"/>
                  </a:moveTo>
                  <a:lnTo>
                    <a:pt x="183291" y="448046"/>
                  </a:lnTo>
                  <a:lnTo>
                    <a:pt x="183291" y="0"/>
                  </a:lnTo>
                  <a:lnTo>
                    <a:pt x="631337" y="0"/>
                  </a:lnTo>
                  <a:lnTo>
                    <a:pt x="631337" y="448046"/>
                  </a:lnTo>
                  <a:lnTo>
                    <a:pt x="814629" y="448046"/>
                  </a:lnTo>
                  <a:lnTo>
                    <a:pt x="407314" y="814629"/>
                  </a:lnTo>
                  <a:lnTo>
                    <a:pt x="0" y="448046"/>
                  </a:lnTo>
                  <a:close/>
                </a:path>
              </a:pathLst>
            </a:custGeom>
            <a:ln w="19050">
              <a:solidFill>
                <a:srgbClr val="CCDFE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805" y="290067"/>
            <a:ext cx="2205990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14"/>
              <a:t>Απαρχές…</a:t>
            </a:r>
            <a:endParaRPr sz="4000"/>
          </a:p>
        </p:txBody>
      </p:sp>
      <p:sp>
        <p:nvSpPr>
          <p:cNvPr id="3" name="object 3" descr=""/>
          <p:cNvSpPr txBox="1"/>
          <p:nvPr/>
        </p:nvSpPr>
        <p:spPr>
          <a:xfrm>
            <a:off x="408631" y="1596644"/>
            <a:ext cx="6382385" cy="4734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85" b="1">
                <a:latin typeface="Times New Roman"/>
                <a:cs typeface="Times New Roman"/>
              </a:rPr>
              <a:t>Διαδόθηκε</a:t>
            </a:r>
            <a:r>
              <a:rPr dirty="0" sz="2400" spc="-10" b="1">
                <a:latin typeface="Times New Roman"/>
                <a:cs typeface="Times New Roman"/>
              </a:rPr>
              <a:t> </a:t>
            </a:r>
            <a:r>
              <a:rPr dirty="0" sz="2400" spc="-160" b="1">
                <a:latin typeface="Times New Roman"/>
                <a:cs typeface="Times New Roman"/>
              </a:rPr>
              <a:t>τις</a:t>
            </a:r>
            <a:r>
              <a:rPr dirty="0" sz="2400" spc="-5" b="1">
                <a:latin typeface="Times New Roman"/>
                <a:cs typeface="Times New Roman"/>
              </a:rPr>
              <a:t> </a:t>
            </a:r>
            <a:r>
              <a:rPr dirty="0" sz="2400" spc="-105" b="1">
                <a:latin typeface="Times New Roman"/>
                <a:cs typeface="Times New Roman"/>
              </a:rPr>
              <a:t>δεκαετίες</a:t>
            </a:r>
            <a:r>
              <a:rPr dirty="0" sz="2400" spc="-10" b="1">
                <a:latin typeface="Times New Roman"/>
                <a:cs typeface="Times New Roman"/>
              </a:rPr>
              <a:t> </a:t>
            </a:r>
            <a:r>
              <a:rPr dirty="0" sz="2400" spc="-125" b="1">
                <a:latin typeface="Times New Roman"/>
                <a:cs typeface="Times New Roman"/>
              </a:rPr>
              <a:t>1960</a:t>
            </a:r>
            <a:r>
              <a:rPr dirty="0" sz="2400" spc="-5" b="1">
                <a:latin typeface="Times New Roman"/>
                <a:cs typeface="Times New Roman"/>
              </a:rPr>
              <a:t> </a:t>
            </a:r>
            <a:r>
              <a:rPr dirty="0" sz="2400" b="1">
                <a:latin typeface="Times New Roman"/>
                <a:cs typeface="Times New Roman"/>
              </a:rPr>
              <a:t>-</a:t>
            </a:r>
            <a:r>
              <a:rPr dirty="0" sz="2400" spc="-5" b="1">
                <a:latin typeface="Times New Roman"/>
                <a:cs typeface="Times New Roman"/>
              </a:rPr>
              <a:t> </a:t>
            </a:r>
            <a:r>
              <a:rPr dirty="0" sz="2400" spc="-10" b="1">
                <a:latin typeface="Times New Roman"/>
                <a:cs typeface="Times New Roman"/>
              </a:rPr>
              <a:t>1970.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278765">
              <a:lnSpc>
                <a:spcPct val="72500"/>
              </a:lnSpc>
            </a:pPr>
            <a:r>
              <a:rPr dirty="0" sz="2400" spc="-70">
                <a:latin typeface="Times New Roman"/>
                <a:cs typeface="Times New Roman"/>
              </a:rPr>
              <a:t>Πέντε</a:t>
            </a:r>
            <a:r>
              <a:rPr dirty="0" sz="2400" spc="-75">
                <a:latin typeface="Times New Roman"/>
                <a:cs typeface="Times New Roman"/>
              </a:rPr>
              <a:t> </a:t>
            </a:r>
            <a:r>
              <a:rPr dirty="0" sz="2400" spc="-110">
                <a:latin typeface="Times New Roman"/>
                <a:cs typeface="Times New Roman"/>
              </a:rPr>
              <a:t>τάσεις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spc="-60">
                <a:latin typeface="Times New Roman"/>
                <a:cs typeface="Times New Roman"/>
              </a:rPr>
              <a:t>της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 spc="-35">
                <a:latin typeface="Times New Roman"/>
                <a:cs typeface="Times New Roman"/>
              </a:rPr>
              <a:t>εποχής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 spc="-120">
                <a:latin typeface="Times New Roman"/>
                <a:cs typeface="Times New Roman"/>
              </a:rPr>
              <a:t>συμβάλουν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114">
                <a:latin typeface="Times New Roman"/>
                <a:cs typeface="Times New Roman"/>
              </a:rPr>
              <a:t>παράλληλα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60">
                <a:latin typeface="Times New Roman"/>
                <a:cs typeface="Times New Roman"/>
              </a:rPr>
              <a:t>στην </a:t>
            </a:r>
            <a:r>
              <a:rPr dirty="0" sz="2400" spc="-130">
                <a:latin typeface="Times New Roman"/>
                <a:cs typeface="Times New Roman"/>
              </a:rPr>
              <a:t>ανάπτυξη</a:t>
            </a:r>
            <a:r>
              <a:rPr dirty="0" sz="2400" spc="30">
                <a:latin typeface="Times New Roman"/>
                <a:cs typeface="Times New Roman"/>
              </a:rPr>
              <a:t> </a:t>
            </a:r>
            <a:r>
              <a:rPr dirty="0" sz="2400" spc="-20">
                <a:latin typeface="Times New Roman"/>
                <a:cs typeface="Times New Roman"/>
              </a:rPr>
              <a:t>της: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2400">
              <a:latin typeface="Times New Roman"/>
              <a:cs typeface="Times New Roman"/>
            </a:endParaRPr>
          </a:p>
          <a:p>
            <a:pPr algn="just" marL="240029" indent="-227329">
              <a:lnSpc>
                <a:spcPct val="100000"/>
              </a:lnSpc>
              <a:buFont typeface="Arial MT"/>
              <a:buChar char="•"/>
              <a:tabLst>
                <a:tab pos="240029" algn="l"/>
              </a:tabLst>
            </a:pPr>
            <a:r>
              <a:rPr dirty="0" sz="2400" spc="-85">
                <a:latin typeface="Times New Roman"/>
                <a:cs typeface="Times New Roman"/>
              </a:rPr>
              <a:t>Ενδιαφέρον</a:t>
            </a:r>
            <a:r>
              <a:rPr dirty="0" sz="2400" spc="-60">
                <a:latin typeface="Times New Roman"/>
                <a:cs typeface="Times New Roman"/>
              </a:rPr>
              <a:t> </a:t>
            </a:r>
            <a:r>
              <a:rPr dirty="0" sz="2400" spc="-114">
                <a:latin typeface="Times New Roman"/>
                <a:cs typeface="Times New Roman"/>
              </a:rPr>
              <a:t>ιστορικών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για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τις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200">
                <a:latin typeface="Times New Roman"/>
                <a:cs typeface="Times New Roman"/>
              </a:rPr>
              <a:t>«φωνές</a:t>
            </a:r>
            <a:r>
              <a:rPr dirty="0" sz="2400" spc="-5">
                <a:latin typeface="Times New Roman"/>
                <a:cs typeface="Times New Roman"/>
              </a:rPr>
              <a:t> </a:t>
            </a:r>
            <a:r>
              <a:rPr dirty="0" sz="2400" spc="-40">
                <a:latin typeface="Times New Roman"/>
                <a:cs typeface="Times New Roman"/>
              </a:rPr>
              <a:t>από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55">
                <a:latin typeface="Times New Roman"/>
                <a:cs typeface="Times New Roman"/>
              </a:rPr>
              <a:t>τα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κάτω».</a:t>
            </a:r>
            <a:endParaRPr sz="2400">
              <a:latin typeface="Times New Roman"/>
              <a:cs typeface="Times New Roman"/>
            </a:endParaRPr>
          </a:p>
          <a:p>
            <a:pPr algn="just" marL="240029" marR="203835" indent="-227329">
              <a:lnSpc>
                <a:spcPct val="69600"/>
              </a:lnSpc>
              <a:spcBef>
                <a:spcPts val="994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400" spc="-65">
                <a:latin typeface="Times New Roman"/>
                <a:cs typeface="Times New Roman"/>
              </a:rPr>
              <a:t>Άνοδος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60">
                <a:latin typeface="Times New Roman"/>
                <a:cs typeface="Times New Roman"/>
              </a:rPr>
              <a:t>της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95">
                <a:latin typeface="Times New Roman"/>
                <a:cs typeface="Times New Roman"/>
              </a:rPr>
              <a:t>μεταμοντέρνας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110">
                <a:latin typeface="Times New Roman"/>
                <a:cs typeface="Times New Roman"/>
              </a:rPr>
              <a:t>θεωρίας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>
                <a:latin typeface="Wingdings"/>
                <a:cs typeface="Wingdings"/>
              </a:rPr>
              <a:t>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75">
                <a:latin typeface="Times New Roman"/>
                <a:cs typeface="Times New Roman"/>
              </a:rPr>
              <a:t>δεν</a:t>
            </a:r>
            <a:r>
              <a:rPr dirty="0" sz="2400" spc="-1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υπάρχει </a:t>
            </a:r>
            <a:r>
              <a:rPr dirty="0" sz="2400" spc="-10">
                <a:latin typeface="Times New Roman"/>
                <a:cs typeface="Times New Roman"/>
              </a:rPr>
              <a:t>	</a:t>
            </a:r>
            <a:r>
              <a:rPr dirty="0" sz="2400" spc="-30">
                <a:latin typeface="Times New Roman"/>
                <a:cs typeface="Times New Roman"/>
              </a:rPr>
              <a:t>μόνο</a:t>
            </a:r>
            <a:r>
              <a:rPr dirty="0" sz="2400" spc="-120">
                <a:latin typeface="Times New Roman"/>
                <a:cs typeface="Times New Roman"/>
              </a:rPr>
              <a:t> </a:t>
            </a:r>
            <a:r>
              <a:rPr dirty="0" sz="2400" spc="-45">
                <a:latin typeface="Times New Roman"/>
                <a:cs typeface="Times New Roman"/>
              </a:rPr>
              <a:t>μια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spc="-155">
                <a:latin typeface="Times New Roman"/>
                <a:cs typeface="Times New Roman"/>
              </a:rPr>
              <a:t>«ορθή»</a:t>
            </a:r>
            <a:r>
              <a:rPr dirty="0" sz="2400" spc="5">
                <a:latin typeface="Times New Roman"/>
                <a:cs typeface="Times New Roman"/>
              </a:rPr>
              <a:t> </a:t>
            </a:r>
            <a:r>
              <a:rPr dirty="0" sz="2400">
                <a:latin typeface="Times New Roman"/>
                <a:cs typeface="Times New Roman"/>
              </a:rPr>
              <a:t>ή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spc="-150">
                <a:latin typeface="Times New Roman"/>
                <a:cs typeface="Times New Roman"/>
              </a:rPr>
              <a:t>«αντικειμενική»</a:t>
            </a:r>
            <a:r>
              <a:rPr dirty="0" sz="2400">
                <a:latin typeface="Times New Roman"/>
                <a:cs typeface="Times New Roman"/>
              </a:rPr>
              <a:t> </a:t>
            </a:r>
            <a:r>
              <a:rPr dirty="0" sz="2400" spc="-105">
                <a:latin typeface="Times New Roman"/>
                <a:cs typeface="Times New Roman"/>
              </a:rPr>
              <a:t>θεώρηση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για</a:t>
            </a:r>
            <a:r>
              <a:rPr dirty="0" sz="2400" spc="-40">
                <a:latin typeface="Times New Roman"/>
                <a:cs typeface="Times New Roman"/>
              </a:rPr>
              <a:t> </a:t>
            </a:r>
            <a:r>
              <a:rPr dirty="0" sz="2400" spc="-45">
                <a:latin typeface="Times New Roman"/>
                <a:cs typeface="Times New Roman"/>
              </a:rPr>
              <a:t>ένα </a:t>
            </a:r>
            <a:r>
              <a:rPr dirty="0" sz="2400" spc="-45">
                <a:latin typeface="Times New Roman"/>
                <a:cs typeface="Times New Roman"/>
              </a:rPr>
              <a:t>	</a:t>
            </a:r>
            <a:r>
              <a:rPr dirty="0" sz="2400" spc="-10">
                <a:latin typeface="Times New Roman"/>
                <a:cs typeface="Times New Roman"/>
              </a:rPr>
              <a:t>γεγονός.</a:t>
            </a:r>
            <a:endParaRPr sz="2400">
              <a:latin typeface="Times New Roman"/>
              <a:cs typeface="Times New Roman"/>
            </a:endParaRPr>
          </a:p>
          <a:p>
            <a:pPr marL="240029" marR="10795" indent="-227329">
              <a:lnSpc>
                <a:spcPct val="69200"/>
              </a:lnSpc>
              <a:spcBef>
                <a:spcPts val="110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400" spc="-130">
                <a:latin typeface="Times New Roman"/>
                <a:cs typeface="Times New Roman"/>
              </a:rPr>
              <a:t>Ανάπτυξη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του</a:t>
            </a:r>
            <a:r>
              <a:rPr dirty="0" sz="2400" spc="-70">
                <a:latin typeface="Times New Roman"/>
                <a:cs typeface="Times New Roman"/>
              </a:rPr>
              <a:t> </a:t>
            </a:r>
            <a:r>
              <a:rPr dirty="0" sz="2400" spc="-95">
                <a:latin typeface="Times New Roman"/>
                <a:cs typeface="Times New Roman"/>
              </a:rPr>
              <a:t>ενδιαφέροντος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για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20">
                <a:latin typeface="Times New Roman"/>
                <a:cs typeface="Times New Roman"/>
              </a:rPr>
              <a:t>τη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 spc="-120">
                <a:latin typeface="Times New Roman"/>
                <a:cs typeface="Times New Roman"/>
              </a:rPr>
              <a:t>συλλογική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25">
                <a:latin typeface="Times New Roman"/>
                <a:cs typeface="Times New Roman"/>
              </a:rPr>
              <a:t>μνήμη </a:t>
            </a:r>
            <a:r>
              <a:rPr dirty="0" sz="2400" spc="-25">
                <a:latin typeface="Times New Roman"/>
                <a:cs typeface="Times New Roman"/>
              </a:rPr>
              <a:t>	</a:t>
            </a:r>
            <a:r>
              <a:rPr dirty="0" sz="2400" spc="-105">
                <a:latin typeface="Times New Roman"/>
                <a:cs typeface="Times New Roman"/>
              </a:rPr>
              <a:t>και</a:t>
            </a:r>
            <a:r>
              <a:rPr dirty="0" sz="2400" spc="-45">
                <a:latin typeface="Times New Roman"/>
                <a:cs typeface="Times New Roman"/>
              </a:rPr>
              <a:t> </a:t>
            </a:r>
            <a:r>
              <a:rPr dirty="0" sz="2400" spc="-20">
                <a:latin typeface="Times New Roman"/>
                <a:cs typeface="Times New Roman"/>
              </a:rPr>
              <a:t>τη</a:t>
            </a:r>
            <a:r>
              <a:rPr dirty="0" sz="2400" spc="-80">
                <a:latin typeface="Times New Roman"/>
                <a:cs typeface="Times New Roman"/>
              </a:rPr>
              <a:t> </a:t>
            </a:r>
            <a:r>
              <a:rPr dirty="0" sz="2400" spc="-100">
                <a:latin typeface="Times New Roman"/>
                <a:cs typeface="Times New Roman"/>
              </a:rPr>
              <a:t>«δημόσια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ιστορία».</a:t>
            </a:r>
            <a:endParaRPr sz="2400">
              <a:latin typeface="Times New Roman"/>
              <a:cs typeface="Times New Roman"/>
            </a:endParaRPr>
          </a:p>
          <a:p>
            <a:pPr marL="240029" marR="5080" indent="-227329">
              <a:lnSpc>
                <a:spcPct val="70000"/>
              </a:lnSpc>
              <a:spcBef>
                <a:spcPts val="985"/>
              </a:spcBef>
              <a:buFont typeface="Arial MT"/>
              <a:buChar char="•"/>
              <a:tabLst>
                <a:tab pos="241300" algn="l"/>
              </a:tabLst>
            </a:pPr>
            <a:r>
              <a:rPr dirty="0" sz="2400" spc="-130">
                <a:latin typeface="Times New Roman"/>
                <a:cs typeface="Times New Roman"/>
              </a:rPr>
              <a:t>Αύξηση</a:t>
            </a:r>
            <a:r>
              <a:rPr dirty="0" sz="2400" spc="-20">
                <a:latin typeface="Times New Roman"/>
                <a:cs typeface="Times New Roman"/>
              </a:rPr>
              <a:t> </a:t>
            </a:r>
            <a:r>
              <a:rPr dirty="0" sz="2400" spc="-80">
                <a:latin typeface="Times New Roman"/>
                <a:cs typeface="Times New Roman"/>
              </a:rPr>
              <a:t>του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95">
                <a:latin typeface="Times New Roman"/>
                <a:cs typeface="Times New Roman"/>
              </a:rPr>
              <a:t>ιστορικού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95">
                <a:latin typeface="Times New Roman"/>
                <a:cs typeface="Times New Roman"/>
              </a:rPr>
              <a:t>ενδιαφέροντος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40">
                <a:latin typeface="Times New Roman"/>
                <a:cs typeface="Times New Roman"/>
              </a:rPr>
              <a:t>από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90">
                <a:latin typeface="Times New Roman"/>
                <a:cs typeface="Times New Roman"/>
              </a:rPr>
              <a:t>ανθρώπους </a:t>
            </a:r>
            <a:r>
              <a:rPr dirty="0" sz="2400" spc="-90">
                <a:latin typeface="Times New Roman"/>
                <a:cs typeface="Times New Roman"/>
              </a:rPr>
              <a:t>	</a:t>
            </a:r>
            <a:r>
              <a:rPr dirty="0" sz="2400" spc="-70">
                <a:latin typeface="Times New Roman"/>
                <a:cs typeface="Times New Roman"/>
              </a:rPr>
              <a:t>που</a:t>
            </a:r>
            <a:r>
              <a:rPr dirty="0" sz="2400" spc="-30">
                <a:latin typeface="Times New Roman"/>
                <a:cs typeface="Times New Roman"/>
              </a:rPr>
              <a:t> </a:t>
            </a:r>
            <a:r>
              <a:rPr dirty="0" sz="2400" spc="-75">
                <a:latin typeface="Times New Roman"/>
                <a:cs typeface="Times New Roman"/>
              </a:rPr>
              <a:t>δεν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105">
                <a:latin typeface="Times New Roman"/>
                <a:cs typeface="Times New Roman"/>
              </a:rPr>
              <a:t>ήταν</a:t>
            </a:r>
            <a:r>
              <a:rPr dirty="0" sz="2400" spc="-25">
                <a:latin typeface="Times New Roman"/>
                <a:cs typeface="Times New Roman"/>
              </a:rPr>
              <a:t> </a:t>
            </a:r>
            <a:r>
              <a:rPr dirty="0" sz="2400" spc="-105">
                <a:latin typeface="Times New Roman"/>
                <a:cs typeface="Times New Roman"/>
              </a:rPr>
              <a:t>επαγγελματίες</a:t>
            </a:r>
            <a:r>
              <a:rPr dirty="0" sz="2400" spc="-3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ιστορικοί.</a:t>
            </a:r>
            <a:endParaRPr sz="2400">
              <a:latin typeface="Times New Roman"/>
              <a:cs typeface="Times New Roman"/>
            </a:endParaRPr>
          </a:p>
          <a:p>
            <a:pPr marL="240029" indent="-227329">
              <a:lnSpc>
                <a:spcPct val="100000"/>
              </a:lnSpc>
              <a:spcBef>
                <a:spcPts val="120"/>
              </a:spcBef>
              <a:buFont typeface="Arial MT"/>
              <a:buChar char="•"/>
              <a:tabLst>
                <a:tab pos="240029" algn="l"/>
              </a:tabLst>
            </a:pPr>
            <a:r>
              <a:rPr dirty="0" sz="2400" spc="-100">
                <a:latin typeface="Times New Roman"/>
                <a:cs typeface="Times New Roman"/>
              </a:rPr>
              <a:t>Επανάσταση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90">
                <a:latin typeface="Times New Roman"/>
                <a:cs typeface="Times New Roman"/>
              </a:rPr>
              <a:t>στη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 spc="-30">
                <a:latin typeface="Times New Roman"/>
                <a:cs typeface="Times New Roman"/>
              </a:rPr>
              <a:t>χρήση</a:t>
            </a:r>
            <a:r>
              <a:rPr dirty="0" sz="2400" spc="-50">
                <a:latin typeface="Times New Roman"/>
                <a:cs typeface="Times New Roman"/>
              </a:rPr>
              <a:t> </a:t>
            </a:r>
            <a:r>
              <a:rPr dirty="0" sz="2400" spc="-60">
                <a:latin typeface="Times New Roman"/>
                <a:cs typeface="Times New Roman"/>
              </a:rPr>
              <a:t>της</a:t>
            </a:r>
            <a:r>
              <a:rPr dirty="0" sz="2400" spc="-55">
                <a:latin typeface="Times New Roman"/>
                <a:cs typeface="Times New Roman"/>
              </a:rPr>
              <a:t> </a:t>
            </a:r>
            <a:r>
              <a:rPr dirty="0" sz="2400" spc="-10">
                <a:latin typeface="Times New Roman"/>
                <a:cs typeface="Times New Roman"/>
              </a:rPr>
              <a:t>τεχνολογίας.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7049151" y="642048"/>
            <a:ext cx="4224655" cy="5606415"/>
            <a:chOff x="7049151" y="642048"/>
            <a:chExt cx="4224655" cy="560641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9151" y="642048"/>
              <a:ext cx="948308" cy="4982285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7049151" y="562433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4F655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97458" y="642048"/>
              <a:ext cx="3275851" cy="62351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9151" y="642048"/>
              <a:ext cx="4224159" cy="5605796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49151" y="5624333"/>
              <a:ext cx="3275852" cy="623511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25003" y="1265559"/>
              <a:ext cx="948307" cy="498228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pc="-254"/>
              <a:t>Ενδεικτική</a:t>
            </a:r>
            <a:r>
              <a:rPr dirty="0" spc="-509"/>
              <a:t> </a:t>
            </a:r>
            <a:r>
              <a:rPr dirty="0" spc="-320"/>
              <a:t>Βιβλιογραφία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8185" y="1635311"/>
            <a:ext cx="10896062" cy="99605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i="0">
                <a:latin typeface="Calibri"/>
                <a:cs typeface="Calibri"/>
              </a:rPr>
              <a:t>Thomson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Paul</a:t>
            </a:r>
            <a:r>
              <a:rPr dirty="0"/>
              <a:t>,</a:t>
            </a:r>
            <a:r>
              <a:rPr dirty="0" spc="-55"/>
              <a:t> </a:t>
            </a:r>
            <a:r>
              <a:rPr dirty="0"/>
              <a:t>Φωνές</a:t>
            </a:r>
            <a:r>
              <a:rPr dirty="0" spc="-50"/>
              <a:t> </a:t>
            </a:r>
            <a:r>
              <a:rPr dirty="0"/>
              <a:t>από</a:t>
            </a:r>
            <a:r>
              <a:rPr dirty="0" spc="-50"/>
              <a:t> </a:t>
            </a:r>
            <a:r>
              <a:rPr dirty="0"/>
              <a:t>το</a:t>
            </a:r>
            <a:r>
              <a:rPr dirty="0" spc="-55"/>
              <a:t> </a:t>
            </a:r>
            <a:r>
              <a:rPr dirty="0" spc="-10"/>
              <a:t>Παρελθόν.</a:t>
            </a:r>
            <a:r>
              <a:rPr dirty="0" spc="-60"/>
              <a:t> </a:t>
            </a:r>
            <a:r>
              <a:rPr dirty="0"/>
              <a:t>Προφορική</a:t>
            </a:r>
            <a:r>
              <a:rPr dirty="0" spc="-50"/>
              <a:t> </a:t>
            </a:r>
            <a:r>
              <a:rPr dirty="0"/>
              <a:t>Ιστορία</a:t>
            </a:r>
            <a:r>
              <a:rPr dirty="0" i="0">
                <a:latin typeface="Calibri"/>
                <a:cs typeface="Calibri"/>
              </a:rPr>
              <a:t>,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Πλέθρον,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Αθήνα</a:t>
            </a:r>
            <a:r>
              <a:rPr dirty="0" spc="-45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2002.</a:t>
            </a:r>
          </a:p>
          <a:p>
            <a:pPr>
              <a:lnSpc>
                <a:spcPct val="100000"/>
              </a:lnSpc>
              <a:spcBef>
                <a:spcPts val="1565"/>
              </a:spcBef>
              <a:buFont typeface="Arial MT"/>
              <a:buChar char="•"/>
            </a:pPr>
          </a:p>
          <a:p>
            <a:pPr marL="241300" marR="27305" indent="-228600">
              <a:lnSpc>
                <a:spcPct val="79000"/>
              </a:lnSpc>
              <a:buFont typeface="Arial MT"/>
              <a:buChar char="•"/>
              <a:tabLst>
                <a:tab pos="241300" algn="l"/>
              </a:tabLst>
            </a:pPr>
            <a:r>
              <a:rPr dirty="0" i="0">
                <a:latin typeface="Calibri"/>
                <a:cs typeface="Calibri"/>
              </a:rPr>
              <a:t>Βαν</a:t>
            </a:r>
            <a:r>
              <a:rPr dirty="0" spc="-50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Μπούσχοτεν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Ρίκη,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Βερβενιώτη</a:t>
            </a:r>
            <a:r>
              <a:rPr dirty="0" spc="-50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Τασούλα</a:t>
            </a:r>
            <a:r>
              <a:rPr dirty="0" spc="-50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et</a:t>
            </a:r>
            <a:r>
              <a:rPr dirty="0" spc="-4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all</a:t>
            </a:r>
            <a:r>
              <a:rPr dirty="0" spc="-50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(επιμ.),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/>
              <a:t>Γεφυρώντας</a:t>
            </a:r>
            <a:r>
              <a:rPr dirty="0" spc="-50"/>
              <a:t> </a:t>
            </a:r>
            <a:r>
              <a:rPr dirty="0"/>
              <a:t>τις</a:t>
            </a:r>
            <a:r>
              <a:rPr dirty="0" spc="-50"/>
              <a:t> </a:t>
            </a:r>
            <a:r>
              <a:rPr dirty="0"/>
              <a:t>γενιές:</a:t>
            </a:r>
            <a:r>
              <a:rPr dirty="0" spc="-55"/>
              <a:t> </a:t>
            </a:r>
            <a:r>
              <a:rPr dirty="0" spc="-10"/>
              <a:t>διεπιστημονικότητα</a:t>
            </a:r>
            <a:r>
              <a:rPr dirty="0" spc="-55"/>
              <a:t> </a:t>
            </a:r>
            <a:r>
              <a:rPr dirty="0" spc="-25"/>
              <a:t>και </a:t>
            </a:r>
            <a:r>
              <a:rPr dirty="0"/>
              <a:t>αφηγήσεις</a:t>
            </a:r>
            <a:r>
              <a:rPr dirty="0" spc="-50"/>
              <a:t> </a:t>
            </a:r>
            <a:r>
              <a:rPr dirty="0"/>
              <a:t>ζωής</a:t>
            </a:r>
            <a:r>
              <a:rPr dirty="0" spc="-50"/>
              <a:t> </a:t>
            </a:r>
            <a:r>
              <a:rPr dirty="0"/>
              <a:t>στον</a:t>
            </a:r>
            <a:r>
              <a:rPr dirty="0" spc="-45"/>
              <a:t> </a:t>
            </a:r>
            <a:r>
              <a:rPr dirty="0"/>
              <a:t>21ο</a:t>
            </a:r>
            <a:r>
              <a:rPr dirty="0" spc="-55"/>
              <a:t> </a:t>
            </a:r>
            <a:r>
              <a:rPr dirty="0"/>
              <a:t>αιώνα.</a:t>
            </a:r>
            <a:r>
              <a:rPr dirty="0" spc="-60"/>
              <a:t> </a:t>
            </a:r>
            <a:r>
              <a:rPr dirty="0"/>
              <a:t>Προφορική</a:t>
            </a:r>
            <a:r>
              <a:rPr dirty="0" spc="-55"/>
              <a:t> </a:t>
            </a:r>
            <a:r>
              <a:rPr dirty="0"/>
              <a:t>ιστορία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5"/>
              <a:t> </a:t>
            </a:r>
            <a:r>
              <a:rPr dirty="0"/>
              <a:t>άλλες</a:t>
            </a:r>
            <a:r>
              <a:rPr dirty="0" spc="-45"/>
              <a:t> </a:t>
            </a:r>
            <a:r>
              <a:rPr dirty="0" spc="-10"/>
              <a:t>βιο-</a:t>
            </a:r>
            <a:r>
              <a:rPr dirty="0"/>
              <a:t>ιστορίες</a:t>
            </a:r>
            <a:r>
              <a:rPr dirty="0" i="0">
                <a:latin typeface="Calibri"/>
                <a:cs typeface="Calibri"/>
              </a:rPr>
              <a:t>,</a:t>
            </a:r>
            <a:r>
              <a:rPr dirty="0" spc="-55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Πρακτικά</a:t>
            </a:r>
            <a:r>
              <a:rPr dirty="0" spc="-45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διεθνούς</a:t>
            </a:r>
            <a:r>
              <a:rPr dirty="0" spc="-50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συνεδρίου, </a:t>
            </a:r>
            <a:r>
              <a:rPr dirty="0" i="0">
                <a:latin typeface="Calibri"/>
                <a:cs typeface="Calibri"/>
              </a:rPr>
              <a:t>Βόλος</a:t>
            </a:r>
            <a:r>
              <a:rPr dirty="0" spc="-40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25-</a:t>
            </a:r>
            <a:r>
              <a:rPr dirty="0" i="0">
                <a:latin typeface="Calibri"/>
                <a:cs typeface="Calibri"/>
              </a:rPr>
              <a:t>27</a:t>
            </a:r>
            <a:r>
              <a:rPr dirty="0" spc="-40" i="0">
                <a:latin typeface="Calibri"/>
                <a:cs typeface="Calibri"/>
              </a:rPr>
              <a:t> </a:t>
            </a:r>
            <a:r>
              <a:rPr dirty="0" i="0">
                <a:latin typeface="Calibri"/>
                <a:cs typeface="Calibri"/>
              </a:rPr>
              <a:t>Μαϊου</a:t>
            </a:r>
            <a:r>
              <a:rPr dirty="0" spc="-35" i="0">
                <a:latin typeface="Calibri"/>
                <a:cs typeface="Calibri"/>
              </a:rPr>
              <a:t> </a:t>
            </a:r>
            <a:r>
              <a:rPr dirty="0" spc="-10" i="0">
                <a:latin typeface="Calibri"/>
                <a:cs typeface="Calibri"/>
              </a:rPr>
              <a:t>2012.</a:t>
            </a:r>
          </a:p>
          <a:p>
            <a:pPr>
              <a:lnSpc>
                <a:spcPct val="100000"/>
              </a:lnSpc>
              <a:spcBef>
                <a:spcPts val="1060"/>
              </a:spcBef>
              <a:buFont typeface="Arial MT"/>
              <a:buChar char="•"/>
            </a:p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0665" algn="l"/>
              </a:tabLst>
            </a:pPr>
            <a:r>
              <a:rPr dirty="0" i="0">
                <a:latin typeface="Trebuchet MS"/>
                <a:cs typeface="Trebuchet MS"/>
              </a:rPr>
              <a:t>Abrams</a:t>
            </a:r>
            <a:r>
              <a:rPr dirty="0" spc="-120" i="0">
                <a:latin typeface="Trebuchet MS"/>
                <a:cs typeface="Trebuchet MS"/>
              </a:rPr>
              <a:t> </a:t>
            </a:r>
            <a:r>
              <a:rPr dirty="0" spc="-75" i="0">
                <a:latin typeface="Trebuchet MS"/>
                <a:cs typeface="Trebuchet MS"/>
              </a:rPr>
              <a:t>Lynn,</a:t>
            </a:r>
            <a:r>
              <a:rPr dirty="0" spc="-120" i="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Θεωρία</a:t>
            </a:r>
            <a:r>
              <a:rPr dirty="0" spc="-114">
                <a:latin typeface="Trebuchet MS"/>
                <a:cs typeface="Trebuchet MS"/>
              </a:rPr>
              <a:t> </a:t>
            </a:r>
            <a:r>
              <a:rPr dirty="0" spc="-55">
                <a:latin typeface="Trebuchet MS"/>
                <a:cs typeface="Trebuchet MS"/>
              </a:rPr>
              <a:t>προφορικής</a:t>
            </a:r>
            <a:r>
              <a:rPr dirty="0" spc="-120">
                <a:latin typeface="Trebuchet MS"/>
                <a:cs typeface="Trebuchet MS"/>
              </a:rPr>
              <a:t> </a:t>
            </a:r>
            <a:r>
              <a:rPr dirty="0" spc="-50">
                <a:latin typeface="Trebuchet MS"/>
                <a:cs typeface="Trebuchet MS"/>
              </a:rPr>
              <a:t>ιστορίας</a:t>
            </a:r>
            <a:r>
              <a:rPr dirty="0" spc="-50" i="0">
                <a:latin typeface="Trebuchet MS"/>
                <a:cs typeface="Trebuchet MS"/>
              </a:rPr>
              <a:t>,</a:t>
            </a:r>
            <a:r>
              <a:rPr dirty="0" spc="-114" i="0">
                <a:latin typeface="Trebuchet MS"/>
                <a:cs typeface="Trebuchet MS"/>
              </a:rPr>
              <a:t> </a:t>
            </a:r>
            <a:r>
              <a:rPr dirty="0" spc="-60" i="0">
                <a:latin typeface="Trebuchet MS"/>
                <a:cs typeface="Trebuchet MS"/>
              </a:rPr>
              <a:t>Πλέθρον,</a:t>
            </a:r>
            <a:r>
              <a:rPr dirty="0" spc="-120" i="0">
                <a:latin typeface="Trebuchet MS"/>
                <a:cs typeface="Trebuchet MS"/>
              </a:rPr>
              <a:t> </a:t>
            </a:r>
            <a:r>
              <a:rPr dirty="0" spc="-40" i="0">
                <a:latin typeface="Trebuchet MS"/>
                <a:cs typeface="Trebuchet MS"/>
              </a:rPr>
              <a:t>Αθήνα</a:t>
            </a:r>
            <a:r>
              <a:rPr dirty="0" spc="-120" i="0">
                <a:latin typeface="Trebuchet MS"/>
                <a:cs typeface="Trebuchet MS"/>
              </a:rPr>
              <a:t> </a:t>
            </a:r>
            <a:r>
              <a:rPr dirty="0" spc="-10" i="0">
                <a:latin typeface="Trebuchet MS"/>
                <a:cs typeface="Trebuchet MS"/>
              </a:rPr>
              <a:t>2016.</a:t>
            </a:r>
          </a:p>
          <a:p>
            <a:pPr>
              <a:lnSpc>
                <a:spcPct val="100000"/>
              </a:lnSpc>
              <a:spcBef>
                <a:spcPts val="1585"/>
              </a:spcBef>
              <a:buFont typeface="Arial MT"/>
              <a:buChar char="•"/>
            </a:pPr>
          </a:p>
          <a:p>
            <a:pPr marL="241300" marR="1795780" indent="-228600">
              <a:lnSpc>
                <a:spcPct val="79000"/>
              </a:lnSpc>
              <a:buFont typeface="Arial MT"/>
              <a:buChar char="•"/>
              <a:tabLst>
                <a:tab pos="241300" algn="l"/>
              </a:tabLst>
            </a:pPr>
            <a:r>
              <a:rPr dirty="0" spc="-30" i="0">
                <a:latin typeface="Trebuchet MS"/>
                <a:cs typeface="Trebuchet MS"/>
              </a:rPr>
              <a:t>Θανοπούλου</a:t>
            </a:r>
            <a:r>
              <a:rPr dirty="0" spc="-160" i="0">
                <a:latin typeface="Trebuchet MS"/>
                <a:cs typeface="Trebuchet MS"/>
              </a:rPr>
              <a:t> </a:t>
            </a:r>
            <a:r>
              <a:rPr dirty="0" spc="-30" i="0">
                <a:latin typeface="Trebuchet MS"/>
                <a:cs typeface="Trebuchet MS"/>
              </a:rPr>
              <a:t>Μαρία,</a:t>
            </a:r>
            <a:r>
              <a:rPr dirty="0" spc="-150" i="0">
                <a:latin typeface="Trebuchet MS"/>
                <a:cs typeface="Trebuchet MS"/>
              </a:rPr>
              <a:t> </a:t>
            </a:r>
            <a:r>
              <a:rPr dirty="0" i="0">
                <a:latin typeface="Trebuchet MS"/>
                <a:cs typeface="Trebuchet MS"/>
              </a:rPr>
              <a:t>Μπουτζουβή</a:t>
            </a:r>
            <a:r>
              <a:rPr dirty="0" spc="-150" i="0">
                <a:latin typeface="Trebuchet MS"/>
                <a:cs typeface="Trebuchet MS"/>
              </a:rPr>
              <a:t> </a:t>
            </a:r>
            <a:r>
              <a:rPr dirty="0" spc="-65" i="0">
                <a:latin typeface="Trebuchet MS"/>
                <a:cs typeface="Trebuchet MS"/>
              </a:rPr>
              <a:t>Αλέκα</a:t>
            </a:r>
            <a:r>
              <a:rPr dirty="0" spc="-155" i="0">
                <a:latin typeface="Trebuchet MS"/>
                <a:cs typeface="Trebuchet MS"/>
              </a:rPr>
              <a:t> </a:t>
            </a:r>
            <a:r>
              <a:rPr dirty="0" spc="-90" i="0">
                <a:latin typeface="Trebuchet MS"/>
                <a:cs typeface="Trebuchet MS"/>
              </a:rPr>
              <a:t>(επιμ.),</a:t>
            </a:r>
            <a:r>
              <a:rPr dirty="0" spc="-145" i="0">
                <a:latin typeface="Trebuchet MS"/>
                <a:cs typeface="Trebuchet MS"/>
              </a:rPr>
              <a:t> </a:t>
            </a:r>
            <a:r>
              <a:rPr dirty="0" spc="-60" i="0">
                <a:latin typeface="Trebuchet MS"/>
                <a:cs typeface="Trebuchet MS"/>
              </a:rPr>
              <a:t>«Όψεις</a:t>
            </a:r>
            <a:r>
              <a:rPr dirty="0" spc="-160" i="0">
                <a:latin typeface="Trebuchet MS"/>
                <a:cs typeface="Trebuchet MS"/>
              </a:rPr>
              <a:t> </a:t>
            </a:r>
            <a:r>
              <a:rPr dirty="0" spc="-45" i="0">
                <a:latin typeface="Trebuchet MS"/>
                <a:cs typeface="Trebuchet MS"/>
              </a:rPr>
              <a:t>της</a:t>
            </a:r>
            <a:r>
              <a:rPr dirty="0" spc="-155" i="0">
                <a:latin typeface="Trebuchet MS"/>
                <a:cs typeface="Trebuchet MS"/>
              </a:rPr>
              <a:t> </a:t>
            </a:r>
            <a:r>
              <a:rPr dirty="0" spc="-45" i="0">
                <a:latin typeface="Trebuchet MS"/>
                <a:cs typeface="Trebuchet MS"/>
              </a:rPr>
              <a:t>προφορικής</a:t>
            </a:r>
            <a:r>
              <a:rPr dirty="0" spc="-160" i="0">
                <a:latin typeface="Trebuchet MS"/>
                <a:cs typeface="Trebuchet MS"/>
              </a:rPr>
              <a:t> </a:t>
            </a:r>
            <a:r>
              <a:rPr dirty="0" spc="-35" i="0">
                <a:latin typeface="Trebuchet MS"/>
                <a:cs typeface="Trebuchet MS"/>
              </a:rPr>
              <a:t>ιστορίας</a:t>
            </a:r>
            <a:r>
              <a:rPr dirty="0" spc="-160" i="0">
                <a:latin typeface="Trebuchet MS"/>
                <a:cs typeface="Trebuchet MS"/>
              </a:rPr>
              <a:t> </a:t>
            </a:r>
            <a:r>
              <a:rPr dirty="0" spc="-20" i="0">
                <a:latin typeface="Trebuchet MS"/>
                <a:cs typeface="Trebuchet MS"/>
              </a:rPr>
              <a:t>στην </a:t>
            </a:r>
            <a:r>
              <a:rPr dirty="0" spc="-114" i="0">
                <a:latin typeface="Trebuchet MS"/>
                <a:cs typeface="Trebuchet MS"/>
              </a:rPr>
              <a:t>Ελλάδα»,</a:t>
            </a:r>
            <a:r>
              <a:rPr dirty="0" spc="-145" i="0">
                <a:latin typeface="Trebuchet MS"/>
                <a:cs typeface="Trebuchet MS"/>
              </a:rPr>
              <a:t> </a:t>
            </a:r>
            <a:r>
              <a:rPr dirty="0" spc="-10">
                <a:latin typeface="Trebuchet MS"/>
                <a:cs typeface="Trebuchet MS"/>
              </a:rPr>
              <a:t>Επιθεώρηση</a:t>
            </a:r>
            <a:r>
              <a:rPr dirty="0" spc="-145">
                <a:latin typeface="Trebuchet MS"/>
                <a:cs typeface="Trebuchet MS"/>
              </a:rPr>
              <a:t> </a:t>
            </a:r>
            <a:r>
              <a:rPr dirty="0" spc="-45">
                <a:latin typeface="Trebuchet MS"/>
                <a:cs typeface="Trebuchet MS"/>
              </a:rPr>
              <a:t>Κοινωνικών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 spc="-10">
                <a:latin typeface="Trebuchet MS"/>
                <a:cs typeface="Trebuchet MS"/>
              </a:rPr>
              <a:t>Ερευνών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107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 spc="-55" i="0">
                <a:latin typeface="Trebuchet MS"/>
                <a:cs typeface="Trebuchet MS"/>
              </a:rPr>
              <a:t>Α΄,</a:t>
            </a:r>
            <a:r>
              <a:rPr dirty="0" spc="-145" i="0">
                <a:latin typeface="Trebuchet MS"/>
                <a:cs typeface="Trebuchet MS"/>
              </a:rPr>
              <a:t> </a:t>
            </a:r>
            <a:r>
              <a:rPr dirty="0" spc="-10" i="0">
                <a:latin typeface="Trebuchet MS"/>
                <a:cs typeface="Trebuchet MS"/>
              </a:rPr>
              <a:t>2002.</a:t>
            </a:r>
          </a:p>
          <a:p>
            <a:pPr>
              <a:lnSpc>
                <a:spcPct val="100000"/>
              </a:lnSpc>
              <a:spcBef>
                <a:spcPts val="1185"/>
              </a:spcBef>
              <a:buFont typeface="Arial MT"/>
              <a:buChar char="•"/>
            </a:p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dirty="0" spc="-10" i="0">
                <a:latin typeface="Trebuchet MS"/>
                <a:cs typeface="Trebuchet MS"/>
              </a:rPr>
              <a:t>Πασσερίνι</a:t>
            </a:r>
            <a:r>
              <a:rPr dirty="0" spc="-145" i="0">
                <a:latin typeface="Trebuchet MS"/>
                <a:cs typeface="Trebuchet MS"/>
              </a:rPr>
              <a:t> </a:t>
            </a:r>
            <a:r>
              <a:rPr dirty="0" spc="-50" i="0">
                <a:latin typeface="Trebuchet MS"/>
                <a:cs typeface="Trebuchet MS"/>
              </a:rPr>
              <a:t>Λουίζα,</a:t>
            </a:r>
            <a:r>
              <a:rPr dirty="0" spc="-150" i="0">
                <a:latin typeface="Trebuchet MS"/>
                <a:cs typeface="Trebuchet MS"/>
              </a:rPr>
              <a:t> </a:t>
            </a:r>
            <a:r>
              <a:rPr dirty="0" spc="-40">
                <a:latin typeface="Trebuchet MS"/>
                <a:cs typeface="Trebuchet MS"/>
              </a:rPr>
              <a:t>Σπαράγματα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 spc="-10">
                <a:latin typeface="Trebuchet MS"/>
                <a:cs typeface="Trebuchet MS"/>
              </a:rPr>
              <a:t>του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>
                <a:latin typeface="Trebuchet MS"/>
                <a:cs typeface="Trebuchet MS"/>
              </a:rPr>
              <a:t>20ού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 spc="-40">
                <a:latin typeface="Trebuchet MS"/>
                <a:cs typeface="Trebuchet MS"/>
              </a:rPr>
              <a:t>αιώνα.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 spc="90">
                <a:latin typeface="Trebuchet MS"/>
                <a:cs typeface="Trebuchet MS"/>
              </a:rPr>
              <a:t>Η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 spc="-25">
                <a:latin typeface="Trebuchet MS"/>
                <a:cs typeface="Trebuchet MS"/>
              </a:rPr>
              <a:t>Ιστορία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 spc="-25">
                <a:latin typeface="Trebuchet MS"/>
                <a:cs typeface="Trebuchet MS"/>
              </a:rPr>
              <a:t>ως</a:t>
            </a:r>
            <a:r>
              <a:rPr dirty="0" spc="-150">
                <a:latin typeface="Trebuchet MS"/>
                <a:cs typeface="Trebuchet MS"/>
              </a:rPr>
              <a:t> </a:t>
            </a:r>
            <a:r>
              <a:rPr dirty="0" spc="-10">
                <a:latin typeface="Trebuchet MS"/>
                <a:cs typeface="Trebuchet MS"/>
              </a:rPr>
              <a:t>βιωμένη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 spc="-20">
                <a:latin typeface="Trebuchet MS"/>
                <a:cs typeface="Trebuchet MS"/>
              </a:rPr>
              <a:t>εμπειρία,</a:t>
            </a:r>
            <a:r>
              <a:rPr dirty="0" spc="-155">
                <a:latin typeface="Trebuchet MS"/>
                <a:cs typeface="Trebuchet MS"/>
              </a:rPr>
              <a:t> </a:t>
            </a:r>
            <a:r>
              <a:rPr dirty="0" spc="-40" i="0">
                <a:latin typeface="Trebuchet MS"/>
                <a:cs typeface="Trebuchet MS"/>
              </a:rPr>
              <a:t>Νεφέλη,</a:t>
            </a:r>
            <a:r>
              <a:rPr dirty="0" spc="-150" i="0">
                <a:latin typeface="Trebuchet MS"/>
                <a:cs typeface="Trebuchet MS"/>
              </a:rPr>
              <a:t> </a:t>
            </a:r>
            <a:r>
              <a:rPr dirty="0" spc="-30" i="0">
                <a:latin typeface="Trebuchet MS"/>
                <a:cs typeface="Trebuchet MS"/>
              </a:rPr>
              <a:t>Αθήνα</a:t>
            </a:r>
            <a:r>
              <a:rPr dirty="0" spc="-155" i="0">
                <a:latin typeface="Trebuchet MS"/>
                <a:cs typeface="Trebuchet MS"/>
              </a:rPr>
              <a:t> </a:t>
            </a:r>
            <a:r>
              <a:rPr dirty="0" spc="-10" i="0">
                <a:latin typeface="Trebuchet MS"/>
                <a:cs typeface="Trebuchet MS"/>
              </a:rPr>
              <a:t>1998.</a:t>
            </a:r>
          </a:p>
          <a:p>
            <a:pPr>
              <a:lnSpc>
                <a:spcPct val="100000"/>
              </a:lnSpc>
              <a:spcBef>
                <a:spcPts val="1085"/>
              </a:spcBef>
              <a:buFont typeface="Arial MT"/>
              <a:buChar char="•"/>
            </a:pPr>
          </a:p>
          <a:p>
            <a:pPr marL="240665" indent="-227965">
              <a:lnSpc>
                <a:spcPct val="100000"/>
              </a:lnSpc>
              <a:buFont typeface="Arial MT"/>
              <a:buChar char="•"/>
              <a:tabLst>
                <a:tab pos="240665" algn="l"/>
              </a:tabLst>
            </a:pPr>
            <a:r>
              <a:rPr dirty="0" spc="-80" i="0">
                <a:latin typeface="Trebuchet MS"/>
                <a:cs typeface="Trebuchet MS"/>
              </a:rPr>
              <a:t>Portelli</a:t>
            </a:r>
            <a:r>
              <a:rPr dirty="0" spc="-145" i="0">
                <a:latin typeface="Trebuchet MS"/>
                <a:cs typeface="Trebuchet MS"/>
              </a:rPr>
              <a:t> </a:t>
            </a:r>
            <a:r>
              <a:rPr dirty="0" spc="-20" i="0">
                <a:latin typeface="Trebuchet MS"/>
                <a:cs typeface="Trebuchet MS"/>
              </a:rPr>
              <a:t>Alessandro</a:t>
            </a:r>
            <a:r>
              <a:rPr dirty="0" spc="-20">
                <a:latin typeface="Trebuchet MS"/>
                <a:cs typeface="Trebuchet MS"/>
              </a:rPr>
              <a:t>,</a:t>
            </a:r>
            <a:r>
              <a:rPr dirty="0" spc="-135">
                <a:latin typeface="Trebuchet MS"/>
                <a:cs typeface="Trebuchet MS"/>
              </a:rPr>
              <a:t> </a:t>
            </a:r>
            <a:r>
              <a:rPr dirty="0" spc="-204">
                <a:latin typeface="Trebuchet MS"/>
                <a:cs typeface="Trebuchet MS"/>
              </a:rPr>
              <a:t>Τι</a:t>
            </a:r>
            <a:r>
              <a:rPr dirty="0" spc="-145">
                <a:latin typeface="Trebuchet MS"/>
                <a:cs typeface="Trebuchet MS"/>
              </a:rPr>
              <a:t> </a:t>
            </a:r>
            <a:r>
              <a:rPr dirty="0" spc="-35">
                <a:latin typeface="Trebuchet MS"/>
                <a:cs typeface="Trebuchet MS"/>
              </a:rPr>
              <a:t>καθιστά</a:t>
            </a:r>
            <a:r>
              <a:rPr dirty="0" spc="-130">
                <a:latin typeface="Trebuchet MS"/>
                <a:cs typeface="Trebuchet MS"/>
              </a:rPr>
              <a:t> </a:t>
            </a:r>
            <a:r>
              <a:rPr dirty="0" spc="-60">
                <a:latin typeface="Trebuchet MS"/>
                <a:cs typeface="Trebuchet MS"/>
              </a:rPr>
              <a:t>την</a:t>
            </a:r>
            <a:r>
              <a:rPr dirty="0" spc="-135">
                <a:latin typeface="Trebuchet MS"/>
                <a:cs typeface="Trebuchet MS"/>
              </a:rPr>
              <a:t> </a:t>
            </a:r>
            <a:r>
              <a:rPr dirty="0" spc="-45">
                <a:latin typeface="Trebuchet MS"/>
                <a:cs typeface="Trebuchet MS"/>
              </a:rPr>
              <a:t>προφορική</a:t>
            </a:r>
            <a:r>
              <a:rPr dirty="0" spc="-135">
                <a:latin typeface="Trebuchet MS"/>
                <a:cs typeface="Trebuchet MS"/>
              </a:rPr>
              <a:t> </a:t>
            </a:r>
            <a:r>
              <a:rPr dirty="0" spc="-25">
                <a:latin typeface="Trebuchet MS"/>
                <a:cs typeface="Trebuchet MS"/>
              </a:rPr>
              <a:t>ιστορία</a:t>
            </a:r>
            <a:r>
              <a:rPr dirty="0" spc="-130">
                <a:latin typeface="Trebuchet MS"/>
                <a:cs typeface="Trebuchet MS"/>
              </a:rPr>
              <a:t> </a:t>
            </a:r>
            <a:r>
              <a:rPr dirty="0" spc="-40">
                <a:latin typeface="Trebuchet MS"/>
                <a:cs typeface="Trebuchet MS"/>
              </a:rPr>
              <a:t>διαφορετική</a:t>
            </a:r>
            <a:r>
              <a:rPr dirty="0" spc="-40" i="0">
                <a:latin typeface="Trebuchet MS"/>
                <a:cs typeface="Trebuchet MS"/>
              </a:rPr>
              <a:t>,</a:t>
            </a:r>
            <a:r>
              <a:rPr dirty="0" spc="-135" i="0">
                <a:latin typeface="Trebuchet MS"/>
                <a:cs typeface="Trebuchet MS"/>
              </a:rPr>
              <a:t> </a:t>
            </a:r>
            <a:r>
              <a:rPr dirty="0" spc="-60" i="0">
                <a:latin typeface="Trebuchet MS"/>
                <a:cs typeface="Trebuchet MS"/>
              </a:rPr>
              <a:t>Πλέθρον,</a:t>
            </a:r>
            <a:r>
              <a:rPr dirty="0" spc="-130" i="0">
                <a:latin typeface="Trebuchet MS"/>
                <a:cs typeface="Trebuchet MS"/>
              </a:rPr>
              <a:t> </a:t>
            </a:r>
            <a:r>
              <a:rPr dirty="0" spc="-40" i="0">
                <a:latin typeface="Trebuchet MS"/>
                <a:cs typeface="Trebuchet MS"/>
              </a:rPr>
              <a:t>Αθήνα</a:t>
            </a:r>
            <a:r>
              <a:rPr dirty="0" spc="-135" i="0">
                <a:latin typeface="Trebuchet MS"/>
                <a:cs typeface="Trebuchet MS"/>
              </a:rPr>
              <a:t> </a:t>
            </a:r>
            <a:r>
              <a:rPr dirty="0" spc="-10" i="0">
                <a:latin typeface="Trebuchet MS"/>
                <a:cs typeface="Trebuchet MS"/>
              </a:rPr>
              <a:t>2020.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37157" y="360171"/>
            <a:ext cx="444817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00"/>
              <a:t>Στοιχεία</a:t>
            </a:r>
            <a:r>
              <a:rPr dirty="0" sz="4000" spc="-370"/>
              <a:t> </a:t>
            </a:r>
            <a:r>
              <a:rPr dirty="0" sz="4000" spc="-180"/>
              <a:t>επικοινωνίας</a:t>
            </a:r>
            <a:endParaRPr sz="4000"/>
          </a:p>
        </p:txBody>
      </p:sp>
      <p:sp>
        <p:nvSpPr>
          <p:cNvPr id="3" name="object 3" descr=""/>
          <p:cNvSpPr/>
          <p:nvPr/>
        </p:nvSpPr>
        <p:spPr>
          <a:xfrm>
            <a:off x="3749857" y="906566"/>
            <a:ext cx="4419600" cy="12700"/>
          </a:xfrm>
          <a:custGeom>
            <a:avLst/>
            <a:gdLst/>
            <a:ahLst/>
            <a:cxnLst/>
            <a:rect l="l" t="t" r="r" b="b"/>
            <a:pathLst>
              <a:path w="4419600" h="12700">
                <a:moveTo>
                  <a:pt x="4419600" y="0"/>
                </a:moveTo>
                <a:lnTo>
                  <a:pt x="0" y="0"/>
                </a:lnTo>
                <a:lnTo>
                  <a:pt x="0" y="12700"/>
                </a:lnTo>
                <a:lnTo>
                  <a:pt x="4419600" y="12700"/>
                </a:lnTo>
                <a:lnTo>
                  <a:pt x="44196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96204" y="2311718"/>
            <a:ext cx="2742732" cy="274592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316590" y="3047491"/>
            <a:ext cx="3696335" cy="103124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dirty="0" sz="2400" spc="-60">
                <a:latin typeface="Trebuchet MS"/>
                <a:cs typeface="Trebuchet MS"/>
              </a:rPr>
              <a:t>Στάθης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Πουλιάσης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3600" spc="-10" b="1">
                <a:solidFill>
                  <a:srgbClr val="467886"/>
                </a:solidFill>
                <a:latin typeface="Trebuchet MS"/>
                <a:cs typeface="Trebuchet MS"/>
                <a:hlinkClick r:id="rId3"/>
              </a:rPr>
              <a:t>stathisp@ionio.gr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5329290" y="3999416"/>
            <a:ext cx="3670300" cy="12700"/>
          </a:xfrm>
          <a:custGeom>
            <a:avLst/>
            <a:gdLst/>
            <a:ahLst/>
            <a:cxnLst/>
            <a:rect l="l" t="t" r="r" b="b"/>
            <a:pathLst>
              <a:path w="3670300" h="12700">
                <a:moveTo>
                  <a:pt x="3670299" y="0"/>
                </a:moveTo>
                <a:lnTo>
                  <a:pt x="0" y="0"/>
                </a:lnTo>
                <a:lnTo>
                  <a:pt x="0" y="12699"/>
                </a:lnTo>
                <a:lnTo>
                  <a:pt x="3670299" y="12699"/>
                </a:lnTo>
                <a:lnTo>
                  <a:pt x="3670299" y="0"/>
                </a:lnTo>
                <a:close/>
              </a:path>
            </a:pathLst>
          </a:custGeom>
          <a:solidFill>
            <a:srgbClr val="46788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 descr=""/>
          <p:cNvGrpSpPr/>
          <p:nvPr/>
        </p:nvGrpSpPr>
        <p:grpSpPr>
          <a:xfrm>
            <a:off x="0" y="6397751"/>
            <a:ext cx="12192000" cy="460375"/>
            <a:chOff x="0" y="6397751"/>
            <a:chExt cx="12192000" cy="460375"/>
          </a:xfrm>
        </p:grpSpPr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6400798"/>
              <a:ext cx="12192000" cy="456772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38600" y="6397751"/>
              <a:ext cx="8150352" cy="46024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z="4400"/>
              <a:t>Η</a:t>
            </a:r>
            <a:r>
              <a:rPr dirty="0" sz="4400" spc="-430"/>
              <a:t> </a:t>
            </a:r>
            <a:r>
              <a:rPr dirty="0" sz="4400" spc="-245"/>
              <a:t>προφορική</a:t>
            </a:r>
            <a:r>
              <a:rPr dirty="0" sz="4400" spc="-434"/>
              <a:t> </a:t>
            </a:r>
            <a:r>
              <a:rPr dirty="0" sz="4400" spc="-229"/>
              <a:t>ιστορία</a:t>
            </a:r>
            <a:r>
              <a:rPr dirty="0" sz="4400" spc="-434"/>
              <a:t> </a:t>
            </a:r>
            <a:r>
              <a:rPr dirty="0" sz="4400" spc="-229"/>
              <a:t>στην</a:t>
            </a:r>
            <a:r>
              <a:rPr dirty="0" sz="4400" spc="-430"/>
              <a:t> </a:t>
            </a:r>
            <a:r>
              <a:rPr dirty="0" sz="4400" spc="-280"/>
              <a:t>Ελλάδα</a:t>
            </a:r>
            <a:endParaRPr sz="4400"/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81725" y="2194440"/>
            <a:ext cx="2990270" cy="23675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09985" y="2105647"/>
            <a:ext cx="2722206" cy="2456367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78739" y="5174996"/>
            <a:ext cx="10582275" cy="109347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 marR="1463675">
              <a:lnSpc>
                <a:spcPts val="2090"/>
              </a:lnSpc>
              <a:spcBef>
                <a:spcPts val="225"/>
              </a:spcBef>
            </a:pPr>
            <a:r>
              <a:rPr dirty="0" sz="1800" spc="-245" b="1">
                <a:latin typeface="Georgia"/>
                <a:cs typeface="Georgia"/>
              </a:rPr>
              <a:t>1997:</a:t>
            </a:r>
            <a:r>
              <a:rPr dirty="0" sz="1800" spc="15" b="1">
                <a:latin typeface="Georgia"/>
                <a:cs typeface="Georgia"/>
              </a:rPr>
              <a:t> </a:t>
            </a:r>
            <a:r>
              <a:rPr dirty="0" sz="1800" spc="-165">
                <a:latin typeface="Georgia"/>
                <a:cs typeface="Georgia"/>
              </a:rPr>
              <a:t>Διεθνής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40">
                <a:latin typeface="Georgia"/>
                <a:cs typeface="Georgia"/>
              </a:rPr>
              <a:t>Ημερίδα</a:t>
            </a:r>
            <a:r>
              <a:rPr dirty="0" sz="1800" spc="60">
                <a:latin typeface="Georgia"/>
                <a:cs typeface="Georgia"/>
              </a:rPr>
              <a:t> </a:t>
            </a:r>
            <a:r>
              <a:rPr dirty="0" sz="1800" spc="-195">
                <a:latin typeface="Georgia"/>
                <a:cs typeface="Georgia"/>
              </a:rPr>
              <a:t>που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90">
                <a:latin typeface="Georgia"/>
                <a:cs typeface="Georgia"/>
              </a:rPr>
              <a:t>οργάνωσε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14">
                <a:latin typeface="Georgia"/>
                <a:cs typeface="Georgia"/>
              </a:rPr>
              <a:t>το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00">
                <a:latin typeface="Georgia"/>
                <a:cs typeface="Georgia"/>
              </a:rPr>
              <a:t>Τμήμα</a:t>
            </a:r>
            <a:r>
              <a:rPr dirty="0" sz="1800" spc="55">
                <a:latin typeface="Georgia"/>
                <a:cs typeface="Georgia"/>
              </a:rPr>
              <a:t> </a:t>
            </a:r>
            <a:r>
              <a:rPr dirty="0" sz="1800" spc="-145">
                <a:latin typeface="Georgia"/>
                <a:cs typeface="Georgia"/>
              </a:rPr>
              <a:t>Ιστορίας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70">
                <a:latin typeface="Georgia"/>
                <a:cs typeface="Georgia"/>
              </a:rPr>
              <a:t>και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35">
                <a:latin typeface="Georgia"/>
                <a:cs typeface="Georgia"/>
              </a:rPr>
              <a:t>Αρχαιολογίας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60">
                <a:latin typeface="Georgia"/>
                <a:cs typeface="Georgia"/>
              </a:rPr>
              <a:t>του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165">
                <a:latin typeface="Georgia"/>
                <a:cs typeface="Georgia"/>
              </a:rPr>
              <a:t>Πανεπιστημίου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800" spc="-95">
                <a:latin typeface="Georgia"/>
                <a:cs typeface="Georgia"/>
              </a:rPr>
              <a:t>Αθηνών, </a:t>
            </a:r>
            <a:r>
              <a:rPr dirty="0" sz="1800" spc="-125">
                <a:latin typeface="Georgia"/>
                <a:cs typeface="Georgia"/>
              </a:rPr>
              <a:t>με</a:t>
            </a:r>
            <a:r>
              <a:rPr dirty="0" sz="1800" spc="40">
                <a:latin typeface="Georgia"/>
                <a:cs typeface="Georgia"/>
              </a:rPr>
              <a:t> </a:t>
            </a:r>
            <a:r>
              <a:rPr dirty="0" sz="1800" spc="-130">
                <a:latin typeface="Georgia"/>
                <a:cs typeface="Georgia"/>
              </a:rPr>
              <a:t>τίτλο</a:t>
            </a:r>
            <a:r>
              <a:rPr dirty="0" sz="1800" spc="45">
                <a:latin typeface="Georgia"/>
                <a:cs typeface="Georgia"/>
              </a:rPr>
              <a:t> </a:t>
            </a:r>
            <a:r>
              <a:rPr dirty="0" sz="1800" spc="-204" i="1">
                <a:latin typeface="Arial"/>
                <a:cs typeface="Arial"/>
              </a:rPr>
              <a:t>Μαρτυρίες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275" i="1">
                <a:latin typeface="Arial"/>
                <a:cs typeface="Arial"/>
              </a:rPr>
              <a:t>σε</a:t>
            </a:r>
            <a:r>
              <a:rPr dirty="0" sz="1800" spc="-25" i="1">
                <a:latin typeface="Arial"/>
                <a:cs typeface="Arial"/>
              </a:rPr>
              <a:t> </a:t>
            </a:r>
            <a:r>
              <a:rPr dirty="0" sz="1800" spc="-195" i="1">
                <a:latin typeface="Arial"/>
                <a:cs typeface="Arial"/>
              </a:rPr>
              <a:t>ηχητικές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175" i="1">
                <a:latin typeface="Arial"/>
                <a:cs typeface="Arial"/>
              </a:rPr>
              <a:t>και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215" i="1">
                <a:latin typeface="Arial"/>
                <a:cs typeface="Arial"/>
              </a:rPr>
              <a:t>κινούμενες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275" i="1">
                <a:latin typeface="Arial"/>
                <a:cs typeface="Arial"/>
              </a:rPr>
              <a:t>αποτυπώσεις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305" i="1">
                <a:latin typeface="Arial"/>
                <a:cs typeface="Arial"/>
              </a:rPr>
              <a:t>ως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300" i="1">
                <a:latin typeface="Arial"/>
                <a:cs typeface="Arial"/>
              </a:rPr>
              <a:t>πηγή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204" i="1">
                <a:latin typeface="Arial"/>
                <a:cs typeface="Arial"/>
              </a:rPr>
              <a:t>της</a:t>
            </a:r>
            <a:r>
              <a:rPr dirty="0" sz="1800" spc="-20" i="1">
                <a:latin typeface="Arial"/>
                <a:cs typeface="Arial"/>
              </a:rPr>
              <a:t> </a:t>
            </a:r>
            <a:r>
              <a:rPr dirty="0" sz="1800" spc="-65" i="1">
                <a:latin typeface="Arial"/>
                <a:cs typeface="Arial"/>
              </a:rPr>
              <a:t>ιστορίας.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1800">
              <a:latin typeface="Arial"/>
              <a:cs typeface="Arial"/>
            </a:endParaRPr>
          </a:p>
          <a:p>
            <a:pPr marL="1464310">
              <a:lnSpc>
                <a:spcPct val="100000"/>
              </a:lnSpc>
            </a:pPr>
            <a:r>
              <a:rPr dirty="0" sz="1600" spc="-70" b="1">
                <a:latin typeface="Times New Roman"/>
                <a:cs typeface="Times New Roman"/>
              </a:rPr>
              <a:t>Στην</a:t>
            </a:r>
            <a:r>
              <a:rPr dirty="0" sz="1600" spc="-30" b="1">
                <a:latin typeface="Times New Roman"/>
                <a:cs typeface="Times New Roman"/>
              </a:rPr>
              <a:t> </a:t>
            </a:r>
            <a:r>
              <a:rPr dirty="0" sz="1600" spc="-85" b="1">
                <a:latin typeface="Times New Roman"/>
                <a:cs typeface="Times New Roman"/>
              </a:rPr>
              <a:t>πραγματικότητα</a:t>
            </a:r>
            <a:r>
              <a:rPr dirty="0" sz="1600" spc="-15" b="1">
                <a:latin typeface="Times New Roman"/>
                <a:cs typeface="Times New Roman"/>
              </a:rPr>
              <a:t> </a:t>
            </a:r>
            <a:r>
              <a:rPr dirty="0" sz="1600" spc="-25" b="1">
                <a:latin typeface="Times New Roman"/>
                <a:cs typeface="Times New Roman"/>
              </a:rPr>
              <a:t>μέχρι</a:t>
            </a:r>
            <a:r>
              <a:rPr dirty="0" sz="1600" spc="-7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το</a:t>
            </a:r>
            <a:r>
              <a:rPr dirty="0" sz="1600" spc="-75" b="1">
                <a:latin typeface="Times New Roman"/>
                <a:cs typeface="Times New Roman"/>
              </a:rPr>
              <a:t> </a:t>
            </a:r>
            <a:r>
              <a:rPr dirty="0" sz="1600" spc="-80" b="1">
                <a:latin typeface="Times New Roman"/>
                <a:cs typeface="Times New Roman"/>
              </a:rPr>
              <a:t>1997</a:t>
            </a:r>
            <a:r>
              <a:rPr dirty="0" sz="1600" spc="-20" b="1">
                <a:latin typeface="Times New Roman"/>
                <a:cs typeface="Times New Roman"/>
              </a:rPr>
              <a:t> </a:t>
            </a:r>
            <a:r>
              <a:rPr dirty="0" sz="1600" spc="-110" b="1">
                <a:latin typeface="Times New Roman"/>
                <a:cs typeface="Times New Roman"/>
              </a:rPr>
              <a:t>η</a:t>
            </a:r>
            <a:r>
              <a:rPr dirty="0" sz="1600" b="1">
                <a:latin typeface="Times New Roman"/>
                <a:cs typeface="Times New Roman"/>
              </a:rPr>
              <a:t> </a:t>
            </a:r>
            <a:r>
              <a:rPr dirty="0" sz="1600" spc="-45" b="1">
                <a:latin typeface="Times New Roman"/>
                <a:cs typeface="Times New Roman"/>
              </a:rPr>
              <a:t>Προφορική</a:t>
            </a:r>
            <a:r>
              <a:rPr dirty="0" sz="1600" spc="-35" b="1">
                <a:latin typeface="Times New Roman"/>
                <a:cs typeface="Times New Roman"/>
              </a:rPr>
              <a:t> </a:t>
            </a:r>
            <a:r>
              <a:rPr dirty="0" sz="1600" spc="-65" b="1">
                <a:latin typeface="Times New Roman"/>
                <a:cs typeface="Times New Roman"/>
              </a:rPr>
              <a:t>Ιστορία</a:t>
            </a:r>
            <a:r>
              <a:rPr dirty="0" sz="1600" spc="-30" b="1">
                <a:latin typeface="Times New Roman"/>
                <a:cs typeface="Times New Roman"/>
              </a:rPr>
              <a:t> </a:t>
            </a:r>
            <a:r>
              <a:rPr dirty="0" sz="1600" spc="-85" b="1">
                <a:latin typeface="Times New Roman"/>
                <a:cs typeface="Times New Roman"/>
              </a:rPr>
              <a:t>συγκεντρώνει</a:t>
            </a:r>
            <a:r>
              <a:rPr dirty="0" sz="1600" spc="-15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το</a:t>
            </a:r>
            <a:r>
              <a:rPr dirty="0" sz="1600" spc="-25" b="1">
                <a:latin typeface="Times New Roman"/>
                <a:cs typeface="Times New Roman"/>
              </a:rPr>
              <a:t> </a:t>
            </a:r>
            <a:r>
              <a:rPr dirty="0" sz="1600" spc="-60" b="1">
                <a:latin typeface="Times New Roman"/>
                <a:cs typeface="Times New Roman"/>
              </a:rPr>
              <a:t>ενδιαφέρον</a:t>
            </a:r>
            <a:r>
              <a:rPr dirty="0" sz="1600" spc="-35" b="1">
                <a:latin typeface="Times New Roman"/>
                <a:cs typeface="Times New Roman"/>
              </a:rPr>
              <a:t> </a:t>
            </a:r>
            <a:r>
              <a:rPr dirty="0" sz="1600" spc="-65" b="1">
                <a:latin typeface="Times New Roman"/>
                <a:cs typeface="Times New Roman"/>
              </a:rPr>
              <a:t>μεμονωμένων</a:t>
            </a:r>
            <a:r>
              <a:rPr dirty="0" sz="1600" spc="-30" b="1">
                <a:latin typeface="Times New Roman"/>
                <a:cs typeface="Times New Roman"/>
              </a:rPr>
              <a:t> </a:t>
            </a:r>
            <a:r>
              <a:rPr dirty="0" sz="1600" spc="-10" b="1">
                <a:latin typeface="Times New Roman"/>
                <a:cs typeface="Times New Roman"/>
              </a:rPr>
              <a:t>ερευνητών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73660" rIns="0" bIns="0" rtlCol="0" vert="horz">
            <a:spAutoFit/>
          </a:bodyPr>
          <a:lstStyle/>
          <a:p>
            <a:pPr marL="12065">
              <a:lnSpc>
                <a:spcPct val="100000"/>
              </a:lnSpc>
              <a:spcBef>
                <a:spcPts val="100"/>
              </a:spcBef>
            </a:pPr>
            <a:r>
              <a:rPr dirty="0" sz="4400" spc="85"/>
              <a:t>Ο</a:t>
            </a:r>
            <a:r>
              <a:rPr dirty="0" sz="4400" spc="-465"/>
              <a:t> </a:t>
            </a:r>
            <a:r>
              <a:rPr dirty="0" sz="4400" spc="-204"/>
              <a:t>όρος</a:t>
            </a:r>
            <a:r>
              <a:rPr dirty="0" sz="4400" spc="-465"/>
              <a:t> </a:t>
            </a:r>
            <a:r>
              <a:rPr dirty="0" sz="4400" spc="-195"/>
              <a:t>Προφορική</a:t>
            </a:r>
            <a:r>
              <a:rPr dirty="0" sz="4400" spc="-465"/>
              <a:t> </a:t>
            </a:r>
            <a:r>
              <a:rPr dirty="0" sz="4400" spc="-270"/>
              <a:t>Ιστορία:</a:t>
            </a:r>
            <a:endParaRPr sz="4400"/>
          </a:p>
        </p:txBody>
      </p:sp>
      <p:grpSp>
        <p:nvGrpSpPr>
          <p:cNvPr id="3" name="object 3" descr=""/>
          <p:cNvGrpSpPr/>
          <p:nvPr/>
        </p:nvGrpSpPr>
        <p:grpSpPr>
          <a:xfrm>
            <a:off x="838200" y="1816100"/>
            <a:ext cx="10515600" cy="19050"/>
            <a:chOff x="838200" y="1816100"/>
            <a:chExt cx="10515600" cy="19050"/>
          </a:xfrm>
        </p:grpSpPr>
        <p:sp>
          <p:nvSpPr>
            <p:cNvPr id="4" name="object 4" descr=""/>
            <p:cNvSpPr/>
            <p:nvPr/>
          </p:nvSpPr>
          <p:spPr>
            <a:xfrm>
              <a:off x="838200" y="1825625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38200" y="1825625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 descr=""/>
          <p:cNvSpPr txBox="1"/>
          <p:nvPr/>
        </p:nvSpPr>
        <p:spPr>
          <a:xfrm>
            <a:off x="916939" y="1852676"/>
            <a:ext cx="10358755" cy="1064895"/>
          </a:xfrm>
          <a:prstGeom prst="rect">
            <a:avLst/>
          </a:prstGeom>
        </p:spPr>
        <p:txBody>
          <a:bodyPr wrap="square" lIns="0" tIns="41275" rIns="0" bIns="0" rtlCol="0" vert="horz">
            <a:spAutoFit/>
          </a:bodyPr>
          <a:lstStyle/>
          <a:p>
            <a:pPr algn="just" marL="12700" marR="5080">
              <a:lnSpc>
                <a:spcPct val="92100"/>
              </a:lnSpc>
              <a:spcBef>
                <a:spcPts val="325"/>
              </a:spcBef>
            </a:pPr>
            <a:r>
              <a:rPr dirty="0" sz="2400">
                <a:latin typeface="Trebuchet MS"/>
                <a:cs typeface="Trebuchet MS"/>
              </a:rPr>
              <a:t>Είναι</a:t>
            </a:r>
            <a:r>
              <a:rPr dirty="0" sz="2400" spc="-55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ένας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ευρύς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όρος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που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αναφέρεται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στη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διαδικασία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>
                <a:latin typeface="Trebuchet MS"/>
                <a:cs typeface="Trebuchet MS"/>
              </a:rPr>
              <a:t>διεξαγωγής</a:t>
            </a:r>
            <a:r>
              <a:rPr dirty="0" sz="2400" spc="-50">
                <a:latin typeface="Trebuchet MS"/>
                <a:cs typeface="Trebuchet MS"/>
              </a:rPr>
              <a:t>  </a:t>
            </a:r>
            <a:r>
              <a:rPr dirty="0" sz="2400" spc="-25">
                <a:latin typeface="Trebuchet MS"/>
                <a:cs typeface="Trebuchet MS"/>
              </a:rPr>
              <a:t>και </a:t>
            </a:r>
            <a:r>
              <a:rPr dirty="0" sz="2400" spc="-100">
                <a:latin typeface="Trebuchet MS"/>
                <a:cs typeface="Trebuchet MS"/>
              </a:rPr>
              <a:t>καταγραφής</a:t>
            </a:r>
            <a:r>
              <a:rPr dirty="0" sz="2400" spc="-85">
                <a:latin typeface="Trebuchet MS"/>
                <a:cs typeface="Trebuchet MS"/>
              </a:rPr>
              <a:t> </a:t>
            </a:r>
            <a:r>
              <a:rPr dirty="0" sz="2400" spc="-25">
                <a:latin typeface="Trebuchet MS"/>
                <a:cs typeface="Trebuchet MS"/>
              </a:rPr>
              <a:t>συνεντεύξεων</a:t>
            </a:r>
            <a:r>
              <a:rPr dirty="0" sz="2400" spc="-125">
                <a:latin typeface="Trebuchet MS"/>
                <a:cs typeface="Trebuchet MS"/>
              </a:rPr>
              <a:t> </a:t>
            </a:r>
            <a:r>
              <a:rPr dirty="0" sz="2400" spc="-30">
                <a:latin typeface="Trebuchet MS"/>
                <a:cs typeface="Trebuchet MS"/>
              </a:rPr>
              <a:t>προκείμενου</a:t>
            </a:r>
            <a:r>
              <a:rPr dirty="0" sz="2400" spc="-65">
                <a:latin typeface="Trebuchet MS"/>
                <a:cs typeface="Trebuchet MS"/>
              </a:rPr>
              <a:t> </a:t>
            </a:r>
            <a:r>
              <a:rPr dirty="0" sz="2400" spc="-195">
                <a:latin typeface="Trebuchet MS"/>
                <a:cs typeface="Trebuchet MS"/>
              </a:rPr>
              <a:t>να</a:t>
            </a:r>
            <a:r>
              <a:rPr dirty="0" sz="2400" spc="10">
                <a:latin typeface="Trebuchet MS"/>
                <a:cs typeface="Trebuchet MS"/>
              </a:rPr>
              <a:t> </a:t>
            </a:r>
            <a:r>
              <a:rPr dirty="0" sz="2400" spc="-25">
                <a:latin typeface="Trebuchet MS"/>
                <a:cs typeface="Trebuchet MS"/>
              </a:rPr>
              <a:t>συγκεντρώσουμε</a:t>
            </a:r>
            <a:r>
              <a:rPr dirty="0" sz="2400" spc="-65">
                <a:latin typeface="Trebuchet MS"/>
                <a:cs typeface="Trebuchet MS"/>
              </a:rPr>
              <a:t> </a:t>
            </a:r>
            <a:r>
              <a:rPr dirty="0" sz="2400" spc="-55">
                <a:latin typeface="Trebuchet MS"/>
                <a:cs typeface="Trebuchet MS"/>
              </a:rPr>
              <a:t>πληροφορίες</a:t>
            </a:r>
            <a:r>
              <a:rPr dirty="0" sz="2400" spc="-65">
                <a:latin typeface="Trebuchet MS"/>
                <a:cs typeface="Trebuchet MS"/>
              </a:rPr>
              <a:t> </a:t>
            </a:r>
            <a:r>
              <a:rPr dirty="0" sz="2400" spc="-25">
                <a:latin typeface="Trebuchet MS"/>
                <a:cs typeface="Trebuchet MS"/>
              </a:rPr>
              <a:t>για </a:t>
            </a:r>
            <a:r>
              <a:rPr dirty="0" sz="2400" spc="-30">
                <a:latin typeface="Trebuchet MS"/>
                <a:cs typeface="Trebuchet MS"/>
              </a:rPr>
              <a:t>το</a:t>
            </a:r>
            <a:r>
              <a:rPr dirty="0" sz="2400" spc="-229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παρελθόν</a:t>
            </a:r>
            <a:r>
              <a:rPr dirty="0" sz="2300" spc="-10">
                <a:latin typeface="Trebuchet MS"/>
                <a:cs typeface="Trebuchet MS"/>
              </a:rPr>
              <a:t>.</a:t>
            </a:r>
            <a:endParaRPr sz="2300">
              <a:latin typeface="Trebuchet MS"/>
              <a:cs typeface="Trebuchet MS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838200" y="3991768"/>
            <a:ext cx="10515600" cy="19050"/>
            <a:chOff x="838200" y="3991768"/>
            <a:chExt cx="10515600" cy="19050"/>
          </a:xfrm>
        </p:grpSpPr>
        <p:sp>
          <p:nvSpPr>
            <p:cNvPr id="8" name="object 8" descr=""/>
            <p:cNvSpPr/>
            <p:nvPr/>
          </p:nvSpPr>
          <p:spPr>
            <a:xfrm>
              <a:off x="838200" y="4001293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10515600" y="1"/>
                  </a:moveTo>
                  <a:lnTo>
                    <a:pt x="0" y="0"/>
                  </a:lnTo>
                </a:path>
              </a:pathLst>
            </a:custGeom>
            <a:solidFill>
              <a:srgbClr val="1560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38200" y="4001293"/>
              <a:ext cx="10515600" cy="0"/>
            </a:xfrm>
            <a:custGeom>
              <a:avLst/>
              <a:gdLst/>
              <a:ahLst/>
              <a:cxnLst/>
              <a:rect l="l" t="t" r="r" b="b"/>
              <a:pathLst>
                <a:path w="10515600" h="0">
                  <a:moveTo>
                    <a:pt x="0" y="0"/>
                  </a:moveTo>
                  <a:lnTo>
                    <a:pt x="10515600" y="1"/>
                  </a:lnTo>
                </a:path>
              </a:pathLst>
            </a:custGeom>
            <a:ln w="19050">
              <a:solidFill>
                <a:srgbClr val="156082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916939" y="4028947"/>
            <a:ext cx="10172700" cy="7207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dirty="0" sz="2400" spc="70" b="1">
                <a:latin typeface="Trebuchet MS"/>
                <a:cs typeface="Trebuchet MS"/>
              </a:rPr>
              <a:t>Ως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20" b="1">
                <a:latin typeface="Trebuchet MS"/>
                <a:cs typeface="Trebuchet MS"/>
              </a:rPr>
              <a:t>Προφορική</a:t>
            </a:r>
            <a:r>
              <a:rPr dirty="0" sz="2400" spc="-200" b="1">
                <a:latin typeface="Trebuchet MS"/>
                <a:cs typeface="Trebuchet MS"/>
              </a:rPr>
              <a:t> </a:t>
            </a:r>
            <a:r>
              <a:rPr dirty="0" sz="2400" spc="-10" b="1">
                <a:latin typeface="Trebuchet MS"/>
                <a:cs typeface="Trebuchet MS"/>
              </a:rPr>
              <a:t>Ιστορία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30" b="1">
                <a:latin typeface="Trebuchet MS"/>
                <a:cs typeface="Trebuchet MS"/>
              </a:rPr>
              <a:t>νοείται</a:t>
            </a:r>
            <a:r>
              <a:rPr dirty="0" sz="2400" spc="-195" b="1">
                <a:latin typeface="Trebuchet MS"/>
                <a:cs typeface="Trebuchet MS"/>
              </a:rPr>
              <a:t> </a:t>
            </a:r>
            <a:r>
              <a:rPr dirty="0" sz="2400" spc="-35" b="1">
                <a:latin typeface="Trebuchet MS"/>
                <a:cs typeface="Trebuchet MS"/>
              </a:rPr>
              <a:t>τόσο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35" b="1">
                <a:latin typeface="Trebuchet MS"/>
                <a:cs typeface="Trebuchet MS"/>
              </a:rPr>
              <a:t>η</a:t>
            </a:r>
            <a:r>
              <a:rPr dirty="0" sz="2400" spc="-200" b="1">
                <a:latin typeface="Trebuchet MS"/>
                <a:cs typeface="Trebuchet MS"/>
              </a:rPr>
              <a:t> </a:t>
            </a:r>
            <a:r>
              <a:rPr dirty="0" sz="2400" spc="-35" b="1">
                <a:latin typeface="Trebuchet MS"/>
                <a:cs typeface="Trebuchet MS"/>
              </a:rPr>
              <a:t>ερευνητική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40" b="1">
                <a:latin typeface="Trebuchet MS"/>
                <a:cs typeface="Trebuchet MS"/>
              </a:rPr>
              <a:t>μεθοδολογία,</a:t>
            </a:r>
            <a:r>
              <a:rPr dirty="0" sz="2400" spc="-200" b="1">
                <a:latin typeface="Trebuchet MS"/>
                <a:cs typeface="Trebuchet MS"/>
              </a:rPr>
              <a:t> </a:t>
            </a:r>
            <a:r>
              <a:rPr dirty="0" sz="2400" b="1">
                <a:latin typeface="Trebuchet MS"/>
                <a:cs typeface="Trebuchet MS"/>
              </a:rPr>
              <a:t>όσο</a:t>
            </a:r>
            <a:r>
              <a:rPr dirty="0" sz="2400" spc="-204" b="1">
                <a:latin typeface="Trebuchet MS"/>
                <a:cs typeface="Trebuchet MS"/>
              </a:rPr>
              <a:t> </a:t>
            </a:r>
            <a:r>
              <a:rPr dirty="0" sz="2400" spc="-35" b="1">
                <a:latin typeface="Trebuchet MS"/>
                <a:cs typeface="Trebuchet MS"/>
              </a:rPr>
              <a:t>και</a:t>
            </a:r>
            <a:r>
              <a:rPr dirty="0" sz="2400" spc="-200" b="1">
                <a:latin typeface="Trebuchet MS"/>
                <a:cs typeface="Trebuchet MS"/>
              </a:rPr>
              <a:t> </a:t>
            </a:r>
            <a:r>
              <a:rPr dirty="0" sz="2400" spc="-25" b="1">
                <a:latin typeface="Trebuchet MS"/>
                <a:cs typeface="Trebuchet MS"/>
              </a:rPr>
              <a:t>το </a:t>
            </a:r>
            <a:r>
              <a:rPr dirty="0" sz="2400" spc="-10" b="1">
                <a:latin typeface="Trebuchet MS"/>
                <a:cs typeface="Trebuchet MS"/>
              </a:rPr>
              <a:t>αποτέλεσμά</a:t>
            </a:r>
            <a:r>
              <a:rPr dirty="0" sz="2400" spc="-240" b="1">
                <a:latin typeface="Trebuchet MS"/>
                <a:cs typeface="Trebuchet MS"/>
              </a:rPr>
              <a:t> </a:t>
            </a:r>
            <a:r>
              <a:rPr dirty="0" sz="2400" spc="-20" b="1">
                <a:latin typeface="Trebuchet MS"/>
                <a:cs typeface="Trebuchet MS"/>
              </a:rPr>
              <a:t>της.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9" y="0"/>
            <a:ext cx="12192000" cy="1689100"/>
          </a:xfrm>
          <a:custGeom>
            <a:avLst/>
            <a:gdLst/>
            <a:ahLst/>
            <a:cxnLst/>
            <a:rect l="l" t="t" r="r" b="b"/>
            <a:pathLst>
              <a:path w="12192000" h="1689100">
                <a:moveTo>
                  <a:pt x="0" y="0"/>
                </a:moveTo>
                <a:lnTo>
                  <a:pt x="12191989" y="0"/>
                </a:lnTo>
                <a:lnTo>
                  <a:pt x="12191989" y="1688641"/>
                </a:lnTo>
                <a:lnTo>
                  <a:pt x="0" y="1688641"/>
                </a:lnTo>
                <a:lnTo>
                  <a:pt x="0" y="0"/>
                </a:lnTo>
                <a:close/>
              </a:path>
            </a:pathLst>
          </a:custGeom>
          <a:solidFill>
            <a:srgbClr val="26262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5590" y="594867"/>
            <a:ext cx="9016365" cy="5435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400" spc="-120" b="1">
                <a:solidFill>
                  <a:srgbClr val="FFFFFF"/>
                </a:solidFill>
                <a:latin typeface="Trebuchet MS"/>
                <a:cs typeface="Trebuchet MS"/>
              </a:rPr>
              <a:t>Bασικά</a:t>
            </a:r>
            <a:r>
              <a:rPr dirty="0" sz="3400" spc="-3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400" spc="-180" b="1">
                <a:solidFill>
                  <a:srgbClr val="FFFFFF"/>
                </a:solidFill>
                <a:latin typeface="Trebuchet MS"/>
                <a:cs typeface="Trebuchet MS"/>
              </a:rPr>
              <a:t>χαρακτηριστικά</a:t>
            </a:r>
            <a:r>
              <a:rPr dirty="0" sz="3400" spc="-3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400" spc="-195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3400" spc="-32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400" spc="-155" b="1">
                <a:solidFill>
                  <a:srgbClr val="FFFFFF"/>
                </a:solidFill>
                <a:latin typeface="Trebuchet MS"/>
                <a:cs typeface="Trebuchet MS"/>
              </a:rPr>
              <a:t>Προφορικής</a:t>
            </a:r>
            <a:r>
              <a:rPr dirty="0" sz="3400" spc="-32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3400" spc="-65" b="1">
                <a:solidFill>
                  <a:srgbClr val="FFFFFF"/>
                </a:solidFill>
                <a:latin typeface="Trebuchet MS"/>
                <a:cs typeface="Trebuchet MS"/>
              </a:rPr>
              <a:t>Ιστορίας</a:t>
            </a:r>
            <a:endParaRPr sz="3400">
              <a:latin typeface="Trebuchet MS"/>
              <a:cs typeface="Trebuchet MS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0" y="1688640"/>
            <a:ext cx="12192000" cy="5169535"/>
            <a:chOff x="0" y="1688640"/>
            <a:chExt cx="12192000" cy="5169535"/>
          </a:xfrm>
        </p:grpSpPr>
        <p:sp>
          <p:nvSpPr>
            <p:cNvPr id="5" name="object 5" descr=""/>
            <p:cNvSpPr/>
            <p:nvPr/>
          </p:nvSpPr>
          <p:spPr>
            <a:xfrm>
              <a:off x="0" y="1688640"/>
              <a:ext cx="12192000" cy="5169535"/>
            </a:xfrm>
            <a:custGeom>
              <a:avLst/>
              <a:gdLst/>
              <a:ahLst/>
              <a:cxnLst/>
              <a:rect l="l" t="t" r="r" b="b"/>
              <a:pathLst>
                <a:path w="12192000" h="5169534">
                  <a:moveTo>
                    <a:pt x="12191989" y="0"/>
                  </a:moveTo>
                  <a:lnTo>
                    <a:pt x="0" y="0"/>
                  </a:lnTo>
                  <a:lnTo>
                    <a:pt x="0" y="5169359"/>
                  </a:lnTo>
                  <a:lnTo>
                    <a:pt x="12191989" y="5169359"/>
                  </a:lnTo>
                  <a:lnTo>
                    <a:pt x="1219198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156850" y="2010758"/>
              <a:ext cx="457200" cy="45720"/>
            </a:xfrm>
            <a:custGeom>
              <a:avLst/>
              <a:gdLst/>
              <a:ahLst/>
              <a:cxnLst/>
              <a:rect l="l" t="t" r="r" b="b"/>
              <a:pathLst>
                <a:path w="457200" h="45719">
                  <a:moveTo>
                    <a:pt x="457189" y="0"/>
                  </a:moveTo>
                  <a:lnTo>
                    <a:pt x="0" y="0"/>
                  </a:lnTo>
                  <a:lnTo>
                    <a:pt x="0" y="45718"/>
                  </a:lnTo>
                  <a:lnTo>
                    <a:pt x="457189" y="45718"/>
                  </a:lnTo>
                  <a:lnTo>
                    <a:pt x="4571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412337" y="2251964"/>
            <a:ext cx="7543165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72819" algn="l"/>
                <a:tab pos="1712595" algn="l"/>
                <a:tab pos="4647565" algn="l"/>
                <a:tab pos="5546090" algn="l"/>
              </a:tabLst>
            </a:pPr>
            <a:r>
              <a:rPr dirty="0" sz="3000" spc="-25">
                <a:latin typeface="Trebuchet MS"/>
                <a:cs typeface="Trebuchet MS"/>
              </a:rPr>
              <a:t>όλα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25">
                <a:latin typeface="Trebuchet MS"/>
                <a:cs typeface="Trebuchet MS"/>
              </a:rPr>
              <a:t>τα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10">
                <a:latin typeface="Trebuchet MS"/>
                <a:cs typeface="Trebuchet MS"/>
              </a:rPr>
              <a:t>χαρακτηριστικά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25">
                <a:latin typeface="Trebuchet MS"/>
                <a:cs typeface="Trebuchet MS"/>
              </a:rPr>
              <a:t>της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50">
                <a:latin typeface="Trebuchet MS"/>
                <a:cs typeface="Trebuchet MS"/>
              </a:rPr>
              <a:t>προφορικής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234287" y="2251964"/>
            <a:ext cx="2160270" cy="903605"/>
          </a:xfrm>
          <a:prstGeom prst="rect">
            <a:avLst/>
          </a:prstGeom>
        </p:spPr>
        <p:txBody>
          <a:bodyPr wrap="square" lIns="0" tIns="57150" rIns="0" bIns="0" rtlCol="0" vert="horz">
            <a:spAutoFit/>
          </a:bodyPr>
          <a:lstStyle/>
          <a:p>
            <a:pPr marL="12700" marR="5080">
              <a:lnSpc>
                <a:spcPts val="3310"/>
              </a:lnSpc>
              <a:spcBef>
                <a:spcPts val="450"/>
              </a:spcBef>
            </a:pPr>
            <a:r>
              <a:rPr dirty="0" sz="3000" spc="-10">
                <a:latin typeface="Trebuchet MS"/>
                <a:cs typeface="Trebuchet MS"/>
              </a:rPr>
              <a:t>Μεταφέρει </a:t>
            </a:r>
            <a:r>
              <a:rPr dirty="0" sz="3000" spc="-60">
                <a:latin typeface="Trebuchet MS"/>
                <a:cs typeface="Trebuchet MS"/>
              </a:rPr>
              <a:t>επικοινωνίας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3773525" y="2672588"/>
            <a:ext cx="7182484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4260" algn="l"/>
                <a:tab pos="1839595" algn="l"/>
                <a:tab pos="4039235" algn="l"/>
                <a:tab pos="5088890" algn="l"/>
                <a:tab pos="5864860" algn="l"/>
              </a:tabLst>
            </a:pPr>
            <a:r>
              <a:rPr dirty="0" sz="3000" spc="-25">
                <a:latin typeface="Trebuchet MS"/>
                <a:cs typeface="Trebuchet MS"/>
              </a:rPr>
              <a:t>που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25">
                <a:latin typeface="Trebuchet MS"/>
                <a:cs typeface="Trebuchet MS"/>
              </a:rPr>
              <a:t>τη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10">
                <a:latin typeface="Trebuchet MS"/>
                <a:cs typeface="Trebuchet MS"/>
              </a:rPr>
              <a:t>διακρίνουν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25">
                <a:latin typeface="Trebuchet MS"/>
                <a:cs typeface="Trebuchet MS"/>
              </a:rPr>
              <a:t>από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25">
                <a:latin typeface="Trebuchet MS"/>
                <a:cs typeface="Trebuchet MS"/>
              </a:rPr>
              <a:t>τη</a:t>
            </a:r>
            <a:r>
              <a:rPr dirty="0" sz="3000">
                <a:latin typeface="Trebuchet MS"/>
                <a:cs typeface="Trebuchet MS"/>
              </a:rPr>
              <a:t>	</a:t>
            </a:r>
            <a:r>
              <a:rPr dirty="0" sz="3000" spc="-100">
                <a:latin typeface="Trebuchet MS"/>
                <a:cs typeface="Trebuchet MS"/>
              </a:rPr>
              <a:t>γραπτή.</a:t>
            </a:r>
            <a:endParaRPr sz="3000">
              <a:latin typeface="Trebuchet MS"/>
              <a:cs typeface="Trebuchet MS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1246987" y="4310811"/>
            <a:ext cx="9702800" cy="419100"/>
          </a:xfrm>
          <a:custGeom>
            <a:avLst/>
            <a:gdLst/>
            <a:ahLst/>
            <a:cxnLst/>
            <a:rect l="l" t="t" r="r" b="b"/>
            <a:pathLst>
              <a:path w="9702800" h="419100">
                <a:moveTo>
                  <a:pt x="9702800" y="406400"/>
                </a:moveTo>
                <a:lnTo>
                  <a:pt x="0" y="406400"/>
                </a:lnTo>
                <a:lnTo>
                  <a:pt x="0" y="419100"/>
                </a:lnTo>
                <a:lnTo>
                  <a:pt x="9702800" y="419100"/>
                </a:lnTo>
                <a:lnTo>
                  <a:pt x="9702800" y="406400"/>
                </a:lnTo>
                <a:close/>
              </a:path>
              <a:path w="9702800" h="419100">
                <a:moveTo>
                  <a:pt x="9702800" y="0"/>
                </a:moveTo>
                <a:lnTo>
                  <a:pt x="0" y="0"/>
                </a:lnTo>
                <a:lnTo>
                  <a:pt x="0" y="12700"/>
                </a:lnTo>
                <a:lnTo>
                  <a:pt x="9702800" y="12700"/>
                </a:lnTo>
                <a:lnTo>
                  <a:pt x="9702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1234287" y="3077971"/>
            <a:ext cx="9722485" cy="3451860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algn="just" marL="12700" marR="5080">
              <a:lnSpc>
                <a:spcPct val="90000"/>
              </a:lnSpc>
              <a:spcBef>
                <a:spcPts val="459"/>
              </a:spcBef>
            </a:pPr>
            <a:r>
              <a:rPr dirty="0" sz="3000">
                <a:latin typeface="Trebuchet MS"/>
                <a:cs typeface="Trebuchet MS"/>
              </a:rPr>
              <a:t>Ενυπάρχουν</a:t>
            </a:r>
            <a:r>
              <a:rPr dirty="0" sz="3000" spc="459">
                <a:latin typeface="Trebuchet MS"/>
                <a:cs typeface="Trebuchet MS"/>
              </a:rPr>
              <a:t>    </a:t>
            </a:r>
            <a:r>
              <a:rPr dirty="0" sz="3000">
                <a:latin typeface="Trebuchet MS"/>
                <a:cs typeface="Trebuchet MS"/>
              </a:rPr>
              <a:t>κοινωνικές</a:t>
            </a:r>
            <a:r>
              <a:rPr dirty="0" sz="3000" spc="459">
                <a:latin typeface="Trebuchet MS"/>
                <a:cs typeface="Trebuchet MS"/>
              </a:rPr>
              <a:t>    </a:t>
            </a:r>
            <a:r>
              <a:rPr dirty="0" sz="3000">
                <a:latin typeface="Trebuchet MS"/>
                <a:cs typeface="Trebuchet MS"/>
              </a:rPr>
              <a:t>ενδείξεις,</a:t>
            </a:r>
            <a:r>
              <a:rPr dirty="0" sz="3000" spc="459">
                <a:latin typeface="Trebuchet MS"/>
                <a:cs typeface="Trebuchet MS"/>
              </a:rPr>
              <a:t>    </a:t>
            </a:r>
            <a:r>
              <a:rPr dirty="0" sz="3000" spc="-10">
                <a:latin typeface="Trebuchet MS"/>
                <a:cs typeface="Trebuchet MS"/>
              </a:rPr>
              <a:t>αποχρώσεις </a:t>
            </a:r>
            <a:r>
              <a:rPr dirty="0" sz="3000">
                <a:latin typeface="Trebuchet MS"/>
                <a:cs typeface="Trebuchet MS"/>
              </a:rPr>
              <a:t>αβεβαιότητας,</a:t>
            </a:r>
            <a:r>
              <a:rPr dirty="0" sz="3000" spc="72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υφή</a:t>
            </a:r>
            <a:r>
              <a:rPr dirty="0" sz="3000" spc="72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διαλεκτικών</a:t>
            </a:r>
            <a:r>
              <a:rPr dirty="0" sz="3000" spc="72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μορφών,</a:t>
            </a:r>
            <a:r>
              <a:rPr dirty="0" sz="3000" spc="72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χιούμορ.</a:t>
            </a:r>
            <a:r>
              <a:rPr dirty="0" sz="3000" spc="725">
                <a:latin typeface="Trebuchet MS"/>
                <a:cs typeface="Trebuchet MS"/>
              </a:rPr>
              <a:t> </a:t>
            </a:r>
            <a:r>
              <a:rPr dirty="0" u="sng" sz="3000" spc="-3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sz="3000" spc="-330" b="1">
                <a:latin typeface="Trebuchet MS"/>
                <a:cs typeface="Trebuchet MS"/>
              </a:rPr>
              <a:t> </a:t>
            </a:r>
            <a:r>
              <a:rPr dirty="0" sz="3000" b="1">
                <a:latin typeface="Trebuchet MS"/>
                <a:cs typeface="Trebuchet MS"/>
              </a:rPr>
              <a:t>χρώμα</a:t>
            </a:r>
            <a:r>
              <a:rPr dirty="0" sz="3000" spc="55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της</a:t>
            </a:r>
            <a:r>
              <a:rPr dirty="0" sz="3000" spc="60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φωνής,</a:t>
            </a:r>
            <a:r>
              <a:rPr dirty="0" sz="3000" spc="55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οι</a:t>
            </a:r>
            <a:r>
              <a:rPr dirty="0" sz="3000" spc="60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δισταγμοί,</a:t>
            </a:r>
            <a:r>
              <a:rPr dirty="0" sz="3000" spc="55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οι</a:t>
            </a:r>
            <a:r>
              <a:rPr dirty="0" sz="3000" spc="55" b="1">
                <a:latin typeface="Trebuchet MS"/>
                <a:cs typeface="Trebuchet MS"/>
              </a:rPr>
              <a:t>  </a:t>
            </a:r>
            <a:r>
              <a:rPr dirty="0" sz="3000" b="1">
                <a:latin typeface="Trebuchet MS"/>
                <a:cs typeface="Trebuchet MS"/>
              </a:rPr>
              <a:t>εκφράσεις,</a:t>
            </a:r>
            <a:r>
              <a:rPr dirty="0" sz="3000" spc="60" b="1">
                <a:latin typeface="Trebuchet MS"/>
                <a:cs typeface="Trebuchet MS"/>
              </a:rPr>
              <a:t>  </a:t>
            </a:r>
            <a:r>
              <a:rPr dirty="0" sz="3000" spc="-25" b="1">
                <a:latin typeface="Trebuchet MS"/>
                <a:cs typeface="Trebuchet MS"/>
              </a:rPr>
              <a:t>οι </a:t>
            </a:r>
            <a:r>
              <a:rPr dirty="0" sz="3000" b="1">
                <a:latin typeface="Trebuchet MS"/>
                <a:cs typeface="Trebuchet MS"/>
              </a:rPr>
              <a:t>σιωπές,</a:t>
            </a:r>
            <a:r>
              <a:rPr dirty="0" sz="3000" spc="245" b="1">
                <a:latin typeface="Trebuchet MS"/>
                <a:cs typeface="Trebuchet MS"/>
              </a:rPr>
              <a:t>   </a:t>
            </a:r>
            <a:r>
              <a:rPr dirty="0" sz="3000" b="1">
                <a:latin typeface="Trebuchet MS"/>
                <a:cs typeface="Trebuchet MS"/>
              </a:rPr>
              <a:t>το</a:t>
            </a:r>
            <a:r>
              <a:rPr dirty="0" sz="3000" spc="245" b="1">
                <a:latin typeface="Trebuchet MS"/>
                <a:cs typeface="Trebuchet MS"/>
              </a:rPr>
              <a:t>   </a:t>
            </a:r>
            <a:r>
              <a:rPr dirty="0" sz="3000" b="1">
                <a:latin typeface="Trebuchet MS"/>
                <a:cs typeface="Trebuchet MS"/>
              </a:rPr>
              <a:t>γέλιο</a:t>
            </a:r>
            <a:r>
              <a:rPr dirty="0" sz="3000" spc="250" b="1">
                <a:latin typeface="Trebuchet MS"/>
                <a:cs typeface="Trebuchet MS"/>
              </a:rPr>
              <a:t>   </a:t>
            </a:r>
            <a:r>
              <a:rPr dirty="0" sz="3000" b="1">
                <a:latin typeface="Trebuchet MS"/>
                <a:cs typeface="Trebuchet MS"/>
              </a:rPr>
              <a:t>(ΜΗ</a:t>
            </a:r>
            <a:r>
              <a:rPr dirty="0" sz="3000" spc="245" b="1">
                <a:latin typeface="Trebuchet MS"/>
                <a:cs typeface="Trebuchet MS"/>
              </a:rPr>
              <a:t>   </a:t>
            </a:r>
            <a:r>
              <a:rPr dirty="0" sz="3000" b="1">
                <a:latin typeface="Trebuchet MS"/>
                <a:cs typeface="Trebuchet MS"/>
              </a:rPr>
              <a:t>ΛΕΚΤΙΚΗ</a:t>
            </a:r>
            <a:r>
              <a:rPr dirty="0" sz="3000" spc="250" b="1">
                <a:latin typeface="Trebuchet MS"/>
                <a:cs typeface="Trebuchet MS"/>
              </a:rPr>
              <a:t>   </a:t>
            </a:r>
            <a:r>
              <a:rPr dirty="0" sz="3000" spc="45" b="1">
                <a:latin typeface="Trebuchet MS"/>
                <a:cs typeface="Trebuchet MS"/>
              </a:rPr>
              <a:t>ΕΠΙΚΟΙΝΩΝΙΑ) </a:t>
            </a:r>
            <a:r>
              <a:rPr dirty="0" sz="3000" spc="-25">
                <a:latin typeface="Trebuchet MS"/>
                <a:cs typeface="Trebuchet MS"/>
              </a:rPr>
              <a:t>αποκαλύπτουν</a:t>
            </a:r>
            <a:r>
              <a:rPr dirty="0" sz="3000" spc="6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και</a:t>
            </a:r>
            <a:r>
              <a:rPr dirty="0" sz="3000" spc="7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φωτίζουν</a:t>
            </a:r>
            <a:r>
              <a:rPr dirty="0" sz="3000" spc="65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πτυχές</a:t>
            </a:r>
            <a:r>
              <a:rPr dirty="0" sz="3000" spc="7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των</a:t>
            </a:r>
            <a:r>
              <a:rPr dirty="0" sz="3000" spc="70">
                <a:latin typeface="Trebuchet MS"/>
                <a:cs typeface="Trebuchet MS"/>
              </a:rPr>
              <a:t> </a:t>
            </a:r>
            <a:r>
              <a:rPr dirty="0" sz="3000">
                <a:latin typeface="Trebuchet MS"/>
                <a:cs typeface="Trebuchet MS"/>
              </a:rPr>
              <a:t>λεγομένων</a:t>
            </a:r>
            <a:r>
              <a:rPr dirty="0" sz="3000" spc="70">
                <a:latin typeface="Trebuchet MS"/>
                <a:cs typeface="Trebuchet MS"/>
              </a:rPr>
              <a:t> </a:t>
            </a:r>
            <a:r>
              <a:rPr dirty="0" sz="3000" spc="-25">
                <a:latin typeface="Trebuchet MS"/>
                <a:cs typeface="Trebuchet MS"/>
              </a:rPr>
              <a:t>που </a:t>
            </a:r>
            <a:r>
              <a:rPr dirty="0" sz="3000" spc="-10">
                <a:latin typeface="Trebuchet MS"/>
                <a:cs typeface="Trebuchet MS"/>
              </a:rPr>
              <a:t>μπορεί</a:t>
            </a:r>
            <a:r>
              <a:rPr dirty="0" sz="3000" spc="-250">
                <a:latin typeface="Trebuchet MS"/>
                <a:cs typeface="Trebuchet MS"/>
              </a:rPr>
              <a:t> </a:t>
            </a:r>
            <a:r>
              <a:rPr dirty="0" sz="3000" spc="-120">
                <a:latin typeface="Trebuchet MS"/>
                <a:cs typeface="Trebuchet MS"/>
              </a:rPr>
              <a:t>να</a:t>
            </a:r>
            <a:r>
              <a:rPr dirty="0" sz="3000" spc="-260">
                <a:latin typeface="Trebuchet MS"/>
                <a:cs typeface="Trebuchet MS"/>
              </a:rPr>
              <a:t> </a:t>
            </a:r>
            <a:r>
              <a:rPr dirty="0" sz="3000" spc="-45">
                <a:latin typeface="Trebuchet MS"/>
                <a:cs typeface="Trebuchet MS"/>
              </a:rPr>
              <a:t>παρέμεναν</a:t>
            </a:r>
            <a:r>
              <a:rPr dirty="0" sz="3000" spc="-235">
                <a:latin typeface="Trebuchet MS"/>
                <a:cs typeface="Trebuchet MS"/>
              </a:rPr>
              <a:t> </a:t>
            </a:r>
            <a:r>
              <a:rPr dirty="0" sz="3000" spc="-10">
                <a:latin typeface="Trebuchet MS"/>
                <a:cs typeface="Trebuchet MS"/>
              </a:rPr>
              <a:t>σκοτεινές.</a:t>
            </a:r>
            <a:endParaRPr sz="3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3000">
              <a:latin typeface="Trebuchet MS"/>
              <a:cs typeface="Trebuchet MS"/>
            </a:endParaRPr>
          </a:p>
          <a:p>
            <a:pPr algn="just" marL="12700">
              <a:lnSpc>
                <a:spcPct val="100000"/>
              </a:lnSpc>
            </a:pPr>
            <a:r>
              <a:rPr dirty="0" sz="2400" spc="-45">
                <a:latin typeface="Trebuchet MS"/>
                <a:cs typeface="Trebuchet MS"/>
              </a:rPr>
              <a:t>*Για</a:t>
            </a:r>
            <a:r>
              <a:rPr dirty="0" sz="2400" spc="-200">
                <a:latin typeface="Trebuchet MS"/>
                <a:cs typeface="Trebuchet MS"/>
              </a:rPr>
              <a:t> </a:t>
            </a:r>
            <a:r>
              <a:rPr dirty="0" sz="2400" spc="-60">
                <a:latin typeface="Trebuchet MS"/>
                <a:cs typeface="Trebuchet MS"/>
              </a:rPr>
              <a:t>τον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105">
                <a:latin typeface="Trebuchet MS"/>
                <a:cs typeface="Trebuchet MS"/>
              </a:rPr>
              <a:t>λόγο</a:t>
            </a:r>
            <a:r>
              <a:rPr dirty="0" sz="2400" spc="-190">
                <a:latin typeface="Trebuchet MS"/>
                <a:cs typeface="Trebuchet MS"/>
              </a:rPr>
              <a:t> </a:t>
            </a:r>
            <a:r>
              <a:rPr dirty="0" sz="2400" spc="-30">
                <a:latin typeface="Trebuchet MS"/>
                <a:cs typeface="Trebuchet MS"/>
              </a:rPr>
              <a:t>αυτό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25">
                <a:latin typeface="Trebuchet MS"/>
                <a:cs typeface="Trebuchet MS"/>
              </a:rPr>
              <a:t>οι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20">
                <a:latin typeface="Trebuchet MS"/>
                <a:cs typeface="Trebuchet MS"/>
              </a:rPr>
              <a:t>ερευνητές</a:t>
            </a:r>
            <a:r>
              <a:rPr dirty="0" sz="2400" spc="-200">
                <a:latin typeface="Trebuchet MS"/>
                <a:cs typeface="Trebuchet MS"/>
              </a:rPr>
              <a:t> </a:t>
            </a:r>
            <a:r>
              <a:rPr dirty="0" sz="2400" spc="-40">
                <a:latin typeface="Trebuchet MS"/>
                <a:cs typeface="Trebuchet MS"/>
              </a:rPr>
              <a:t>χρησιμοποιούν</a:t>
            </a:r>
            <a:r>
              <a:rPr dirty="0" sz="2400" spc="-190">
                <a:latin typeface="Trebuchet MS"/>
                <a:cs typeface="Trebuchet MS"/>
              </a:rPr>
              <a:t> </a:t>
            </a:r>
            <a:r>
              <a:rPr dirty="0" sz="2400" spc="-10">
                <a:latin typeface="Trebuchet MS"/>
                <a:cs typeface="Trebuchet MS"/>
              </a:rPr>
              <a:t>ημερολόγιο.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23443" y="2456074"/>
            <a:ext cx="2871470" cy="1825625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algn="ctr" marL="12700" marR="5080">
              <a:lnSpc>
                <a:spcPct val="90400"/>
              </a:lnSpc>
              <a:spcBef>
                <a:spcPts val="600"/>
              </a:spcBef>
            </a:pPr>
            <a:r>
              <a:rPr dirty="0" sz="4200">
                <a:latin typeface="Calibri Light"/>
                <a:cs typeface="Calibri Light"/>
              </a:rPr>
              <a:t>Κριτικές</a:t>
            </a:r>
            <a:r>
              <a:rPr dirty="0" sz="4200" spc="-140">
                <a:latin typeface="Calibri Light"/>
                <a:cs typeface="Calibri Light"/>
              </a:rPr>
              <a:t> </a:t>
            </a:r>
            <a:r>
              <a:rPr dirty="0" sz="4200" spc="-20">
                <a:latin typeface="Calibri Light"/>
                <a:cs typeface="Calibri Light"/>
              </a:rPr>
              <a:t>στην </a:t>
            </a:r>
            <a:r>
              <a:rPr dirty="0" sz="4200" spc="-10">
                <a:latin typeface="Calibri Light"/>
                <a:cs typeface="Calibri Light"/>
              </a:rPr>
              <a:t>Προφορική Ιστορία</a:t>
            </a:r>
            <a:endParaRPr sz="4200">
              <a:latin typeface="Calibri Light"/>
              <a:cs typeface="Calibri Light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488817" y="3330266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1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312838" y="3330266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2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488817" y="3194029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5"/>
                </a:lnTo>
                <a:lnTo>
                  <a:pt x="17403" y="56946"/>
                </a:lnTo>
                <a:lnTo>
                  <a:pt x="28495" y="59275"/>
                </a:lnTo>
                <a:lnTo>
                  <a:pt x="39587" y="56946"/>
                </a:lnTo>
                <a:lnTo>
                  <a:pt x="48645" y="50595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12838" y="3194029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5"/>
                </a:lnTo>
                <a:lnTo>
                  <a:pt x="17404" y="56946"/>
                </a:lnTo>
                <a:lnTo>
                  <a:pt x="28496" y="59275"/>
                </a:lnTo>
                <a:lnTo>
                  <a:pt x="39587" y="56946"/>
                </a:lnTo>
                <a:lnTo>
                  <a:pt x="48645" y="50595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488817" y="3057791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12838" y="3057791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488817" y="2921555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1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1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312838" y="2921555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1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1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488817" y="2785318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4"/>
                </a:lnTo>
                <a:lnTo>
                  <a:pt x="17403" y="56946"/>
                </a:lnTo>
                <a:lnTo>
                  <a:pt x="28495" y="59275"/>
                </a:lnTo>
                <a:lnTo>
                  <a:pt x="39587" y="56946"/>
                </a:lnTo>
                <a:lnTo>
                  <a:pt x="48645" y="50594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312838" y="2785318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4"/>
                </a:lnTo>
                <a:lnTo>
                  <a:pt x="17404" y="56946"/>
                </a:lnTo>
                <a:lnTo>
                  <a:pt x="28496" y="59275"/>
                </a:lnTo>
                <a:lnTo>
                  <a:pt x="39587" y="56946"/>
                </a:lnTo>
                <a:lnTo>
                  <a:pt x="48645" y="50594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488817" y="4011453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5"/>
                </a:lnTo>
                <a:lnTo>
                  <a:pt x="17403" y="56946"/>
                </a:lnTo>
                <a:lnTo>
                  <a:pt x="28495" y="59275"/>
                </a:lnTo>
                <a:lnTo>
                  <a:pt x="39587" y="56946"/>
                </a:lnTo>
                <a:lnTo>
                  <a:pt x="48645" y="50595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312838" y="4011453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5"/>
                </a:lnTo>
                <a:lnTo>
                  <a:pt x="17404" y="56946"/>
                </a:lnTo>
                <a:lnTo>
                  <a:pt x="28496" y="59275"/>
                </a:lnTo>
                <a:lnTo>
                  <a:pt x="39587" y="56946"/>
                </a:lnTo>
                <a:lnTo>
                  <a:pt x="48645" y="50595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488817" y="3875215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/>
          <p:nvPr/>
        </p:nvSpPr>
        <p:spPr>
          <a:xfrm>
            <a:off x="312838" y="3875215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0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0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/>
          <p:nvPr/>
        </p:nvSpPr>
        <p:spPr>
          <a:xfrm>
            <a:off x="488817" y="3738977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1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 descr=""/>
          <p:cNvSpPr/>
          <p:nvPr/>
        </p:nvSpPr>
        <p:spPr>
          <a:xfrm>
            <a:off x="312838" y="3738977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2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/>
          <p:nvPr/>
        </p:nvSpPr>
        <p:spPr>
          <a:xfrm>
            <a:off x="488817" y="3602740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1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3" y="56948"/>
                </a:lnTo>
                <a:lnTo>
                  <a:pt x="28495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1" y="29637"/>
                </a:lnTo>
                <a:lnTo>
                  <a:pt x="54752" y="18101"/>
                </a:lnTo>
                <a:lnTo>
                  <a:pt x="48645" y="8681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312838" y="3602740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1"/>
                </a:lnTo>
                <a:lnTo>
                  <a:pt x="2239" y="18101"/>
                </a:lnTo>
                <a:lnTo>
                  <a:pt x="0" y="29637"/>
                </a:lnTo>
                <a:lnTo>
                  <a:pt x="2239" y="41174"/>
                </a:lnTo>
                <a:lnTo>
                  <a:pt x="8346" y="50596"/>
                </a:lnTo>
                <a:lnTo>
                  <a:pt x="17404" y="56948"/>
                </a:lnTo>
                <a:lnTo>
                  <a:pt x="28496" y="59277"/>
                </a:lnTo>
                <a:lnTo>
                  <a:pt x="39587" y="56948"/>
                </a:lnTo>
                <a:lnTo>
                  <a:pt x="48645" y="50596"/>
                </a:lnTo>
                <a:lnTo>
                  <a:pt x="54752" y="41174"/>
                </a:lnTo>
                <a:lnTo>
                  <a:pt x="56992" y="29637"/>
                </a:lnTo>
                <a:lnTo>
                  <a:pt x="54752" y="18101"/>
                </a:lnTo>
                <a:lnTo>
                  <a:pt x="48645" y="8681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/>
          <p:nvPr/>
        </p:nvSpPr>
        <p:spPr>
          <a:xfrm>
            <a:off x="488817" y="3466503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5" y="0"/>
                </a:moveTo>
                <a:lnTo>
                  <a:pt x="17403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3" y="56949"/>
                </a:lnTo>
                <a:lnTo>
                  <a:pt x="28495" y="59278"/>
                </a:lnTo>
                <a:lnTo>
                  <a:pt x="39587" y="56949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1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5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 descr=""/>
          <p:cNvSpPr/>
          <p:nvPr/>
        </p:nvSpPr>
        <p:spPr>
          <a:xfrm>
            <a:off x="312838" y="3466503"/>
            <a:ext cx="57150" cy="59690"/>
          </a:xfrm>
          <a:custGeom>
            <a:avLst/>
            <a:gdLst/>
            <a:ahLst/>
            <a:cxnLst/>
            <a:rect l="l" t="t" r="r" b="b"/>
            <a:pathLst>
              <a:path w="57150" h="59689">
                <a:moveTo>
                  <a:pt x="28496" y="0"/>
                </a:moveTo>
                <a:lnTo>
                  <a:pt x="17404" y="2329"/>
                </a:lnTo>
                <a:lnTo>
                  <a:pt x="8346" y="8681"/>
                </a:lnTo>
                <a:lnTo>
                  <a:pt x="2239" y="18102"/>
                </a:lnTo>
                <a:lnTo>
                  <a:pt x="0" y="29639"/>
                </a:lnTo>
                <a:lnTo>
                  <a:pt x="2239" y="41175"/>
                </a:lnTo>
                <a:lnTo>
                  <a:pt x="8346" y="50596"/>
                </a:lnTo>
                <a:lnTo>
                  <a:pt x="17404" y="56949"/>
                </a:lnTo>
                <a:lnTo>
                  <a:pt x="28496" y="59278"/>
                </a:lnTo>
                <a:lnTo>
                  <a:pt x="39587" y="56949"/>
                </a:lnTo>
                <a:lnTo>
                  <a:pt x="48645" y="50596"/>
                </a:lnTo>
                <a:lnTo>
                  <a:pt x="54752" y="41175"/>
                </a:lnTo>
                <a:lnTo>
                  <a:pt x="56992" y="29639"/>
                </a:lnTo>
                <a:lnTo>
                  <a:pt x="54752" y="18102"/>
                </a:lnTo>
                <a:lnTo>
                  <a:pt x="48645" y="8681"/>
                </a:lnTo>
                <a:lnTo>
                  <a:pt x="39587" y="2329"/>
                </a:lnTo>
                <a:lnTo>
                  <a:pt x="28496" y="0"/>
                </a:lnTo>
                <a:close/>
              </a:path>
            </a:pathLst>
          </a:custGeom>
          <a:solidFill>
            <a:srgbClr val="4472C4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3" name="object 23" descr=""/>
          <p:cNvGrpSpPr/>
          <p:nvPr/>
        </p:nvGrpSpPr>
        <p:grpSpPr>
          <a:xfrm>
            <a:off x="5165940" y="138025"/>
            <a:ext cx="6824980" cy="6574790"/>
            <a:chOff x="5165940" y="138025"/>
            <a:chExt cx="6824980" cy="6574790"/>
          </a:xfrm>
        </p:grpSpPr>
        <p:sp>
          <p:nvSpPr>
            <p:cNvPr id="24" name="object 24" descr=""/>
            <p:cNvSpPr/>
            <p:nvPr/>
          </p:nvSpPr>
          <p:spPr>
            <a:xfrm>
              <a:off x="9410505" y="138025"/>
              <a:ext cx="2580640" cy="6574790"/>
            </a:xfrm>
            <a:custGeom>
              <a:avLst/>
              <a:gdLst/>
              <a:ahLst/>
              <a:cxnLst/>
              <a:rect l="l" t="t" r="r" b="b"/>
              <a:pathLst>
                <a:path w="2580640" h="6574790">
                  <a:moveTo>
                    <a:pt x="2580210" y="0"/>
                  </a:moveTo>
                  <a:lnTo>
                    <a:pt x="0" y="0"/>
                  </a:lnTo>
                  <a:lnTo>
                    <a:pt x="0" y="6574405"/>
                  </a:lnTo>
                  <a:lnTo>
                    <a:pt x="2580210" y="6574405"/>
                  </a:lnTo>
                  <a:lnTo>
                    <a:pt x="2580210" y="0"/>
                  </a:lnTo>
                  <a:close/>
                </a:path>
              </a:pathLst>
            </a:custGeom>
            <a:solidFill>
              <a:srgbClr val="26262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5165940" y="873991"/>
              <a:ext cx="6211570" cy="5102860"/>
            </a:xfrm>
            <a:custGeom>
              <a:avLst/>
              <a:gdLst/>
              <a:ahLst/>
              <a:cxnLst/>
              <a:rect l="l" t="t" r="r" b="b"/>
              <a:pathLst>
                <a:path w="6211570" h="5102860">
                  <a:moveTo>
                    <a:pt x="6211390" y="0"/>
                  </a:moveTo>
                  <a:lnTo>
                    <a:pt x="0" y="0"/>
                  </a:lnTo>
                  <a:lnTo>
                    <a:pt x="0" y="5102471"/>
                  </a:lnTo>
                  <a:lnTo>
                    <a:pt x="6211390" y="5102471"/>
                  </a:lnTo>
                  <a:lnTo>
                    <a:pt x="6211390" y="0"/>
                  </a:lnTo>
                  <a:close/>
                </a:path>
              </a:pathLst>
            </a:custGeom>
            <a:solidFill>
              <a:srgbClr val="4472C4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6946" rIns="0" bIns="0" rtlCol="0" vert="horz">
            <a:spAutoFit/>
          </a:bodyPr>
          <a:lstStyle/>
          <a:p>
            <a:pPr marL="4717415">
              <a:lnSpc>
                <a:spcPct val="100000"/>
              </a:lnSpc>
              <a:spcBef>
                <a:spcPts val="110"/>
              </a:spcBef>
            </a:pPr>
            <a:r>
              <a:rPr dirty="0" u="sng" sz="21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Από</a:t>
            </a:r>
            <a:r>
              <a:rPr dirty="0" u="sng" sz="2100" spc="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1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την</a:t>
            </a:r>
            <a:r>
              <a:rPr dirty="0" u="sng" sz="2100" spc="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1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Παραδοσιακή</a:t>
            </a:r>
            <a:r>
              <a:rPr dirty="0" u="sng" sz="2100" spc="2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1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Ιστορία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621826" y="1899927"/>
            <a:ext cx="5267325" cy="337692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232410" indent="-219710">
              <a:lnSpc>
                <a:spcPct val="100000"/>
              </a:lnSpc>
              <a:spcBef>
                <a:spcPts val="110"/>
              </a:spcBef>
              <a:buChar char="-"/>
              <a:tabLst>
                <a:tab pos="232410" algn="l"/>
              </a:tabLst>
            </a:pP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dirty="0" sz="21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προφορική</a:t>
            </a:r>
            <a:r>
              <a:rPr dirty="0" sz="21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μνήμη</a:t>
            </a:r>
            <a:r>
              <a:rPr dirty="0" sz="21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δεν</a:t>
            </a:r>
            <a:r>
              <a:rPr dirty="0" sz="2100" spc="2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είναι</a:t>
            </a:r>
            <a:r>
              <a:rPr dirty="0" sz="2100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αξιόπιστη</a:t>
            </a:r>
            <a:r>
              <a:rPr dirty="0" sz="2100" spc="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 spc="-20">
                <a:solidFill>
                  <a:srgbClr val="FFFFFF"/>
                </a:solidFill>
                <a:latin typeface="Calibri"/>
                <a:cs typeface="Calibri"/>
              </a:rPr>
              <a:t>πηγή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Font typeface="Calibri"/>
              <a:buChar char="-"/>
            </a:pPr>
            <a:endParaRPr sz="2100">
              <a:latin typeface="Calibri"/>
              <a:cs typeface="Calibri"/>
            </a:endParaRPr>
          </a:p>
          <a:p>
            <a:pPr marL="232410" indent="-219710">
              <a:lnSpc>
                <a:spcPct val="100000"/>
              </a:lnSpc>
              <a:buChar char="-"/>
              <a:tabLst>
                <a:tab pos="232410" algn="l"/>
              </a:tabLst>
            </a:pP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Έλλειψη</a:t>
            </a:r>
            <a:r>
              <a:rPr dirty="0" sz="2100" spc="2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Calibri"/>
                <a:cs typeface="Calibri"/>
              </a:rPr>
              <a:t>αντιπροσωπευτικότητας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65"/>
              </a:spcBef>
              <a:buClr>
                <a:srgbClr val="FFFFFF"/>
              </a:buClr>
              <a:buFont typeface="Calibri"/>
              <a:buChar char="-"/>
            </a:pP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u="sng" sz="21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Εντός</a:t>
            </a:r>
            <a:r>
              <a:rPr dirty="0" u="sng" sz="2100" spc="3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1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Προφορικής</a:t>
            </a:r>
            <a:r>
              <a:rPr dirty="0" u="sng" sz="2100" spc="35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2100" spc="-1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Ιστορίας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endParaRPr sz="2100">
              <a:latin typeface="Calibri"/>
              <a:cs typeface="Calibri"/>
            </a:endParaRPr>
          </a:p>
          <a:p>
            <a:pPr marL="232410" indent="-219710">
              <a:lnSpc>
                <a:spcPct val="100000"/>
              </a:lnSpc>
              <a:buChar char="-"/>
              <a:tabLst>
                <a:tab pos="232410" algn="l"/>
              </a:tabLst>
            </a:pP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Κίνδυνος</a:t>
            </a:r>
            <a:r>
              <a:rPr dirty="0" sz="2100" spc="-8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εύκολου</a:t>
            </a:r>
            <a:r>
              <a:rPr dirty="0" sz="2100" spc="-7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Calibri"/>
                <a:cs typeface="Calibri"/>
              </a:rPr>
              <a:t>λαϊκισμού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Font typeface="Calibri"/>
              <a:buChar char="-"/>
            </a:pPr>
            <a:endParaRPr sz="2100">
              <a:latin typeface="Calibri"/>
              <a:cs typeface="Calibri"/>
            </a:endParaRPr>
          </a:p>
          <a:p>
            <a:pPr marL="232410" indent="-219710">
              <a:lnSpc>
                <a:spcPct val="100000"/>
              </a:lnSpc>
              <a:buChar char="-"/>
              <a:tabLst>
                <a:tab pos="232410" algn="l"/>
              </a:tabLst>
            </a:pPr>
            <a:r>
              <a:rPr dirty="0" sz="2100">
                <a:solidFill>
                  <a:srgbClr val="FFFFFF"/>
                </a:solidFill>
                <a:latin typeface="Calibri"/>
                <a:cs typeface="Calibri"/>
              </a:rPr>
              <a:t>Κίνδυνος αναπαραγωγής</a:t>
            </a:r>
            <a:r>
              <a:rPr dirty="0" sz="2100" spc="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2100" spc="-10">
                <a:solidFill>
                  <a:srgbClr val="FFFFFF"/>
                </a:solidFill>
                <a:latin typeface="Calibri"/>
                <a:cs typeface="Calibri"/>
              </a:rPr>
              <a:t>στερεοτύπων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2024-04-11T07:52:56Z</dcterms:created>
  <dcterms:modified xsi:type="dcterms:W3CDTF">2024-04-11T07:52:56Z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2024-04-10T00:00:00Z</vt:filetime>
  </property>
  <property fmtid="{D5CDD505-2E9C-101B-9397-08002B2CF9AE}" pid="3" name="LastSaved">
    <vt:filetime>2024-04-11T00:00:00Z</vt:filetime>
  </property>
  <property fmtid="{D5CDD505-2E9C-101B-9397-08002B2CF9AE}" pid="4" name="Producer">
    <vt:lpwstr>macOS Έκδοση 12.5 (Δομή 21G72) Quartz PDFContext</vt:lpwstr>
  </property>
</Properties>
</file>