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3D61-B95D-4AC9-881B-69F575E2A4ED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82CB-9D3A-4F07-AB64-2A21C740D5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3D61-B95D-4AC9-881B-69F575E2A4ED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82CB-9D3A-4F07-AB64-2A21C740D5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3D61-B95D-4AC9-881B-69F575E2A4ED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82CB-9D3A-4F07-AB64-2A21C740D5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3D61-B95D-4AC9-881B-69F575E2A4ED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82CB-9D3A-4F07-AB64-2A21C740D5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3D61-B95D-4AC9-881B-69F575E2A4ED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82CB-9D3A-4F07-AB64-2A21C740D5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3D61-B95D-4AC9-881B-69F575E2A4ED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82CB-9D3A-4F07-AB64-2A21C740D5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3D61-B95D-4AC9-881B-69F575E2A4ED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82CB-9D3A-4F07-AB64-2A21C740D5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3D61-B95D-4AC9-881B-69F575E2A4ED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82CB-9D3A-4F07-AB64-2A21C740D5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3D61-B95D-4AC9-881B-69F575E2A4ED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82CB-9D3A-4F07-AB64-2A21C740D5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3D61-B95D-4AC9-881B-69F575E2A4ED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82CB-9D3A-4F07-AB64-2A21C740D5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3D61-B95D-4AC9-881B-69F575E2A4ED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82CB-9D3A-4F07-AB64-2A21C740D5B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53D61-B95D-4AC9-881B-69F575E2A4ED}" type="datetimeFigureOut">
              <a:rPr lang="el-GR" smtClean="0"/>
              <a:pPr/>
              <a:t>2/11/2018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082CB-9D3A-4F07-AB64-2A21C740D5B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Στελέχη </a:t>
            </a:r>
            <a:r>
              <a:rPr lang="en-US" sz="4000" i="1" smtClean="0"/>
              <a:t>E. coli </a:t>
            </a:r>
            <a:r>
              <a:rPr lang="el-GR" sz="4000" smtClean="0"/>
              <a:t>που Προκαλούν Τροφικές Δηλητηριάσεις</a:t>
            </a:r>
          </a:p>
        </p:txBody>
      </p:sp>
      <p:sp>
        <p:nvSpPr>
          <p:cNvPr id="181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charset="0"/>
              <a:buNone/>
            </a:pPr>
            <a:r>
              <a:rPr lang="el-GR" sz="2600" dirty="0" smtClean="0"/>
              <a:t>Υπάρχουν 3 ειδών αντιγόνα στην </a:t>
            </a:r>
            <a:r>
              <a:rPr lang="en-US" sz="2600" i="1" dirty="0" smtClean="0"/>
              <a:t>E. coli</a:t>
            </a:r>
            <a:r>
              <a:rPr lang="el-GR" sz="2600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dirty="0" smtClean="0">
                <a:solidFill>
                  <a:srgbClr val="0070C0"/>
                </a:solidFill>
              </a:rPr>
              <a:t>Ο </a:t>
            </a:r>
            <a:r>
              <a:rPr lang="el-GR" sz="2600" dirty="0" smtClean="0"/>
              <a:t>σωματικά, </a:t>
            </a:r>
            <a:r>
              <a:rPr lang="el-GR" sz="2600" dirty="0" smtClean="0">
                <a:solidFill>
                  <a:srgbClr val="0070C0"/>
                </a:solidFill>
              </a:rPr>
              <a:t>Η</a:t>
            </a:r>
            <a:r>
              <a:rPr lang="el-GR" sz="2600" dirty="0" smtClean="0"/>
              <a:t> μαστιγίων, </a:t>
            </a:r>
            <a:r>
              <a:rPr lang="el-GR" sz="2600" dirty="0" smtClean="0">
                <a:solidFill>
                  <a:srgbClr val="0070C0"/>
                </a:solidFill>
              </a:rPr>
              <a:t>Κ</a:t>
            </a:r>
            <a:r>
              <a:rPr lang="el-GR" sz="2600" dirty="0" smtClean="0"/>
              <a:t> κάψας</a:t>
            </a:r>
          </a:p>
          <a:p>
            <a:pPr algn="just">
              <a:buFont typeface="Arial" charset="0"/>
              <a:buNone/>
            </a:pPr>
            <a:r>
              <a:rPr lang="el-GR" sz="2600" dirty="0" smtClean="0"/>
              <a:t>Τα διαρροϊκά στελέχη </a:t>
            </a:r>
            <a:r>
              <a:rPr lang="el-GR" sz="2600" dirty="0" err="1" smtClean="0"/>
              <a:t>κατηγοριοπούνται</a:t>
            </a:r>
            <a:r>
              <a:rPr lang="el-GR" sz="2600" dirty="0" smtClean="0"/>
              <a:t> βάσει των Ο αντιγόνων σε ορολογική ομάδα και βάσει των Η σε ορολογικό τύπο</a:t>
            </a:r>
          </a:p>
          <a:p>
            <a:pPr algn="just">
              <a:buFont typeface="Arial" charset="0"/>
              <a:buNone/>
            </a:pPr>
            <a:r>
              <a:rPr lang="el-GR" sz="2600" dirty="0" smtClean="0"/>
              <a:t>Διακρίνονται σε: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dirty="0" err="1" smtClean="0">
                <a:solidFill>
                  <a:srgbClr val="0070C0"/>
                </a:solidFill>
              </a:rPr>
              <a:t>Εντεροπαθογόνα</a:t>
            </a:r>
            <a:r>
              <a:rPr lang="en-US" sz="2600" dirty="0" smtClean="0">
                <a:solidFill>
                  <a:srgbClr val="0070C0"/>
                </a:solidFill>
              </a:rPr>
              <a:t> (EPEC)</a:t>
            </a:r>
            <a:endParaRPr lang="el-GR" sz="2600" dirty="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600" dirty="0" err="1" smtClean="0">
                <a:solidFill>
                  <a:srgbClr val="0070C0"/>
                </a:solidFill>
              </a:rPr>
              <a:t>Εντεροτοξινογόνα</a:t>
            </a:r>
            <a:r>
              <a:rPr lang="en-US" sz="2600" dirty="0" smtClean="0">
                <a:solidFill>
                  <a:srgbClr val="0070C0"/>
                </a:solidFill>
              </a:rPr>
              <a:t> (ETEC)</a:t>
            </a:r>
            <a:endParaRPr lang="el-GR" sz="2600" dirty="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600" dirty="0" err="1" smtClean="0">
                <a:solidFill>
                  <a:srgbClr val="0070C0"/>
                </a:solidFill>
              </a:rPr>
              <a:t>Εντεροδιεισδυτικά</a:t>
            </a:r>
            <a:r>
              <a:rPr lang="en-US" sz="2600" dirty="0" smtClean="0">
                <a:solidFill>
                  <a:srgbClr val="0070C0"/>
                </a:solidFill>
              </a:rPr>
              <a:t> (EIEC)</a:t>
            </a:r>
            <a:endParaRPr lang="el-GR" sz="2600" dirty="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600" dirty="0" err="1" smtClean="0">
                <a:solidFill>
                  <a:srgbClr val="0070C0"/>
                </a:solidFill>
              </a:rPr>
              <a:t>Εντεροπροσκολλητικά</a:t>
            </a:r>
            <a:r>
              <a:rPr lang="en-US" sz="2600" dirty="0" smtClean="0">
                <a:solidFill>
                  <a:srgbClr val="0070C0"/>
                </a:solidFill>
              </a:rPr>
              <a:t> (EAEC)</a:t>
            </a:r>
            <a:endParaRPr lang="el-GR" sz="2600" smtClean="0">
              <a:solidFill>
                <a:srgbClr val="0070C0"/>
              </a:solidFill>
            </a:endParaRPr>
          </a:p>
          <a:p>
            <a:pPr>
              <a:buFont typeface="Arial" charset="0"/>
              <a:buNone/>
            </a:pPr>
            <a:endParaRPr lang="el-GR" sz="2600" smtClean="0"/>
          </a:p>
          <a:p>
            <a:endParaRPr lang="el-GR" sz="26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/>
              <a:t>Ανθεκτικότητα στη Θέρμ</a:t>
            </a:r>
            <a:r>
              <a:rPr lang="el-GR" smtClean="0"/>
              <a:t>ανση</a:t>
            </a:r>
          </a:p>
        </p:txBody>
      </p:sp>
      <p:sp>
        <p:nvSpPr>
          <p:cNvPr id="190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 sz="2800" smtClean="0"/>
              <a:t>Ευαίσθητο στη θέρμανση. Η ανθεκτικότητα εξαρτάται:</a:t>
            </a:r>
            <a:r>
              <a:rPr lang="en-US" sz="2800" smtClean="0"/>
              <a:t> </a:t>
            </a:r>
          </a:p>
          <a:p>
            <a:pPr>
              <a:buFont typeface="Arial" charset="0"/>
              <a:buNone/>
            </a:pPr>
            <a:endParaRPr lang="el-GR" sz="2800" smtClean="0"/>
          </a:p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Θερμοκρασία ανάπτυξης του βακτηρίου</a:t>
            </a:r>
          </a:p>
          <a:p>
            <a:pPr algn="just">
              <a:buFont typeface="Arial" charset="0"/>
              <a:buNone/>
            </a:pPr>
            <a:r>
              <a:rPr lang="el-GR" sz="2800" smtClean="0"/>
              <a:t>Παρουσιάζει μεγαλύτερη θερμοανθεκτικότητα αν έχει αναπτυχθεί σε μεγαλύτερες Τ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Υπόστρωμα όπου γίνεται η θερμική επεξεργασία</a:t>
            </a:r>
          </a:p>
          <a:p>
            <a:pPr algn="just">
              <a:buFont typeface="Arial" charset="0"/>
              <a:buNone/>
            </a:pPr>
            <a:r>
              <a:rPr lang="el-GR" sz="2800" smtClean="0"/>
              <a:t>Η θερμοανθεκτικότητα αυξάνεται όταν αυξάνεται η συγκέντρωση </a:t>
            </a:r>
            <a:r>
              <a:rPr lang="en-US" sz="2800" smtClean="0"/>
              <a:t>NaCl</a:t>
            </a:r>
            <a:endParaRPr lang="el-GR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Τροφική Δηλητηρίαση από το </a:t>
            </a:r>
            <a:r>
              <a:rPr lang="en-US" sz="4000" i="1" smtClean="0"/>
              <a:t>V. parahaemolyticus</a:t>
            </a:r>
            <a:endParaRPr lang="el-GR" sz="4000" i="1" smtClean="0"/>
          </a:p>
        </p:txBody>
      </p:sp>
      <p:sp>
        <p:nvSpPr>
          <p:cNvPr id="191491" name="Content Placeholder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Οφείλεται στη παραγωγή </a:t>
            </a:r>
            <a:r>
              <a:rPr lang="el-GR" sz="2800" smtClean="0">
                <a:solidFill>
                  <a:srgbClr val="0070C0"/>
                </a:solidFill>
              </a:rPr>
              <a:t>θερμοανθεκτικής αιμολυσίνης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Παρουσιάζει μεγαλύτερη ανθεκτικότητα στη θέρμανση όταν το </a:t>
            </a:r>
            <a:r>
              <a:rPr lang="en-US" sz="2800" smtClean="0"/>
              <a:t>pH</a:t>
            </a:r>
            <a:r>
              <a:rPr lang="el-GR" sz="2800" smtClean="0"/>
              <a:t> είναι 5.5-6.5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Content Placeholder 2"/>
          <p:cNvSpPr>
            <a:spLocks noGrp="1"/>
          </p:cNvSpPr>
          <p:nvPr>
            <p:ph idx="4294967295"/>
          </p:nvPr>
        </p:nvSpPr>
        <p:spPr>
          <a:xfrm>
            <a:off x="250825" y="549275"/>
            <a:ext cx="8785225" cy="5576888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l-GR" sz="2700" smtClean="0">
                <a:solidFill>
                  <a:srgbClr val="0070C0"/>
                </a:solidFill>
              </a:rPr>
              <a:t>Τρόφιμα που προκαλούν γαστρεντερίτιδα από </a:t>
            </a:r>
            <a:r>
              <a:rPr lang="en-US" sz="2700" i="1" smtClean="0">
                <a:solidFill>
                  <a:srgbClr val="0070C0"/>
                </a:solidFill>
              </a:rPr>
              <a:t>V. parahaemolyticus</a:t>
            </a:r>
            <a:endParaRPr lang="el-GR" sz="270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Στρείδια, γαρίδες, καβούρια, αστακοί, μύδια κλπ</a:t>
            </a:r>
          </a:p>
          <a:p>
            <a:pPr algn="just">
              <a:buFont typeface="Arial" charset="0"/>
              <a:buNone/>
            </a:pPr>
            <a:r>
              <a:rPr lang="el-GR" sz="2700" smtClean="0">
                <a:solidFill>
                  <a:srgbClr val="0070C0"/>
                </a:solidFill>
              </a:rPr>
              <a:t>Συμπτώματα της γαστρεντερίτιδας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Διάρροια, σπασμοί, εξάντληση, ναυτία, ρίγος πονοκέ-φαλος και εμετός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Εμφανίζονται σε 3-76 </a:t>
            </a:r>
            <a:r>
              <a:rPr lang="en-US" sz="2700" smtClean="0"/>
              <a:t>h</a:t>
            </a:r>
            <a:r>
              <a:rPr lang="el-GR" sz="2700" smtClean="0"/>
              <a:t> και διαρκούν 1-8 ημέρες</a:t>
            </a:r>
          </a:p>
          <a:p>
            <a:pPr algn="just">
              <a:buFont typeface="Arial" charset="0"/>
              <a:buNone/>
            </a:pPr>
            <a:r>
              <a:rPr lang="el-GR" sz="2700" smtClean="0">
                <a:solidFill>
                  <a:srgbClr val="0070C0"/>
                </a:solidFill>
              </a:rPr>
              <a:t>Μέτρα πρόληψης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Οι περισότερες τροφικές δηλητηριάσεις οφείλονται σε επιμόλυνση μετά τη θερμική επεξεργασία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Τα αλιεύματα πρέπει να υφίστανται επαρκή θερμική επεξεργασία και τα νωπά να διατηρούνται σε Τ ψύξης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smtClean="0"/>
              <a:t>Yersinia enterocolitica</a:t>
            </a:r>
            <a:endParaRPr lang="el-GR" sz="4000" i="1" smtClean="0"/>
          </a:p>
        </p:txBody>
      </p:sp>
      <p:sp>
        <p:nvSpPr>
          <p:cNvPr id="193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Ανήκει στην οικογένεια </a:t>
            </a:r>
            <a:r>
              <a:rPr lang="en-US" sz="2800" smtClean="0">
                <a:solidFill>
                  <a:srgbClr val="0070C0"/>
                </a:solidFill>
              </a:rPr>
              <a:t>Enterobacteriaceae</a:t>
            </a:r>
            <a:endParaRPr lang="el-GR" sz="280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Αρνητικό κατά </a:t>
            </a:r>
            <a:r>
              <a:rPr lang="en-US" sz="2800" smtClean="0"/>
              <a:t>Gram </a:t>
            </a:r>
            <a:r>
              <a:rPr lang="el-GR" sz="2800" smtClean="0">
                <a:solidFill>
                  <a:srgbClr val="0070C0"/>
                </a:solidFill>
              </a:rPr>
              <a:t>ραβδόμορφο</a:t>
            </a:r>
            <a:r>
              <a:rPr lang="el-GR" sz="2800" smtClean="0"/>
              <a:t> βακτήριο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Σε θερμοκρασίες </a:t>
            </a:r>
            <a:r>
              <a:rPr lang="el-GR" sz="2800" smtClean="0">
                <a:solidFill>
                  <a:srgbClr val="0070C0"/>
                </a:solidFill>
              </a:rPr>
              <a:t>&lt;30</a:t>
            </a:r>
            <a:r>
              <a:rPr lang="en-US" sz="2800" baseline="30000" smtClean="0">
                <a:solidFill>
                  <a:srgbClr val="0070C0"/>
                </a:solidFill>
              </a:rPr>
              <a:t>o</a:t>
            </a:r>
            <a:r>
              <a:rPr lang="en-US" sz="2800" smtClean="0">
                <a:solidFill>
                  <a:srgbClr val="0070C0"/>
                </a:solidFill>
              </a:rPr>
              <a:t>C</a:t>
            </a:r>
            <a:r>
              <a:rPr lang="el-GR" sz="2800" smtClean="0">
                <a:solidFill>
                  <a:srgbClr val="0070C0"/>
                </a:solidFill>
              </a:rPr>
              <a:t> παρουσιάζει κινητικότητα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Προαιρετικά αναερόβιο και </a:t>
            </a:r>
            <a:r>
              <a:rPr lang="el-GR" sz="2800" smtClean="0">
                <a:solidFill>
                  <a:srgbClr val="0070C0"/>
                </a:solidFill>
              </a:rPr>
              <a:t>αναπτύσσεται στα υπό κενό συσκευασμένα τρόφιμα σε Τ ψύξης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Παράγοντες που επηρεάζουν την ανάπτυξη της </a:t>
            </a:r>
            <a:r>
              <a:rPr lang="en-US" sz="4000" i="1" smtClean="0"/>
              <a:t>Y. enterocolitica</a:t>
            </a:r>
            <a:endParaRPr lang="el-GR" sz="4000" i="1" smtClean="0"/>
          </a:p>
        </p:txBody>
      </p:sp>
      <p:sp>
        <p:nvSpPr>
          <p:cNvPr id="194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Θερμοκρασία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Αναπτύσσεται στους -2 έως 45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r>
              <a:rPr lang="el-GR" sz="2800" smtClean="0"/>
              <a:t>. Άριστη 28-30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r>
              <a:rPr lang="el-GR" sz="2800" smtClean="0"/>
              <a:t>.</a:t>
            </a:r>
          </a:p>
          <a:p>
            <a:pPr algn="just">
              <a:buFont typeface="Arial" charset="0"/>
              <a:buNone/>
            </a:pPr>
            <a:r>
              <a:rPr lang="en-US" sz="2800" smtClean="0">
                <a:solidFill>
                  <a:srgbClr val="0070C0"/>
                </a:solidFill>
              </a:rPr>
              <a:t>pH</a:t>
            </a:r>
            <a:endParaRPr lang="el-GR" sz="280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Αναπτύσσεται σε </a:t>
            </a:r>
            <a:r>
              <a:rPr lang="en-US" sz="2800" smtClean="0"/>
              <a:t>pH</a:t>
            </a:r>
            <a:r>
              <a:rPr lang="el-GR" sz="2800" smtClean="0"/>
              <a:t> 4.2-9.5. Άριστο 7.6</a:t>
            </a:r>
          </a:p>
          <a:p>
            <a:pPr algn="just">
              <a:buFont typeface="Arial" charset="0"/>
              <a:buNone/>
            </a:pPr>
            <a:r>
              <a:rPr lang="en-US" sz="2800" smtClean="0">
                <a:solidFill>
                  <a:srgbClr val="0070C0"/>
                </a:solidFill>
              </a:rPr>
              <a:t>NaCl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Δεν αναπτύσσεται σε συγκεντρώσεις &gt; 7%</a:t>
            </a:r>
            <a:endParaRPr lang="en-US" sz="2800" smtClean="0"/>
          </a:p>
          <a:p>
            <a:endParaRPr lang="el-G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/>
              <a:t>Ανθεκτικότητα στη Θέρμανση</a:t>
            </a:r>
          </a:p>
        </p:txBody>
      </p:sp>
      <p:sp>
        <p:nvSpPr>
          <p:cNvPr id="195587" name="Content Placeholder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276542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Καταστρέφεται με θέρμανση στους </a:t>
            </a:r>
            <a:r>
              <a:rPr lang="el-GR" sz="2800" smtClean="0">
                <a:solidFill>
                  <a:srgbClr val="0070C0"/>
                </a:solidFill>
              </a:rPr>
              <a:t>60</a:t>
            </a:r>
            <a:r>
              <a:rPr lang="en-US" sz="2800" baseline="30000" smtClean="0">
                <a:solidFill>
                  <a:srgbClr val="0070C0"/>
                </a:solidFill>
              </a:rPr>
              <a:t>o</a:t>
            </a:r>
            <a:r>
              <a:rPr lang="en-US" sz="2800" smtClean="0">
                <a:solidFill>
                  <a:srgbClr val="0070C0"/>
                </a:solidFill>
              </a:rPr>
              <a:t>C </a:t>
            </a:r>
            <a:r>
              <a:rPr lang="el-GR" sz="2800" smtClean="0">
                <a:solidFill>
                  <a:srgbClr val="0070C0"/>
                </a:solidFill>
              </a:rPr>
              <a:t>για</a:t>
            </a:r>
            <a:r>
              <a:rPr lang="en-US" sz="2800" smtClean="0">
                <a:solidFill>
                  <a:srgbClr val="0070C0"/>
                </a:solidFill>
              </a:rPr>
              <a:t> 1-3 min</a:t>
            </a:r>
            <a:r>
              <a:rPr lang="en-US" sz="2800" smtClean="0"/>
              <a:t>.</a:t>
            </a:r>
            <a:endParaRPr lang="el-GR" sz="2800" smtClean="0"/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Κατά την </a:t>
            </a:r>
            <a:r>
              <a:rPr lang="el-GR" sz="2800" smtClean="0">
                <a:solidFill>
                  <a:srgbClr val="0070C0"/>
                </a:solidFill>
              </a:rPr>
              <a:t>παστερίωση</a:t>
            </a:r>
            <a:r>
              <a:rPr lang="el-GR" sz="2800" smtClean="0"/>
              <a:t> του γάλακτος ο </a:t>
            </a:r>
            <a:r>
              <a:rPr lang="en-US" sz="2800" smtClean="0"/>
              <a:t>m/o</a:t>
            </a:r>
            <a:r>
              <a:rPr lang="el-GR" sz="2800" smtClean="0"/>
              <a:t> καταστρέφεται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Τροφική Δηλητηρίαση από </a:t>
            </a:r>
            <a:r>
              <a:rPr lang="en-US" sz="4000" i="1" smtClean="0"/>
              <a:t>Y. enterocolitica</a:t>
            </a:r>
            <a:endParaRPr lang="el-GR" sz="4000" i="1" smtClean="0"/>
          </a:p>
        </p:txBody>
      </p:sp>
      <p:sp>
        <p:nvSpPr>
          <p:cNvPr id="196611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29813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2800" smtClean="0"/>
              <a:t>Παράγει μια </a:t>
            </a:r>
            <a:r>
              <a:rPr lang="el-GR" sz="2800" smtClean="0">
                <a:solidFill>
                  <a:srgbClr val="0070C0"/>
                </a:solidFill>
              </a:rPr>
              <a:t>θερμοανθεκτική εντεροτοξίνη </a:t>
            </a:r>
            <a:r>
              <a:rPr lang="el-GR" sz="2800" smtClean="0"/>
              <a:t>που καταστρέφεται με θέρμανση στους 100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r>
              <a:rPr lang="el-GR" sz="2800" smtClean="0"/>
              <a:t> για 20 </a:t>
            </a:r>
            <a:r>
              <a:rPr lang="en-US" sz="2800" smtClean="0"/>
              <a:t>min</a:t>
            </a:r>
            <a:endParaRPr lang="el-GR" sz="2800" smtClean="0"/>
          </a:p>
          <a:p>
            <a:pPr>
              <a:buFont typeface="Wingdings" pitchFamily="2" charset="2"/>
              <a:buChar char="Ø"/>
            </a:pPr>
            <a:r>
              <a:rPr lang="el-GR" sz="2800" smtClean="0"/>
              <a:t>Η παραγωγή της τοξίνης ευνοείται σε Τ &lt; 30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r>
              <a:rPr lang="el-GR" sz="2800" smtClean="0"/>
              <a:t> και </a:t>
            </a:r>
            <a:r>
              <a:rPr lang="en-US" sz="2800" smtClean="0"/>
              <a:t>pH 7.0-8.0</a:t>
            </a:r>
            <a:endParaRPr lang="el-GR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Παρουσία της </a:t>
            </a:r>
            <a:r>
              <a:rPr lang="en-US" sz="4000" i="1" smtClean="0"/>
              <a:t>Y. enterocolitica </a:t>
            </a:r>
            <a:r>
              <a:rPr lang="el-GR" sz="4000" smtClean="0"/>
              <a:t>στα Τρόφιμα</a:t>
            </a:r>
          </a:p>
        </p:txBody>
      </p:sp>
      <p:sp>
        <p:nvSpPr>
          <p:cNvPr id="197635" name="Content Placeholder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367188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700" smtClean="0"/>
              <a:t>Απομονώνεται από μεγάλο αριθμό τροφίμων όπως </a:t>
            </a:r>
            <a:r>
              <a:rPr lang="el-GR" sz="2700" smtClean="0">
                <a:solidFill>
                  <a:srgbClr val="0070C0"/>
                </a:solidFill>
              </a:rPr>
              <a:t>κρέας, αλιεύματα, λαχανικά, γάλα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Το </a:t>
            </a:r>
            <a:r>
              <a:rPr lang="el-GR" sz="2700" smtClean="0">
                <a:solidFill>
                  <a:srgbClr val="0070C0"/>
                </a:solidFill>
              </a:rPr>
              <a:t>χοιρινό κρέας </a:t>
            </a:r>
            <a:r>
              <a:rPr lang="el-GR" sz="2700" smtClean="0"/>
              <a:t>θεωρείται η κυριότερη πηγή των </a:t>
            </a:r>
            <a:r>
              <a:rPr lang="el-GR" sz="2700" smtClean="0">
                <a:solidFill>
                  <a:srgbClr val="0070C0"/>
                </a:solidFill>
              </a:rPr>
              <a:t>παθογόνων στελεχών του ανθρώπου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>
                <a:solidFill>
                  <a:srgbClr val="0070C0"/>
                </a:solidFill>
              </a:rPr>
              <a:t>Το γάλα </a:t>
            </a:r>
            <a:r>
              <a:rPr lang="el-GR" sz="2700" smtClean="0"/>
              <a:t>(νωπό, γάλα που δεν έχει υποστεί επαρκή παστερίωση ή γάλα που έχει υποστεί επιμόλυνση μετά την παστερίωση) είναι το </a:t>
            </a:r>
            <a:r>
              <a:rPr lang="el-GR" sz="2700" smtClean="0">
                <a:solidFill>
                  <a:srgbClr val="0070C0"/>
                </a:solidFill>
              </a:rPr>
              <a:t>κυριότερο τρόφιμο </a:t>
            </a:r>
            <a:r>
              <a:rPr lang="el-GR" sz="2700" smtClean="0"/>
              <a:t>που προκαλεί τροφική δηλητηρίαση από </a:t>
            </a:r>
            <a:r>
              <a:rPr lang="en-US" sz="2700" i="1" smtClean="0"/>
              <a:t>Y. enterocolitica </a:t>
            </a:r>
            <a:endParaRPr lang="el-GR" sz="27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Content Placeholder 2"/>
          <p:cNvSpPr>
            <a:spLocks noGrp="1"/>
          </p:cNvSpPr>
          <p:nvPr>
            <p:ph idx="4294967295"/>
          </p:nvPr>
        </p:nvSpPr>
        <p:spPr>
          <a:xfrm>
            <a:off x="323850" y="476250"/>
            <a:ext cx="8424863" cy="564991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Συμπτώματα της γαστρεντερίτιδας από </a:t>
            </a:r>
            <a:r>
              <a:rPr lang="en-US" sz="2800" i="1" smtClean="0">
                <a:solidFill>
                  <a:srgbClr val="0070C0"/>
                </a:solidFill>
              </a:rPr>
              <a:t>Y. enterocolitica</a:t>
            </a:r>
            <a:endParaRPr lang="el-GR" sz="2800" i="1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Πυρετός, διάρροια, κοιλακοί πόνοι, εμετός, φαρυγγίτιδα και πονοκέφαλος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Τα συμπτώματα εμφανίζονται αρκετές μέρες μετά τη λήψη του τροφίμου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Περισσότερο ευαίσθητα τα παιδιά</a:t>
            </a:r>
          </a:p>
          <a:p>
            <a:pPr algn="just">
              <a:buFont typeface="Arial" charset="0"/>
              <a:buNone/>
            </a:pPr>
            <a:endParaRPr lang="el-GR" sz="2800" smtClean="0"/>
          </a:p>
          <a:p>
            <a:pPr algn="just"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Μέτρα για τη πρόληψη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Συνίσταται η αποφυγή κατανάλωσης μη χλωριωμένου νερού, νωπού γάλακτος ή γάλακτος που δεν έχει υποστεί επαρκή παστερίωση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smtClean="0"/>
              <a:t>Campylobacter jejuni </a:t>
            </a:r>
            <a:r>
              <a:rPr lang="en-US" sz="4000" smtClean="0"/>
              <a:t>subsp. </a:t>
            </a:r>
            <a:r>
              <a:rPr lang="en-US" sz="4000" i="1" smtClean="0"/>
              <a:t>jejuni</a:t>
            </a:r>
            <a:endParaRPr lang="el-GR" sz="4000" i="1" smtClean="0"/>
          </a:p>
        </p:txBody>
      </p:sp>
      <p:sp>
        <p:nvSpPr>
          <p:cNvPr id="199683" name="Content Placeholder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33401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Ανήκει στο γένος </a:t>
            </a:r>
            <a:r>
              <a:rPr lang="en-US" sz="2800" i="1" smtClean="0"/>
              <a:t>Campylobacter</a:t>
            </a:r>
            <a:endParaRPr lang="el-GR" sz="2800" smtClean="0"/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Βακτήριο αρνητικό κατά </a:t>
            </a:r>
            <a:r>
              <a:rPr lang="en-US" sz="2800" smtClean="0"/>
              <a:t>Gram </a:t>
            </a:r>
            <a:r>
              <a:rPr lang="el-GR" sz="2800" smtClean="0"/>
              <a:t>με σχήμα ελικοειδές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Μικροαερόφιλο με κινητικότητα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Πριν το 1970 θεωρούνταν παθογόνο μόνο για τα ζώα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Στελέχη </a:t>
            </a:r>
            <a:r>
              <a:rPr lang="en-US" sz="4000" i="1" smtClean="0"/>
              <a:t>E. coli </a:t>
            </a:r>
            <a:r>
              <a:rPr lang="el-GR" sz="4000" smtClean="0"/>
              <a:t>που Προκαλούν Τροφικές Δηλητηριάσεις</a:t>
            </a:r>
          </a:p>
        </p:txBody>
      </p:sp>
      <p:sp>
        <p:nvSpPr>
          <p:cNvPr id="182275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Τα εντεροαιμορραγικά στελέχη έγιναν γνωστά σαν παθογόνα το 1982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Παράγουν τις </a:t>
            </a:r>
            <a:r>
              <a:rPr lang="el-GR" sz="2800" smtClean="0">
                <a:solidFill>
                  <a:srgbClr val="0070C0"/>
                </a:solidFill>
              </a:rPr>
              <a:t>τοξίνες </a:t>
            </a:r>
            <a:r>
              <a:rPr lang="en-US" sz="2800" smtClean="0">
                <a:solidFill>
                  <a:srgbClr val="0070C0"/>
                </a:solidFill>
              </a:rPr>
              <a:t>shiga</a:t>
            </a:r>
            <a:r>
              <a:rPr lang="el-GR" sz="2800" smtClean="0">
                <a:solidFill>
                  <a:srgbClr val="0070C0"/>
                </a:solidFill>
              </a:rPr>
              <a:t> </a:t>
            </a:r>
            <a:r>
              <a:rPr lang="el-GR" sz="2800" smtClean="0"/>
              <a:t>που μοιάζουν με την τοξίνη που παράγει η </a:t>
            </a:r>
            <a:r>
              <a:rPr lang="en-US" sz="2800" i="1" smtClean="0"/>
              <a:t>Shigella dysenteriae</a:t>
            </a:r>
            <a:endParaRPr lang="el-GR" sz="2800" i="1" smtClean="0"/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Η </a:t>
            </a:r>
            <a:r>
              <a:rPr lang="en-US" sz="2800" i="1" smtClean="0">
                <a:solidFill>
                  <a:srgbClr val="0070C0"/>
                </a:solidFill>
              </a:rPr>
              <a:t>E. coli</a:t>
            </a:r>
            <a:r>
              <a:rPr lang="el-GR" sz="2800" i="1" smtClean="0">
                <a:solidFill>
                  <a:srgbClr val="0070C0"/>
                </a:solidFill>
              </a:rPr>
              <a:t> </a:t>
            </a:r>
            <a:r>
              <a:rPr lang="el-GR" sz="2800" smtClean="0">
                <a:solidFill>
                  <a:srgbClr val="0070C0"/>
                </a:solidFill>
              </a:rPr>
              <a:t>Ο157:Η7 </a:t>
            </a:r>
            <a:r>
              <a:rPr lang="el-GR" sz="2800" smtClean="0"/>
              <a:t>είναι ο πιο κοινός τύπος των εντεροαιμορραγικών στελεχών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Παράγοντες που επηρεάζουν την ανάπτυξη του </a:t>
            </a:r>
            <a:r>
              <a:rPr lang="en-US" sz="4000" i="1" smtClean="0"/>
              <a:t>C. jejuni</a:t>
            </a:r>
            <a:endParaRPr lang="el-GR" sz="4000" i="1" smtClean="0"/>
          </a:p>
        </p:txBody>
      </p:sp>
      <p:sp>
        <p:nvSpPr>
          <p:cNvPr id="2007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Θερμοκρασία</a:t>
            </a:r>
          </a:p>
          <a:p>
            <a:pPr algn="just"/>
            <a:r>
              <a:rPr lang="el-GR" sz="2800" smtClean="0"/>
              <a:t>Αναπτύσσεται στους 42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r>
              <a:rPr lang="el-GR" sz="2800" smtClean="0"/>
              <a:t> και όχι σε Τ &lt; 30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endParaRPr lang="el-GR" sz="2800" smtClean="0"/>
          </a:p>
          <a:p>
            <a:pPr algn="just">
              <a:buFont typeface="Arial" charset="0"/>
              <a:buNone/>
            </a:pPr>
            <a:r>
              <a:rPr lang="en-US" sz="2800" smtClean="0">
                <a:solidFill>
                  <a:srgbClr val="0070C0"/>
                </a:solidFill>
              </a:rPr>
              <a:t>pH</a:t>
            </a:r>
          </a:p>
          <a:p>
            <a:pPr algn="just"/>
            <a:r>
              <a:rPr lang="el-GR" sz="2800" smtClean="0"/>
              <a:t>Ευαίσθητο σε χαμηλές τιμές </a:t>
            </a:r>
            <a:r>
              <a:rPr lang="en-US" sz="2800" smtClean="0"/>
              <a:t>pH</a:t>
            </a:r>
            <a:r>
              <a:rPr lang="el-GR" sz="2800" smtClean="0"/>
              <a:t> και καταστρέφεται σε </a:t>
            </a:r>
            <a:r>
              <a:rPr lang="en-US" sz="2800" smtClean="0"/>
              <a:t>pH</a:t>
            </a:r>
            <a:r>
              <a:rPr lang="el-GR" sz="2800" smtClean="0"/>
              <a:t> &lt; 2.3</a:t>
            </a:r>
          </a:p>
          <a:p>
            <a:pPr algn="just">
              <a:buFont typeface="Arial" charset="0"/>
              <a:buNone/>
            </a:pPr>
            <a:r>
              <a:rPr lang="en-US" sz="2800" smtClean="0">
                <a:solidFill>
                  <a:srgbClr val="0070C0"/>
                </a:solidFill>
              </a:rPr>
              <a:t>NaCl</a:t>
            </a:r>
          </a:p>
          <a:p>
            <a:pPr algn="just"/>
            <a:r>
              <a:rPr lang="el-GR" sz="2800" smtClean="0"/>
              <a:t>Αναστέλλεται με </a:t>
            </a:r>
            <a:r>
              <a:rPr lang="en-US" sz="2800" smtClean="0"/>
              <a:t>[NaCl]=2%</a:t>
            </a:r>
          </a:p>
          <a:p>
            <a:pPr algn="just"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Συγκέντρωση αερίων στο περιβάλλον</a:t>
            </a:r>
          </a:p>
          <a:p>
            <a:pPr algn="just"/>
            <a:r>
              <a:rPr lang="el-GR" sz="2800" smtClean="0"/>
              <a:t>Απαιτεί 3-6% οξυγόνο και 10% </a:t>
            </a:r>
            <a:r>
              <a:rPr lang="en-US" sz="2800" smtClean="0"/>
              <a:t>CO</a:t>
            </a:r>
            <a:r>
              <a:rPr lang="en-US" sz="2800" baseline="-25000" smtClean="0"/>
              <a:t>2</a:t>
            </a:r>
            <a:endParaRPr lang="el-GR" sz="28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Ανθεκτικότητα στη Θέρμανση και Άλλες Μεθόδους Επεξεργασίας</a:t>
            </a:r>
          </a:p>
        </p:txBody>
      </p:sp>
      <p:sp>
        <p:nvSpPr>
          <p:cNvPr id="201731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700" smtClean="0">
                <a:solidFill>
                  <a:srgbClr val="0070C0"/>
                </a:solidFill>
              </a:rPr>
              <a:t>Ευαίσθητο στη θέρμανση</a:t>
            </a:r>
            <a:r>
              <a:rPr lang="el-GR" sz="2700" smtClean="0"/>
              <a:t>. Θανάτωση στους 70</a:t>
            </a:r>
            <a:r>
              <a:rPr lang="en-US" sz="2800" baseline="30000" smtClean="0"/>
              <a:t>o</a:t>
            </a:r>
            <a:r>
              <a:rPr lang="en-US" sz="2700" smtClean="0"/>
              <a:t>C</a:t>
            </a:r>
            <a:r>
              <a:rPr lang="el-GR" sz="2700" smtClean="0"/>
              <a:t> για 10 </a:t>
            </a:r>
            <a:r>
              <a:rPr lang="en-US" sz="2700" smtClean="0"/>
              <a:t>min</a:t>
            </a:r>
            <a:r>
              <a:rPr lang="el-GR" sz="2700" smtClean="0"/>
              <a:t>. Δεν επιβιώνει σε τρόφιμα που υφίστανται επαρκή θερμική επεξεργασία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Καταστρέφεται με </a:t>
            </a:r>
            <a:r>
              <a:rPr lang="el-GR" sz="2700" smtClean="0">
                <a:solidFill>
                  <a:srgbClr val="0070C0"/>
                </a:solidFill>
              </a:rPr>
              <a:t>ακτινοβόληση</a:t>
            </a:r>
            <a:r>
              <a:rPr lang="el-GR" sz="2700" smtClean="0"/>
              <a:t>. Η ανθεκτικότητα στην ακτινοβόληση εξαρτάται από τη θερμοκρασία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Ο πληθυσμός </a:t>
            </a:r>
            <a:r>
              <a:rPr lang="el-GR" sz="2700" smtClean="0">
                <a:solidFill>
                  <a:srgbClr val="0070C0"/>
                </a:solidFill>
              </a:rPr>
              <a:t>μειώνεται</a:t>
            </a:r>
            <a:r>
              <a:rPr lang="el-GR" sz="2700" smtClean="0"/>
              <a:t> κατά τη συντήρηση του τροφίμου σε θερμοκρασίες </a:t>
            </a:r>
            <a:r>
              <a:rPr lang="el-GR" sz="2700" smtClean="0">
                <a:solidFill>
                  <a:srgbClr val="0070C0"/>
                </a:solidFill>
              </a:rPr>
              <a:t>κατάψυξης</a:t>
            </a:r>
            <a:r>
              <a:rPr lang="el-GR" sz="2700" smtClean="0"/>
              <a:t> αλλά κάποιος αριθμός επιβιώνει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Σε θερμοκρασίες </a:t>
            </a:r>
            <a:r>
              <a:rPr lang="el-GR" sz="2700" smtClean="0">
                <a:solidFill>
                  <a:srgbClr val="0070C0"/>
                </a:solidFill>
              </a:rPr>
              <a:t>ψύξης επιβιώνει </a:t>
            </a:r>
            <a:r>
              <a:rPr lang="el-GR" sz="2700" smtClean="0"/>
              <a:t>για 4 εβδομάδες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Αναστέλλεται με </a:t>
            </a:r>
            <a:r>
              <a:rPr lang="el-GR" sz="2700" smtClean="0">
                <a:solidFill>
                  <a:srgbClr val="0070C0"/>
                </a:solidFill>
              </a:rPr>
              <a:t>ασκορβικό οξύ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l-GR" sz="4000" smtClean="0"/>
              <a:t>Πηγές του </a:t>
            </a:r>
            <a:r>
              <a:rPr lang="en-US" sz="4000" i="1" smtClean="0"/>
              <a:t>C. jejuni</a:t>
            </a:r>
            <a:endParaRPr lang="el-GR" sz="4000" i="1" smtClean="0"/>
          </a:p>
        </p:txBody>
      </p:sp>
      <p:sp>
        <p:nvSpPr>
          <p:cNvPr id="202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Απαντάται στον </a:t>
            </a:r>
            <a:r>
              <a:rPr lang="el-GR" sz="2800" smtClean="0">
                <a:solidFill>
                  <a:srgbClr val="0070C0"/>
                </a:solidFill>
              </a:rPr>
              <a:t>εντερικό σωλήνα </a:t>
            </a:r>
            <a:r>
              <a:rPr lang="el-GR" sz="2800" smtClean="0"/>
              <a:t>των </a:t>
            </a:r>
            <a:r>
              <a:rPr lang="el-GR" sz="2800" smtClean="0">
                <a:solidFill>
                  <a:srgbClr val="0070C0"/>
                </a:solidFill>
              </a:rPr>
              <a:t>θηλαστικών και των πτηνών </a:t>
            </a:r>
            <a:r>
              <a:rPr lang="el-GR" sz="2800" smtClean="0"/>
              <a:t>και με τα κόπρανα μεταφέρεται στα τρόφιμα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Από τα </a:t>
            </a:r>
            <a:r>
              <a:rPr lang="el-GR" sz="2800" smtClean="0">
                <a:solidFill>
                  <a:srgbClr val="0070C0"/>
                </a:solidFill>
              </a:rPr>
              <a:t>κόπρανα αγελάδων </a:t>
            </a:r>
            <a:r>
              <a:rPr lang="el-GR" sz="2800" smtClean="0"/>
              <a:t>προκαλείται μόλυνση στο </a:t>
            </a:r>
            <a:r>
              <a:rPr lang="el-GR" sz="2800" smtClean="0">
                <a:solidFill>
                  <a:srgbClr val="0070C0"/>
                </a:solidFill>
              </a:rPr>
              <a:t>γάλα</a:t>
            </a:r>
            <a:r>
              <a:rPr lang="el-GR" sz="2800" smtClean="0"/>
              <a:t> ενώ από τα </a:t>
            </a:r>
            <a:r>
              <a:rPr lang="el-GR" sz="2800" smtClean="0">
                <a:solidFill>
                  <a:srgbClr val="0070C0"/>
                </a:solidFill>
              </a:rPr>
              <a:t>κόπρανα πουλερικών </a:t>
            </a:r>
            <a:r>
              <a:rPr lang="el-GR" sz="2800" smtClean="0"/>
              <a:t>προκαλείται μόλυνση στο </a:t>
            </a:r>
            <a:r>
              <a:rPr lang="el-GR" sz="2800" smtClean="0">
                <a:solidFill>
                  <a:srgbClr val="0070C0"/>
                </a:solidFill>
              </a:rPr>
              <a:t>σφάγιο και στα αυγά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Παρατηρείται και </a:t>
            </a:r>
            <a:r>
              <a:rPr lang="el-GR" sz="2800" smtClean="0">
                <a:solidFill>
                  <a:srgbClr val="0070C0"/>
                </a:solidFill>
              </a:rPr>
              <a:t>μόλυνση νερού και εδάφους </a:t>
            </a:r>
            <a:r>
              <a:rPr lang="el-GR" sz="2800" smtClean="0"/>
              <a:t>από το </a:t>
            </a:r>
            <a:r>
              <a:rPr lang="en-US" sz="2800" i="1" smtClean="0"/>
              <a:t>C. jejuni</a:t>
            </a:r>
            <a:endParaRPr lang="el-GR" sz="2800" i="1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Content Placeholder 4"/>
          <p:cNvSpPr>
            <a:spLocks noGrp="1"/>
          </p:cNvSpPr>
          <p:nvPr>
            <p:ph idx="4294967295"/>
          </p:nvPr>
        </p:nvSpPr>
        <p:spPr>
          <a:xfrm>
            <a:off x="395288" y="476250"/>
            <a:ext cx="8424862" cy="56499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Τρόφιμα που εμπλέκονται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Νωπό γάλα, μη επαρκώς παστεριωμένο γάλα, κοτόπουλο και χάμπουργκερ που δεν έχουν υποστεί επαρκή θερμική επεξεργασία</a:t>
            </a:r>
          </a:p>
          <a:p>
            <a:pPr algn="just"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Συμπτώματα της τροφολοίμωξης από </a:t>
            </a:r>
            <a:r>
              <a:rPr lang="en-US" sz="2800" i="1" smtClean="0">
                <a:solidFill>
                  <a:srgbClr val="0070C0"/>
                </a:solidFill>
              </a:rPr>
              <a:t>C. jejuni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Διάρροια, πυρετός και εξάντληση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Διάρκεια 2-7 ημέρες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Εμφανίζονται με μεγαλύτερη συχνότητα σε άτομα 20-40 ετών</a:t>
            </a:r>
          </a:p>
          <a:p>
            <a:pPr algn="just"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Μέτρα για τη πρόληψη της τροφολοίμωξης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Συνίσταται η σωστή θερμική επεξεργασία τροφίμων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i="1" smtClean="0"/>
              <a:t>Aeromonas hydrophila</a:t>
            </a:r>
            <a:r>
              <a:rPr lang="el-GR" sz="3600" smtClean="0"/>
              <a:t> και </a:t>
            </a:r>
            <a:r>
              <a:rPr lang="en-US" sz="3600" i="1" smtClean="0"/>
              <a:t>Plesiomonas shigelloides</a:t>
            </a:r>
            <a:endParaRPr lang="el-GR" sz="3600" i="1" smtClean="0"/>
          </a:p>
        </p:txBody>
      </p:sp>
      <p:sp>
        <p:nvSpPr>
          <p:cNvPr id="20480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Και τα δύο γένη περιλαμβάνουν αρνητικά κατά </a:t>
            </a:r>
            <a:r>
              <a:rPr lang="en-US" sz="2800" smtClean="0"/>
              <a:t>Gram</a:t>
            </a:r>
            <a:r>
              <a:rPr lang="el-GR" sz="2800" smtClean="0"/>
              <a:t>, προαιρετικά αναερόβια, οξειδάση θετικά, ραβδόμορφα βακτήρια και φέρουν 2-7 μαστίγια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Το γένος </a:t>
            </a:r>
            <a:r>
              <a:rPr lang="en-US" sz="2800" i="1" smtClean="0"/>
              <a:t>Aeromonas</a:t>
            </a:r>
            <a:r>
              <a:rPr lang="en-US" sz="2800" smtClean="0"/>
              <a:t> </a:t>
            </a:r>
            <a:r>
              <a:rPr lang="el-GR" sz="2800" smtClean="0"/>
              <a:t>αποτελείται από δέκα είδη με συνηθέστερα απαντώμενο στα τρόφιμα το είδος </a:t>
            </a:r>
            <a:r>
              <a:rPr lang="en-US" sz="2800" i="1" smtClean="0"/>
              <a:t>A. hydrophila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smtClean="0"/>
              <a:t>T</a:t>
            </a:r>
            <a:r>
              <a:rPr lang="el-GR" sz="2800" smtClean="0"/>
              <a:t>ο γένος </a:t>
            </a:r>
            <a:r>
              <a:rPr lang="en-US" sz="2800" i="1" smtClean="0"/>
              <a:t>Plesiomonas </a:t>
            </a:r>
            <a:r>
              <a:rPr lang="el-GR" sz="2800" smtClean="0"/>
              <a:t>αποτελείται μόνο από το είδος </a:t>
            </a:r>
            <a:r>
              <a:rPr lang="en-US" sz="2800" i="1" smtClean="0"/>
              <a:t>P.</a:t>
            </a:r>
            <a:r>
              <a:rPr lang="en-US" sz="2800" smtClean="0"/>
              <a:t> </a:t>
            </a:r>
            <a:r>
              <a:rPr lang="en-US" sz="2800" i="1" smtClean="0"/>
              <a:t>shigelloides</a:t>
            </a:r>
            <a:r>
              <a:rPr lang="en-US" sz="2800" smtClean="0"/>
              <a:t> </a:t>
            </a:r>
            <a:endParaRPr lang="el-GR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itle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el-GR" sz="3400" smtClean="0"/>
              <a:t>Παράγοντες που Επηρεάζουν την Ανάπτυξη των Βακτηρίων </a:t>
            </a:r>
            <a:r>
              <a:rPr lang="en-US" sz="3400" i="1" smtClean="0"/>
              <a:t>A. hydrophila </a:t>
            </a:r>
            <a:r>
              <a:rPr lang="el-GR" sz="3400" smtClean="0"/>
              <a:t>και</a:t>
            </a:r>
            <a:r>
              <a:rPr lang="en-US" sz="3400" smtClean="0"/>
              <a:t> </a:t>
            </a:r>
            <a:r>
              <a:rPr lang="en-US" sz="3400" i="1" smtClean="0"/>
              <a:t>P. shigelloides</a:t>
            </a:r>
            <a:endParaRPr lang="el-GR" sz="3400" i="1" smtClean="0"/>
          </a:p>
        </p:txBody>
      </p:sp>
      <p:sp>
        <p:nvSpPr>
          <p:cNvPr id="205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Θερμοκρασία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i="1" smtClean="0"/>
              <a:t>Aeromonas</a:t>
            </a:r>
            <a:r>
              <a:rPr lang="en-US" sz="2800" smtClean="0"/>
              <a:t> 0-45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r>
              <a:rPr lang="el-GR" sz="2800" smtClean="0"/>
              <a:t>, άριστη 28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endParaRPr lang="el-GR" sz="2800" smtClean="0"/>
          </a:p>
          <a:p>
            <a:pPr algn="just">
              <a:buFont typeface="Wingdings" pitchFamily="2" charset="2"/>
              <a:buChar char="Ø"/>
            </a:pPr>
            <a:r>
              <a:rPr lang="en-US" sz="2800" i="1" smtClean="0"/>
              <a:t>P.</a:t>
            </a:r>
            <a:r>
              <a:rPr lang="en-US" sz="2800" smtClean="0"/>
              <a:t> </a:t>
            </a:r>
            <a:r>
              <a:rPr lang="en-US" sz="2800" i="1" smtClean="0"/>
              <a:t>shigelloides</a:t>
            </a:r>
            <a:r>
              <a:rPr lang="el-GR" sz="2800" i="1" smtClean="0"/>
              <a:t> </a:t>
            </a:r>
            <a:r>
              <a:rPr lang="el-GR" sz="2800" smtClean="0"/>
              <a:t>8-45</a:t>
            </a:r>
            <a:r>
              <a:rPr lang="en-US" sz="2800" baseline="30000" smtClean="0"/>
              <a:t>o</a:t>
            </a:r>
            <a:r>
              <a:rPr lang="en-US" sz="2800" smtClean="0"/>
              <a:t>C, </a:t>
            </a:r>
            <a:r>
              <a:rPr lang="el-GR" sz="2800" smtClean="0"/>
              <a:t>άριστη 38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endParaRPr lang="el-GR" sz="2800" smtClean="0"/>
          </a:p>
          <a:p>
            <a:pPr algn="just">
              <a:buFont typeface="Arial" charset="0"/>
              <a:buNone/>
            </a:pPr>
            <a:r>
              <a:rPr lang="en-US" sz="2800" smtClean="0">
                <a:solidFill>
                  <a:srgbClr val="0070C0"/>
                </a:solidFill>
              </a:rPr>
              <a:t>pH</a:t>
            </a:r>
            <a:endParaRPr lang="el-GR" sz="280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i="1" smtClean="0"/>
              <a:t>Aeromonas </a:t>
            </a:r>
            <a:r>
              <a:rPr lang="el-GR" sz="2800" smtClean="0"/>
              <a:t>ελάχιστο 5.5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i="1" smtClean="0"/>
              <a:t>P.</a:t>
            </a:r>
            <a:r>
              <a:rPr lang="en-US" sz="2800" smtClean="0"/>
              <a:t> </a:t>
            </a:r>
            <a:r>
              <a:rPr lang="en-US" sz="2800" i="1" smtClean="0"/>
              <a:t>Shigelloides</a:t>
            </a:r>
            <a:r>
              <a:rPr lang="el-GR" sz="2800" smtClean="0"/>
              <a:t> ελάχιστο 4.0</a:t>
            </a:r>
          </a:p>
          <a:p>
            <a:pPr algn="just">
              <a:buFont typeface="Arial" charset="0"/>
              <a:buNone/>
            </a:pPr>
            <a:r>
              <a:rPr lang="en-US" sz="2800" smtClean="0">
                <a:solidFill>
                  <a:srgbClr val="0070C0"/>
                </a:solidFill>
              </a:rPr>
              <a:t>NaCl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smtClean="0"/>
              <a:t>3-3.5% NaCl</a:t>
            </a:r>
            <a:r>
              <a:rPr lang="el-GR" sz="2800" smtClean="0"/>
              <a:t> αναστέλλει την ανάπτυξη τους</a:t>
            </a:r>
          </a:p>
          <a:p>
            <a:pPr>
              <a:buFont typeface="Arial" charset="0"/>
              <a:buNone/>
            </a:pPr>
            <a:endParaRPr lang="el-GR" sz="2800" smtClean="0"/>
          </a:p>
          <a:p>
            <a:pPr>
              <a:buFont typeface="Arial" charset="0"/>
              <a:buNone/>
            </a:pPr>
            <a:endParaRPr lang="el-GR" sz="28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itle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424862" cy="1143000"/>
          </a:xfrm>
        </p:spPr>
        <p:txBody>
          <a:bodyPr/>
          <a:lstStyle/>
          <a:p>
            <a:r>
              <a:rPr lang="el-GR" sz="3400" smtClean="0"/>
              <a:t>Παράγοντες που Επηρεάζουν την Ανάπτυξη των Βακτηρίων </a:t>
            </a:r>
            <a:r>
              <a:rPr lang="en-US" sz="3400" i="1" smtClean="0"/>
              <a:t>A. hydrophila </a:t>
            </a:r>
            <a:r>
              <a:rPr lang="el-GR" sz="3400" smtClean="0"/>
              <a:t>και</a:t>
            </a:r>
            <a:r>
              <a:rPr lang="en-US" sz="3400" smtClean="0"/>
              <a:t> </a:t>
            </a:r>
            <a:r>
              <a:rPr lang="en-US" sz="3400" i="1" smtClean="0"/>
              <a:t>P. shigelloides</a:t>
            </a:r>
            <a:endParaRPr lang="el-GR" sz="3400" smtClean="0"/>
          </a:p>
        </p:txBody>
      </p:sp>
      <p:sp>
        <p:nvSpPr>
          <p:cNvPr id="206851" name="Content Placeholder 2"/>
          <p:cNvSpPr>
            <a:spLocks noGrp="1"/>
          </p:cNvSpPr>
          <p:nvPr>
            <p:ph idx="1"/>
          </p:nvPr>
        </p:nvSpPr>
        <p:spPr>
          <a:xfrm>
            <a:off x="323850" y="1600200"/>
            <a:ext cx="84963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l-GR" sz="2600" smtClean="0">
                <a:solidFill>
                  <a:srgbClr val="0070C0"/>
                </a:solidFill>
              </a:rPr>
              <a:t>Χημικά συντηρητικά</a:t>
            </a:r>
          </a:p>
          <a:p>
            <a:pPr>
              <a:buFont typeface="Wingdings" pitchFamily="2" charset="2"/>
              <a:buChar char="Ø"/>
            </a:pPr>
            <a:r>
              <a:rPr lang="el-GR" sz="2600" smtClean="0"/>
              <a:t>Το γένος </a:t>
            </a:r>
            <a:r>
              <a:rPr lang="en-US" sz="2600" i="1" smtClean="0"/>
              <a:t>Aeromonas</a:t>
            </a:r>
            <a:r>
              <a:rPr lang="en-US" sz="2600" smtClean="0"/>
              <a:t> </a:t>
            </a:r>
            <a:r>
              <a:rPr lang="el-GR" sz="2600" smtClean="0"/>
              <a:t>ευαίσθητο στα νιτρώδη. Επίσης ο αριθμός μειώνεται παρουσία των οργανικών οξέων οξικού, γαλακτικού και κιτρικού</a:t>
            </a:r>
          </a:p>
          <a:p>
            <a:pPr>
              <a:buFont typeface="Arial" charset="0"/>
              <a:buNone/>
            </a:pPr>
            <a:r>
              <a:rPr lang="el-GR" sz="2600" smtClean="0">
                <a:solidFill>
                  <a:srgbClr val="0070C0"/>
                </a:solidFill>
              </a:rPr>
              <a:t>Οξυγόνο</a:t>
            </a:r>
          </a:p>
          <a:p>
            <a:pPr>
              <a:buFont typeface="Wingdings" pitchFamily="2" charset="2"/>
              <a:buChar char="Ø"/>
            </a:pPr>
            <a:r>
              <a:rPr lang="el-GR" sz="2600" smtClean="0"/>
              <a:t>Το γένος </a:t>
            </a:r>
            <a:r>
              <a:rPr lang="en-US" sz="2600" i="1" smtClean="0"/>
              <a:t>Aeromonas</a:t>
            </a:r>
            <a:r>
              <a:rPr lang="el-GR" sz="2600" smtClean="0"/>
              <a:t> αναπτύσσεται τόισο αερόβια όσο και αναερόβια. Το </a:t>
            </a:r>
            <a:r>
              <a:rPr lang="en-US" sz="2600" i="1" smtClean="0"/>
              <a:t>P. shigelloides </a:t>
            </a:r>
            <a:r>
              <a:rPr lang="el-GR" sz="2600" smtClean="0"/>
              <a:t>απαιτεί αερόβιο περιβάλλον</a:t>
            </a:r>
          </a:p>
          <a:p>
            <a:pPr>
              <a:buFont typeface="Arial" charset="0"/>
              <a:buNone/>
            </a:pPr>
            <a:r>
              <a:rPr lang="el-GR" sz="2600" smtClean="0">
                <a:solidFill>
                  <a:srgbClr val="0070C0"/>
                </a:solidFill>
              </a:rPr>
              <a:t>Τροποποιημένη ατμόσφαιρα συσκευασίας</a:t>
            </a:r>
          </a:p>
          <a:p>
            <a:pPr>
              <a:buFont typeface="Wingdings" pitchFamily="2" charset="2"/>
              <a:buChar char="Ø"/>
            </a:pPr>
            <a:r>
              <a:rPr lang="el-GR" sz="2600" smtClean="0"/>
              <a:t>Η ανάπτυξη εξαρτάται από το πληθυσμό της ανταγωνιστικής μικροχλωρίδας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/>
              <a:t>Ανθεκτικότητα στη Θέρμανση</a:t>
            </a:r>
          </a:p>
        </p:txBody>
      </p:sp>
      <p:sp>
        <p:nvSpPr>
          <p:cNvPr id="2078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Και τα δύο γένη είναι </a:t>
            </a:r>
            <a:r>
              <a:rPr lang="el-GR" sz="2800" smtClean="0">
                <a:solidFill>
                  <a:srgbClr val="0070C0"/>
                </a:solidFill>
              </a:rPr>
              <a:t>ευαίσθητα στη θέρμανση </a:t>
            </a:r>
            <a:r>
              <a:rPr lang="el-GR" sz="2800" smtClean="0"/>
              <a:t>και καταστρέφονται κατά τη θερμική επεξεργασία των τροφίμων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Παράγουν όμως </a:t>
            </a:r>
            <a:r>
              <a:rPr lang="el-GR" sz="2800" smtClean="0">
                <a:solidFill>
                  <a:srgbClr val="0070C0"/>
                </a:solidFill>
              </a:rPr>
              <a:t>θερμοανθεκτικές εντεροτοξίνες </a:t>
            </a:r>
            <a:r>
              <a:rPr lang="el-GR" sz="2800" smtClean="0"/>
              <a:t>όταν αναπτύσσονται σε Τ κοντά στην άριστη Τ ανάπτυξης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Content Placeholder 2"/>
          <p:cNvSpPr>
            <a:spLocks noGrp="1"/>
          </p:cNvSpPr>
          <p:nvPr>
            <p:ph idx="4294967295"/>
          </p:nvPr>
        </p:nvSpPr>
        <p:spPr>
          <a:xfrm>
            <a:off x="250825" y="476250"/>
            <a:ext cx="8642350" cy="564991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Τοξίνες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Το γένος </a:t>
            </a:r>
            <a:r>
              <a:rPr lang="en-US" sz="2800" i="1" smtClean="0"/>
              <a:t>Aeromonas</a:t>
            </a:r>
            <a:r>
              <a:rPr lang="en-US" sz="2800" smtClean="0"/>
              <a:t> </a:t>
            </a:r>
            <a:r>
              <a:rPr lang="el-GR" sz="2800" smtClean="0"/>
              <a:t>παράγει τοξίνες με εντεροτοξική δράση (προκαλούν διάρροια) καθώς και κυττολυτική και αιμολυτική δράση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Το </a:t>
            </a:r>
            <a:r>
              <a:rPr lang="en-US" sz="2800" i="1" smtClean="0"/>
              <a:t>P. shigelloides</a:t>
            </a:r>
            <a:r>
              <a:rPr lang="el-GR" sz="2800" i="1" smtClean="0"/>
              <a:t> </a:t>
            </a:r>
            <a:r>
              <a:rPr lang="el-GR" sz="2800" smtClean="0"/>
              <a:t>παράγει θερμοάντοχη εντεροτοξίνη</a:t>
            </a:r>
          </a:p>
          <a:p>
            <a:pPr algn="just"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Πηγές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Και τα δύο γένη απαντώνται στο θαλάσσιο νερό, ψάρια, αμφίβια κλπ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Συνηθέστερα απαντώνται στη τροπική και υποτροπική ζώνη και ανιχνεύονται συχνότερα τους θερινούς μήνες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Το είδος </a:t>
            </a:r>
            <a:r>
              <a:rPr lang="en-US" sz="2800" i="1" smtClean="0"/>
              <a:t>A. hydrophila </a:t>
            </a:r>
            <a:r>
              <a:rPr lang="el-GR" sz="2800" smtClean="0"/>
              <a:t>απομονώνεται από υδάτινο περιβάλλον με συγκέντρωση </a:t>
            </a:r>
            <a:r>
              <a:rPr lang="en-US" sz="2800" smtClean="0"/>
              <a:t>NaCl </a:t>
            </a:r>
            <a:r>
              <a:rPr lang="el-GR" sz="2800" smtClean="0"/>
              <a:t>έως και 15%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Content Placeholder 2"/>
          <p:cNvSpPr>
            <a:spLocks noGrp="1"/>
          </p:cNvSpPr>
          <p:nvPr>
            <p:ph idx="4294967295"/>
          </p:nvPr>
        </p:nvSpPr>
        <p:spPr>
          <a:xfrm>
            <a:off x="323850" y="620713"/>
            <a:ext cx="8351838" cy="5505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l-GR" sz="2700" smtClean="0">
                <a:solidFill>
                  <a:srgbClr val="0070C0"/>
                </a:solidFill>
              </a:rPr>
              <a:t>Τρόφιμα που εμπλέκονται σε τροφική δηλητηρίαση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i="1" smtClean="0"/>
              <a:t>Aeromonas</a:t>
            </a:r>
            <a:r>
              <a:rPr lang="el-GR" sz="2700" smtClean="0"/>
              <a:t> συνήθως: πόσιμο νερό, οστρακοειδή που έχουν υποστεί ανεπαρκή θερμική επεξεργασία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i="1" smtClean="0"/>
              <a:t>P. shigelloides</a:t>
            </a:r>
            <a:r>
              <a:rPr lang="el-GR" sz="2700" smtClean="0"/>
              <a:t>:</a:t>
            </a:r>
            <a:r>
              <a:rPr lang="en-US" sz="2700" smtClean="0"/>
              <a:t> </a:t>
            </a:r>
            <a:r>
              <a:rPr lang="el-GR" sz="2700" smtClean="0"/>
              <a:t>αλιεύματα (ψάρια, οστρακοειδή) και κοτόπουλο με μεγαλύτερη συχνότητα στα οστρακοειδή</a:t>
            </a:r>
          </a:p>
          <a:p>
            <a:pPr algn="just">
              <a:buFont typeface="Arial" charset="0"/>
              <a:buNone/>
            </a:pPr>
            <a:r>
              <a:rPr lang="el-GR" sz="2700" smtClean="0">
                <a:solidFill>
                  <a:srgbClr val="0070C0"/>
                </a:solidFill>
              </a:rPr>
              <a:t>Συμπτώματα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Και τα δύο προκαλούν γαστρεντερίτιδα που οφείλεται σε εντεροτοξίνη, συνήθως καλοκαιρινούς μήνες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700" smtClean="0"/>
              <a:t>Κύριο σύμπτωμα η διάρροια που μπορεί να διαρκέσει περισσότερο από δύο εβδομάδες. Μερικές φορές και πυρετός ενώ σε παιδια &lt; 2 ετών και εμετό</a:t>
            </a:r>
          </a:p>
          <a:p>
            <a:endParaRPr lang="el-G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l-GR" sz="4000" smtClean="0"/>
              <a:t>Ανθεκτικότητα σε Όξινο Περιβάλλον</a:t>
            </a:r>
          </a:p>
        </p:txBody>
      </p:sp>
      <p:sp>
        <p:nvSpPr>
          <p:cNvPr id="183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Η</a:t>
            </a:r>
            <a:r>
              <a:rPr lang="el-GR" sz="2800" i="1" smtClean="0"/>
              <a:t> </a:t>
            </a:r>
            <a:r>
              <a:rPr lang="en-US" sz="2800" i="1" smtClean="0"/>
              <a:t>E. coli</a:t>
            </a:r>
            <a:r>
              <a:rPr lang="el-GR" sz="2800" i="1" smtClean="0"/>
              <a:t> </a:t>
            </a:r>
            <a:r>
              <a:rPr lang="el-GR" sz="2800" smtClean="0"/>
              <a:t>Ο157:Η7 όταν εκτεθεί σε όξινο περιβάλλον αναπτύσσει μηχανισμούς αντοχής με αποτέλεσμα να επιβιώνει σε όξινο περιβάλλον σε θερμοκρασίες ψύξης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>
                <a:solidFill>
                  <a:srgbClr val="0070C0"/>
                </a:solidFill>
              </a:rPr>
              <a:t>Ελάχιστη τιμή </a:t>
            </a:r>
            <a:r>
              <a:rPr lang="en-US" sz="2800" smtClean="0">
                <a:solidFill>
                  <a:srgbClr val="0070C0"/>
                </a:solidFill>
              </a:rPr>
              <a:t>pH</a:t>
            </a:r>
            <a:r>
              <a:rPr lang="el-GR" sz="2800" smtClean="0">
                <a:solidFill>
                  <a:srgbClr val="0070C0"/>
                </a:solidFill>
              </a:rPr>
              <a:t> 4.0-4.5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Όταν ο </a:t>
            </a:r>
            <a:r>
              <a:rPr lang="en-US" sz="2800" smtClean="0"/>
              <a:t>m/o</a:t>
            </a:r>
            <a:r>
              <a:rPr lang="el-GR" sz="2800" smtClean="0"/>
              <a:t> αναπτύσσει μηχανισμούς αντοχής σε όξινο περιβάλλον αποκτά ταυτόχρονα αντοχή στη θέρμανση, στην ακτινοβόληση και στα χημικά συντηρητικά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4000" i="1" smtClean="0"/>
              <a:t>Enterobacter sakazakii</a:t>
            </a:r>
            <a:endParaRPr lang="el-GR" sz="4000" i="1" smtClean="0"/>
          </a:p>
        </p:txBody>
      </p:sp>
      <p:sp>
        <p:nvSpPr>
          <p:cNvPr id="210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Παλαιότερα </a:t>
            </a:r>
            <a:r>
              <a:rPr lang="en-US" sz="2800" i="1" smtClean="0"/>
              <a:t>Enterobacter cloaceae</a:t>
            </a:r>
            <a:endParaRPr lang="el-GR" sz="2800" i="1" smtClean="0"/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Απαντάται στο </a:t>
            </a:r>
            <a:r>
              <a:rPr lang="el-GR" sz="2800" smtClean="0">
                <a:solidFill>
                  <a:srgbClr val="0070C0"/>
                </a:solidFill>
              </a:rPr>
              <a:t>αφυδατωμένο βρεφικό γάλα </a:t>
            </a:r>
            <a:r>
              <a:rPr lang="el-GR" sz="2800" smtClean="0"/>
              <a:t>και προκαλεί τροφολοίμωξη κυρίως σε βρέφη ηλικίας 4 ημερών έως 4 ετών λόγω τηε </a:t>
            </a:r>
            <a:r>
              <a:rPr lang="el-GR" sz="2800" smtClean="0">
                <a:solidFill>
                  <a:srgbClr val="0070C0"/>
                </a:solidFill>
              </a:rPr>
              <a:t>εντεροτοξίνης</a:t>
            </a:r>
            <a:r>
              <a:rPr lang="el-GR" sz="2800" smtClean="0"/>
              <a:t> που παράγεται στον </a:t>
            </a:r>
            <a:r>
              <a:rPr lang="el-GR" sz="2800" smtClean="0">
                <a:solidFill>
                  <a:srgbClr val="0070C0"/>
                </a:solidFill>
              </a:rPr>
              <a:t>εντερικό σωλήνα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Μικροοργανισμός αρνητικός κατά </a:t>
            </a:r>
            <a:r>
              <a:rPr lang="en-US" sz="2800" smtClean="0"/>
              <a:t>Gram</a:t>
            </a:r>
            <a:r>
              <a:rPr lang="el-GR" sz="2800" smtClean="0"/>
              <a:t>, ραβδό-μορφος, με κινητικότητα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Content Placeholder 2"/>
          <p:cNvSpPr>
            <a:spLocks noGrp="1"/>
          </p:cNvSpPr>
          <p:nvPr>
            <p:ph idx="4294967295"/>
          </p:nvPr>
        </p:nvSpPr>
        <p:spPr>
          <a:xfrm>
            <a:off x="395288" y="476250"/>
            <a:ext cx="8280400" cy="56499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Θερμοκρασία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6-45</a:t>
            </a:r>
            <a:r>
              <a:rPr lang="en-US" sz="2800" smtClean="0"/>
              <a:t>oC</a:t>
            </a:r>
            <a:r>
              <a:rPr lang="el-GR" sz="2800" smtClean="0"/>
              <a:t>, άριστη 37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</a:p>
          <a:p>
            <a:pPr algn="just">
              <a:buFont typeface="Arial" charset="0"/>
              <a:buNone/>
            </a:pPr>
            <a:r>
              <a:rPr lang="en-US" sz="2800" smtClean="0">
                <a:solidFill>
                  <a:srgbClr val="0070C0"/>
                </a:solidFill>
              </a:rPr>
              <a:t>pH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Επιβιώνει σε όξινο περιβάλλον (</a:t>
            </a:r>
            <a:r>
              <a:rPr lang="en-US" sz="2800" smtClean="0"/>
              <a:t>pH=3.8)</a:t>
            </a:r>
            <a:r>
              <a:rPr lang="el-GR" sz="2800" smtClean="0"/>
              <a:t> για μεγάλο διάστημα</a:t>
            </a:r>
          </a:p>
          <a:p>
            <a:pPr algn="just"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Ανθεκτικότητα στη θέρμανση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Στους 70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r>
              <a:rPr lang="el-GR" sz="2800" smtClean="0"/>
              <a:t> μειώνεται κατά 4 </a:t>
            </a:r>
            <a:r>
              <a:rPr lang="en-US" sz="2800" smtClean="0"/>
              <a:t>log</a:t>
            </a:r>
            <a:endParaRPr lang="el-GR" sz="2800" smtClean="0"/>
          </a:p>
          <a:p>
            <a:pPr algn="just"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Ανθεκτικότητα στη αφυδάτωση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Στο αφυδατωμένο βρεφικό γάλα επιβιώνει για μεγάλο χρονικό διάστημα. Μόνος εφικτός τρόπος αποστείρωσης κουτιών η ακτινοβολία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Content Placeholder 2"/>
          <p:cNvSpPr>
            <a:spLocks noGrp="1"/>
          </p:cNvSpPr>
          <p:nvPr>
            <p:ph idx="4294967295"/>
          </p:nvPr>
        </p:nvSpPr>
        <p:spPr>
          <a:xfrm>
            <a:off x="395288" y="692150"/>
            <a:ext cx="8280400" cy="54340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Σχηματισμός βιοϋμενίου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Σχηματίζει βιοϋμένιο σε επιφάνειες από γυαλί ή πλαστικό</a:t>
            </a:r>
          </a:p>
          <a:p>
            <a:pPr algn="just"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Συμπτώματα τροφολοίμωξης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Νεκρωτική εντεροκολίτιδα, σηψαιμία, μηνιγγίτιδα. Ομάδα υψηλού κινδύνου τα βρέφη &lt; 1 έτος. Ποσοστό βρεφικής θνησιμότητας 40-60%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Στους ενήλικες τροφολοίμωξη παρατηρείται μόνο σε ανοσοκατασταλμένα άτομα</a:t>
            </a:r>
          </a:p>
          <a:p>
            <a:pPr>
              <a:buFont typeface="Arial" charset="0"/>
              <a:buNone/>
            </a:pPr>
            <a:endParaRPr lang="el-GR" sz="28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Content Placeholder 2"/>
          <p:cNvSpPr>
            <a:spLocks noGrp="1"/>
          </p:cNvSpPr>
          <p:nvPr>
            <p:ph idx="4294967295"/>
          </p:nvPr>
        </p:nvSpPr>
        <p:spPr>
          <a:xfrm>
            <a:off x="468313" y="476250"/>
            <a:ext cx="7991475" cy="564991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l-GR" sz="2600" smtClean="0">
                <a:solidFill>
                  <a:srgbClr val="0070C0"/>
                </a:solidFill>
              </a:rPr>
              <a:t>Τρόφιμα που εμπλέκονται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Σκόνη βρεφικού γάλακτος και αφυδατωμένες παιδικές κρέμες</a:t>
            </a:r>
          </a:p>
          <a:p>
            <a:pPr algn="just">
              <a:buFont typeface="Arial" charset="0"/>
              <a:buNone/>
            </a:pPr>
            <a:r>
              <a:rPr lang="el-GR" sz="2600" smtClean="0">
                <a:solidFill>
                  <a:srgbClr val="0070C0"/>
                </a:solidFill>
              </a:rPr>
              <a:t>Μέτρα πρόληψης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Για την ενυδάτωση του βρεφικού γάλακτος πρέπει να χρησιμοποιείται θερμό νερό 70</a:t>
            </a:r>
            <a:r>
              <a:rPr lang="en-US" sz="2400" baseline="30000" smtClean="0"/>
              <a:t>o</a:t>
            </a:r>
            <a:r>
              <a:rPr lang="en-US" sz="2600" smtClean="0"/>
              <a:t>C</a:t>
            </a:r>
            <a:r>
              <a:rPr lang="el-GR" sz="2600" smtClean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Το ενυδατωμένο βρεφικό γάλα καταναλώνεται εντος 20 </a:t>
            </a:r>
            <a:r>
              <a:rPr lang="en-US" sz="2600" smtClean="0"/>
              <a:t>min</a:t>
            </a:r>
            <a:r>
              <a:rPr lang="el-GR" sz="2600" smtClean="0"/>
              <a:t> ή διατηρείται σε ψυγείο για &lt; 4 ώρες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Η σκόνη καταναλώνεται εντός 4 εβδομάδων από το άνοιγμα του κουτιού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Να αποστειρώνονται τα μπουκάλια θηλασμού για να αποφεύγονται οι επιμολύνσεις και η δημιουργία βιοϋμενίου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/>
              <a:t>Ανθεκτικότητα</a:t>
            </a:r>
          </a:p>
        </p:txBody>
      </p:sp>
      <p:sp>
        <p:nvSpPr>
          <p:cNvPr id="184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Θέρμανση</a:t>
            </a:r>
          </a:p>
          <a:p>
            <a:pPr algn="just"/>
            <a:r>
              <a:rPr lang="el-GR" sz="2800" smtClean="0"/>
              <a:t>Καταστρέφεται κατά τη παστερίωση</a:t>
            </a:r>
          </a:p>
          <a:p>
            <a:pPr algn="just"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Ακτινοβόληση</a:t>
            </a:r>
          </a:p>
          <a:p>
            <a:pPr algn="just"/>
            <a:r>
              <a:rPr lang="el-GR" sz="2800" smtClean="0"/>
              <a:t>Στις ΗΠΑ επιτρέπεται η ακτινοβόληση του κιμά με στόχο τη καταστροφή του </a:t>
            </a:r>
            <a:r>
              <a:rPr lang="en-US" sz="2800" smtClean="0"/>
              <a:t>m/o</a:t>
            </a:r>
            <a:endParaRPr lang="el-GR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Τρόφιμα που Εμπλέκονται με Τροφική Δηλητηρίαση από </a:t>
            </a:r>
            <a:r>
              <a:rPr lang="en-US" sz="4000" i="1" smtClean="0"/>
              <a:t>E. coli </a:t>
            </a:r>
            <a:r>
              <a:rPr lang="en-US" sz="4000" smtClean="0"/>
              <a:t>O157:H7</a:t>
            </a:r>
            <a:endParaRPr lang="el-GR" sz="4000" smtClean="0"/>
          </a:p>
        </p:txBody>
      </p:sp>
      <p:sp>
        <p:nvSpPr>
          <p:cNvPr id="185347" name="Content Placeholder 2"/>
          <p:cNvSpPr>
            <a:spLocks noGrp="1"/>
          </p:cNvSpPr>
          <p:nvPr>
            <p:ph idx="1"/>
          </p:nvPr>
        </p:nvSpPr>
        <p:spPr>
          <a:xfrm>
            <a:off x="539750" y="2133600"/>
            <a:ext cx="8229600" cy="287972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Προϊόντα που έχουν παρασκευαστεί με βοδινό κιμά και δεν έχουν υποστεί επαρκή επεξεργασία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Μη σωστά παστεριωμένο γάλα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Μη παστεριωμένο μηλοχυμό και μηλίτη οίνο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Λαχανικά</a:t>
            </a:r>
          </a:p>
          <a:p>
            <a:endParaRPr lang="el-G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Συμπτώματα της Τροφικής Δηλητηρίασης</a:t>
            </a:r>
          </a:p>
        </p:txBody>
      </p:sp>
      <p:sp>
        <p:nvSpPr>
          <p:cNvPr id="186371" name="Content Placeholder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l-GR" sz="2800" smtClean="0">
                <a:solidFill>
                  <a:srgbClr val="0070C0"/>
                </a:solidFill>
              </a:rPr>
              <a:t>Κύρια συμπτώματα: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διάρροια,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αιμορραγική κολίτιδα,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αιμολυτικό ουρεμικό σύνδρομο 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smtClean="0"/>
              <a:t>που εμφανίζεται σαν αιμολυτική αναιμία, χαμηλό αριθμό αιμοπεταλίων, μείωση του όγκου των ούρων, οίδημα και νεφρική ανεπάρκεια με ποσοστό θνησιμότητας 1%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smtClean="0"/>
              <a:t>Μέτρα Πρόληψης</a:t>
            </a:r>
          </a:p>
        </p:txBody>
      </p:sp>
      <p:sp>
        <p:nvSpPr>
          <p:cNvPr id="187395" name="Content Placeholder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Επαρκής θερμική επεξεργασία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Ψύξη τροφίμων μετά τη θερμική επεξεργασία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Χλωρίωση νερού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Εφαρμογή κανόνων ορθής υγιεινής πρακτικής σε όλη τη παραγωγική διαδικασία των τροφίμων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sz="4000" i="1" smtClean="0"/>
              <a:t>Vibrio parahaemolyticus</a:t>
            </a:r>
            <a:endParaRPr lang="el-GR" sz="4000" i="1" smtClean="0"/>
          </a:p>
        </p:txBody>
      </p:sp>
      <p:sp>
        <p:nvSpPr>
          <p:cNvPr id="188419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929187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800" smtClean="0"/>
              <a:t>Καμπυλοειδής βάκιλος, αρνητικός κατά </a:t>
            </a:r>
            <a:r>
              <a:rPr lang="en-US" sz="2800" smtClean="0"/>
              <a:t>Gram</a:t>
            </a:r>
            <a:r>
              <a:rPr lang="el-GR" sz="2800" smtClean="0"/>
              <a:t>, με κινητικότητα. Αερόβιος, προαιρετικά αναερόβιος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Απαντώνται στο </a:t>
            </a:r>
            <a:r>
              <a:rPr lang="el-GR" sz="2800" smtClean="0">
                <a:solidFill>
                  <a:srgbClr val="0070C0"/>
                </a:solidFill>
              </a:rPr>
              <a:t>θαλάσσιο νερό</a:t>
            </a:r>
            <a:r>
              <a:rPr lang="el-GR" sz="2800" smtClean="0"/>
              <a:t>, κοντά στις εκβολές των ποταμών και προκαλούν τροφική δηλητηρίαση τους θερινούς μήνες όταν η Τ&gt;19</a:t>
            </a:r>
            <a:r>
              <a:rPr lang="en-US" sz="2800" baseline="30000" smtClean="0"/>
              <a:t>o</a:t>
            </a:r>
            <a:r>
              <a:rPr lang="en-US" sz="2800" smtClean="0"/>
              <a:t>C</a:t>
            </a:r>
            <a:endParaRPr lang="el-GR" sz="2800" smtClean="0"/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Η τροφική δηλητηρίαση προκαλείται από την </a:t>
            </a:r>
            <a:r>
              <a:rPr lang="el-GR" sz="2800" smtClean="0">
                <a:solidFill>
                  <a:srgbClr val="0070C0"/>
                </a:solidFill>
              </a:rPr>
              <a:t>κατανάλωση αλιευμάτων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800" smtClean="0"/>
              <a:t>Το </a:t>
            </a:r>
            <a:r>
              <a:rPr lang="en-US" sz="2800" i="1" smtClean="0">
                <a:solidFill>
                  <a:srgbClr val="0070C0"/>
                </a:solidFill>
              </a:rPr>
              <a:t>Vibrio cholerae</a:t>
            </a:r>
            <a:r>
              <a:rPr lang="el-GR" sz="2800" i="1" smtClean="0">
                <a:solidFill>
                  <a:srgbClr val="0070C0"/>
                </a:solidFill>
              </a:rPr>
              <a:t> </a:t>
            </a:r>
            <a:r>
              <a:rPr lang="el-GR" sz="2800" smtClean="0"/>
              <a:t>προκαλεί τροφική δηλητηρίαση και είναι ο μόνος παθογόνος </a:t>
            </a:r>
            <a:r>
              <a:rPr lang="en-US" sz="2800" smtClean="0"/>
              <a:t>m/o</a:t>
            </a:r>
            <a:r>
              <a:rPr lang="el-GR" sz="2800" smtClean="0"/>
              <a:t> που μπορεί να οδηγήσει σε επιδημία και πανδημία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smtClean="0"/>
              <a:t>Παράγοντες που </a:t>
            </a:r>
            <a:r>
              <a:rPr lang="en-US" sz="4000" smtClean="0"/>
              <a:t>E</a:t>
            </a:r>
            <a:r>
              <a:rPr lang="el-GR" sz="4000" smtClean="0"/>
              <a:t>πηρεάζουν την </a:t>
            </a:r>
            <a:r>
              <a:rPr lang="en-US" sz="4000" smtClean="0"/>
              <a:t>A</a:t>
            </a:r>
            <a:r>
              <a:rPr lang="el-GR" sz="4000" smtClean="0"/>
              <a:t>νάπτυξη του </a:t>
            </a:r>
            <a:r>
              <a:rPr lang="en-US" sz="4000" i="1" smtClean="0"/>
              <a:t>V. parahaemolyticus</a:t>
            </a:r>
            <a:endParaRPr lang="el-GR" sz="4000" i="1" smtClean="0"/>
          </a:p>
        </p:txBody>
      </p:sp>
      <p:sp>
        <p:nvSpPr>
          <p:cNvPr id="1894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charset="0"/>
              <a:buNone/>
            </a:pPr>
            <a:r>
              <a:rPr lang="el-GR" sz="2600" smtClean="0">
                <a:solidFill>
                  <a:srgbClr val="0070C0"/>
                </a:solidFill>
              </a:rPr>
              <a:t>Θερμοκρασία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Άριστη 30-35</a:t>
            </a:r>
            <a:r>
              <a:rPr lang="en-US" sz="2800" baseline="30000" smtClean="0"/>
              <a:t>o</a:t>
            </a:r>
            <a:r>
              <a:rPr lang="en-US" sz="2600" smtClean="0"/>
              <a:t>C</a:t>
            </a:r>
            <a:r>
              <a:rPr lang="el-GR" sz="2600" smtClean="0"/>
              <a:t>, εύρος 5-44</a:t>
            </a:r>
            <a:r>
              <a:rPr lang="en-US" sz="2800" baseline="30000" smtClean="0"/>
              <a:t>o</a:t>
            </a:r>
            <a:r>
              <a:rPr lang="en-US" sz="2600" smtClean="0"/>
              <a:t>C</a:t>
            </a:r>
            <a:r>
              <a:rPr lang="el-GR" sz="2600" smtClean="0"/>
              <a:t>. Στην άριστη έχουμε ταχύ ρυθμό ανάπτυξης (9-13 </a:t>
            </a:r>
            <a:r>
              <a:rPr lang="en-US" sz="2600" smtClean="0"/>
              <a:t>min)</a:t>
            </a:r>
            <a:endParaRPr lang="el-GR" sz="2600" smtClean="0"/>
          </a:p>
          <a:p>
            <a:pPr algn="just">
              <a:buFont typeface="Arial" charset="0"/>
              <a:buNone/>
            </a:pPr>
            <a:r>
              <a:rPr lang="en-US" sz="2600" smtClean="0">
                <a:solidFill>
                  <a:srgbClr val="0070C0"/>
                </a:solidFill>
              </a:rPr>
              <a:t>pH</a:t>
            </a:r>
            <a:endParaRPr lang="el-GR" sz="260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Εύρος 4.8-11.0, άριστο 7.5-8.6</a:t>
            </a:r>
          </a:p>
          <a:p>
            <a:pPr algn="just">
              <a:buFont typeface="Arial" charset="0"/>
              <a:buNone/>
            </a:pPr>
            <a:r>
              <a:rPr lang="en-US" sz="2600" smtClean="0">
                <a:solidFill>
                  <a:srgbClr val="0070C0"/>
                </a:solidFill>
              </a:rPr>
              <a:t>NaCl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Αλόφιλος </a:t>
            </a:r>
            <a:r>
              <a:rPr lang="en-US" sz="2600" smtClean="0"/>
              <a:t>m/o</a:t>
            </a:r>
            <a:r>
              <a:rPr lang="el-GR" sz="2600" smtClean="0"/>
              <a:t>. Άριστη συγκέντρωση 2-4%. Αναπτύσ-σεται σε </a:t>
            </a:r>
            <a:r>
              <a:rPr lang="en-US" sz="2600" smtClean="0"/>
              <a:t>NaCl</a:t>
            </a:r>
            <a:r>
              <a:rPr lang="el-GR" sz="2600" smtClean="0"/>
              <a:t> 1-8%</a:t>
            </a:r>
          </a:p>
          <a:p>
            <a:pPr algn="just">
              <a:buFont typeface="Arial" charset="0"/>
              <a:buNone/>
            </a:pPr>
            <a:r>
              <a:rPr lang="el-GR" sz="2600" smtClean="0">
                <a:solidFill>
                  <a:srgbClr val="0070C0"/>
                </a:solidFill>
              </a:rPr>
              <a:t>Ενεργότητα νερού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600" smtClean="0"/>
              <a:t>Ελάχιστη 0.94, άριστη 0.992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1566</Words>
  <Application>Microsoft Office PowerPoint</Application>
  <PresentationFormat>Προβολή στην οθόνη (4:3)</PresentationFormat>
  <Paragraphs>191</Paragraphs>
  <Slides>33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34" baseType="lpstr">
      <vt:lpstr>Office Theme</vt:lpstr>
      <vt:lpstr>Στελέχη E. coli που Προκαλούν Τροφικές Δηλητηριάσεις</vt:lpstr>
      <vt:lpstr>Στελέχη E. coli που Προκαλούν Τροφικές Δηλητηριάσεις</vt:lpstr>
      <vt:lpstr>Ανθεκτικότητα σε Όξινο Περιβάλλον</vt:lpstr>
      <vt:lpstr>Ανθεκτικότητα</vt:lpstr>
      <vt:lpstr>Τρόφιμα που Εμπλέκονται με Τροφική Δηλητηρίαση από E. coli O157:H7</vt:lpstr>
      <vt:lpstr>Συμπτώματα της Τροφικής Δηλητηρίασης</vt:lpstr>
      <vt:lpstr>Μέτρα Πρόληψης</vt:lpstr>
      <vt:lpstr>Vibrio parahaemolyticus</vt:lpstr>
      <vt:lpstr>Παράγοντες που Eπηρεάζουν την Aνάπτυξη του V. parahaemolyticus</vt:lpstr>
      <vt:lpstr>Ανθεκτικότητα στη Θέρμανση</vt:lpstr>
      <vt:lpstr>Τροφική Δηλητηρίαση από το V. parahaemolyticus</vt:lpstr>
      <vt:lpstr>Διαφάνεια 12</vt:lpstr>
      <vt:lpstr>Yersinia enterocolitica</vt:lpstr>
      <vt:lpstr>Παράγοντες που επηρεάζουν την ανάπτυξη της Y. enterocolitica</vt:lpstr>
      <vt:lpstr>Ανθεκτικότητα στη Θέρμανση</vt:lpstr>
      <vt:lpstr>Τροφική Δηλητηρίαση από Y. enterocolitica</vt:lpstr>
      <vt:lpstr>Παρουσία της Y. enterocolitica στα Τρόφιμα</vt:lpstr>
      <vt:lpstr>Διαφάνεια 18</vt:lpstr>
      <vt:lpstr>Campylobacter jejuni subsp. jejuni</vt:lpstr>
      <vt:lpstr>Παράγοντες που επηρεάζουν την ανάπτυξη του C. jejuni</vt:lpstr>
      <vt:lpstr>Ανθεκτικότητα στη Θέρμανση και Άλλες Μεθόδους Επεξεργασίας</vt:lpstr>
      <vt:lpstr>Πηγές του C. jejuni</vt:lpstr>
      <vt:lpstr>Διαφάνεια 23</vt:lpstr>
      <vt:lpstr>Aeromonas hydrophila και Plesiomonas shigelloides</vt:lpstr>
      <vt:lpstr>Παράγοντες που Επηρεάζουν την Ανάπτυξη των Βακτηρίων A. hydrophila και P. shigelloides</vt:lpstr>
      <vt:lpstr>Παράγοντες που Επηρεάζουν την Ανάπτυξη των Βακτηρίων A. hydrophila και P. shigelloides</vt:lpstr>
      <vt:lpstr>Ανθεκτικότητα στη Θέρμανση</vt:lpstr>
      <vt:lpstr>Διαφάνεια 28</vt:lpstr>
      <vt:lpstr>Διαφάνεια 29</vt:lpstr>
      <vt:lpstr>Enterobacter sakazakii</vt:lpstr>
      <vt:lpstr>Διαφάνεια 31</vt:lpstr>
      <vt:lpstr>Διαφάνεια 32</vt:lpstr>
      <vt:lpstr>Διαφάνεια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Στελέχη E. coli που Προκαλούν Τροφικές Δηλητηριάσεις</dc:title>
  <dc:creator>user17</dc:creator>
  <cp:lastModifiedBy>Windows</cp:lastModifiedBy>
  <cp:revision>1</cp:revision>
  <dcterms:created xsi:type="dcterms:W3CDTF">2018-10-17T06:09:51Z</dcterms:created>
  <dcterms:modified xsi:type="dcterms:W3CDTF">2018-11-02T18:10:40Z</dcterms:modified>
</cp:coreProperties>
</file>