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AD95-3A1A-4A16-ADBC-CB42FE577F74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BFE5-06C4-49C4-8165-78B981FAA2D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>
                <a:solidFill>
                  <a:srgbClr val="0070C0"/>
                </a:solidFill>
              </a:rPr>
              <a:t>Bacillus cereus</a:t>
            </a:r>
            <a:endParaRPr lang="el-GR" sz="4000" i="1" smtClean="0">
              <a:solidFill>
                <a:srgbClr val="0070C0"/>
              </a:solidFill>
            </a:endParaRP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smtClean="0"/>
              <a:t>Gram </a:t>
            </a:r>
            <a:r>
              <a:rPr lang="el-GR" sz="2800" smtClean="0"/>
              <a:t>θετικός βάκιλος, με έντονη κινητικότητα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Αερόβιο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Σχηματίζει ελλειψοειδή ή κυλινδρικά σπόρια στο άκρο του κυττάρου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Παράγοντες που επηρεάζουν την ανάπτυξη της </a:t>
            </a:r>
            <a:r>
              <a:rPr lang="en-US" sz="4000" i="1" smtClean="0"/>
              <a:t>Listeria monocytogenes</a:t>
            </a:r>
            <a:endParaRPr lang="el-GR" sz="4000" i="1" smtClean="0"/>
          </a:p>
        </p:txBody>
      </p:sp>
      <p:sp>
        <p:nvSpPr>
          <p:cNvPr id="158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Θερμοκρασία </a:t>
            </a:r>
          </a:p>
          <a:p>
            <a:pPr>
              <a:buFont typeface="Arial" charset="0"/>
              <a:buNone/>
            </a:pPr>
            <a:r>
              <a:rPr lang="el-GR" sz="2800" smtClean="0"/>
              <a:t>Αναπτύσσεται στους 1-45</a:t>
            </a:r>
            <a:r>
              <a:rPr lang="en-US" sz="2800" baseline="30000" smtClean="0"/>
              <a:t>o</a:t>
            </a:r>
            <a:r>
              <a:rPr lang="en-US" sz="2800" smtClean="0"/>
              <a:t>C </a:t>
            </a:r>
            <a:r>
              <a:rPr lang="el-GR" sz="2800" smtClean="0"/>
              <a:t>με</a:t>
            </a:r>
            <a:r>
              <a:rPr lang="en-US" sz="2800" smtClean="0"/>
              <a:t> </a:t>
            </a:r>
            <a:r>
              <a:rPr lang="el-GR" sz="2800" smtClean="0"/>
              <a:t>άριστη 30-37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>
              <a:buFont typeface="Arial" charset="0"/>
              <a:buNone/>
            </a:pPr>
            <a:endParaRPr lang="el-GR" sz="2800" smtClean="0"/>
          </a:p>
          <a:p>
            <a:pPr>
              <a:buFont typeface="Wingdings" pitchFamily="2" charset="2"/>
              <a:buChar char="Ø"/>
            </a:pPr>
            <a:r>
              <a:rPr lang="en-US" sz="2800" smtClean="0">
                <a:solidFill>
                  <a:srgbClr val="0070C0"/>
                </a:solidFill>
              </a:rPr>
              <a:t>pH</a:t>
            </a:r>
            <a:r>
              <a:rPr lang="el-GR" sz="2800" smtClean="0">
                <a:solidFill>
                  <a:srgbClr val="0070C0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l-GR" sz="2800" smtClean="0"/>
              <a:t>Άριστο 6.0-8.0 αλλά αναπτύσσεται σε </a:t>
            </a:r>
            <a:r>
              <a:rPr lang="en-US" sz="2800" smtClean="0"/>
              <a:t>pH</a:t>
            </a:r>
            <a:r>
              <a:rPr lang="el-GR" sz="2800" smtClean="0"/>
              <a:t> 4.1-9.6</a:t>
            </a:r>
          </a:p>
          <a:p>
            <a:pPr>
              <a:buFont typeface="Arial" charset="0"/>
              <a:buNone/>
            </a:pPr>
            <a:r>
              <a:rPr lang="el-GR" sz="2800" smtClean="0"/>
              <a:t>Το </a:t>
            </a:r>
            <a:r>
              <a:rPr lang="el-GR" sz="2800" smtClean="0">
                <a:solidFill>
                  <a:srgbClr val="0070C0"/>
                </a:solidFill>
              </a:rPr>
              <a:t>ελάχιστο </a:t>
            </a:r>
            <a:r>
              <a:rPr lang="en-US" sz="2800" smtClean="0">
                <a:solidFill>
                  <a:srgbClr val="0070C0"/>
                </a:solidFill>
              </a:rPr>
              <a:t>pH</a:t>
            </a:r>
            <a:r>
              <a:rPr lang="el-GR" sz="2800" smtClean="0">
                <a:solidFill>
                  <a:srgbClr val="0070C0"/>
                </a:solidFill>
              </a:rPr>
              <a:t> εξαρτάται </a:t>
            </a:r>
            <a:r>
              <a:rPr lang="el-GR" sz="2800" smtClean="0"/>
              <a:t>από θερμοκρασία επώασης, σύνθεση υποστρώματος, </a:t>
            </a:r>
            <a:r>
              <a:rPr lang="en-US" sz="2800" smtClean="0"/>
              <a:t>aw</a:t>
            </a:r>
            <a:r>
              <a:rPr lang="el-GR" sz="2800" smtClean="0"/>
              <a:t>, συγκέντρωση </a:t>
            </a:r>
            <a:r>
              <a:rPr lang="en-US" sz="2800" smtClean="0"/>
              <a:t>NaCl</a:t>
            </a:r>
            <a:r>
              <a:rPr lang="el-GR" sz="2800" smtClean="0"/>
              <a:t> ή άλλων ανασταλτικών ουσιών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 στη θέρμανση</a:t>
            </a:r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Καταστρέφεται με την παστερίωση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Πιο ανθεκτική στη θερμότητα όταν βρίσκεται σε κρέας παρά στο γάλα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Προσθήκη ουσιών αλλαντοποίησης (</a:t>
            </a:r>
            <a:r>
              <a:rPr lang="en-US" sz="2800" smtClean="0"/>
              <a:t>NaCl</a:t>
            </a:r>
            <a:r>
              <a:rPr lang="el-GR" sz="2800" smtClean="0"/>
              <a:t>, νιτρώδη άλατα, γλυκόζη, λακτόζη) προστατεύουν το βακτήριο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τιμές </a:t>
            </a:r>
            <a:r>
              <a:rPr lang="en-US" sz="2800" smtClean="0"/>
              <a:t>pH</a:t>
            </a:r>
            <a:r>
              <a:rPr lang="el-GR" sz="2800" smtClean="0"/>
              <a:t> ~7.0 πιο θερμοανθεκτική απ’ ότι σε όξινο περιβάλλον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Πηγές της </a:t>
            </a:r>
            <a:r>
              <a:rPr lang="en-US" sz="4000" i="1" smtClean="0"/>
              <a:t>L. monocytogenes</a:t>
            </a:r>
            <a:endParaRPr lang="el-GR" sz="4000" i="1" smtClean="0"/>
          </a:p>
        </p:txBody>
      </p:sp>
      <p:sp>
        <p:nvSpPr>
          <p:cNvPr id="160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Πολύ διαδεδομένη στη φύση </a:t>
            </a:r>
            <a:r>
              <a:rPr lang="el-GR" sz="2800" smtClean="0"/>
              <a:t>και απαντάται στα φυτά, στο έδαφος, στα κόπρανα των ζώων, στις αποχετεύσεις, στο νερό και στις ενσιρωμένες ζωοτροφές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Στα τρόφιμα απαντάται</a:t>
            </a:r>
            <a:r>
              <a:rPr lang="el-GR" sz="2800" smtClean="0"/>
              <a:t>: νωπό γάλα, χοιρινό κρέας, πουλερικά, κιμά, λαχανικά, ψάρια και οστρακοειδή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</a:t>
            </a:r>
            <a:r>
              <a:rPr lang="en-US" sz="2800" i="1" smtClean="0"/>
              <a:t>L. monocytogenes</a:t>
            </a:r>
            <a:r>
              <a:rPr lang="el-GR" sz="2800" i="1" smtClean="0"/>
              <a:t> </a:t>
            </a:r>
            <a:r>
              <a:rPr lang="el-GR" sz="2800" smtClean="0">
                <a:solidFill>
                  <a:srgbClr val="0070C0"/>
                </a:solidFill>
              </a:rPr>
              <a:t>επιβιώνει και αναπτύσσεται στο νερό και στο έδαφος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l-GR" sz="4000" smtClean="0"/>
              <a:t>Τρόφιμα που Προκαλούν Λιστερίωση</a:t>
            </a:r>
          </a:p>
        </p:txBody>
      </p:sp>
      <p:sp>
        <p:nvSpPr>
          <p:cNvPr id="161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Δεν εμφανίζεται συχνά στους υγιείς ενήλικες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Στα άτομα που προσβάλλονται το ποσοστό </a:t>
            </a:r>
            <a:r>
              <a:rPr lang="el-GR" sz="2800" smtClean="0">
                <a:solidFill>
                  <a:srgbClr val="0070C0"/>
                </a:solidFill>
              </a:rPr>
              <a:t>θνησιμότητας είναι 20-30%. </a:t>
            </a:r>
            <a:r>
              <a:rPr lang="el-GR" sz="2800" smtClean="0"/>
              <a:t>Απ’ αυτούς το 1/3 είναι νεογέννητα και τα 2/3 είναι ηλικιωμένοι ή άτομα που βρίσκονται σε ανοσοκαταστολή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Τρόφιμα που συνήθως εμπλέκονται </a:t>
            </a:r>
            <a:r>
              <a:rPr lang="el-GR" sz="2800" smtClean="0"/>
              <a:t>είναι μαλακά τυριά, νωπό και παστεριωμένο γάλα. Σπανιότερα νωπά λαχανικά, πουλερικά και αλιεύματα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l-GR" sz="4000" smtClean="0"/>
              <a:t>Συμπτώματα Λιστερίωσης</a:t>
            </a:r>
          </a:p>
        </p:txBody>
      </p:sp>
      <p:sp>
        <p:nvSpPr>
          <p:cNvPr id="162819" name="Content Placeholder 2"/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58324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Παρόμοια με της </a:t>
            </a:r>
            <a:r>
              <a:rPr lang="el-GR" sz="2800" smtClean="0">
                <a:solidFill>
                  <a:srgbClr val="0070C0"/>
                </a:solidFill>
              </a:rPr>
              <a:t>μηνιγγίτιδας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smtClean="0"/>
              <a:t>Σε ορισμένες περιπτώσεις συνοδεύονται από πυρετό, εμετό, κοιλιακούς πόνουςκαι διάρροια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συμπτώματα </a:t>
            </a:r>
            <a:r>
              <a:rPr lang="el-GR" sz="2800" smtClean="0">
                <a:solidFill>
                  <a:srgbClr val="0070C0"/>
                </a:solidFill>
              </a:rPr>
              <a:t>δεν παρουσιάζουν ομοιομορφία σε όλους του ανθρώπους </a:t>
            </a:r>
            <a:r>
              <a:rPr lang="el-GR" sz="2800" smtClean="0"/>
              <a:t>διότι η πορεία εξαρτάται από τη γενική κατάσταση του ξενιστή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Υγιή άτομα </a:t>
            </a:r>
            <a:r>
              <a:rPr lang="el-GR" sz="2600" smtClean="0"/>
              <a:t>(εκτός τα νεογέννητα) είναι ανθεκτικά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Άτομα που έχουν υποβληθεί σε ανοσοκαταστολή με κορτικοστεροειδή, αλκοολικοί, διαβητικοί, καρδιοπαθείς, άτομα που πάσχουν από </a:t>
            </a:r>
            <a:r>
              <a:rPr lang="en-US" sz="2600" smtClean="0"/>
              <a:t>AIDS</a:t>
            </a:r>
            <a:r>
              <a:rPr lang="el-GR" sz="2600" smtClean="0"/>
              <a:t>, υποβληθεί σε μεταμοσχεύ-σεις, ηλικιωμένοι &amp; νεογέννητα μπορεί να προσβληθούν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>
                <a:solidFill>
                  <a:srgbClr val="0070C0"/>
                </a:solidFill>
              </a:rPr>
              <a:t>Στις εγκυμονούσες</a:t>
            </a:r>
            <a:r>
              <a:rPr lang="el-GR" sz="2600" smtClean="0"/>
              <a:t> μπορεί να οδηγήσει σε θάνατο του εμβρύου &amp; αποβολή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81087"/>
          </a:xfrm>
        </p:spPr>
        <p:txBody>
          <a:bodyPr>
            <a:normAutofit fontScale="90000"/>
          </a:bodyPr>
          <a:lstStyle/>
          <a:p>
            <a:r>
              <a:rPr lang="el-GR" sz="4000" smtClean="0"/>
              <a:t>Διατήρηση της </a:t>
            </a:r>
            <a:r>
              <a:rPr lang="en-US" sz="4000" i="1" smtClean="0"/>
              <a:t>L. monocytogenes </a:t>
            </a:r>
            <a:r>
              <a:rPr lang="el-GR" sz="4000" smtClean="0"/>
              <a:t>στα Τρόφιμα</a:t>
            </a:r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51133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700" smtClean="0"/>
              <a:t>Παρουσιάζει </a:t>
            </a:r>
            <a:r>
              <a:rPr lang="el-GR" sz="2700" smtClean="0">
                <a:solidFill>
                  <a:srgbClr val="0070C0"/>
                </a:solidFill>
              </a:rPr>
              <a:t>ανθεκτικότητα</a:t>
            </a:r>
            <a:r>
              <a:rPr lang="el-GR" sz="2700" smtClean="0"/>
              <a:t> στα τρόφιμα που διατηρούνται </a:t>
            </a:r>
            <a:r>
              <a:rPr lang="el-GR" sz="2700" smtClean="0">
                <a:solidFill>
                  <a:srgbClr val="0070C0"/>
                </a:solidFill>
              </a:rPr>
              <a:t>σε χαμηλές θερμοκρασίες </a:t>
            </a:r>
            <a:r>
              <a:rPr lang="el-GR" sz="2700" smtClean="0"/>
              <a:t>και επιβιώνει για μεγάλο χρονικό διάστημα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>
                <a:solidFill>
                  <a:srgbClr val="0070C0"/>
                </a:solidFill>
              </a:rPr>
              <a:t>Δεν μειώνεται κατά τη ζύμωση </a:t>
            </a:r>
            <a:r>
              <a:rPr lang="el-GR" sz="2700" smtClean="0"/>
              <a:t>του γάλακτος ή των αλλαντικών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>
                <a:solidFill>
                  <a:srgbClr val="0070C0"/>
                </a:solidFill>
              </a:rPr>
              <a:t>Ανιχνεύεται</a:t>
            </a:r>
            <a:r>
              <a:rPr lang="el-GR" sz="2700" smtClean="0"/>
              <a:t> συχνά στο </a:t>
            </a:r>
            <a:r>
              <a:rPr lang="el-GR" sz="2700" smtClean="0">
                <a:solidFill>
                  <a:srgbClr val="0070C0"/>
                </a:solidFill>
              </a:rPr>
              <a:t>πάτωμα</a:t>
            </a:r>
            <a:r>
              <a:rPr lang="el-GR" sz="2700" smtClean="0"/>
              <a:t> και στα </a:t>
            </a:r>
            <a:r>
              <a:rPr lang="el-GR" sz="2700" smtClean="0">
                <a:solidFill>
                  <a:srgbClr val="0070C0"/>
                </a:solidFill>
              </a:rPr>
              <a:t>μηχανήματα </a:t>
            </a:r>
            <a:r>
              <a:rPr lang="el-GR" sz="2700" smtClean="0"/>
              <a:t>χώρων επεξεργασίας τροφίμων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Προσκολλάται σε επιφάνειες και δημιουργεί </a:t>
            </a:r>
            <a:r>
              <a:rPr lang="el-GR" sz="2700" smtClean="0">
                <a:solidFill>
                  <a:srgbClr val="0070C0"/>
                </a:solidFill>
              </a:rPr>
              <a:t>βιοϋμένιο</a:t>
            </a:r>
            <a:r>
              <a:rPr lang="el-GR" sz="2700" smtClean="0"/>
              <a:t>, όπου τα κύτταρα της είναι πολύ ανθεκτικά στα απολυμαντικά. Γι’αυτό συνίσταται καλός καθαρισμός του χώρου επεξεργασίας πριν την απολύμανση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en-US" sz="4000" i="1" smtClean="0"/>
              <a:t>Salmonella</a:t>
            </a:r>
            <a:endParaRPr lang="el-GR" sz="4000" i="1" smtClean="0"/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50736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700" smtClean="0"/>
              <a:t>Ανήκει στην οικογένεια των </a:t>
            </a:r>
            <a:r>
              <a:rPr lang="en-US" sz="2700" smtClean="0"/>
              <a:t>Enterobacteriaceae</a:t>
            </a:r>
            <a:r>
              <a:rPr lang="el-GR" sz="2700" smtClean="0"/>
              <a:t>. Είναι αερόβια ή προαιρετικά αναερόβια, αρνητικά κατά </a:t>
            </a:r>
            <a:r>
              <a:rPr lang="en-US" sz="2700" smtClean="0"/>
              <a:t>Gram</a:t>
            </a:r>
            <a:r>
              <a:rPr lang="el-GR" sz="2700" smtClean="0"/>
              <a:t>, ραβδόμορφα, δεν σχηματίζουν σπόρια και παρουσιάζουν </a:t>
            </a:r>
            <a:r>
              <a:rPr lang="el-GR" sz="2700" smtClean="0">
                <a:solidFill>
                  <a:srgbClr val="0070C0"/>
                </a:solidFill>
              </a:rPr>
              <a:t>μικρή θερμοανθεκτικότητα</a:t>
            </a:r>
            <a:endParaRPr lang="en-US" sz="27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Με ορολογικές δοκιμές διακρίνονται περισσότεροι από 2.541 τύποι.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Σήμερα χωρίζονται σε δύο είδη: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i="1" smtClean="0">
                <a:solidFill>
                  <a:srgbClr val="0070C0"/>
                </a:solidFill>
              </a:rPr>
              <a:t>S. enterica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i="1" smtClean="0">
                <a:solidFill>
                  <a:srgbClr val="0070C0"/>
                </a:solidFill>
              </a:rPr>
              <a:t>S. bongori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Παλαιότερα οι ορότυποι των σαλμονελλών θεωρούνταν είδη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Παράγοντες που Επηρεάζουν την Ανάπτυξη των Σαλμονελλών</a:t>
            </a:r>
          </a:p>
        </p:txBody>
      </p:sp>
      <p:sp>
        <p:nvSpPr>
          <p:cNvPr id="165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Θερμοκρασία</a:t>
            </a:r>
          </a:p>
          <a:p>
            <a:r>
              <a:rPr lang="el-GR" sz="2800" smtClean="0"/>
              <a:t>2-45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 με άριστη τους 37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>
              <a:buFont typeface="Arial" charset="0"/>
              <a:buNone/>
            </a:pPr>
            <a:endParaRPr lang="el-GR" sz="280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pH</a:t>
            </a:r>
            <a:endParaRPr lang="el-GR" sz="2800" smtClean="0">
              <a:solidFill>
                <a:srgbClr val="0070C0"/>
              </a:solidFill>
            </a:endParaRPr>
          </a:p>
          <a:p>
            <a:r>
              <a:rPr lang="el-GR" sz="2800" smtClean="0"/>
              <a:t>4.5-9.5 με άριστο 6.5-7.5</a:t>
            </a:r>
          </a:p>
          <a:p>
            <a:r>
              <a:rPr lang="el-GR" sz="2800" smtClean="0"/>
              <a:t>Από τα οργανικά οξέα που χρησιμοποιούνται για τη ρύθμιση του </a:t>
            </a:r>
            <a:r>
              <a:rPr lang="en-US" sz="2800" smtClean="0"/>
              <a:t>pH</a:t>
            </a:r>
            <a:r>
              <a:rPr lang="el-GR" sz="2800" smtClean="0"/>
              <a:t> των τροφίμων το προπιονικό και το οξικό έχουν καλύτερη βακτηριοκτόνο δράση απ’ ότι το γαλακτικό και κιτρικό οξύ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Παράγοντες που Επηρεάζουν την Ανάπτυξη των Σαλμονελλών</a:t>
            </a:r>
          </a:p>
        </p:txBody>
      </p:sp>
      <p:sp>
        <p:nvSpPr>
          <p:cNvPr id="166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NaCl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Αναστέλλονται με 3-4% </a:t>
            </a:r>
            <a:r>
              <a:rPr lang="en-US" sz="2800" smtClean="0"/>
              <a:t>NaCl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Αυξανόμενης της θερμοκρασίας ή σε συνθήκες κενού, αυξάνεται η ανθεκτικότητα σε </a:t>
            </a:r>
            <a:r>
              <a:rPr lang="en-US" sz="2800" smtClean="0"/>
              <a:t>NaCl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endParaRPr lang="el-GR" sz="2800" smtClean="0"/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Ενεργότητα νερού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Άριστη 0.995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</a:t>
            </a:r>
            <a:r>
              <a:rPr lang="en-US" sz="2800" smtClean="0"/>
              <a:t>aw</a:t>
            </a:r>
            <a:r>
              <a:rPr lang="el-GR" sz="2800" smtClean="0"/>
              <a:t> &lt; 0.93 αναστέλλεται η ανάπτυξη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 στη θέρμανση</a:t>
            </a:r>
          </a:p>
        </p:txBody>
      </p:sp>
      <p:sp>
        <p:nvSpPr>
          <p:cNvPr id="167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Καταστρέφονται</a:t>
            </a:r>
            <a:r>
              <a:rPr lang="el-GR" sz="2800" smtClean="0"/>
              <a:t> στη θερμοκρασία </a:t>
            </a:r>
            <a:r>
              <a:rPr lang="el-GR" sz="2800" smtClean="0">
                <a:solidFill>
                  <a:srgbClr val="0070C0"/>
                </a:solidFill>
              </a:rPr>
              <a:t>παστερίωσης</a:t>
            </a:r>
            <a:r>
              <a:rPr lang="el-GR" sz="2800" smtClean="0"/>
              <a:t> του γάλακτος</a:t>
            </a:r>
          </a:p>
          <a:p>
            <a:pPr algn="just">
              <a:buFont typeface="Arial" charset="0"/>
              <a:buNone/>
            </a:pP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Γενικά οι σαλμονέλλες είναι </a:t>
            </a:r>
            <a:r>
              <a:rPr lang="el-GR" sz="2800" smtClean="0">
                <a:solidFill>
                  <a:srgbClr val="0070C0"/>
                </a:solidFill>
              </a:rPr>
              <a:t>ευαίσθητες στη θέρμανση </a:t>
            </a:r>
            <a:r>
              <a:rPr lang="el-GR" sz="2800" smtClean="0"/>
              <a:t>αν και η θερμοανθεκτικότητα τους εξαρτάται από τη σύνθεση του τροφίμου, </a:t>
            </a:r>
            <a:r>
              <a:rPr lang="en-US" sz="2800" smtClean="0"/>
              <a:t>aw</a:t>
            </a:r>
            <a:r>
              <a:rPr lang="el-GR" sz="2800" smtClean="0"/>
              <a:t> και το </a:t>
            </a:r>
            <a:r>
              <a:rPr lang="en-US" sz="2800" smtClean="0"/>
              <a:t>pH</a:t>
            </a:r>
            <a:endParaRPr lang="el-GR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5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500" i="1" smtClean="0">
                <a:solidFill>
                  <a:srgbClr val="0070C0"/>
                </a:solidFill>
              </a:rPr>
              <a:t>B. cereus</a:t>
            </a:r>
            <a:r>
              <a:rPr lang="el-GR" sz="3500" i="1" smtClean="0">
                <a:solidFill>
                  <a:srgbClr val="0070C0"/>
                </a:solidFill>
              </a:rPr>
              <a:t> </a:t>
            </a:r>
            <a:r>
              <a:rPr lang="el-GR" sz="3500" smtClean="0">
                <a:solidFill>
                  <a:srgbClr val="0070C0"/>
                </a:solidFill>
              </a:rPr>
              <a:t>και το Σχηματισμό Σπορίων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Θερμοκρασία</a:t>
            </a:r>
          </a:p>
          <a:p>
            <a:r>
              <a:rPr lang="el-GR" smtClean="0"/>
              <a:t>Μεσόφιλος, αναπτύσσεται σε 4-50</a:t>
            </a:r>
            <a:r>
              <a:rPr lang="en-US" baseline="30000" smtClean="0"/>
              <a:t>o</a:t>
            </a:r>
            <a:r>
              <a:rPr lang="en-US" smtClean="0"/>
              <a:t>C</a:t>
            </a:r>
            <a:r>
              <a:rPr lang="el-GR" smtClean="0"/>
              <a:t>. Άριστη Τ ανάπτυξης 30-37</a:t>
            </a:r>
            <a:r>
              <a:rPr lang="en-US" baseline="30000" smtClean="0"/>
              <a:t>o</a:t>
            </a:r>
            <a:r>
              <a:rPr lang="en-US" smtClean="0"/>
              <a:t>C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pH</a:t>
            </a:r>
            <a:endParaRPr lang="el-GR" smtClean="0">
              <a:solidFill>
                <a:srgbClr val="0070C0"/>
              </a:solidFill>
            </a:endParaRPr>
          </a:p>
          <a:p>
            <a:r>
              <a:rPr lang="el-GR" smtClean="0"/>
              <a:t>Αναπτύσσεται σε </a:t>
            </a:r>
            <a:r>
              <a:rPr lang="en-US" smtClean="0"/>
              <a:t>pH</a:t>
            </a:r>
            <a:r>
              <a:rPr lang="el-GR" smtClean="0"/>
              <a:t> 4.9-9.3. Άριστο </a:t>
            </a:r>
            <a:r>
              <a:rPr lang="en-US" smtClean="0"/>
              <a:t>pH=7.2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NaCl</a:t>
            </a:r>
          </a:p>
          <a:p>
            <a:r>
              <a:rPr lang="el-GR" smtClean="0"/>
              <a:t>Η ανάπτυξη αναστέλλεται σε [</a:t>
            </a:r>
            <a:r>
              <a:rPr lang="en-US" smtClean="0"/>
              <a:t>NaCl] &gt; 8%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Πηγές των Σαλμονελλών</a:t>
            </a:r>
          </a:p>
        </p:txBody>
      </p:sp>
      <p:sp>
        <p:nvSpPr>
          <p:cNvPr id="168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Πηγή</a:t>
            </a:r>
            <a:r>
              <a:rPr lang="el-GR" sz="2800" smtClean="0"/>
              <a:t> είναι το </a:t>
            </a:r>
            <a:r>
              <a:rPr lang="el-GR" sz="2800" smtClean="0">
                <a:solidFill>
                  <a:srgbClr val="0070C0"/>
                </a:solidFill>
              </a:rPr>
              <a:t>πεπτικό σύστημα </a:t>
            </a:r>
            <a:r>
              <a:rPr lang="el-GR" sz="2800" smtClean="0"/>
              <a:t>των θερμόαιμων και ψυχρόαιμων ζώων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Με τα </a:t>
            </a:r>
            <a:r>
              <a:rPr lang="el-GR" sz="2800" smtClean="0">
                <a:solidFill>
                  <a:srgbClr val="0070C0"/>
                </a:solidFill>
              </a:rPr>
              <a:t>κόπρανα</a:t>
            </a:r>
            <a:r>
              <a:rPr lang="el-GR" sz="2800" smtClean="0"/>
              <a:t> μεταδίδονται στο νερό και τα τρόφιμα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Μεταδίδονται επίσης με </a:t>
            </a:r>
            <a:r>
              <a:rPr lang="el-GR" sz="2800" smtClean="0">
                <a:solidFill>
                  <a:srgbClr val="0070C0"/>
                </a:solidFill>
              </a:rPr>
              <a:t>επαφή</a:t>
            </a:r>
            <a:r>
              <a:rPr lang="el-GR" sz="2800" smtClean="0"/>
              <a:t> στα τρόφιμα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Τρωκτικά και μύγες </a:t>
            </a:r>
            <a:r>
              <a:rPr lang="el-GR" sz="2800" smtClean="0"/>
              <a:t>έχουν ιδιαίτερη σημασία στη μετάδοση των σαλμονελλών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el-GR" sz="3600" smtClean="0"/>
              <a:t>Τρόφιμα που Εμπλέκονται με Σαλμονέλλωση</a:t>
            </a:r>
          </a:p>
        </p:txBody>
      </p:sp>
      <p:sp>
        <p:nvSpPr>
          <p:cNvPr id="169987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49688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/>
              <a:t>Κυρίως το </a:t>
            </a:r>
            <a:r>
              <a:rPr lang="el-GR" sz="2600" smtClean="0">
                <a:solidFill>
                  <a:srgbClr val="0070C0"/>
                </a:solidFill>
              </a:rPr>
              <a:t>κρέας</a:t>
            </a:r>
            <a:r>
              <a:rPr lang="el-GR" sz="2600" smtClean="0"/>
              <a:t> και τα </a:t>
            </a:r>
            <a:r>
              <a:rPr lang="el-GR" sz="2600" smtClean="0">
                <a:solidFill>
                  <a:srgbClr val="0070C0"/>
                </a:solidFill>
              </a:rPr>
              <a:t>πουλερικά</a:t>
            </a:r>
            <a:r>
              <a:rPr lang="el-GR" sz="2600" smtClean="0"/>
              <a:t> αν μετά την επεξεργασία μολυνθούν με νωπά σφάγια ή το προσωπικό του σφαγείου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Στα </a:t>
            </a:r>
            <a:r>
              <a:rPr lang="el-GR" sz="2600" smtClean="0">
                <a:solidFill>
                  <a:srgbClr val="0070C0"/>
                </a:solidFill>
              </a:rPr>
              <a:t>ζυμούμενα αλλαντικά </a:t>
            </a:r>
            <a:r>
              <a:rPr lang="el-GR" sz="2600" smtClean="0"/>
              <a:t>μπορεί να αναπτυχθούν αν διατηρηθούν για μεγάλο χρονικό διάστημα σε θερμοκρασίες περιβάλλοντος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Εμπλέκονται ακόμα: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300" smtClean="0">
                <a:solidFill>
                  <a:srgbClr val="0070C0"/>
                </a:solidFill>
              </a:rPr>
              <a:t>νωπό γάλα, παγωτό, τυριά και αφυδατωμένο γάλα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300" smtClean="0">
                <a:solidFill>
                  <a:srgbClr val="0070C0"/>
                </a:solidFill>
              </a:rPr>
              <a:t>πουλερικά, αυγά </a:t>
            </a:r>
            <a:r>
              <a:rPr lang="el-GR" sz="2300" smtClean="0"/>
              <a:t>και προϊόντα ζαχαροπλαστικής ή τρόφιμα που τα περιέχουν και δεν υφίστανται επαρκή θερμική επεξεργασία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300" smtClean="0">
                <a:solidFill>
                  <a:srgbClr val="0070C0"/>
                </a:solidFill>
              </a:rPr>
              <a:t>Κακάο, σοκολάτα και αφυδατωμένη ινδική καρύδα</a:t>
            </a:r>
            <a:r>
              <a:rPr lang="el-GR" sz="2300" smtClean="0"/>
              <a:t> αφού επιβιώνουν σε αφυδατωμένα προϊόντα</a:t>
            </a:r>
            <a:endParaRPr lang="el-GR" sz="23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l-GR" sz="4000" smtClean="0"/>
              <a:t>Συμπτώματα της Σαλμονέλλωσης</a:t>
            </a:r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συμπτώματα παρουσιάζονται μετά από </a:t>
            </a:r>
            <a:r>
              <a:rPr lang="el-GR" sz="2800" smtClean="0">
                <a:solidFill>
                  <a:srgbClr val="0070C0"/>
                </a:solidFill>
              </a:rPr>
              <a:t>12-14 ώρες</a:t>
            </a:r>
            <a:r>
              <a:rPr lang="el-GR" sz="2800" smtClean="0"/>
              <a:t> από τη λήψη τροφής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Περιλαμβάνουν </a:t>
            </a:r>
            <a:r>
              <a:rPr lang="el-GR" sz="2800" smtClean="0">
                <a:solidFill>
                  <a:srgbClr val="0070C0"/>
                </a:solidFill>
              </a:rPr>
              <a:t>ναυτία, εμετό, κοιλιακούς πόνους και διάρροια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Ποσοστό θνησιμότητας </a:t>
            </a:r>
            <a:r>
              <a:rPr lang="el-GR" sz="2800" smtClean="0"/>
              <a:t>4.1% αλλά σε άτομα άνω των 50 ετών είναι 21% και στα νεογέννητα 5.8%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el-GR" sz="3600" smtClean="0"/>
              <a:t>Μέτρα για την Καταστροφή των Σαλμονελλών στα Τρόφιμα</a:t>
            </a:r>
          </a:p>
        </p:txBody>
      </p:sp>
      <p:sp>
        <p:nvSpPr>
          <p:cNvPr id="172035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600" smtClean="0"/>
              <a:t>Στο κρέας, αυγά και τα πουλερικά καταστρέφονται με το </a:t>
            </a:r>
            <a:r>
              <a:rPr lang="el-GR" sz="2600" smtClean="0">
                <a:solidFill>
                  <a:srgbClr val="0070C0"/>
                </a:solidFill>
              </a:rPr>
              <a:t>μαγείρεμα</a:t>
            </a:r>
            <a:r>
              <a:rPr lang="el-GR" sz="2600" smtClean="0"/>
              <a:t>. Τα αυγά πρέπει να συντηρούνται στους &lt;7</a:t>
            </a:r>
            <a:r>
              <a:rPr lang="en-US" sz="2400" baseline="30000" smtClean="0"/>
              <a:t>o</a:t>
            </a:r>
            <a:r>
              <a:rPr lang="en-US" sz="2600" smtClean="0"/>
              <a:t>C</a:t>
            </a:r>
            <a:r>
              <a:rPr lang="el-GR" sz="2600" smtClean="0"/>
              <a:t>. Με τη </a:t>
            </a:r>
            <a:r>
              <a:rPr lang="el-GR" sz="2600" smtClean="0">
                <a:solidFill>
                  <a:srgbClr val="0070C0"/>
                </a:solidFill>
              </a:rPr>
              <a:t>παστερίωση</a:t>
            </a:r>
            <a:r>
              <a:rPr lang="el-GR" sz="2600" smtClean="0"/>
              <a:t> του γάλακτος καταστρέφονται. Στα αφυδατωμένα τρόφιμα μπορεί να επιβιώσουν μέχρι και 3 χρόνια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Κύρια πηγή μόλυνσης της σοκολάτας θεωρείται το </a:t>
            </a:r>
            <a:r>
              <a:rPr lang="el-GR" sz="2600" smtClean="0">
                <a:solidFill>
                  <a:srgbClr val="0070C0"/>
                </a:solidFill>
              </a:rPr>
              <a:t>κακάο</a:t>
            </a:r>
            <a:r>
              <a:rPr lang="el-GR" sz="2600" smtClean="0"/>
              <a:t>. Το βακτήριο προστατεύεται λόγω των λιπαρών που υπάρχουν στο τρόφιμο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Κατά τη διάρκεια της </a:t>
            </a:r>
            <a:r>
              <a:rPr lang="el-GR" sz="2600" smtClean="0">
                <a:solidFill>
                  <a:srgbClr val="0070C0"/>
                </a:solidFill>
              </a:rPr>
              <a:t>ζύμωσης</a:t>
            </a:r>
            <a:r>
              <a:rPr lang="el-GR" sz="2600" smtClean="0"/>
              <a:t> των αλλαντικών και τυριών μειώνεται ο αριθμός του </a:t>
            </a:r>
            <a:r>
              <a:rPr lang="en-US" sz="2600" smtClean="0"/>
              <a:t>m/o</a:t>
            </a:r>
            <a:r>
              <a:rPr lang="el-GR" sz="2600" smtClean="0"/>
              <a:t>. Ο ρυθμός καταστροφής εξαρτάται από τη Τ, </a:t>
            </a:r>
            <a:r>
              <a:rPr lang="en-US" sz="2600" smtClean="0"/>
              <a:t>pH</a:t>
            </a:r>
            <a:r>
              <a:rPr lang="el-GR" sz="2600" smtClean="0"/>
              <a:t>, </a:t>
            </a:r>
            <a:r>
              <a:rPr lang="en-US" sz="2600" smtClean="0"/>
              <a:t>aw</a:t>
            </a:r>
            <a:r>
              <a:rPr lang="el-GR" sz="2600" smtClean="0"/>
              <a:t>, [</a:t>
            </a:r>
            <a:r>
              <a:rPr lang="en-US" sz="2600" smtClean="0"/>
              <a:t>NaCl]</a:t>
            </a:r>
            <a:r>
              <a:rPr lang="el-GR" sz="2600" smtClean="0"/>
              <a:t>, τον καπνισμό και τον ορότυπο των σαλμονελλών</a:t>
            </a:r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4000" i="1" smtClean="0"/>
              <a:t>Shigella</a:t>
            </a:r>
            <a:endParaRPr lang="el-GR" sz="4000" i="1" smtClean="0"/>
          </a:p>
        </p:txBody>
      </p:sp>
      <p:sp>
        <p:nvSpPr>
          <p:cNvPr id="173059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6418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Ανήκει στην οικογένεια </a:t>
            </a:r>
            <a:r>
              <a:rPr lang="en-US" sz="2800" smtClean="0"/>
              <a:t>Enterobacteriaceae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Περιλαμβάνει τα είδη: </a:t>
            </a:r>
            <a:r>
              <a:rPr lang="en-US" sz="2800" i="1" smtClean="0">
                <a:solidFill>
                  <a:srgbClr val="0070C0"/>
                </a:solidFill>
              </a:rPr>
              <a:t>S. dysenteriae</a:t>
            </a:r>
            <a:r>
              <a:rPr lang="en-US" sz="2800" smtClean="0">
                <a:solidFill>
                  <a:srgbClr val="0070C0"/>
                </a:solidFill>
              </a:rPr>
              <a:t>, </a:t>
            </a:r>
            <a:r>
              <a:rPr lang="en-US" sz="2800" i="1" smtClean="0">
                <a:solidFill>
                  <a:srgbClr val="0070C0"/>
                </a:solidFill>
              </a:rPr>
              <a:t>S. flexneri</a:t>
            </a:r>
            <a:r>
              <a:rPr lang="en-US" sz="2800" smtClean="0">
                <a:solidFill>
                  <a:srgbClr val="0070C0"/>
                </a:solidFill>
              </a:rPr>
              <a:t>, </a:t>
            </a:r>
            <a:r>
              <a:rPr lang="en-US" sz="2800" i="1" smtClean="0">
                <a:solidFill>
                  <a:srgbClr val="0070C0"/>
                </a:solidFill>
              </a:rPr>
              <a:t>S. boydii </a:t>
            </a:r>
            <a:r>
              <a:rPr lang="el-GR" sz="2800" smtClean="0">
                <a:solidFill>
                  <a:srgbClr val="0070C0"/>
                </a:solidFill>
              </a:rPr>
              <a:t>και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i="1" smtClean="0">
                <a:solidFill>
                  <a:srgbClr val="0070C0"/>
                </a:solidFill>
              </a:rPr>
              <a:t>S. sonnei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Αρνητικά κατά </a:t>
            </a:r>
            <a:r>
              <a:rPr lang="en-US" sz="2800" smtClean="0"/>
              <a:t>Gram</a:t>
            </a:r>
            <a:r>
              <a:rPr lang="el-GR" sz="2800" smtClean="0"/>
              <a:t>, ραβδόμορφα</a:t>
            </a:r>
            <a:r>
              <a:rPr lang="en-US" sz="2800" smtClean="0"/>
              <a:t> </a:t>
            </a:r>
            <a:r>
              <a:rPr lang="el-GR" sz="2800" smtClean="0"/>
              <a:t>βακτήρια, αερόβια, προαιρετικά αναερόβια, χωρίς κινητικότητα. Δεν παράγουν </a:t>
            </a:r>
            <a:r>
              <a:rPr lang="en-US" sz="2800" smtClean="0"/>
              <a:t>H</a:t>
            </a:r>
            <a:r>
              <a:rPr lang="en-US" sz="2800" baseline="-25000" smtClean="0"/>
              <a:t>2</a:t>
            </a:r>
            <a:r>
              <a:rPr lang="en-US" sz="2800" smtClean="0"/>
              <a:t>S</a:t>
            </a:r>
            <a:r>
              <a:rPr lang="el-GR" sz="2800" smtClean="0"/>
              <a:t>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Παράγοντες που Επηρεάζουν την Ανάπτυξη των Σιγγελλών</a:t>
            </a:r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Θερμοκρασία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Αναπτύσσονται σε θερμοκρασίες 10-48ο</a:t>
            </a:r>
            <a:r>
              <a:rPr lang="en-US" sz="2800" smtClean="0"/>
              <a:t>C</a:t>
            </a:r>
            <a:r>
              <a:rPr lang="el-GR" sz="2800" smtClean="0"/>
              <a:t> με άριστη τους 37</a:t>
            </a:r>
            <a:r>
              <a:rPr lang="en-US" sz="2800" baseline="30000" smtClean="0"/>
              <a:t>o</a:t>
            </a:r>
            <a:r>
              <a:rPr lang="en-US" sz="2800" smtClean="0"/>
              <a:t>C.</a:t>
            </a:r>
            <a:endParaRPr lang="el-GR" sz="2800" smtClean="0"/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NaCl</a:t>
            </a:r>
            <a:endParaRPr lang="el-GR" sz="28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συγκεντρώσεις 4-5% αναστέλλεται η ανάπτυξη τους</a:t>
            </a:r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pH</a:t>
            </a:r>
            <a:endParaRPr lang="el-GR" sz="28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Άριστο </a:t>
            </a:r>
            <a:r>
              <a:rPr lang="en-US" sz="2800" smtClean="0"/>
              <a:t>pH</a:t>
            </a:r>
            <a:r>
              <a:rPr lang="el-GR" sz="2800" smtClean="0"/>
              <a:t> 6.0-8.0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 στη Θέρμανση</a:t>
            </a:r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26654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mtClean="0"/>
              <a:t>Σχετικά ευαίσθητες στη θέρμανση</a:t>
            </a:r>
          </a:p>
          <a:p>
            <a:pPr>
              <a:buFont typeface="Wingdings" pitchFamily="2" charset="2"/>
              <a:buChar char="Ø"/>
            </a:pPr>
            <a:r>
              <a:rPr lang="el-GR" smtClean="0"/>
              <a:t>Θερμοανθεκτικότητα παρόμοια με αυτήν της </a:t>
            </a:r>
            <a:r>
              <a:rPr lang="en-US" i="1" smtClean="0"/>
              <a:t>E. coli</a:t>
            </a:r>
            <a:endParaRPr lang="el-GR" i="1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l-GR" sz="4000" smtClean="0"/>
              <a:t>Επιβίωση στα Τρόφιμα</a:t>
            </a:r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τρόφιμα που συντηρούνται σε θερμοκρασίες </a:t>
            </a:r>
            <a:r>
              <a:rPr lang="el-GR" sz="2800" smtClean="0">
                <a:solidFill>
                  <a:srgbClr val="0070C0"/>
                </a:solidFill>
              </a:rPr>
              <a:t>κατάψυξης</a:t>
            </a:r>
            <a:r>
              <a:rPr lang="el-GR" sz="2800" smtClean="0"/>
              <a:t> (-20</a:t>
            </a:r>
            <a:r>
              <a:rPr lang="en-US" sz="2800" baseline="30000" smtClean="0"/>
              <a:t>o</a:t>
            </a:r>
            <a:r>
              <a:rPr lang="en-US" sz="2800" smtClean="0"/>
              <a:t>C)</a:t>
            </a:r>
            <a:r>
              <a:rPr lang="el-GR" sz="2800" smtClean="0"/>
              <a:t> </a:t>
            </a:r>
            <a:r>
              <a:rPr lang="el-GR" sz="2800" smtClean="0">
                <a:solidFill>
                  <a:srgbClr val="0070C0"/>
                </a:solidFill>
              </a:rPr>
              <a:t>ή ψύξης</a:t>
            </a:r>
            <a:r>
              <a:rPr lang="el-GR" sz="2800" smtClean="0"/>
              <a:t>, οι σιγγέλλες </a:t>
            </a:r>
            <a:r>
              <a:rPr lang="el-GR" sz="2800" smtClean="0">
                <a:solidFill>
                  <a:srgbClr val="0070C0"/>
                </a:solidFill>
              </a:rPr>
              <a:t>επιβιώνουν</a:t>
            </a:r>
            <a:r>
              <a:rPr lang="el-GR" sz="2800" smtClean="0"/>
              <a:t> για μεγάλο διάστημα.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</a:t>
            </a:r>
            <a:r>
              <a:rPr lang="el-GR" sz="2800" smtClean="0">
                <a:solidFill>
                  <a:srgbClr val="0070C0"/>
                </a:solidFill>
              </a:rPr>
              <a:t>θερμοκρασίες περιβάλλοντος δεν επιβιώνουν </a:t>
            </a:r>
            <a:r>
              <a:rPr lang="el-GR" sz="2800" smtClean="0"/>
              <a:t>τόσο καλά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επιβίωση εξαρτάται από τη [</a:t>
            </a:r>
            <a:r>
              <a:rPr lang="en-US" sz="2800" smtClean="0"/>
              <a:t>NaCl]</a:t>
            </a:r>
            <a:r>
              <a:rPr lang="el-GR" sz="2800" smtClean="0"/>
              <a:t> και το </a:t>
            </a:r>
            <a:r>
              <a:rPr lang="en-US" sz="2800" smtClean="0"/>
              <a:t>pH</a:t>
            </a:r>
            <a:endParaRPr lang="el-GR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Πηγές Σιγγελλών</a:t>
            </a: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Πηγή ο </a:t>
            </a:r>
            <a:r>
              <a:rPr lang="el-GR" sz="2800" smtClean="0">
                <a:solidFill>
                  <a:srgbClr val="0070C0"/>
                </a:solidFill>
              </a:rPr>
              <a:t>εντερικός σωλήνας </a:t>
            </a:r>
            <a:r>
              <a:rPr lang="el-GR" sz="2800" smtClean="0"/>
              <a:t>ανθρώπου και πιθήκων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Με τα κόπρανα μεταδίδονται στο νερό και στα τρόφιμα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Τρόφιμα που Εμπλέκονται σε Σιγγελλώσεις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06558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Αποτελούν το </a:t>
            </a:r>
            <a:r>
              <a:rPr lang="el-GR" sz="2800" smtClean="0">
                <a:solidFill>
                  <a:srgbClr val="0070C0"/>
                </a:solidFill>
              </a:rPr>
              <a:t>τρίτο κατά σειρά αίτιο </a:t>
            </a:r>
            <a:r>
              <a:rPr lang="el-GR" sz="2800" smtClean="0"/>
              <a:t>τροφικών μολύνσεων με ποσοστό 12%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Κυριότερα τρόφιμα </a:t>
            </a:r>
            <a:r>
              <a:rPr lang="el-GR" sz="2800" smtClean="0"/>
              <a:t>που εμπλέκονται είναι κεφαλόποδα, μαλακόστρακα, τα φρούτα, τα λαχανικά, το κοτόπουλο και οι σαλάτες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500" smtClean="0">
                <a:solidFill>
                  <a:srgbClr val="0070C0"/>
                </a:solidFill>
              </a:rPr>
              <a:t>Παράγοντες που Επηρεάζουν την Ανάπτυξη του </a:t>
            </a:r>
            <a:r>
              <a:rPr lang="en-US" sz="3500" i="1" smtClean="0">
                <a:solidFill>
                  <a:srgbClr val="0070C0"/>
                </a:solidFill>
              </a:rPr>
              <a:t>B. cereus</a:t>
            </a:r>
            <a:r>
              <a:rPr lang="el-GR" sz="3500" i="1" smtClean="0">
                <a:solidFill>
                  <a:srgbClr val="0070C0"/>
                </a:solidFill>
              </a:rPr>
              <a:t> </a:t>
            </a:r>
            <a:r>
              <a:rPr lang="el-GR" sz="3500" smtClean="0">
                <a:solidFill>
                  <a:srgbClr val="0070C0"/>
                </a:solidFill>
              </a:rPr>
              <a:t>και το Σχηματισμό Σπορίων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>
                <a:solidFill>
                  <a:srgbClr val="0070C0"/>
                </a:solidFill>
              </a:rPr>
              <a:t>Ενεργότητα νερού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υποστρώματα με </a:t>
            </a:r>
            <a:r>
              <a:rPr lang="en-US" sz="2800" smtClean="0"/>
              <a:t>NaCl</a:t>
            </a:r>
            <a:r>
              <a:rPr lang="el-GR" sz="2800" smtClean="0"/>
              <a:t> η </a:t>
            </a:r>
            <a:r>
              <a:rPr lang="en-US" sz="2800" smtClean="0"/>
              <a:t>aw</a:t>
            </a:r>
            <a:r>
              <a:rPr lang="el-GR" sz="2800" smtClean="0"/>
              <a:t> είναι 0.95 ενώ σε υποστρώματα με γλυκερόλη είναι 0.85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σπόρια εκβλαστάνουν σε </a:t>
            </a:r>
            <a:r>
              <a:rPr lang="en-US" sz="2800" smtClean="0"/>
              <a:t>aw</a:t>
            </a:r>
            <a:r>
              <a:rPr lang="el-GR" sz="2800" smtClean="0"/>
              <a:t> 0.98 παρουσία </a:t>
            </a:r>
            <a:r>
              <a:rPr lang="en-US" sz="2800" smtClean="0"/>
              <a:t>NaCl</a:t>
            </a:r>
            <a:r>
              <a:rPr lang="el-GR" sz="2800" smtClean="0"/>
              <a:t> αλλά μειούμενης της τιμής </a:t>
            </a:r>
            <a:r>
              <a:rPr lang="en-US" sz="2800" smtClean="0"/>
              <a:t>aw</a:t>
            </a:r>
            <a:r>
              <a:rPr lang="el-GR" sz="2800" smtClean="0"/>
              <a:t> μειώνεται και ο ρυθμός εκβλάστησης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Γενικά σε τρόφιμα με </a:t>
            </a:r>
            <a:r>
              <a:rPr lang="en-US" sz="2800" smtClean="0"/>
              <a:t>aw</a:t>
            </a:r>
            <a:r>
              <a:rPr lang="el-GR" sz="2800" smtClean="0"/>
              <a:t> &lt; 0.90 δεν αναπτύσσεται ο </a:t>
            </a:r>
            <a:r>
              <a:rPr lang="en-US" sz="2800" i="1" smtClean="0"/>
              <a:t>B. cereus</a:t>
            </a:r>
            <a:endParaRPr lang="el-GR" sz="2800" i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l-GR" sz="4000" smtClean="0"/>
              <a:t>Συμπτώματα της Τροφολοίμωξης</a:t>
            </a: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τροφολοίμωξη προκαλείται από την ελευθέρωση μιας </a:t>
            </a:r>
            <a:r>
              <a:rPr lang="el-GR" sz="2800" smtClean="0">
                <a:solidFill>
                  <a:srgbClr val="0070C0"/>
                </a:solidFill>
              </a:rPr>
              <a:t>ενδοτοξίνης</a:t>
            </a:r>
            <a:r>
              <a:rPr lang="el-GR" sz="2800" smtClean="0"/>
              <a:t> που προσβάλλει το επιθήλιο του εντέρου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ασθένεια εμφανίζεται σε </a:t>
            </a:r>
            <a:r>
              <a:rPr lang="el-GR" sz="2800" smtClean="0">
                <a:solidFill>
                  <a:srgbClr val="0070C0"/>
                </a:solidFill>
              </a:rPr>
              <a:t>1-7 ημέρες </a:t>
            </a:r>
            <a:r>
              <a:rPr lang="el-GR" sz="2800" smtClean="0"/>
              <a:t>μετά τη λήψη της τροφής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συμπτώματα είναι </a:t>
            </a:r>
            <a:r>
              <a:rPr lang="el-GR" sz="2800" smtClean="0">
                <a:solidFill>
                  <a:srgbClr val="0070C0"/>
                </a:solidFill>
              </a:rPr>
              <a:t>κοιλιακοί πόνοι, πυρετός, ρίγος και διάρροια συνήθως αιματηρή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Μέτρα για τη Πρόληψη της Σιγγέλλωσης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1036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l-GR" sz="2800" smtClean="0"/>
              <a:t>Προτείνεται τα τρόφιμα να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παρασκευάζονται με υγιεινές συνθήκες,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να γίνεται καλή θερμική επεξεργασία,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να αποφεύγονται επιμολύνσεις του νερού με κόπρανα,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έντομα να μην έρχονται σε επαφή με τα τρόφιμα,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το προσωπικό να τηρεί τους κανόνες υγιεινής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 στη Θέρμανση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</a:t>
            </a:r>
            <a:r>
              <a:rPr lang="el-GR" sz="2800" smtClean="0">
                <a:solidFill>
                  <a:srgbClr val="0070C0"/>
                </a:solidFill>
              </a:rPr>
              <a:t>βλαστικά κύτταρα </a:t>
            </a:r>
            <a:r>
              <a:rPr lang="el-GR" sz="2800" smtClean="0"/>
              <a:t>είναι πολύ </a:t>
            </a:r>
            <a:r>
              <a:rPr lang="el-GR" sz="2800" smtClean="0">
                <a:solidFill>
                  <a:srgbClr val="0070C0"/>
                </a:solidFill>
              </a:rPr>
              <a:t>ευαίσθητα</a:t>
            </a:r>
            <a:r>
              <a:rPr lang="el-GR" sz="2800" smtClean="0"/>
              <a:t> στη θέρμανση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Με τη θερμική επεξεργασία που υφίστανται τα κρεατοσκευάσματα (με εξαίρεση τις κονσέρβες) καταστρέφονται τα βλαστικά κύτταρα αλλά όχι οι ενδόσποροι. Μπορούν να εκβλαστήσουν αν το τρόφιμο διατηρηθεί στους &gt;12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Τα σπόρια προσκολλώνται </a:t>
            </a:r>
            <a:r>
              <a:rPr lang="el-GR" sz="2800" smtClean="0"/>
              <a:t>σε διάφορες επιφάνειες και στο επιθήλιο του εντέρου</a:t>
            </a:r>
            <a:endParaRPr lang="en-US" sz="2800" smtClean="0"/>
          </a:p>
          <a:p>
            <a:endParaRPr lang="el-G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l-GR" sz="4000" smtClean="0"/>
              <a:t>Τοξίνες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0736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700" smtClean="0"/>
              <a:t>Παράγει διάφορες τοξίνες, αλλά στα τρόφιμα ενδιάφέρουν οι: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>
                <a:solidFill>
                  <a:srgbClr val="0070C0"/>
                </a:solidFill>
              </a:rPr>
              <a:t>εμετική</a:t>
            </a:r>
            <a:r>
              <a:rPr lang="el-GR" sz="2700" smtClean="0"/>
              <a:t>: τα στελέχη που την παράγουν αναπτύσσονται στους 15-50</a:t>
            </a:r>
            <a:r>
              <a:rPr lang="en-US" sz="2400" baseline="30000" smtClean="0"/>
              <a:t>o</a:t>
            </a:r>
            <a:r>
              <a:rPr lang="en-US" sz="2700" smtClean="0"/>
              <a:t>C</a:t>
            </a:r>
            <a:r>
              <a:rPr lang="el-GR" sz="2700" smtClean="0"/>
              <a:t> και έχουν άριστη θερμοκρασία τους 35-40</a:t>
            </a:r>
            <a:r>
              <a:rPr lang="en-US" sz="2400" baseline="30000" smtClean="0"/>
              <a:t>o</a:t>
            </a:r>
            <a:r>
              <a:rPr lang="en-US" sz="2700" smtClean="0"/>
              <a:t>C. </a:t>
            </a:r>
            <a:r>
              <a:rPr lang="el-GR" sz="2700" smtClean="0"/>
              <a:t>Εμπλέκεται κυρίως το ρύζι. Θερμοανθεκτική.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>
                <a:solidFill>
                  <a:srgbClr val="0070C0"/>
                </a:solidFill>
              </a:rPr>
              <a:t>διαρροϊκή</a:t>
            </a:r>
            <a:r>
              <a:rPr lang="el-GR" sz="2700" smtClean="0"/>
              <a:t>: ευαίσθτη στη θέρμανση. Η παραγωγή της ευνοείται σε </a:t>
            </a:r>
            <a:r>
              <a:rPr lang="en-US" sz="2700" smtClean="0"/>
              <a:t>pH</a:t>
            </a:r>
            <a:r>
              <a:rPr lang="el-GR" sz="2700" smtClean="0"/>
              <a:t> 6.0-8.5. Την παράγουν στελέχη στο γάλα, νωπό κρέας, κρεατοσκευάσματα και καρυκεύματα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Τοξίνες παράγονται κατά την ανάπτυξη των βλαστικών κυττάρων στο τέλος της </a:t>
            </a:r>
            <a:r>
              <a:rPr lang="en-US" sz="2700" smtClean="0"/>
              <a:t>log</a:t>
            </a:r>
            <a:r>
              <a:rPr lang="el-GR" sz="2700" smtClean="0"/>
              <a:t> φάσης ή αρχές της </a:t>
            </a:r>
            <a:r>
              <a:rPr lang="en-US" sz="2700" smtClean="0"/>
              <a:t>stationary. </a:t>
            </a:r>
            <a:r>
              <a:rPr lang="el-GR" sz="2700" smtClean="0"/>
              <a:t>Είναι ανεξάρτητες της σπορογονίας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Τρόφιμα που Προκαλούν Τροφοδηλητηρίαση από </a:t>
            </a:r>
            <a:r>
              <a:rPr lang="en-US" sz="4000" i="1" smtClean="0"/>
              <a:t>B. cereus</a:t>
            </a:r>
            <a:r>
              <a:rPr lang="el-GR" sz="4000" i="1" smtClean="0"/>
              <a:t> 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Συνήθως </a:t>
            </a:r>
            <a:r>
              <a:rPr lang="el-GR" sz="2800" smtClean="0">
                <a:solidFill>
                  <a:srgbClr val="0070C0"/>
                </a:solidFill>
              </a:rPr>
              <a:t>βρίσκεται</a:t>
            </a:r>
            <a:r>
              <a:rPr lang="el-GR" sz="2800" smtClean="0"/>
              <a:t> στο κρέας, κρεατοσκευάσματα, γαλακτοκομικά και καρυκεύματα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Συνήθως </a:t>
            </a:r>
            <a:r>
              <a:rPr lang="el-GR" sz="2800" smtClean="0">
                <a:solidFill>
                  <a:srgbClr val="0070C0"/>
                </a:solidFill>
              </a:rPr>
              <a:t>εμπλέκονται</a:t>
            </a:r>
            <a:r>
              <a:rPr lang="el-GR" sz="2800" smtClean="0"/>
              <a:t>: σούπα με κρέας και λαχανικά, μαγειρεμένο κρέας, κοτόπουλο, λαχανικά, σάλτσες, κιμά, αμυλούχα τρόφιμα, κρεατοσκεύα-σματα, ρύζι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Συμπτώματα της τροφολοίμωξης από </a:t>
            </a:r>
            <a:r>
              <a:rPr lang="en-US" sz="4000" i="1" smtClean="0"/>
              <a:t>B. cereus</a:t>
            </a:r>
            <a:endParaRPr lang="el-GR" sz="4000" i="1" smtClean="0"/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324167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συμπτώματα της εμετικής τοξίνης είναι πιο έντονα απ’ αυτά της διαρροϊκής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Κατά την εμετική τοξίνωση:</a:t>
            </a:r>
            <a:r>
              <a:rPr lang="el-GR" sz="2800" smtClean="0"/>
              <a:t> Συμπτώματα σε 1-6 ώρες από τη λήψη τροφής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Κατά τη διαρροϊκή τοξίνωση: </a:t>
            </a:r>
            <a:r>
              <a:rPr lang="el-GR" sz="2800" smtClean="0"/>
              <a:t>Συμπτώματα σε 8-16 ώρες από τη λήψη τροφής και είναι πιο ήπια από τα προηγούμενα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Μέτρα για τη Πρόληψη της Τροφολοίμωξης από </a:t>
            </a:r>
            <a:r>
              <a:rPr lang="en-US" sz="4000" smtClean="0"/>
              <a:t>B. cereus</a:t>
            </a:r>
            <a:endParaRPr lang="el-GR" sz="4000" smtClean="0"/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80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Ταχεία ψύξη τροφίμων </a:t>
            </a:r>
            <a:r>
              <a:rPr lang="el-GR" sz="2800" smtClean="0"/>
              <a:t>μετά τη θερμική επεξεργασία ή </a:t>
            </a:r>
            <a:r>
              <a:rPr lang="el-GR" sz="2800" smtClean="0">
                <a:solidFill>
                  <a:srgbClr val="0070C0"/>
                </a:solidFill>
              </a:rPr>
              <a:t>η διατήρηση</a:t>
            </a:r>
            <a:r>
              <a:rPr lang="el-GR" sz="2800" smtClean="0"/>
              <a:t> σε θερμοκρασία </a:t>
            </a:r>
            <a:r>
              <a:rPr lang="el-GR" sz="2800" smtClean="0">
                <a:solidFill>
                  <a:srgbClr val="0070C0"/>
                </a:solidFill>
              </a:rPr>
              <a:t>άνω των 65</a:t>
            </a:r>
            <a:r>
              <a:rPr lang="en-US" sz="2800" baseline="30000" smtClean="0">
                <a:solidFill>
                  <a:srgbClr val="0070C0"/>
                </a:solidFill>
              </a:rPr>
              <a:t>o</a:t>
            </a:r>
            <a:r>
              <a:rPr lang="en-US" sz="2800" smtClean="0">
                <a:solidFill>
                  <a:srgbClr val="0070C0"/>
                </a:solidFill>
              </a:rPr>
              <a:t>C</a:t>
            </a:r>
            <a:endParaRPr lang="el-GR" sz="2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/>
              <a:t>Listeria monocytogenes</a:t>
            </a:r>
            <a:endParaRPr lang="el-GR" sz="4000" i="1" smtClean="0"/>
          </a:p>
        </p:txBody>
      </p:sp>
      <p:sp>
        <p:nvSpPr>
          <p:cNvPr id="157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Βακτήριο θετικό κατά </a:t>
            </a:r>
            <a:r>
              <a:rPr lang="en-US" sz="2800" smtClean="0"/>
              <a:t>Gram</a:t>
            </a:r>
            <a:r>
              <a:rPr lang="el-GR" sz="2800" smtClean="0"/>
              <a:t>, σχήματος βακίλου, χωρίς ενδόσπορους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διαπίστωση ότι είναι τροφοπαθογόνο έγινε στις αρχές του 1980</a:t>
            </a:r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1492</Words>
  <Application>Microsoft Office PowerPoint</Application>
  <PresentationFormat>Προβολή στην οθόνη (4:3)</PresentationFormat>
  <Paragraphs>153</Paragraphs>
  <Slides>31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Office Theme</vt:lpstr>
      <vt:lpstr>Bacillus cereus</vt:lpstr>
      <vt:lpstr>Παράγοντες που Επηρεάζουν την Ανάπτυξη του B. cereus και το Σχηματισμό Σπορίων</vt:lpstr>
      <vt:lpstr>Παράγοντες που Επηρεάζουν την Ανάπτυξη του B. cereus και το Σχηματισμό Σπορίων</vt:lpstr>
      <vt:lpstr>Ανθεκτικότητα στη Θέρμανση</vt:lpstr>
      <vt:lpstr>Τοξίνες</vt:lpstr>
      <vt:lpstr>Τρόφιμα που Προκαλούν Τροφοδηλητηρίαση από B. cereus </vt:lpstr>
      <vt:lpstr>Συμπτώματα της τροφολοίμωξης από B. cereus</vt:lpstr>
      <vt:lpstr>Μέτρα για τη Πρόληψη της Τροφολοίμωξης από B. cereus</vt:lpstr>
      <vt:lpstr>Listeria monocytogenes</vt:lpstr>
      <vt:lpstr>Παράγοντες που επηρεάζουν την ανάπτυξη της Listeria monocytogenes</vt:lpstr>
      <vt:lpstr>Ανθεκτικότητα στη θέρμανση</vt:lpstr>
      <vt:lpstr>Πηγές της L. monocytogenes</vt:lpstr>
      <vt:lpstr>Τρόφιμα που Προκαλούν Λιστερίωση</vt:lpstr>
      <vt:lpstr>Συμπτώματα Λιστερίωσης</vt:lpstr>
      <vt:lpstr>Διατήρηση της L. monocytogenes στα Τρόφιμα</vt:lpstr>
      <vt:lpstr>Salmonella</vt:lpstr>
      <vt:lpstr>Παράγοντες που Επηρεάζουν την Ανάπτυξη των Σαλμονελλών</vt:lpstr>
      <vt:lpstr>Παράγοντες που Επηρεάζουν την Ανάπτυξη των Σαλμονελλών</vt:lpstr>
      <vt:lpstr>Ανθεκτικότητα στη θέρμανση</vt:lpstr>
      <vt:lpstr>Πηγές των Σαλμονελλών</vt:lpstr>
      <vt:lpstr>Τρόφιμα που Εμπλέκονται με Σαλμονέλλωση</vt:lpstr>
      <vt:lpstr>Συμπτώματα της Σαλμονέλλωσης</vt:lpstr>
      <vt:lpstr>Μέτρα για την Καταστροφή των Σαλμονελλών στα Τρόφιμα</vt:lpstr>
      <vt:lpstr>Shigella</vt:lpstr>
      <vt:lpstr>Παράγοντες που Επηρεάζουν την Ανάπτυξη των Σιγγελλών</vt:lpstr>
      <vt:lpstr>Ανθεκτικότητα στη Θέρμανση</vt:lpstr>
      <vt:lpstr>Επιβίωση στα Τρόφιμα</vt:lpstr>
      <vt:lpstr>Πηγές Σιγγελλών</vt:lpstr>
      <vt:lpstr>Τρόφιμα που Εμπλέκονται σε Σιγγελλώσεις</vt:lpstr>
      <vt:lpstr>Συμπτώματα της Τροφολοίμωξης</vt:lpstr>
      <vt:lpstr>Μέτρα για τη Πρόληψη της Σιγγέλλωσης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Bacillus cereus</dc:title>
  <dc:creator>user17</dc:creator>
  <cp:lastModifiedBy>Windows</cp:lastModifiedBy>
  <cp:revision>2</cp:revision>
  <dcterms:created xsi:type="dcterms:W3CDTF">2018-10-17T06:03:49Z</dcterms:created>
  <dcterms:modified xsi:type="dcterms:W3CDTF">2018-11-02T18:10:16Z</dcterms:modified>
</cp:coreProperties>
</file>