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4030F-B184-43D9-86A9-042F12B5FD44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DFD1F-7F43-4576-ACC6-1276B5904BF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smtClean="0"/>
              <a:t>Λόγω της απομάκρυνσης του οξυγόνου από τα τρόφιμα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BCCFDC-1F02-4C2C-A978-3F295FD6D299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3255-0C2A-4172-908F-9306F7C391C6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9EC0-59AC-4011-9A99-AB101EBDA5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3255-0C2A-4172-908F-9306F7C391C6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9EC0-59AC-4011-9A99-AB101EBDA5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3255-0C2A-4172-908F-9306F7C391C6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9EC0-59AC-4011-9A99-AB101EBDA5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3255-0C2A-4172-908F-9306F7C391C6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9EC0-59AC-4011-9A99-AB101EBDA5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3255-0C2A-4172-908F-9306F7C391C6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9EC0-59AC-4011-9A99-AB101EBDA5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3255-0C2A-4172-908F-9306F7C391C6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9EC0-59AC-4011-9A99-AB101EBDA5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3255-0C2A-4172-908F-9306F7C391C6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9EC0-59AC-4011-9A99-AB101EBDA5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3255-0C2A-4172-908F-9306F7C391C6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9EC0-59AC-4011-9A99-AB101EBDA5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3255-0C2A-4172-908F-9306F7C391C6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9EC0-59AC-4011-9A99-AB101EBDA5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3255-0C2A-4172-908F-9306F7C391C6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9EC0-59AC-4011-9A99-AB101EBDA5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3255-0C2A-4172-908F-9306F7C391C6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9EC0-59AC-4011-9A99-AB101EBDA5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A3255-0C2A-4172-908F-9306F7C391C6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B9EC0-59AC-4011-9A99-AB101EBDA50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>
                <a:solidFill>
                  <a:srgbClr val="0070C0"/>
                </a:solidFill>
              </a:rPr>
              <a:t>Clostridium botulinum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sz="2400" smtClean="0"/>
              <a:t>Αυστηρά </a:t>
            </a:r>
            <a:r>
              <a:rPr lang="el-GR" sz="2400" smtClean="0">
                <a:solidFill>
                  <a:srgbClr val="0070C0"/>
                </a:solidFill>
              </a:rPr>
              <a:t>αναερόβιος</a:t>
            </a:r>
            <a:r>
              <a:rPr lang="el-GR" sz="2400" smtClean="0"/>
              <a:t> </a:t>
            </a:r>
            <a:r>
              <a:rPr lang="en-US" sz="2400" dirty="0" smtClean="0"/>
              <a:t>m/o</a:t>
            </a:r>
            <a:r>
              <a:rPr lang="el-GR" sz="2400" dirty="0" smtClean="0"/>
              <a:t> με σχήμα</a:t>
            </a:r>
          </a:p>
          <a:p>
            <a:pPr>
              <a:buFont typeface="Arial" charset="0"/>
              <a:buNone/>
            </a:pPr>
            <a:r>
              <a:rPr lang="el-GR" sz="2400" dirty="0" smtClean="0"/>
              <a:t>     βακίλου και σχηματίζει </a:t>
            </a:r>
            <a:r>
              <a:rPr lang="el-GR" sz="2400" dirty="0" err="1" smtClean="0"/>
              <a:t>ενδοσπόρια</a:t>
            </a:r>
            <a:r>
              <a:rPr lang="el-GR" sz="2400" dirty="0" smtClean="0"/>
              <a:t> </a:t>
            </a:r>
          </a:p>
          <a:p>
            <a:pPr>
              <a:buFont typeface="Arial" charset="0"/>
              <a:buNone/>
            </a:pPr>
            <a:r>
              <a:rPr lang="el-GR" sz="2400" dirty="0" smtClean="0"/>
              <a:t>     στο άκρο του κυττάρου </a:t>
            </a:r>
            <a:r>
              <a:rPr lang="en-US" sz="2400" dirty="0" smtClean="0"/>
              <a:t>(tennis </a:t>
            </a:r>
            <a:r>
              <a:rPr lang="en-US" sz="2400" dirty="0" err="1" smtClean="0"/>
              <a:t>raquet</a:t>
            </a:r>
            <a:r>
              <a:rPr lang="en-US" sz="2400" dirty="0" smtClean="0"/>
              <a:t>)</a:t>
            </a:r>
            <a:endParaRPr lang="el-GR" sz="2400" dirty="0" smtClean="0"/>
          </a:p>
          <a:p>
            <a:pPr>
              <a:buFont typeface="Arial" charset="0"/>
              <a:buNone/>
            </a:pPr>
            <a:endParaRPr lang="el-GR" sz="2400" dirty="0" smtClean="0"/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Διακρίνονται 7 </a:t>
            </a:r>
            <a:r>
              <a:rPr lang="el-GR" sz="2400" dirty="0" err="1" smtClean="0"/>
              <a:t>ορότυποι</a:t>
            </a:r>
            <a:r>
              <a:rPr lang="el-GR" sz="2400" dirty="0" smtClean="0"/>
              <a:t> που </a:t>
            </a:r>
          </a:p>
          <a:p>
            <a:pPr>
              <a:buFont typeface="Arial" charset="0"/>
              <a:buNone/>
            </a:pPr>
            <a:r>
              <a:rPr lang="el-GR" sz="2400" dirty="0" smtClean="0"/>
              <a:t>     χωρίζονται σε 4 ομάδες</a:t>
            </a:r>
          </a:p>
          <a:p>
            <a:pPr>
              <a:buFont typeface="Arial" charset="0"/>
              <a:buNone/>
            </a:pPr>
            <a:endParaRPr lang="el-GR" sz="2400" dirty="0" smtClean="0"/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Ο κάθε </a:t>
            </a:r>
            <a:r>
              <a:rPr lang="el-GR" sz="2400" dirty="0" err="1" smtClean="0"/>
              <a:t>ορότυπος</a:t>
            </a:r>
            <a:r>
              <a:rPr lang="el-GR" sz="2400" dirty="0" smtClean="0"/>
              <a:t> είναι δυνατόν να παράγει περισσότερα από ένα είδος τοξίνης</a:t>
            </a:r>
          </a:p>
          <a:p>
            <a:pPr>
              <a:buFont typeface="Arial" charset="0"/>
              <a:buNone/>
            </a:pPr>
            <a:endParaRPr lang="el-GR" dirty="0" smtClean="0"/>
          </a:p>
        </p:txBody>
      </p:sp>
      <p:pic>
        <p:nvPicPr>
          <p:cNvPr id="1208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1700213"/>
            <a:ext cx="3214688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smtClean="0">
                <a:solidFill>
                  <a:srgbClr val="0070C0"/>
                </a:solidFill>
              </a:rPr>
              <a:t>Πηγές του </a:t>
            </a:r>
            <a:r>
              <a:rPr lang="en-US" sz="4000" i="1" smtClean="0">
                <a:solidFill>
                  <a:srgbClr val="0070C0"/>
                </a:solidFill>
              </a:rPr>
              <a:t>Cl. botulinum</a:t>
            </a:r>
            <a:endParaRPr lang="el-GR" sz="4000" i="1" smtClean="0">
              <a:solidFill>
                <a:srgbClr val="0070C0"/>
              </a:solidFill>
            </a:endParaRPr>
          </a:p>
        </p:txBody>
      </p:sp>
      <p:sp>
        <p:nvSpPr>
          <p:cNvPr id="130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mtClean="0"/>
              <a:t>Πολύ διαδεδομένο στη φύση και απομονώνεται συχνά από το έδαφος</a:t>
            </a:r>
          </a:p>
          <a:p>
            <a:pPr lvl="1" algn="just"/>
            <a:r>
              <a:rPr lang="el-GR" smtClean="0"/>
              <a:t>Τύποι Α, Β και Ε: βόρειο ημισφαίριο</a:t>
            </a:r>
          </a:p>
          <a:p>
            <a:pPr lvl="1" algn="just"/>
            <a:r>
              <a:rPr lang="el-GR" smtClean="0"/>
              <a:t>Βόρεια Αμερική τοξίνη Α</a:t>
            </a:r>
          </a:p>
          <a:p>
            <a:pPr lvl="1" algn="just"/>
            <a:r>
              <a:rPr lang="el-GR" smtClean="0"/>
              <a:t>Ευρώπη τοξίνη Β</a:t>
            </a:r>
          </a:p>
          <a:p>
            <a:pPr lvl="1" algn="just"/>
            <a:r>
              <a:rPr lang="el-GR" smtClean="0"/>
              <a:t>Μεγάλη κατανάλωση ψαριών τοξίνη Ε</a:t>
            </a:r>
          </a:p>
          <a:p>
            <a:pPr lvl="1" algn="just"/>
            <a:r>
              <a:rPr lang="el-GR" smtClean="0"/>
              <a:t>Αυστραλία, Ν. Ζηλανδία και Νότιο Αφρική τοξίνες </a:t>
            </a:r>
            <a:r>
              <a:rPr lang="en-US" smtClean="0"/>
              <a:t>B, C, </a:t>
            </a:r>
            <a:r>
              <a:rPr lang="el-GR" smtClean="0"/>
              <a:t>και</a:t>
            </a:r>
            <a:r>
              <a:rPr lang="en-US" smtClean="0"/>
              <a:t> D</a:t>
            </a:r>
            <a:endParaRPr lang="el-GR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>
                <a:solidFill>
                  <a:srgbClr val="0070C0"/>
                </a:solidFill>
              </a:rPr>
              <a:t>Τρόφιμα που Εμπλέκονται με Βοτουλισμό</a:t>
            </a:r>
          </a:p>
        </p:txBody>
      </p:sp>
      <p:sp>
        <p:nvSpPr>
          <p:cNvPr id="131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800" smtClean="0"/>
              <a:t>Δεν εμφανίζεται συχνά. Μεγάλο ενδιαφέρον διότι έχει </a:t>
            </a:r>
            <a:r>
              <a:rPr lang="el-GR" sz="2800" smtClean="0">
                <a:solidFill>
                  <a:srgbClr val="0070C0"/>
                </a:solidFill>
              </a:rPr>
              <a:t>υψηλό ποσοστό θνησιμότητας</a:t>
            </a:r>
          </a:p>
          <a:p>
            <a:pPr algn="just"/>
            <a:r>
              <a:rPr lang="el-GR" sz="2800" smtClean="0">
                <a:solidFill>
                  <a:srgbClr val="0070C0"/>
                </a:solidFill>
              </a:rPr>
              <a:t>Επικίνδυνα τα τρόφιμα χαμηλής και μέσης οξύτητας τα κονσερβοποιημένα και συσκευασμένα σε κενό</a:t>
            </a:r>
          </a:p>
          <a:p>
            <a:pPr algn="just"/>
            <a:r>
              <a:rPr lang="el-GR" sz="2800" smtClean="0"/>
              <a:t>Υπάρχουν περιπτώσεις όξινων τροφίμων που ενεπλάκησαν</a:t>
            </a:r>
          </a:p>
          <a:p>
            <a:pPr algn="just"/>
            <a:r>
              <a:rPr lang="el-GR" sz="2800" smtClean="0"/>
              <a:t>Ανεπαρκής θερμική επεξεργασία.......ανάπτυξη </a:t>
            </a:r>
            <a:r>
              <a:rPr lang="en-US" sz="2800" smtClean="0"/>
              <a:t>m/o</a:t>
            </a:r>
            <a:r>
              <a:rPr lang="el-GR" sz="2800" smtClean="0"/>
              <a:t>........αύξηση </a:t>
            </a:r>
            <a:r>
              <a:rPr lang="en-US" sz="2800" smtClean="0"/>
              <a:t>pH</a:t>
            </a:r>
            <a:r>
              <a:rPr lang="el-GR" sz="2800" smtClean="0"/>
              <a:t>........δημιουργία ευνοϊκού περιβάλλοντος για τον </a:t>
            </a:r>
            <a:r>
              <a:rPr lang="en-US" sz="2800" smtClean="0"/>
              <a:t>m/o</a:t>
            </a:r>
            <a:endParaRPr lang="el-GR" sz="2800" smtClean="0"/>
          </a:p>
          <a:p>
            <a:pPr>
              <a:buFont typeface="Arial" charset="0"/>
              <a:buNone/>
            </a:pPr>
            <a:endParaRPr lang="el-GR" sz="2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865187"/>
          </a:xfrm>
        </p:spPr>
        <p:txBody>
          <a:bodyPr/>
          <a:lstStyle/>
          <a:p>
            <a:r>
              <a:rPr lang="el-GR" sz="4000" smtClean="0">
                <a:solidFill>
                  <a:srgbClr val="0070C0"/>
                </a:solidFill>
              </a:rPr>
              <a:t>Συμπτώματα Βοτουλισμού</a:t>
            </a:r>
          </a:p>
        </p:txBody>
      </p:sp>
      <p:sp>
        <p:nvSpPr>
          <p:cNvPr id="132099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600" smtClean="0"/>
              <a:t>Εμφάνιση σε </a:t>
            </a:r>
            <a:r>
              <a:rPr lang="el-GR" sz="2600" smtClean="0">
                <a:solidFill>
                  <a:srgbClr val="0070C0"/>
                </a:solidFill>
              </a:rPr>
              <a:t>12-36 ώρες </a:t>
            </a:r>
            <a:r>
              <a:rPr lang="el-GR" sz="2600" smtClean="0"/>
              <a:t>από τη λήψη του τροφίμου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>
                <a:solidFill>
                  <a:srgbClr val="0070C0"/>
                </a:solidFill>
              </a:rPr>
              <a:t>Αρχίζει σαν πεπτική διαταραχή </a:t>
            </a:r>
            <a:r>
              <a:rPr lang="el-GR" sz="2400" smtClean="0"/>
              <a:t>με ναυτία, εμετό και διάρροια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>
                <a:solidFill>
                  <a:srgbClr val="0070C0"/>
                </a:solidFill>
              </a:rPr>
              <a:t>Ακολουθεί ξηρότητα στόματος, στένωση λαιμού, διόγκωση γλώσσας, δυσκολία στη κατάποση και ομιλία και διπλή όραση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>
                <a:solidFill>
                  <a:srgbClr val="0070C0"/>
                </a:solidFill>
              </a:rPr>
              <a:t>Επέρχεται παράλυση μυών που εξαπλώνεται στους πνεύμονες και την καρδιά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>
                <a:solidFill>
                  <a:srgbClr val="0070C0"/>
                </a:solidFill>
              </a:rPr>
              <a:t>Θάνατος είναι συνέπεια της ανεπάρκειας της αναπνοής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/>
              <a:t>Στις θανατηφόρες περιπτώσεις ο </a:t>
            </a:r>
            <a:r>
              <a:rPr lang="el-GR" sz="2600" smtClean="0">
                <a:solidFill>
                  <a:srgbClr val="0070C0"/>
                </a:solidFill>
              </a:rPr>
              <a:t>θάνατος </a:t>
            </a:r>
            <a:r>
              <a:rPr lang="el-GR" sz="2600" smtClean="0"/>
              <a:t>επέρχεται σε </a:t>
            </a:r>
            <a:r>
              <a:rPr lang="el-GR" sz="2600" smtClean="0">
                <a:solidFill>
                  <a:srgbClr val="0070C0"/>
                </a:solidFill>
              </a:rPr>
              <a:t>3-6 ημέρες </a:t>
            </a:r>
            <a:r>
              <a:rPr lang="el-GR" sz="2600" smtClean="0"/>
              <a:t>από τη λήψη του τροφίμου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/>
              <a:t>Χορήγηση </a:t>
            </a:r>
            <a:r>
              <a:rPr lang="el-GR" sz="2600" smtClean="0">
                <a:solidFill>
                  <a:srgbClr val="0070C0"/>
                </a:solidFill>
              </a:rPr>
              <a:t>αντιτοξίνης</a:t>
            </a:r>
            <a:r>
              <a:rPr lang="el-GR" sz="2600" smtClean="0"/>
              <a:t> μόλις υπάρξουν συμπτώματα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l-GR" sz="4000" smtClean="0">
                <a:solidFill>
                  <a:srgbClr val="0070C0"/>
                </a:solidFill>
              </a:rPr>
              <a:t>Βρεφικός Βοτουλισμός</a:t>
            </a:r>
          </a:p>
        </p:txBody>
      </p:sp>
      <p:sp>
        <p:nvSpPr>
          <p:cNvPr id="13312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Σε βρέφη &lt; 1 έτους προκαλείται από τρόφιμα που έχουν ενδοσπόρια του </a:t>
            </a:r>
            <a:r>
              <a:rPr lang="en-US" sz="2800" i="1" smtClean="0"/>
              <a:t>Cl. botulinum</a:t>
            </a:r>
            <a:r>
              <a:rPr lang="el-GR" sz="2800" i="1" smtClean="0"/>
              <a:t> </a:t>
            </a:r>
            <a:r>
              <a:rPr lang="el-GR" sz="2800" smtClean="0"/>
              <a:t>τύπου Α και Β.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>
                <a:solidFill>
                  <a:srgbClr val="0070C0"/>
                </a:solidFill>
              </a:rPr>
              <a:t>Εκβλάστηση ενδοσπορίων και παραγωγή τοξίνης στον εντερικό σωλήνα βρέφους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/>
              <a:t>Συμπτώματα: σε κάποια βρέφη είναι ήπια ενώ σε άλλα οδηγούν στη παράλυση και θάνατο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Τρόφιμα που έχουν ενοχοποιηθεί: </a:t>
            </a:r>
            <a:r>
              <a:rPr lang="el-GR" sz="2800" smtClean="0">
                <a:solidFill>
                  <a:srgbClr val="0070C0"/>
                </a:solidFill>
              </a:rPr>
              <a:t>μέλι και αμυγδα-λοσιρόπι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Πρώτη φορά διαγνώστηκε το 1976 στην Καλιφόρνια και από τότε σε πολλές άλλες χώρες</a:t>
            </a:r>
          </a:p>
          <a:p>
            <a:endParaRPr lang="el-GR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l-GR" sz="4000" smtClean="0">
                <a:solidFill>
                  <a:srgbClr val="0070C0"/>
                </a:solidFill>
              </a:rPr>
              <a:t>Μέτρα για Πρόληψη του Βοτουλισμού</a:t>
            </a:r>
          </a:p>
        </p:txBody>
      </p:sp>
      <p:sp>
        <p:nvSpPr>
          <p:cNvPr id="134147" name="Content Placeholder 2"/>
          <p:cNvSpPr>
            <a:spLocks noGrp="1"/>
          </p:cNvSpPr>
          <p:nvPr>
            <p:ph idx="1"/>
          </p:nvPr>
        </p:nvSpPr>
        <p:spPr>
          <a:xfrm>
            <a:off x="250825" y="1268413"/>
            <a:ext cx="8642350" cy="488632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600" smtClean="0">
                <a:solidFill>
                  <a:srgbClr val="0070C0"/>
                </a:solidFill>
              </a:rPr>
              <a:t>Σε κονσερβοποιημένα τρόφιμα χαμηλής οξύτητας (</a:t>
            </a:r>
            <a:r>
              <a:rPr lang="en-US" sz="2600" smtClean="0">
                <a:solidFill>
                  <a:srgbClr val="0070C0"/>
                </a:solidFill>
              </a:rPr>
              <a:t>pH&gt;4.6)</a:t>
            </a:r>
            <a:r>
              <a:rPr lang="el-GR" sz="2600" smtClean="0">
                <a:solidFill>
                  <a:srgbClr val="0070C0"/>
                </a:solidFill>
              </a:rPr>
              <a:t> 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/>
              <a:t>επαρκής θερμική επεξεργασία, σωστό κλείσιμο κουτιών και καλή ψύξη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/>
              <a:t>Συνήθως γίνεται συνδυασμός θερμικής επεξεργασίας,</a:t>
            </a:r>
            <a:r>
              <a:rPr lang="en-US" sz="2400" smtClean="0"/>
              <a:t> </a:t>
            </a:r>
            <a:r>
              <a:rPr lang="el-GR" sz="2400" smtClean="0"/>
              <a:t>[</a:t>
            </a:r>
            <a:r>
              <a:rPr lang="en-US" sz="2400" smtClean="0"/>
              <a:t>NaCl],</a:t>
            </a:r>
            <a:r>
              <a:rPr lang="el-GR" sz="2400" smtClean="0"/>
              <a:t> περιεκτικότητας σε νιτρώδη (&lt;200</a:t>
            </a:r>
            <a:r>
              <a:rPr lang="en-US" sz="2400" smtClean="0"/>
              <a:t>ppm</a:t>
            </a:r>
            <a:r>
              <a:rPr lang="el-GR" sz="2400" smtClean="0"/>
              <a:t>)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/>
              <a:t>Έλεγχος πρώτων υλών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>
                <a:solidFill>
                  <a:srgbClr val="0070C0"/>
                </a:solidFill>
              </a:rPr>
              <a:t>Στα καπνιστά ψάρια που συσκευάζονται σε κενό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/>
              <a:t>Διατήρηση υγιεινών συνθηκών επεξεργασίας και παραγωγής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/>
              <a:t>Ο καπνισμός να γίνεται στους 82</a:t>
            </a:r>
            <a:r>
              <a:rPr lang="en-US" sz="2400" baseline="30000" smtClean="0"/>
              <a:t>o</a:t>
            </a:r>
            <a:r>
              <a:rPr lang="en-US" sz="2400" smtClean="0"/>
              <a:t>C</a:t>
            </a:r>
            <a:r>
              <a:rPr lang="el-GR" sz="2400" smtClean="0"/>
              <a:t> για 30 </a:t>
            </a:r>
            <a:r>
              <a:rPr lang="en-US" sz="2400" smtClean="0"/>
              <a:t>min</a:t>
            </a:r>
            <a:r>
              <a:rPr lang="el-GR" sz="2400" smtClean="0"/>
              <a:t> και σχετική υγρασία 70%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/>
              <a:t>Το προϊόν να διατηρείται σε θερμοκρασίες &lt;3</a:t>
            </a:r>
            <a:r>
              <a:rPr lang="en-US" sz="2400" baseline="30000" smtClean="0"/>
              <a:t>o</a:t>
            </a:r>
            <a:r>
              <a:rPr lang="en-US" sz="2400" smtClean="0"/>
              <a:t>C</a:t>
            </a:r>
            <a:endParaRPr lang="el-GR" sz="2400" smtClean="0"/>
          </a:p>
          <a:p>
            <a:pPr>
              <a:buFont typeface="Arial" charset="0"/>
              <a:buNone/>
            </a:pPr>
            <a:endParaRPr lang="el-G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smtClean="0">
                <a:solidFill>
                  <a:srgbClr val="0070C0"/>
                </a:solidFill>
              </a:rPr>
              <a:t>Μέτρα για Πρόληψη του Βοτουλισμού</a:t>
            </a:r>
          </a:p>
        </p:txBody>
      </p:sp>
      <p:sp>
        <p:nvSpPr>
          <p:cNvPr id="135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600" smtClean="0">
                <a:solidFill>
                  <a:srgbClr val="0070C0"/>
                </a:solidFill>
              </a:rPr>
              <a:t>Σε κρεατοσκευάσματα που συσκευάζονται σε κενό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/>
              <a:t>Γίνεται συνήθως συνδυασμός θερμικής επεξεργασίας (&gt;70</a:t>
            </a:r>
            <a:r>
              <a:rPr lang="en-US" sz="2800" baseline="30000" smtClean="0"/>
              <a:t>o</a:t>
            </a:r>
            <a:r>
              <a:rPr lang="en-US" sz="2600" smtClean="0"/>
              <a:t>C</a:t>
            </a:r>
            <a:r>
              <a:rPr lang="el-GR" sz="2600" smtClean="0"/>
              <a:t>), [</a:t>
            </a:r>
            <a:r>
              <a:rPr lang="en-US" sz="2600" smtClean="0"/>
              <a:t>NaCl]</a:t>
            </a:r>
            <a:r>
              <a:rPr lang="el-GR" sz="2600" smtClean="0"/>
              <a:t> (προσθήκη άλμης 2-8%), του </a:t>
            </a:r>
            <a:r>
              <a:rPr lang="en-US" sz="2600" smtClean="0"/>
              <a:t>pH</a:t>
            </a:r>
            <a:r>
              <a:rPr lang="el-GR" sz="2600" smtClean="0"/>
              <a:t> (4.8-6.8), της περιεκτικότητας σε νιτρώδη (&lt;200 </a:t>
            </a:r>
            <a:r>
              <a:rPr lang="en-US" sz="2600" smtClean="0"/>
              <a:t>ppm) </a:t>
            </a:r>
            <a:r>
              <a:rPr lang="el-GR" sz="2600" smtClean="0"/>
              <a:t>και συντήρηση σε θερμοκρασίες ψύξης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 smtClean="0">
                <a:solidFill>
                  <a:srgbClr val="0070C0"/>
                </a:solidFill>
              </a:rPr>
              <a:t>Clostridium perfringens</a:t>
            </a:r>
            <a:endParaRPr lang="el-GR" sz="4000" i="1" smtClean="0">
              <a:solidFill>
                <a:srgbClr val="0070C0"/>
              </a:solidFill>
            </a:endParaRPr>
          </a:p>
        </p:txBody>
      </p:sp>
      <p:sp>
        <p:nvSpPr>
          <p:cNvPr id="136195" name="Content Placeholder 2"/>
          <p:cNvSpPr>
            <a:spLocks noGrp="1"/>
          </p:cNvSpPr>
          <p:nvPr>
            <p:ph idx="1"/>
          </p:nvPr>
        </p:nvSpPr>
        <p:spPr>
          <a:xfrm>
            <a:off x="323850" y="1600200"/>
            <a:ext cx="8496300" cy="45259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800" smtClean="0"/>
              <a:t>Gram </a:t>
            </a:r>
            <a:r>
              <a:rPr lang="el-GR" sz="2800" smtClean="0"/>
              <a:t>θετικός, αναερόβιος, χωρίς κινητικότητα, σχήμα βακίλου και σπόρια στο άκρο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Πέντε τύποι (</a:t>
            </a:r>
            <a:r>
              <a:rPr lang="en-US" sz="2800" smtClean="0"/>
              <a:t>A, B, C, D, E)</a:t>
            </a:r>
            <a:r>
              <a:rPr lang="el-GR" sz="2800" smtClean="0"/>
              <a:t> βάσει των ορολογικών αντιδράσεων των τοξινών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Ο τύπος Α προκαλεί γαστρεντερίτιδα στον άνθρωπο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Ο τύπος</a:t>
            </a:r>
            <a:r>
              <a:rPr lang="en-US" sz="2800" smtClean="0"/>
              <a:t> C</a:t>
            </a:r>
            <a:r>
              <a:rPr lang="el-GR" sz="2800" smtClean="0"/>
              <a:t> προκαλεί νεκρωτική εντερίδα με υψηλό ποσοστό θνησιμότητας (Γερμανία 1949, Ν. Γουϊνέα 1966)</a:t>
            </a:r>
          </a:p>
          <a:p>
            <a:pPr lvl="1" algn="just"/>
            <a:r>
              <a:rPr lang="el-GR" sz="2400" smtClean="0"/>
              <a:t>Εμφανίζεται σπάνια</a:t>
            </a:r>
          </a:p>
          <a:p>
            <a:endParaRPr lang="el-GR" sz="2800" smtClean="0"/>
          </a:p>
          <a:p>
            <a:pPr>
              <a:buFont typeface="Arial" charset="0"/>
              <a:buNone/>
            </a:pPr>
            <a:endParaRPr lang="el-GR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300" smtClean="0">
                <a:solidFill>
                  <a:srgbClr val="0070C0"/>
                </a:solidFill>
              </a:rPr>
              <a:t>Παράγοντες που Επηρέαζουν την Ανάπτυξη του </a:t>
            </a:r>
            <a:r>
              <a:rPr lang="en-US" sz="3300" i="1" smtClean="0">
                <a:solidFill>
                  <a:srgbClr val="0070C0"/>
                </a:solidFill>
              </a:rPr>
              <a:t>Cl. perfringens </a:t>
            </a:r>
            <a:r>
              <a:rPr lang="el-GR" sz="3300" smtClean="0">
                <a:solidFill>
                  <a:srgbClr val="0070C0"/>
                </a:solidFill>
              </a:rPr>
              <a:t>και την Παραγωγή Σπορίων </a:t>
            </a:r>
          </a:p>
        </p:txBody>
      </p:sp>
      <p:sp>
        <p:nvSpPr>
          <p:cNvPr id="137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l-GR" smtClean="0">
                <a:solidFill>
                  <a:srgbClr val="0070C0"/>
                </a:solidFill>
              </a:rPr>
              <a:t>Θερμοκρασία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Μεσόφιλος </a:t>
            </a:r>
            <a:r>
              <a:rPr lang="en-US" sz="2800" smtClean="0"/>
              <a:t>m/o</a:t>
            </a:r>
            <a:r>
              <a:rPr lang="el-GR" sz="2800" smtClean="0"/>
              <a:t> που αναπτύσσεται σε θερμοκρασίες 20-50</a:t>
            </a:r>
            <a:r>
              <a:rPr lang="en-US" sz="2800" baseline="30000" smtClean="0"/>
              <a:t>o</a:t>
            </a:r>
            <a:r>
              <a:rPr lang="en-US" sz="2800" smtClean="0"/>
              <a:t>C</a:t>
            </a:r>
            <a:r>
              <a:rPr lang="el-GR" sz="2800" smtClean="0"/>
              <a:t>, με μεγαλύτερο ρυθμό ανάπτυξης 30-45</a:t>
            </a:r>
            <a:r>
              <a:rPr lang="en-US" sz="2800" baseline="30000" smtClean="0"/>
              <a:t>o</a:t>
            </a:r>
            <a:r>
              <a:rPr lang="en-US" sz="2800" smtClean="0"/>
              <a:t>C</a:t>
            </a:r>
            <a:r>
              <a:rPr lang="el-GR" sz="2800" smtClean="0"/>
              <a:t> όπου χρόνος διαίρεσης 7-10 </a:t>
            </a:r>
            <a:r>
              <a:rPr lang="en-US" sz="2800" smtClean="0"/>
              <a:t>min</a:t>
            </a:r>
            <a:endParaRPr lang="el-GR" sz="2800" smtClean="0"/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Η άριστη θερμοκρασία σχηματισμού σπορίων είναι 37-40</a:t>
            </a:r>
            <a:r>
              <a:rPr lang="en-US" sz="2800" baseline="30000" smtClean="0"/>
              <a:t>o</a:t>
            </a:r>
            <a:r>
              <a:rPr lang="en-US" sz="2800" smtClean="0"/>
              <a:t>C</a:t>
            </a:r>
            <a:endParaRPr lang="el-GR" sz="28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300" smtClean="0">
                <a:solidFill>
                  <a:srgbClr val="0070C0"/>
                </a:solidFill>
              </a:rPr>
              <a:t>Παράγοντες που Επηρέαζουν την Ανάπτυξη του </a:t>
            </a:r>
            <a:r>
              <a:rPr lang="en-US" sz="3300" i="1" smtClean="0">
                <a:solidFill>
                  <a:srgbClr val="0070C0"/>
                </a:solidFill>
              </a:rPr>
              <a:t>Cl. perfringens </a:t>
            </a:r>
            <a:r>
              <a:rPr lang="el-GR" sz="3300" smtClean="0">
                <a:solidFill>
                  <a:srgbClr val="0070C0"/>
                </a:solidFill>
              </a:rPr>
              <a:t>και την Παραγωγή Σπορίων </a:t>
            </a:r>
          </a:p>
        </p:txBody>
      </p:sp>
      <p:sp>
        <p:nvSpPr>
          <p:cNvPr id="138243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9688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>
                <a:solidFill>
                  <a:srgbClr val="0070C0"/>
                </a:solidFill>
              </a:rPr>
              <a:t>pH</a:t>
            </a:r>
            <a:endParaRPr lang="el-GR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mtClean="0"/>
              <a:t>Ανάπτυξη με γρήγορο ρυθμό όταν το </a:t>
            </a:r>
            <a:r>
              <a:rPr lang="en-US" smtClean="0"/>
              <a:t>pH</a:t>
            </a:r>
            <a:r>
              <a:rPr lang="el-GR" smtClean="0"/>
              <a:t> είναι 5.5-8.0</a:t>
            </a:r>
          </a:p>
          <a:p>
            <a:pPr algn="just">
              <a:buFont typeface="Wingdings" pitchFamily="2" charset="2"/>
              <a:buChar char="Ø"/>
            </a:pPr>
            <a:r>
              <a:rPr lang="el-GR" smtClean="0"/>
              <a:t>Σχηματισμός σπορίων και παραγωγή τοξίνης σε </a:t>
            </a:r>
            <a:r>
              <a:rPr lang="en-US" smtClean="0"/>
              <a:t>pH</a:t>
            </a:r>
            <a:r>
              <a:rPr lang="el-GR" smtClean="0"/>
              <a:t>&gt;5.5</a:t>
            </a:r>
          </a:p>
          <a:p>
            <a:pPr algn="just">
              <a:buFont typeface="Arial" charset="0"/>
              <a:buNone/>
            </a:pPr>
            <a:r>
              <a:rPr lang="en-US" smtClean="0">
                <a:solidFill>
                  <a:srgbClr val="0070C0"/>
                </a:solidFill>
              </a:rPr>
              <a:t>NaCl</a:t>
            </a:r>
          </a:p>
          <a:p>
            <a:pPr algn="just">
              <a:buFont typeface="Wingdings" pitchFamily="2" charset="2"/>
              <a:buChar char="Ø"/>
            </a:pPr>
            <a:r>
              <a:rPr lang="el-GR" smtClean="0"/>
              <a:t>Σε συγκέντρωση 5% </a:t>
            </a:r>
            <a:r>
              <a:rPr lang="en-US" smtClean="0"/>
              <a:t>NaCl </a:t>
            </a:r>
            <a:r>
              <a:rPr lang="el-GR" smtClean="0"/>
              <a:t>αναστέλλεται η ανάπτυξη του </a:t>
            </a:r>
            <a:r>
              <a:rPr lang="en-US" i="1" smtClean="0"/>
              <a:t>Cl. perfringens </a:t>
            </a:r>
            <a:endParaRPr lang="el-GR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300" smtClean="0">
                <a:solidFill>
                  <a:srgbClr val="0070C0"/>
                </a:solidFill>
              </a:rPr>
              <a:t>Παράγοντες που Επηρέαζουν την Ανάπτυξη του </a:t>
            </a:r>
            <a:r>
              <a:rPr lang="en-US" sz="3300" i="1" smtClean="0">
                <a:solidFill>
                  <a:srgbClr val="0070C0"/>
                </a:solidFill>
              </a:rPr>
              <a:t>Cl. perfringens </a:t>
            </a:r>
            <a:r>
              <a:rPr lang="el-GR" sz="3300" smtClean="0">
                <a:solidFill>
                  <a:srgbClr val="0070C0"/>
                </a:solidFill>
              </a:rPr>
              <a:t>και την Παραγωγή Σπορίων </a:t>
            </a:r>
          </a:p>
        </p:txBody>
      </p:sp>
      <p:sp>
        <p:nvSpPr>
          <p:cNvPr id="139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l-GR" smtClean="0">
                <a:solidFill>
                  <a:srgbClr val="0070C0"/>
                </a:solidFill>
              </a:rPr>
              <a:t>Ενεργότητα νερού</a:t>
            </a:r>
          </a:p>
          <a:p>
            <a:pPr algn="just">
              <a:buFont typeface="Wingdings" pitchFamily="2" charset="2"/>
              <a:buChar char="Ø"/>
            </a:pPr>
            <a:r>
              <a:rPr lang="el-GR" smtClean="0"/>
              <a:t>Ελάχιστη τιμή </a:t>
            </a:r>
            <a:r>
              <a:rPr lang="en-US" smtClean="0"/>
              <a:t>aw</a:t>
            </a:r>
            <a:r>
              <a:rPr lang="el-GR" smtClean="0"/>
              <a:t> 0.97 όταν ρυθμίζεται με σακχαρόζη και 0.95 όταν ρυθμίζεται με </a:t>
            </a:r>
            <a:r>
              <a:rPr lang="en-US" smtClean="0"/>
              <a:t>NaCl</a:t>
            </a:r>
            <a:endParaRPr lang="el-GR" smtClean="0"/>
          </a:p>
          <a:p>
            <a:pPr algn="just">
              <a:buFont typeface="Wingdings" pitchFamily="2" charset="2"/>
              <a:buChar char="Ø"/>
            </a:pPr>
            <a:r>
              <a:rPr lang="el-GR" smtClean="0"/>
              <a:t>Το </a:t>
            </a:r>
            <a:r>
              <a:rPr lang="en-US" i="1" smtClean="0"/>
              <a:t>Cl. perfringens </a:t>
            </a:r>
            <a:r>
              <a:rPr lang="el-GR" smtClean="0"/>
              <a:t>σχηματίζει σπόρια όταν η τιμή του </a:t>
            </a:r>
            <a:r>
              <a:rPr lang="en-US" smtClean="0"/>
              <a:t>aw</a:t>
            </a:r>
            <a:r>
              <a:rPr lang="el-GR" smtClean="0"/>
              <a:t> έιναι μεγαλύτερη από τις παραπάνω τιμές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smtClean="0">
                <a:solidFill>
                  <a:srgbClr val="0070C0"/>
                </a:solidFill>
              </a:rPr>
              <a:t>Παράγοντες που Επηρεάζουν την Ανάπτυξη του </a:t>
            </a:r>
            <a:r>
              <a:rPr lang="en-US" sz="3600" i="1" smtClean="0">
                <a:solidFill>
                  <a:srgbClr val="0070C0"/>
                </a:solidFill>
              </a:rPr>
              <a:t>Cl. botulinum </a:t>
            </a:r>
            <a:r>
              <a:rPr lang="el-GR" sz="3600" smtClean="0">
                <a:solidFill>
                  <a:srgbClr val="0070C0"/>
                </a:solidFill>
              </a:rPr>
              <a:t>και την Παραγωγή Τοξίνης</a:t>
            </a:r>
          </a:p>
        </p:txBody>
      </p:sp>
      <p:sp>
        <p:nvSpPr>
          <p:cNvPr id="12185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r>
              <a:rPr lang="el-GR" smtClean="0">
                <a:solidFill>
                  <a:srgbClr val="0070C0"/>
                </a:solidFill>
              </a:rPr>
              <a:t>Θερμοκρασία</a:t>
            </a:r>
            <a:endParaRPr lang="en-US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l-GR" smtClean="0"/>
              <a:t> </a:t>
            </a:r>
            <a:r>
              <a:rPr lang="el-GR" sz="2800" smtClean="0"/>
              <a:t>Όλα τα στελέχη είναι </a:t>
            </a:r>
            <a:r>
              <a:rPr lang="el-GR" sz="2800" smtClean="0">
                <a:solidFill>
                  <a:srgbClr val="0070C0"/>
                </a:solidFill>
              </a:rPr>
              <a:t>μεσόφιλα</a:t>
            </a:r>
            <a:r>
              <a:rPr lang="el-GR" sz="2800" smtClean="0"/>
              <a:t> υπάρχουν όμως και μερικά που αναπτύσσονται και παράγουν τοξίνη στους </a:t>
            </a:r>
            <a:r>
              <a:rPr lang="el-GR" sz="2800" smtClean="0">
                <a:solidFill>
                  <a:srgbClr val="0070C0"/>
                </a:solidFill>
              </a:rPr>
              <a:t>3</a:t>
            </a:r>
            <a:r>
              <a:rPr lang="en-US" sz="2800" baseline="30000" smtClean="0">
                <a:solidFill>
                  <a:srgbClr val="0070C0"/>
                </a:solidFill>
              </a:rPr>
              <a:t>o</a:t>
            </a:r>
            <a:r>
              <a:rPr lang="en-US" sz="2800" smtClean="0">
                <a:solidFill>
                  <a:srgbClr val="0070C0"/>
                </a:solidFill>
              </a:rPr>
              <a:t>C</a:t>
            </a:r>
            <a:r>
              <a:rPr lang="en-US" sz="280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sz="2800" smtClean="0"/>
              <a:t>Ελάχιστη θερμοκρασία ανάπτυξης 3</a:t>
            </a:r>
            <a:r>
              <a:rPr lang="en-US" sz="2800" baseline="30000" smtClean="0"/>
              <a:t>o</a:t>
            </a:r>
            <a:r>
              <a:rPr lang="en-US" sz="2800" smtClean="0"/>
              <a:t>C</a:t>
            </a:r>
            <a:r>
              <a:rPr lang="el-GR" sz="2800" smtClean="0"/>
              <a:t>, άριστη 25-37</a:t>
            </a:r>
            <a:r>
              <a:rPr lang="en-US" sz="2800" baseline="30000" smtClean="0"/>
              <a:t>o</a:t>
            </a:r>
            <a:r>
              <a:rPr lang="en-US" sz="2800" smtClean="0"/>
              <a:t>C</a:t>
            </a:r>
            <a:r>
              <a:rPr lang="el-GR" sz="2800" smtClean="0"/>
              <a:t>, μέγιστη 48</a:t>
            </a:r>
            <a:r>
              <a:rPr lang="en-US" sz="2800" baseline="30000" smtClean="0"/>
              <a:t>o</a:t>
            </a:r>
            <a:r>
              <a:rPr lang="en-US" sz="2800" smtClean="0"/>
              <a:t>C</a:t>
            </a:r>
            <a:endParaRPr lang="el-GR" sz="2800" smtClean="0"/>
          </a:p>
          <a:p>
            <a:pPr>
              <a:buFont typeface="Wingdings" pitchFamily="2" charset="2"/>
              <a:buChar char="Ø"/>
            </a:pPr>
            <a:r>
              <a:rPr lang="el-GR" sz="2800" smtClean="0"/>
              <a:t>Ελάχιστη θερμοκρασία για εκβλάστηση σπορίων </a:t>
            </a:r>
            <a:r>
              <a:rPr lang="el-GR" sz="2800" smtClean="0">
                <a:solidFill>
                  <a:srgbClr val="0070C0"/>
                </a:solidFill>
              </a:rPr>
              <a:t>15</a:t>
            </a:r>
            <a:r>
              <a:rPr lang="en-US" sz="2800" baseline="30000" smtClean="0">
                <a:solidFill>
                  <a:srgbClr val="0070C0"/>
                </a:solidFill>
              </a:rPr>
              <a:t>o</a:t>
            </a:r>
            <a:r>
              <a:rPr lang="en-US" sz="2800" smtClean="0">
                <a:solidFill>
                  <a:srgbClr val="0070C0"/>
                </a:solidFill>
              </a:rPr>
              <a:t>C</a:t>
            </a:r>
            <a:endParaRPr lang="el-GR" sz="28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300" smtClean="0">
                <a:solidFill>
                  <a:srgbClr val="0070C0"/>
                </a:solidFill>
              </a:rPr>
              <a:t>Παράγοντες που Επηρέαζουν την Ανάπτυξη του </a:t>
            </a:r>
            <a:r>
              <a:rPr lang="en-US" sz="3300" i="1" smtClean="0">
                <a:solidFill>
                  <a:srgbClr val="0070C0"/>
                </a:solidFill>
              </a:rPr>
              <a:t>Cl. perfringens </a:t>
            </a:r>
            <a:r>
              <a:rPr lang="el-GR" sz="3300" smtClean="0">
                <a:solidFill>
                  <a:srgbClr val="0070C0"/>
                </a:solidFill>
              </a:rPr>
              <a:t>και την Παραγωγή Σπορίων </a:t>
            </a:r>
          </a:p>
        </p:txBody>
      </p:sp>
      <p:sp>
        <p:nvSpPr>
          <p:cNvPr id="140291" name="Content Placeholder 2"/>
          <p:cNvSpPr>
            <a:spLocks noGrp="1"/>
          </p:cNvSpPr>
          <p:nvPr>
            <p:ph idx="1"/>
          </p:nvPr>
        </p:nvSpPr>
        <p:spPr>
          <a:xfrm>
            <a:off x="323850" y="1600200"/>
            <a:ext cx="8569325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l-GR" smtClean="0">
                <a:solidFill>
                  <a:srgbClr val="0070C0"/>
                </a:solidFill>
              </a:rPr>
              <a:t>Νιτρικά και νιτρώδη άλατα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/>
              <a:t>Για να ανασταλεί η ανάπτυξη του </a:t>
            </a:r>
            <a:r>
              <a:rPr lang="en-US" sz="2600" smtClean="0"/>
              <a:t>m/o</a:t>
            </a:r>
            <a:r>
              <a:rPr lang="el-GR" sz="2600" smtClean="0"/>
              <a:t> απαιτούνται πολύ υψηλές συγκεντρώσεις 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/>
              <a:t>παρουσία </a:t>
            </a:r>
            <a:r>
              <a:rPr lang="en-US" sz="2400" smtClean="0"/>
              <a:t>NaCl</a:t>
            </a:r>
            <a:r>
              <a:rPr lang="el-GR" sz="2400" smtClean="0"/>
              <a:t> 6-8% απαιτούνται 10.000 </a:t>
            </a:r>
            <a:r>
              <a:rPr lang="en-US" sz="2400" smtClean="0"/>
              <a:t>ppm</a:t>
            </a:r>
            <a:r>
              <a:rPr lang="el-GR" sz="2400" smtClean="0"/>
              <a:t> ΝαΝΟ</a:t>
            </a:r>
            <a:r>
              <a:rPr lang="en-US" sz="2400" baseline="-25000" smtClean="0"/>
              <a:t>3</a:t>
            </a:r>
            <a:r>
              <a:rPr lang="en-US" sz="2400" smtClean="0"/>
              <a:t> </a:t>
            </a:r>
            <a:r>
              <a:rPr lang="el-GR" sz="2400" smtClean="0"/>
              <a:t>ή</a:t>
            </a:r>
            <a:r>
              <a:rPr lang="en-US" sz="2400" smtClean="0"/>
              <a:t> 400 ppm NaNO</a:t>
            </a:r>
            <a:r>
              <a:rPr lang="en-US" sz="2400" baseline="-25000" smtClean="0"/>
              <a:t>2</a:t>
            </a:r>
            <a:endParaRPr lang="el-GR" sz="2400" smtClean="0"/>
          </a:p>
          <a:p>
            <a:pPr algn="just">
              <a:buFont typeface="Wingdings" pitchFamily="2" charset="2"/>
              <a:buChar char="Ø"/>
            </a:pPr>
            <a:r>
              <a:rPr lang="el-GR" sz="2600" smtClean="0"/>
              <a:t>Λόγω χαμηλού αριθμού βλαστικών κυττάρων και σπορίων στα κρεατοσκευάσματα αλλά και της ταυτόχρονης επίδρασης των ουσιών αλιπάστωσης, </a:t>
            </a:r>
            <a:r>
              <a:rPr lang="en-US" sz="2600" smtClean="0"/>
              <a:t>pH,</a:t>
            </a:r>
            <a:r>
              <a:rPr lang="el-GR" sz="2600" smtClean="0"/>
              <a:t> και ενδεχομένως της ήπιας θερμικής επεξεργασίας  μπορεί να ανασταλεί η ανάπτυξη εκβλαστημένων σπορίων του </a:t>
            </a:r>
            <a:r>
              <a:rPr lang="en-US" sz="2600" smtClean="0"/>
              <a:t>m/o</a:t>
            </a:r>
            <a:endParaRPr lang="el-GR" sz="26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300" smtClean="0">
                <a:solidFill>
                  <a:srgbClr val="0070C0"/>
                </a:solidFill>
              </a:rPr>
              <a:t>Παράγοντες που Επηρέαζουν την Ανάπτυξη του </a:t>
            </a:r>
            <a:r>
              <a:rPr lang="en-US" sz="3300" i="1" smtClean="0">
                <a:solidFill>
                  <a:srgbClr val="0070C0"/>
                </a:solidFill>
              </a:rPr>
              <a:t>Cl. perfringens </a:t>
            </a:r>
            <a:r>
              <a:rPr lang="el-GR" sz="3300" smtClean="0">
                <a:solidFill>
                  <a:srgbClr val="0070C0"/>
                </a:solidFill>
              </a:rPr>
              <a:t>και την Παραγωγή Σπορίων </a:t>
            </a:r>
          </a:p>
        </p:txBody>
      </p:sp>
      <p:sp>
        <p:nvSpPr>
          <p:cNvPr id="141315" name="Content Placeholder 2"/>
          <p:cNvSpPr>
            <a:spLocks noGrp="1"/>
          </p:cNvSpPr>
          <p:nvPr>
            <p:ph idx="1"/>
          </p:nvPr>
        </p:nvSpPr>
        <p:spPr>
          <a:xfrm>
            <a:off x="323850" y="1600200"/>
            <a:ext cx="84963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l-GR" smtClean="0">
                <a:solidFill>
                  <a:srgbClr val="0070C0"/>
                </a:solidFill>
              </a:rPr>
              <a:t>Οξειδοαναγωγικό δυναμικό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Θεωρείται ότι το </a:t>
            </a:r>
            <a:r>
              <a:rPr lang="en-US" sz="2800" i="1" smtClean="0"/>
              <a:t>Cl. perfringens </a:t>
            </a:r>
            <a:r>
              <a:rPr lang="el-GR" sz="2800" smtClean="0">
                <a:solidFill>
                  <a:srgbClr val="0070C0"/>
                </a:solidFill>
              </a:rPr>
              <a:t>δεν είναι τόσο ευαίσθητο στη παρουσία οξυγόνου </a:t>
            </a:r>
            <a:r>
              <a:rPr lang="el-GR" sz="2800" smtClean="0"/>
              <a:t>όσο άλλα αναερόβια βακτήρια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Στα τρόφιμα που έχουν υποστεί θερμική επεξεργασία ευνοείται η ανάπτυξη του, λόγω της απομάκρυνσης του οξυγόνου από τα τρόφιμα με τη θέρμανση και του χαμηλού οξειδοαναγωγικού δυναμικού του τροφίμου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smtClean="0">
                <a:solidFill>
                  <a:srgbClr val="0070C0"/>
                </a:solidFill>
              </a:rPr>
              <a:t>Ανθεκτικότητα στη Θέρμανση</a:t>
            </a:r>
          </a:p>
        </p:txBody>
      </p:sp>
      <p:sp>
        <p:nvSpPr>
          <p:cNvPr id="142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Παρατηρείται </a:t>
            </a:r>
            <a:r>
              <a:rPr lang="el-GR" sz="2800" smtClean="0">
                <a:solidFill>
                  <a:srgbClr val="0070C0"/>
                </a:solidFill>
              </a:rPr>
              <a:t>ποικιλότητα στην ανθεκτικότητα </a:t>
            </a:r>
            <a:r>
              <a:rPr lang="el-GR" sz="2800" smtClean="0"/>
              <a:t>στη θέρμανση ανάμεσα στα στελέχη του </a:t>
            </a:r>
            <a:r>
              <a:rPr lang="en-US" sz="2800" i="1" smtClean="0"/>
              <a:t>Cl. perfringens</a:t>
            </a:r>
            <a:r>
              <a:rPr lang="el-GR" sz="2800" i="1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Τα </a:t>
            </a:r>
            <a:r>
              <a:rPr lang="el-GR" sz="2800" smtClean="0">
                <a:solidFill>
                  <a:srgbClr val="0070C0"/>
                </a:solidFill>
              </a:rPr>
              <a:t>σπόρια</a:t>
            </a:r>
            <a:r>
              <a:rPr lang="el-GR" sz="2800" smtClean="0"/>
              <a:t> των στελεχών που </a:t>
            </a:r>
            <a:r>
              <a:rPr lang="el-GR" sz="2800" smtClean="0">
                <a:solidFill>
                  <a:srgbClr val="0070C0"/>
                </a:solidFill>
              </a:rPr>
              <a:t>προκαλούν τροφική δηλητηρίαση</a:t>
            </a:r>
            <a:r>
              <a:rPr lang="el-GR" sz="2800" smtClean="0"/>
              <a:t> είναι </a:t>
            </a:r>
            <a:r>
              <a:rPr lang="el-GR" sz="2800" smtClean="0">
                <a:solidFill>
                  <a:srgbClr val="0070C0"/>
                </a:solidFill>
              </a:rPr>
              <a:t>ανθεκτικά στη θέρμανση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>
                <a:solidFill>
                  <a:srgbClr val="0070C0"/>
                </a:solidFill>
              </a:rPr>
              <a:t>Ανεπαρκής θερμική επεξεργασία </a:t>
            </a:r>
            <a:r>
              <a:rPr lang="el-GR" sz="2800" smtClean="0"/>
              <a:t>όχι μόνο δεν μειώνει τον αριθμό των σπορίων, αλλά </a:t>
            </a:r>
            <a:r>
              <a:rPr lang="el-GR" sz="2800" smtClean="0">
                <a:solidFill>
                  <a:srgbClr val="0070C0"/>
                </a:solidFill>
              </a:rPr>
              <a:t>προκαλεί την εκβλάστηση τους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Η </a:t>
            </a:r>
            <a:r>
              <a:rPr lang="el-GR" sz="2800" smtClean="0">
                <a:solidFill>
                  <a:srgbClr val="0070C0"/>
                </a:solidFill>
              </a:rPr>
              <a:t>εντεροτοξίνη</a:t>
            </a:r>
            <a:r>
              <a:rPr lang="el-GR" sz="2800" smtClean="0"/>
              <a:t> που παράγει το </a:t>
            </a:r>
            <a:r>
              <a:rPr lang="en-US" sz="2800" i="1" smtClean="0"/>
              <a:t>Cl. perfringens</a:t>
            </a:r>
            <a:r>
              <a:rPr lang="el-GR" sz="2800" smtClean="0"/>
              <a:t> είναι </a:t>
            </a:r>
            <a:r>
              <a:rPr lang="el-GR" sz="2800" smtClean="0">
                <a:solidFill>
                  <a:srgbClr val="0070C0"/>
                </a:solidFill>
              </a:rPr>
              <a:t>ευαίσθητη στη θέρμανση</a:t>
            </a:r>
            <a:r>
              <a:rPr lang="el-GR" sz="2800" smtClean="0"/>
              <a:t> και αδρανοποιείται στους 61</a:t>
            </a:r>
            <a:r>
              <a:rPr lang="en-US" sz="2800" baseline="30000" smtClean="0"/>
              <a:t>o</a:t>
            </a:r>
            <a:r>
              <a:rPr lang="en-US" sz="2800" smtClean="0"/>
              <a:t>C</a:t>
            </a:r>
            <a:r>
              <a:rPr lang="el-GR" sz="2800" smtClean="0"/>
              <a:t> σε 25 </a:t>
            </a:r>
            <a:r>
              <a:rPr lang="en-US" sz="2800" smtClean="0"/>
              <a:t>min</a:t>
            </a:r>
            <a:endParaRPr lang="el-GR" sz="2800" smtClean="0"/>
          </a:p>
          <a:p>
            <a:pPr>
              <a:buFont typeface="Arial" charset="0"/>
              <a:buNone/>
            </a:pPr>
            <a:endParaRPr lang="el-GR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smtClean="0">
                <a:solidFill>
                  <a:srgbClr val="0070C0"/>
                </a:solidFill>
              </a:rPr>
              <a:t>Ανθεκτικότητα στη Ψύξη και Κατάψυξη</a:t>
            </a:r>
          </a:p>
        </p:txBody>
      </p:sp>
      <p:sp>
        <p:nvSpPr>
          <p:cNvPr id="143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Κατά τη διατήρηση των τροφίμων σε </a:t>
            </a:r>
            <a:r>
              <a:rPr lang="el-GR" sz="2800" smtClean="0">
                <a:solidFill>
                  <a:srgbClr val="0070C0"/>
                </a:solidFill>
              </a:rPr>
              <a:t>θερμοκρασίες ψύξης και κατάψυξης μειώνεται ο αριθμός των βλαστικών κυττάρων</a:t>
            </a:r>
            <a:r>
              <a:rPr lang="el-GR" sz="2800" smtClean="0"/>
              <a:t> του </a:t>
            </a:r>
            <a:r>
              <a:rPr lang="en-US" sz="2800" i="1" smtClean="0"/>
              <a:t>Cl. perfringens</a:t>
            </a:r>
            <a:r>
              <a:rPr lang="el-GR" sz="2800" i="1" smtClean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Τα </a:t>
            </a:r>
            <a:r>
              <a:rPr lang="el-GR" sz="2800" smtClean="0">
                <a:solidFill>
                  <a:srgbClr val="0070C0"/>
                </a:solidFill>
              </a:rPr>
              <a:t>σπόρια</a:t>
            </a:r>
            <a:r>
              <a:rPr lang="el-GR" sz="2800" smtClean="0"/>
              <a:t> παρουσιάζουν </a:t>
            </a:r>
            <a:r>
              <a:rPr lang="el-GR" sz="2800" smtClean="0">
                <a:solidFill>
                  <a:srgbClr val="0070C0"/>
                </a:solidFill>
              </a:rPr>
              <a:t>ανθεκτικότητα</a:t>
            </a:r>
            <a:r>
              <a:rPr lang="el-GR" sz="2800" smtClean="0"/>
              <a:t> κατά τη συντήρηση σε </a:t>
            </a:r>
            <a:r>
              <a:rPr lang="el-GR" sz="2800" smtClean="0">
                <a:solidFill>
                  <a:srgbClr val="0070C0"/>
                </a:solidFill>
              </a:rPr>
              <a:t>χαμηλές θερμοκρασίες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Στη διάρκεια της </a:t>
            </a:r>
            <a:r>
              <a:rPr lang="el-GR" sz="2800" smtClean="0">
                <a:solidFill>
                  <a:srgbClr val="0070C0"/>
                </a:solidFill>
              </a:rPr>
              <a:t>ήπιας θέρμανσης </a:t>
            </a:r>
            <a:r>
              <a:rPr lang="el-GR" sz="2800" smtClean="0"/>
              <a:t>του τροφίμου τα </a:t>
            </a:r>
            <a:r>
              <a:rPr lang="el-GR" sz="2800" smtClean="0">
                <a:solidFill>
                  <a:srgbClr val="0070C0"/>
                </a:solidFill>
              </a:rPr>
              <a:t>σπόρια </a:t>
            </a:r>
            <a:r>
              <a:rPr lang="el-GR" sz="2800" smtClean="0"/>
              <a:t>του </a:t>
            </a:r>
            <a:r>
              <a:rPr lang="en-US" sz="2800" smtClean="0"/>
              <a:t>m/o</a:t>
            </a:r>
            <a:r>
              <a:rPr lang="el-GR" sz="2800" smtClean="0"/>
              <a:t> μπορεί να </a:t>
            </a:r>
            <a:r>
              <a:rPr lang="el-GR" sz="2800" smtClean="0">
                <a:solidFill>
                  <a:srgbClr val="0070C0"/>
                </a:solidFill>
              </a:rPr>
              <a:t>εκβλαστήσουν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smtClean="0">
                <a:solidFill>
                  <a:srgbClr val="0070C0"/>
                </a:solidFill>
              </a:rPr>
              <a:t>Σχηματισμός Εντεροτοξίνης</a:t>
            </a:r>
          </a:p>
        </p:txBody>
      </p:sp>
      <p:sp>
        <p:nvSpPr>
          <p:cNvPr id="144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>
                <a:solidFill>
                  <a:srgbClr val="0070C0"/>
                </a:solidFill>
              </a:rPr>
              <a:t>Η εντεροτοξίνη παράγεται κατά το σχηματισμό σπορίων </a:t>
            </a:r>
            <a:r>
              <a:rPr lang="el-GR" sz="2800" smtClean="0"/>
              <a:t>στον εντερικό σωλήνα ή στο τρόφιμο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/>
              <a:t>Κατά τη λύση του κυτττάρου για την απελευθέρωση του ενδόσπορου ελευθερώνεται και η τοξίνη</a:t>
            </a:r>
          </a:p>
          <a:p>
            <a:pPr lvl="1" algn="just">
              <a:buFont typeface="Arial" charset="0"/>
              <a:buNone/>
            </a:pPr>
            <a:endParaRPr lang="el-GR" sz="2400" smtClean="0"/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Συνθήκες που ευνοούν τη σπορογονία ευνοούν και τη δημιουργία τοξίνης</a:t>
            </a:r>
          </a:p>
          <a:p>
            <a:pPr>
              <a:buFont typeface="Wingdings" pitchFamily="2" charset="2"/>
              <a:buChar char="Ø"/>
            </a:pPr>
            <a:endParaRPr lang="el-GR" sz="28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smtClean="0">
                <a:solidFill>
                  <a:srgbClr val="0070C0"/>
                </a:solidFill>
              </a:rPr>
              <a:t>Πηγές του </a:t>
            </a:r>
            <a:r>
              <a:rPr lang="en-US" sz="4000" i="1" smtClean="0">
                <a:solidFill>
                  <a:srgbClr val="0070C0"/>
                </a:solidFill>
              </a:rPr>
              <a:t>Cl. perfringens </a:t>
            </a:r>
            <a:endParaRPr lang="el-GR" sz="4000" smtClean="0">
              <a:solidFill>
                <a:srgbClr val="0070C0"/>
              </a:solidFill>
            </a:endParaRPr>
          </a:p>
        </p:txBody>
      </p:sp>
      <p:sp>
        <p:nvSpPr>
          <p:cNvPr id="145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Βρίσκεται στο </a:t>
            </a:r>
            <a:r>
              <a:rPr lang="el-GR" sz="2800" smtClean="0">
                <a:solidFill>
                  <a:srgbClr val="0070C0"/>
                </a:solidFill>
              </a:rPr>
              <a:t>έδαφος και στον εντερικό σωλήνα του ανθρώπου και των ζώων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Η μόλυνση των τροφίμων προκαλείται από:</a:t>
            </a:r>
          </a:p>
          <a:p>
            <a:pPr algn="just">
              <a:buFont typeface="Arial" charset="0"/>
              <a:buNone/>
            </a:pPr>
            <a:r>
              <a:rPr lang="el-GR" sz="2800" smtClean="0"/>
              <a:t>	σκόνη</a:t>
            </a:r>
          </a:p>
          <a:p>
            <a:pPr algn="just">
              <a:buFont typeface="Arial" charset="0"/>
              <a:buNone/>
            </a:pPr>
            <a:r>
              <a:rPr lang="el-GR" sz="2800" smtClean="0"/>
              <a:t>	έδαφος </a:t>
            </a:r>
          </a:p>
          <a:p>
            <a:pPr algn="just">
              <a:buFont typeface="Arial" charset="0"/>
              <a:buNone/>
            </a:pPr>
            <a:r>
              <a:rPr lang="el-GR" sz="2800" smtClean="0"/>
              <a:t>	κόπρανα ζώων </a:t>
            </a:r>
          </a:p>
          <a:p>
            <a:pPr algn="just">
              <a:buFont typeface="Arial" charset="0"/>
              <a:buNone/>
            </a:pPr>
            <a:r>
              <a:rPr lang="el-GR" sz="2800" smtClean="0"/>
              <a:t>	μηχανήματα επεξεργασίας</a:t>
            </a:r>
          </a:p>
          <a:p>
            <a:pPr algn="just">
              <a:buFont typeface="Arial" charset="0"/>
              <a:buNone/>
            </a:pPr>
            <a:r>
              <a:rPr lang="el-GR" sz="2800" smtClean="0"/>
              <a:t>	προσωπικό εργοστασίων επεξεργασίας 	τροφίμων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>
                <a:solidFill>
                  <a:srgbClr val="0070C0"/>
                </a:solidFill>
              </a:rPr>
              <a:t>Τρόφιμα που Προκαλούν Τροφολοίμωξη από </a:t>
            </a:r>
            <a:r>
              <a:rPr lang="en-US" sz="4000" i="1" smtClean="0">
                <a:solidFill>
                  <a:srgbClr val="0070C0"/>
                </a:solidFill>
              </a:rPr>
              <a:t>Cl. perfringens </a:t>
            </a:r>
            <a:endParaRPr lang="el-GR" sz="4000" smtClean="0">
              <a:solidFill>
                <a:srgbClr val="0070C0"/>
              </a:solidFill>
            </a:endParaRPr>
          </a:p>
        </p:txBody>
      </p:sp>
      <p:sp>
        <p:nvSpPr>
          <p:cNvPr id="146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Η τροφολοίμωξη προκαλείται μετά τη λήψη τροφίμων που έχουν μολυνθεί με σπόρια η βλαστικά κύτταρα και διατηρήθηκαν στις θερμοκρασίες όπου ήταν δυνατή η ανάπτυξη μεγάλου αριθμού βλαστικών κυττάρων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Προκαλείται όταν υπάρχουν 10</a:t>
            </a:r>
            <a:r>
              <a:rPr lang="en-US" sz="2800" baseline="30000" smtClean="0"/>
              <a:t>6</a:t>
            </a:r>
            <a:r>
              <a:rPr lang="el-GR" sz="2800" smtClean="0"/>
              <a:t> </a:t>
            </a:r>
            <a:r>
              <a:rPr lang="en-US" sz="2800" smtClean="0"/>
              <a:t>cfu/g</a:t>
            </a:r>
            <a:r>
              <a:rPr lang="el-GR" sz="2800" smtClean="0"/>
              <a:t> τροφίμου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Εμπλέκονται: κρέας, κρεατοσκευάσματα, κοτόπουλο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300" smtClean="0">
                <a:solidFill>
                  <a:srgbClr val="0070C0"/>
                </a:solidFill>
              </a:rPr>
              <a:t>Συμπτώματα Τροφικής Δηλητηρίασης από το </a:t>
            </a:r>
            <a:r>
              <a:rPr lang="en-US" sz="3300" i="1" smtClean="0">
                <a:solidFill>
                  <a:srgbClr val="0070C0"/>
                </a:solidFill>
              </a:rPr>
              <a:t>Cl. perfringens </a:t>
            </a:r>
            <a:endParaRPr lang="el-GR" sz="3300" smtClean="0">
              <a:solidFill>
                <a:srgbClr val="0070C0"/>
              </a:solidFill>
            </a:endParaRPr>
          </a:p>
        </p:txBody>
      </p:sp>
      <p:sp>
        <p:nvSpPr>
          <p:cNvPr id="147459" name="Content Placeholder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Περιλαμβάνουν κοιλιακούς πόνους, διάρροια, πυρετό, ναυτία και εμετό συνήθως σε 8-24 ώρες από τη λήψη τροφής</a:t>
            </a:r>
          </a:p>
          <a:p>
            <a:pPr algn="just">
              <a:buFont typeface="Arial" charset="0"/>
              <a:buNone/>
            </a:pPr>
            <a:endParaRPr lang="el-GR" sz="2800" smtClean="0"/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Σε περίπτωση που η τοξίνη έχει προσχηματιστεί στο τρόφιμο εμφανίζονται σε 1-2 ώρες</a:t>
            </a:r>
          </a:p>
          <a:p>
            <a:pPr>
              <a:buFont typeface="Arial" charset="0"/>
              <a:buNone/>
            </a:pPr>
            <a:endParaRPr lang="el-GR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>
                <a:solidFill>
                  <a:srgbClr val="0070C0"/>
                </a:solidFill>
              </a:rPr>
              <a:t>Αναστολή της Ανάπτυξης του </a:t>
            </a:r>
            <a:r>
              <a:rPr lang="en-US" sz="4000" i="1" smtClean="0">
                <a:solidFill>
                  <a:srgbClr val="0070C0"/>
                </a:solidFill>
              </a:rPr>
              <a:t>Cl. perfringens </a:t>
            </a:r>
            <a:r>
              <a:rPr lang="el-GR" sz="4000" smtClean="0">
                <a:solidFill>
                  <a:srgbClr val="0070C0"/>
                </a:solidFill>
              </a:rPr>
              <a:t>στα Τρόφιμα</a:t>
            </a:r>
          </a:p>
        </p:txBody>
      </p:sp>
      <p:sp>
        <p:nvSpPr>
          <p:cNvPr id="148483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Μετά τη θερμική επεξεργασία ακολουθεί η ταχεία ψύξη των τροφίμων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Τα τρόφιμα που διατηρούνται σε θερμό περιβάλλον πρέπει να διατηρούνται σε θερμοκρασία μεγαλύτερη των 70</a:t>
            </a:r>
            <a:r>
              <a:rPr lang="en-US" sz="2800" baseline="30000" smtClean="0"/>
              <a:t>o</a:t>
            </a:r>
            <a:r>
              <a:rPr lang="en-US" sz="2800" smtClean="0"/>
              <a:t>C</a:t>
            </a:r>
            <a:endParaRPr lang="el-GR" sz="2800" smtClean="0"/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Το προσωπικό που έρχεται σε επαφή με τα τρόφιμα να τηρεί τους κανόνες υγιεινής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 smtClean="0">
                <a:solidFill>
                  <a:srgbClr val="0070C0"/>
                </a:solidFill>
              </a:rPr>
              <a:t>Bacillus cereus</a:t>
            </a:r>
            <a:endParaRPr lang="el-GR" sz="4000" i="1" smtClean="0">
              <a:solidFill>
                <a:srgbClr val="0070C0"/>
              </a:solidFill>
            </a:endParaRPr>
          </a:p>
        </p:txBody>
      </p:sp>
      <p:sp>
        <p:nvSpPr>
          <p:cNvPr id="149507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800" smtClean="0"/>
              <a:t>Gram </a:t>
            </a:r>
            <a:r>
              <a:rPr lang="el-GR" sz="2800" smtClean="0"/>
              <a:t>θετικός βάκιλος, με έντονη κινητικότητα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Αερόβιο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Σχηματίζει ελλειψοειδή ή κυλινδρικά σπόρια στο άκρο του κυττάρου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3600" smtClean="0">
                <a:solidFill>
                  <a:srgbClr val="0070C0"/>
                </a:solidFill>
              </a:rPr>
              <a:t>Παράγοντες που Επηρεάζουν την Ανάπτυξη του </a:t>
            </a:r>
            <a:r>
              <a:rPr lang="en-US" sz="3600" i="1" smtClean="0">
                <a:solidFill>
                  <a:srgbClr val="0070C0"/>
                </a:solidFill>
              </a:rPr>
              <a:t>Cl. botulinum </a:t>
            </a:r>
            <a:r>
              <a:rPr lang="el-GR" sz="3600" smtClean="0">
                <a:solidFill>
                  <a:srgbClr val="0070C0"/>
                </a:solidFill>
              </a:rPr>
              <a:t>και την Παραγωγή Τοξίνης</a:t>
            </a:r>
          </a:p>
        </p:txBody>
      </p:sp>
      <p:sp>
        <p:nvSpPr>
          <p:cNvPr id="1228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r>
              <a:rPr lang="en-US" smtClean="0">
                <a:solidFill>
                  <a:srgbClr val="0070C0"/>
                </a:solidFill>
              </a:rPr>
              <a:t>pH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Σε ουδέτερο </a:t>
            </a:r>
            <a:r>
              <a:rPr lang="en-US" sz="2800" smtClean="0"/>
              <a:t>pH </a:t>
            </a:r>
            <a:r>
              <a:rPr lang="el-GR" sz="2800" smtClean="0"/>
              <a:t>ευνοείται η ανάπτυξη του </a:t>
            </a:r>
            <a:r>
              <a:rPr lang="en-US" sz="2800" smtClean="0"/>
              <a:t>m/o</a:t>
            </a:r>
            <a:r>
              <a:rPr lang="el-GR" sz="2800" smtClean="0"/>
              <a:t> και η παραγωγή τοξίνης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Σε </a:t>
            </a:r>
            <a:r>
              <a:rPr lang="en-US" sz="2800" smtClean="0"/>
              <a:t>pH </a:t>
            </a:r>
            <a:r>
              <a:rPr lang="el-GR" sz="2800" smtClean="0"/>
              <a:t>= 4.5 αναστέλλεται εκβλάστηση, παραγωγή τοξίνης και ανάπτυξη </a:t>
            </a:r>
            <a:r>
              <a:rPr lang="en-US" sz="2800" smtClean="0"/>
              <a:t>m/o</a:t>
            </a:r>
            <a:endParaRPr lang="el-GR" sz="2800" smtClean="0"/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Περιπτώσεις βουτουλισμού σε κονσέρβες φρούτων με </a:t>
            </a:r>
            <a:r>
              <a:rPr lang="en-US" sz="2800" smtClean="0"/>
              <a:t>pH &lt; 4.6</a:t>
            </a:r>
            <a:r>
              <a:rPr lang="el-GR" sz="2800" smtClean="0"/>
              <a:t>...... Ανάπτυξη άλλων </a:t>
            </a:r>
            <a:r>
              <a:rPr lang="en-US" sz="2800" smtClean="0"/>
              <a:t>m/o</a:t>
            </a:r>
            <a:r>
              <a:rPr lang="el-GR" sz="2800" smtClean="0"/>
              <a:t> που αύξησαν το </a:t>
            </a:r>
            <a:r>
              <a:rPr lang="en-US" sz="2800" smtClean="0"/>
              <a:t>pH</a:t>
            </a:r>
            <a:endParaRPr lang="el-GR" sz="2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smtClean="0">
                <a:solidFill>
                  <a:srgbClr val="0070C0"/>
                </a:solidFill>
              </a:rPr>
              <a:t>Παράγοντες που Επηρεάζουν την Ανάπτυξη του </a:t>
            </a:r>
            <a:r>
              <a:rPr lang="en-US" sz="3600" i="1" smtClean="0">
                <a:solidFill>
                  <a:srgbClr val="0070C0"/>
                </a:solidFill>
              </a:rPr>
              <a:t>Cl. botulinum </a:t>
            </a:r>
            <a:r>
              <a:rPr lang="el-GR" sz="3600" smtClean="0">
                <a:solidFill>
                  <a:srgbClr val="0070C0"/>
                </a:solidFill>
              </a:rPr>
              <a:t>και την Παραγωγή Τοξίνης</a:t>
            </a:r>
          </a:p>
        </p:txBody>
      </p:sp>
      <p:sp>
        <p:nvSpPr>
          <p:cNvPr id="1239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pPr>
              <a:buFont typeface="Arial" charset="0"/>
              <a:buNone/>
            </a:pPr>
            <a:r>
              <a:rPr lang="en-US" smtClean="0">
                <a:solidFill>
                  <a:srgbClr val="0070C0"/>
                </a:solidFill>
              </a:rPr>
              <a:t>NaCl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Η απαραίτητη συγκέντρωση για αναστολή ανάπτυξης </a:t>
            </a:r>
            <a:r>
              <a:rPr lang="en-US" sz="2800" smtClean="0"/>
              <a:t>m/o</a:t>
            </a:r>
            <a:r>
              <a:rPr lang="el-GR" sz="2800" smtClean="0"/>
              <a:t> και παραγωγή τοξίνης εξαρτάται από τη σύνθεση του τροφίμου και τη Τ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Η περιεκτικότητα του προϊόντος σε </a:t>
            </a:r>
            <a:r>
              <a:rPr lang="en-US" sz="2800" smtClean="0"/>
              <a:t>NaCl</a:t>
            </a:r>
            <a:r>
              <a:rPr lang="el-GR" sz="2800" smtClean="0"/>
              <a:t> πάντα πρέπει να συνδυάζεται με τους υπόλοιπους παράγοντες όπως </a:t>
            </a:r>
            <a:r>
              <a:rPr lang="en-US" sz="2800" smtClean="0"/>
              <a:t>pH, </a:t>
            </a:r>
            <a:r>
              <a:rPr lang="el-GR" sz="2800" smtClean="0"/>
              <a:t>Τ, συγκέντρωση νιτρωδών κλπ.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smtClean="0">
                <a:solidFill>
                  <a:srgbClr val="0070C0"/>
                </a:solidFill>
              </a:rPr>
              <a:t>Παράγοντες που Επηρεάζουν την Ανάπτυξη του </a:t>
            </a:r>
            <a:r>
              <a:rPr lang="en-US" sz="3600" i="1" smtClean="0">
                <a:solidFill>
                  <a:srgbClr val="0070C0"/>
                </a:solidFill>
              </a:rPr>
              <a:t>Cl. botulinum </a:t>
            </a:r>
            <a:r>
              <a:rPr lang="el-GR" sz="3600" smtClean="0">
                <a:solidFill>
                  <a:srgbClr val="0070C0"/>
                </a:solidFill>
              </a:rPr>
              <a:t>και την Παραγωγή Τοξίνης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r>
              <a:rPr lang="el-GR" smtClean="0">
                <a:solidFill>
                  <a:srgbClr val="0070C0"/>
                </a:solidFill>
              </a:rPr>
              <a:t>Ενεργότητα νερού</a:t>
            </a:r>
          </a:p>
          <a:p>
            <a:pPr algn="just">
              <a:buFont typeface="Wingdings" pitchFamily="2" charset="2"/>
              <a:buChar char="Ø"/>
            </a:pPr>
            <a:r>
              <a:rPr lang="el-GR" smtClean="0"/>
              <a:t>Γενικά στα τρόφιμα με </a:t>
            </a:r>
            <a:r>
              <a:rPr lang="en-US" smtClean="0"/>
              <a:t>aw</a:t>
            </a:r>
            <a:r>
              <a:rPr lang="el-GR" smtClean="0"/>
              <a:t> &lt; 0.93 αναστέλ-λεται η ανάπτυξη του </a:t>
            </a:r>
            <a:r>
              <a:rPr lang="en-US" i="1" smtClean="0"/>
              <a:t>Cl. botulinum</a:t>
            </a:r>
            <a:endParaRPr lang="el-GR" i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smtClean="0">
                <a:solidFill>
                  <a:srgbClr val="0070C0"/>
                </a:solidFill>
              </a:rPr>
              <a:t>Παράγοντες που Επηρεάζουν την Ανάπτυξη του </a:t>
            </a:r>
            <a:r>
              <a:rPr lang="en-US" sz="3600" i="1" smtClean="0">
                <a:solidFill>
                  <a:srgbClr val="0070C0"/>
                </a:solidFill>
              </a:rPr>
              <a:t>Cl. botulinum </a:t>
            </a:r>
            <a:r>
              <a:rPr lang="el-GR" sz="3600" smtClean="0">
                <a:solidFill>
                  <a:srgbClr val="0070C0"/>
                </a:solidFill>
              </a:rPr>
              <a:t>και την Παραγωγή Τοξίνης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l-GR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r>
              <a:rPr lang="el-GR" smtClean="0">
                <a:solidFill>
                  <a:srgbClr val="0070C0"/>
                </a:solidFill>
              </a:rPr>
              <a:t>Νιτρώδη άλατα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Τα νιτρώδη άλατα επηρεάζουν την ανάπτυξη του </a:t>
            </a:r>
            <a:r>
              <a:rPr lang="en-US" sz="2800" smtClean="0"/>
              <a:t>m/o</a:t>
            </a:r>
            <a:r>
              <a:rPr lang="el-GR" sz="2800" smtClean="0"/>
              <a:t> και την εκβλάστηση των σπορίων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Χρησιμοποιούνται σε συνδυασμό με το </a:t>
            </a:r>
            <a:r>
              <a:rPr lang="en-US" sz="2800" smtClean="0"/>
              <a:t>pH</a:t>
            </a:r>
            <a:r>
              <a:rPr lang="el-GR" sz="2800" smtClean="0"/>
              <a:t>, τη συγκέντρωση του </a:t>
            </a:r>
            <a:r>
              <a:rPr lang="en-US" sz="2800" smtClean="0"/>
              <a:t>NaCl</a:t>
            </a:r>
            <a:r>
              <a:rPr lang="el-GR" sz="2800" smtClean="0"/>
              <a:t>, τη Τ συντήρησης και τον αριθμό των σπορίων του </a:t>
            </a:r>
            <a:r>
              <a:rPr lang="en-US" sz="2800" smtClean="0"/>
              <a:t>m/o</a:t>
            </a:r>
            <a:endParaRPr lang="el-GR" sz="2800" smtClean="0"/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Τα νιτρώδη άλατα δεν μειώνουν την θερμοανθε-κτικότητα του </a:t>
            </a:r>
            <a:r>
              <a:rPr lang="en-US" sz="2800" smtClean="0"/>
              <a:t>m/o</a:t>
            </a:r>
            <a:endParaRPr lang="el-GR" sz="2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smtClean="0">
                <a:solidFill>
                  <a:srgbClr val="0070C0"/>
                </a:solidFill>
              </a:rPr>
              <a:t>Παράγοντες που Επηρεάζουν την Ανάπτυξη του </a:t>
            </a:r>
            <a:r>
              <a:rPr lang="en-US" sz="3600" i="1" smtClean="0">
                <a:solidFill>
                  <a:srgbClr val="0070C0"/>
                </a:solidFill>
              </a:rPr>
              <a:t>Cl. botulinum </a:t>
            </a:r>
            <a:r>
              <a:rPr lang="el-GR" sz="3600" smtClean="0">
                <a:solidFill>
                  <a:srgbClr val="0070C0"/>
                </a:solidFill>
              </a:rPr>
              <a:t>και την Παραγωγή Τοξίνης</a:t>
            </a:r>
          </a:p>
        </p:txBody>
      </p:sp>
      <p:sp>
        <p:nvSpPr>
          <p:cNvPr id="1269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l-GR" smtClean="0">
                <a:solidFill>
                  <a:srgbClr val="0070C0"/>
                </a:solidFill>
              </a:rPr>
              <a:t>Σύνθεση και μικροχλωρίδα των τροφίμων</a:t>
            </a:r>
          </a:p>
          <a:p>
            <a:pPr>
              <a:buFont typeface="Arial" charset="0"/>
              <a:buNone/>
            </a:pPr>
            <a:endParaRPr lang="el-GR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Στο κρέας, ψάρια και γενικά </a:t>
            </a:r>
            <a:r>
              <a:rPr lang="el-GR" sz="2800" smtClean="0">
                <a:solidFill>
                  <a:srgbClr val="0070C0"/>
                </a:solidFill>
              </a:rPr>
              <a:t>χαμηλής ή μέσης οξύτητας</a:t>
            </a:r>
            <a:r>
              <a:rPr lang="el-GR" sz="2800" smtClean="0"/>
              <a:t> κονσερβοποιημένα τρόφιμα ευνοείται η ανάπτυξη του </a:t>
            </a:r>
            <a:r>
              <a:rPr lang="en-US" sz="2800" i="1" smtClean="0"/>
              <a:t>Cl. botulinum</a:t>
            </a:r>
            <a:endParaRPr lang="el-GR" sz="2800" i="1" smtClean="0"/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Οι λακτοβάκιλλοι έχουν ανταγωνιστική επίδραση στην ανάπτυξη του </a:t>
            </a:r>
            <a:r>
              <a:rPr lang="en-US" sz="2800" i="1" smtClean="0"/>
              <a:t>Cl. botulinum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>
                <a:solidFill>
                  <a:srgbClr val="0070C0"/>
                </a:solidFill>
              </a:rPr>
              <a:t>Δραστικότητα παραγώμενης τοξίνης: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καλαμπόκι &gt; μπιζέλι &gt; φασολάκι &gt;σπανάκι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smtClean="0">
                <a:solidFill>
                  <a:srgbClr val="0070C0"/>
                </a:solidFill>
              </a:rPr>
              <a:t>Ανθεκτικότητα στη Θέρμανση</a:t>
            </a:r>
          </a:p>
        </p:txBody>
      </p:sp>
      <p:sp>
        <p:nvSpPr>
          <p:cNvPr id="1280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mtClean="0">
                <a:solidFill>
                  <a:srgbClr val="0070C0"/>
                </a:solidFill>
              </a:rPr>
              <a:t>Βλαστικές μορφές και τοξίνες </a:t>
            </a:r>
            <a:r>
              <a:rPr lang="el-GR" smtClean="0"/>
              <a:t>είναι </a:t>
            </a:r>
            <a:r>
              <a:rPr lang="el-GR" smtClean="0">
                <a:solidFill>
                  <a:srgbClr val="0070C0"/>
                </a:solidFill>
              </a:rPr>
              <a:t>ευαίσθη-τες</a:t>
            </a:r>
            <a:r>
              <a:rPr lang="el-GR" smtClean="0"/>
              <a:t> στη θέρμανση</a:t>
            </a:r>
            <a:endParaRPr lang="en-US" smtClean="0"/>
          </a:p>
          <a:p>
            <a:pPr algn="just">
              <a:buFont typeface="Wingdings" pitchFamily="2" charset="2"/>
              <a:buChar char="Ø"/>
            </a:pPr>
            <a:r>
              <a:rPr lang="el-GR" smtClean="0"/>
              <a:t>Τα </a:t>
            </a:r>
            <a:r>
              <a:rPr lang="el-GR" smtClean="0">
                <a:solidFill>
                  <a:srgbClr val="0070C0"/>
                </a:solidFill>
              </a:rPr>
              <a:t>σπόρια</a:t>
            </a:r>
            <a:r>
              <a:rPr lang="el-GR" smtClean="0"/>
              <a:t> είναι ιδιαίτερα </a:t>
            </a:r>
            <a:r>
              <a:rPr lang="el-GR" smtClean="0">
                <a:solidFill>
                  <a:srgbClr val="0070C0"/>
                </a:solidFill>
              </a:rPr>
              <a:t>θερμοανθεκτικά</a:t>
            </a:r>
            <a:endParaRPr lang="en-US" smtClean="0">
              <a:solidFill>
                <a:srgbClr val="0070C0"/>
              </a:solidFill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l-GR" smtClean="0"/>
              <a:t>Η ανθεκτικότητα των σπορίων του </a:t>
            </a:r>
            <a:r>
              <a:rPr lang="en-US" i="1" smtClean="0"/>
              <a:t>Cl. botulinum </a:t>
            </a:r>
            <a:r>
              <a:rPr lang="el-GR" smtClean="0"/>
              <a:t>στη θέρμανση εξαρτάται από τη σύνθεση του προϊόντος, από το τύπο του </a:t>
            </a:r>
            <a:r>
              <a:rPr lang="en-US" i="1" smtClean="0"/>
              <a:t>Cl. botulinum </a:t>
            </a:r>
            <a:r>
              <a:rPr lang="el-GR" i="1" smtClean="0"/>
              <a:t> </a:t>
            </a:r>
            <a:r>
              <a:rPr lang="el-GR" smtClean="0"/>
              <a:t>και τη θερμοκρασία σχηματισμού των σπορίων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smtClean="0">
                <a:solidFill>
                  <a:srgbClr val="0070C0"/>
                </a:solidFill>
              </a:rPr>
              <a:t>Τοξίνες</a:t>
            </a:r>
          </a:p>
        </p:txBody>
      </p:sp>
      <p:sp>
        <p:nvSpPr>
          <p:cNvPr id="1290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600" smtClean="0"/>
              <a:t>Οι νευροτοξίνες </a:t>
            </a:r>
            <a:r>
              <a:rPr lang="el-GR" sz="2600" smtClean="0">
                <a:solidFill>
                  <a:srgbClr val="0070C0"/>
                </a:solidFill>
              </a:rPr>
              <a:t>παράγονται στα βλαστικά κύτταρα </a:t>
            </a:r>
            <a:r>
              <a:rPr lang="el-GR" sz="2600" smtClean="0"/>
              <a:t>και ελευθερώνονται με την αυτόλυση των κυττάρων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>
                <a:solidFill>
                  <a:srgbClr val="0070C0"/>
                </a:solidFill>
              </a:rPr>
              <a:t>Πολύ τοξικές</a:t>
            </a:r>
            <a:r>
              <a:rPr lang="el-GR" sz="2600" smtClean="0"/>
              <a:t>, ελάχιστη ποσότητα προκαλεί θάνατο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>
                <a:solidFill>
                  <a:srgbClr val="0070C0"/>
                </a:solidFill>
              </a:rPr>
              <a:t>Ευαίσθητες στη θέρμανση</a:t>
            </a:r>
            <a:r>
              <a:rPr lang="el-GR" sz="2600" smtClean="0"/>
              <a:t>, καταστρέφονται στους 80</a:t>
            </a:r>
            <a:r>
              <a:rPr lang="en-US" sz="2400" baseline="30000" smtClean="0"/>
              <a:t>o</a:t>
            </a:r>
            <a:r>
              <a:rPr lang="en-US" sz="2600" smtClean="0"/>
              <a:t>C</a:t>
            </a:r>
            <a:r>
              <a:rPr lang="el-GR" sz="2600" smtClean="0"/>
              <a:t> σε 15 </a:t>
            </a:r>
            <a:r>
              <a:rPr lang="en-US" sz="2600" smtClean="0"/>
              <a:t>min</a:t>
            </a:r>
            <a:endParaRPr lang="el-GR" sz="2600" smtClean="0"/>
          </a:p>
          <a:p>
            <a:pPr algn="just">
              <a:buFont typeface="Wingdings" pitchFamily="2" charset="2"/>
              <a:buChar char="Ø"/>
            </a:pPr>
            <a:r>
              <a:rPr lang="el-GR" sz="2600" smtClean="0"/>
              <a:t>Υπεύθυνο για παραγωγή  τοξινών είτε το </a:t>
            </a:r>
            <a:r>
              <a:rPr lang="en-US" sz="2600" smtClean="0">
                <a:solidFill>
                  <a:srgbClr val="0070C0"/>
                </a:solidFill>
              </a:rPr>
              <a:t>DNA</a:t>
            </a:r>
            <a:r>
              <a:rPr lang="el-GR" sz="2600" smtClean="0">
                <a:solidFill>
                  <a:srgbClr val="0070C0"/>
                </a:solidFill>
              </a:rPr>
              <a:t> είτε πλασμίδιο ή φάγος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/>
              <a:t>Παραγωγή διαφόρών τύπων τοξίνης από ορισμένα στελέχη οφείλεται στη παρουσία στο κύτταρο περισσοτέρων του ενός συγκρατημένων φάγων</a:t>
            </a:r>
          </a:p>
          <a:p>
            <a:pPr>
              <a:buFont typeface="Arial" charset="0"/>
              <a:buNone/>
            </a:pPr>
            <a:endParaRPr lang="el-GR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1508</Words>
  <Application>Microsoft Office PowerPoint</Application>
  <PresentationFormat>Προβολή στην οθόνη (4:3)</PresentationFormat>
  <Paragraphs>160</Paragraphs>
  <Slides>29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30" baseType="lpstr">
      <vt:lpstr>Office Theme</vt:lpstr>
      <vt:lpstr>Clostridium botulinum</vt:lpstr>
      <vt:lpstr>Παράγοντες που Επηρεάζουν την Ανάπτυξη του Cl. botulinum και την Παραγωγή Τοξίνης</vt:lpstr>
      <vt:lpstr>Παράγοντες που Επηρεάζουν την Ανάπτυξη του Cl. botulinum και την Παραγωγή Τοξίνης</vt:lpstr>
      <vt:lpstr>Παράγοντες που Επηρεάζουν την Ανάπτυξη του Cl. botulinum και την Παραγωγή Τοξίνης</vt:lpstr>
      <vt:lpstr>Παράγοντες που Επηρεάζουν την Ανάπτυξη του Cl. botulinum και την Παραγωγή Τοξίνης</vt:lpstr>
      <vt:lpstr>Παράγοντες που Επηρεάζουν την Ανάπτυξη του Cl. botulinum και την Παραγωγή Τοξίνης</vt:lpstr>
      <vt:lpstr>Παράγοντες που Επηρεάζουν την Ανάπτυξη του Cl. botulinum και την Παραγωγή Τοξίνης</vt:lpstr>
      <vt:lpstr>Ανθεκτικότητα στη Θέρμανση</vt:lpstr>
      <vt:lpstr>Τοξίνες</vt:lpstr>
      <vt:lpstr>Πηγές του Cl. botulinum</vt:lpstr>
      <vt:lpstr>Τρόφιμα που Εμπλέκονται με Βοτουλισμό</vt:lpstr>
      <vt:lpstr>Συμπτώματα Βοτουλισμού</vt:lpstr>
      <vt:lpstr>Βρεφικός Βοτουλισμός</vt:lpstr>
      <vt:lpstr>Μέτρα για Πρόληψη του Βοτουλισμού</vt:lpstr>
      <vt:lpstr>Μέτρα για Πρόληψη του Βοτουλισμού</vt:lpstr>
      <vt:lpstr>Clostridium perfringens</vt:lpstr>
      <vt:lpstr>Παράγοντες που Επηρέαζουν την Ανάπτυξη του Cl. perfringens και την Παραγωγή Σπορίων </vt:lpstr>
      <vt:lpstr>Παράγοντες που Επηρέαζουν την Ανάπτυξη του Cl. perfringens και την Παραγωγή Σπορίων </vt:lpstr>
      <vt:lpstr>Παράγοντες που Επηρέαζουν την Ανάπτυξη του Cl. perfringens και την Παραγωγή Σπορίων </vt:lpstr>
      <vt:lpstr>Παράγοντες που Επηρέαζουν την Ανάπτυξη του Cl. perfringens και την Παραγωγή Σπορίων </vt:lpstr>
      <vt:lpstr>Παράγοντες που Επηρέαζουν την Ανάπτυξη του Cl. perfringens και την Παραγωγή Σπορίων </vt:lpstr>
      <vt:lpstr>Ανθεκτικότητα στη Θέρμανση</vt:lpstr>
      <vt:lpstr>Ανθεκτικότητα στη Ψύξη και Κατάψυξη</vt:lpstr>
      <vt:lpstr>Σχηματισμός Εντεροτοξίνης</vt:lpstr>
      <vt:lpstr>Πηγές του Cl. perfringens </vt:lpstr>
      <vt:lpstr>Τρόφιμα που Προκαλούν Τροφολοίμωξη από Cl. perfringens </vt:lpstr>
      <vt:lpstr>Συμπτώματα Τροφικής Δηλητηρίασης από το Cl. perfringens </vt:lpstr>
      <vt:lpstr>Αναστολή της Ανάπτυξης του Cl. perfringens στα Τρόφιμα</vt:lpstr>
      <vt:lpstr>Bacillus cereus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Clostridium botulinum</dc:title>
  <dc:creator>user17</dc:creator>
  <cp:lastModifiedBy>Windows</cp:lastModifiedBy>
  <cp:revision>1</cp:revision>
  <dcterms:created xsi:type="dcterms:W3CDTF">2018-10-17T05:54:58Z</dcterms:created>
  <dcterms:modified xsi:type="dcterms:W3CDTF">2018-11-02T18:09:50Z</dcterms:modified>
</cp:coreProperties>
</file>