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41E95-0121-4E17-91FB-4C4E3E0B1465}" type="datetimeFigureOut">
              <a:rPr lang="el-GR" smtClean="0"/>
              <a:pPr/>
              <a:t>29/10/2019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82D90-6C09-4419-97D4-818CF958F5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Οι Μικροοργανισμοί σαν Δείκτες Ασφάλειας των Τροφίμων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0070C0"/>
                </a:solidFill>
              </a:rPr>
              <a:t>Μικροοργανισμοί Δείκτες της Ασφάλειας των Τροφίμων</a:t>
            </a:r>
            <a:endParaRPr lang="el-GR" smtClean="0"/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3816350"/>
          </a:xfrm>
        </p:spPr>
        <p:txBody>
          <a:bodyPr/>
          <a:lstStyle/>
          <a:p>
            <a:r>
              <a:rPr lang="el-GR" smtClean="0"/>
              <a:t>Οι </a:t>
            </a:r>
            <a:r>
              <a:rPr lang="en-US" smtClean="0"/>
              <a:t>m/o </a:t>
            </a:r>
            <a:r>
              <a:rPr lang="el-GR" smtClean="0"/>
              <a:t>που χρησιμοποιούνται συνήθως σαν δείκτες της ασφάλειας των τροφίμων είναι:</a:t>
            </a:r>
          </a:p>
          <a:p>
            <a:pPr lvl="1">
              <a:buFont typeface="Wingdings" pitchFamily="2" charset="2"/>
              <a:buChar char="Ø"/>
            </a:pPr>
            <a:r>
              <a:rPr lang="el-GR" smtClean="0"/>
              <a:t>κολοβακτηριοειδή</a:t>
            </a:r>
          </a:p>
          <a:p>
            <a:pPr lvl="1">
              <a:buFont typeface="Wingdings" pitchFamily="2" charset="2"/>
              <a:buChar char="Ø"/>
            </a:pPr>
            <a:r>
              <a:rPr lang="el-GR" smtClean="0"/>
              <a:t>κολοβακτηριοειδή κοπράνων</a:t>
            </a:r>
          </a:p>
          <a:p>
            <a:pPr lvl="1">
              <a:buFont typeface="Wingdings" pitchFamily="2" charset="2"/>
              <a:buChar char="Ø"/>
            </a:pPr>
            <a:r>
              <a:rPr lang="en-US" i="1" smtClean="0"/>
              <a:t>Escherichia coli</a:t>
            </a:r>
            <a:endParaRPr lang="el-GR" i="1" smtClean="0"/>
          </a:p>
          <a:p>
            <a:pPr lvl="1">
              <a:buFont typeface="Wingdings" pitchFamily="2" charset="2"/>
              <a:buChar char="Ø"/>
            </a:pPr>
            <a:r>
              <a:rPr lang="el-GR" smtClean="0"/>
              <a:t>εντερόκοκκοι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0070C0"/>
                </a:solidFill>
              </a:rPr>
              <a:t>Κολοβακτηριοειδή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400" smtClean="0"/>
              <a:t>Οικογένεια </a:t>
            </a:r>
            <a:r>
              <a:rPr lang="en-US" sz="2400" smtClean="0"/>
              <a:t>Enterobacteriaceae</a:t>
            </a:r>
          </a:p>
          <a:p>
            <a:pPr algn="just"/>
            <a:r>
              <a:rPr lang="el-GR" sz="2400" smtClean="0"/>
              <a:t>Αποικοδομούν λακτόζη και παράγουν αέριο</a:t>
            </a:r>
          </a:p>
          <a:p>
            <a:pPr algn="just"/>
            <a:r>
              <a:rPr lang="el-GR" sz="2400" smtClean="0"/>
              <a:t>Περιλαμβάνονται </a:t>
            </a:r>
            <a:r>
              <a:rPr lang="en-US" sz="2400" i="1" smtClean="0"/>
              <a:t>Citrobacter, Enterobacter, Escherichia, Klebsiella</a:t>
            </a:r>
            <a:r>
              <a:rPr lang="en-US" sz="2400" smtClean="0"/>
              <a:t> </a:t>
            </a:r>
            <a:r>
              <a:rPr lang="el-GR" sz="2400" smtClean="0"/>
              <a:t>και</a:t>
            </a:r>
            <a:r>
              <a:rPr lang="en-US" sz="2400" smtClean="0"/>
              <a:t> </a:t>
            </a:r>
            <a:r>
              <a:rPr lang="en-US" sz="2400" i="1" smtClean="0"/>
              <a:t>Raoultella</a:t>
            </a:r>
            <a:endParaRPr lang="el-GR" sz="2400" i="1" smtClean="0"/>
          </a:p>
          <a:p>
            <a:pPr algn="just"/>
            <a:r>
              <a:rPr lang="el-GR" sz="2400" smtClean="0"/>
              <a:t>Είναι τα βακτήρια της οικογένειας </a:t>
            </a:r>
            <a:r>
              <a:rPr lang="en-US" sz="2400" smtClean="0"/>
              <a:t>Enterobacteriaceae</a:t>
            </a:r>
            <a:r>
              <a:rPr lang="el-GR" sz="2400" smtClean="0"/>
              <a:t> που παράγουν οξύ και αέριο στο θρεπτικό υπόστρωμα </a:t>
            </a:r>
            <a:r>
              <a:rPr lang="en-US" sz="2400" smtClean="0"/>
              <a:t>“EC</a:t>
            </a:r>
            <a:r>
              <a:rPr lang="el-GR" sz="2400" smtClean="0"/>
              <a:t> </a:t>
            </a:r>
            <a:r>
              <a:rPr lang="en-US" sz="2400" smtClean="0"/>
              <a:t>broth” </a:t>
            </a:r>
            <a:r>
              <a:rPr lang="el-GR" sz="2400" smtClean="0"/>
              <a:t>σε θερμοκρασία 44-46</a:t>
            </a:r>
            <a:r>
              <a:rPr lang="en-US" sz="2400" baseline="30000" smtClean="0"/>
              <a:t>o</a:t>
            </a:r>
            <a:r>
              <a:rPr lang="en-US" sz="2400" smtClean="0"/>
              <a:t>C</a:t>
            </a:r>
          </a:p>
          <a:p>
            <a:pPr algn="just"/>
            <a:r>
              <a:rPr lang="el-GR" sz="2400" smtClean="0"/>
              <a:t>Αναπτύσσονται σε Τ από 3</a:t>
            </a:r>
            <a:r>
              <a:rPr lang="en-US" sz="2400" baseline="30000" smtClean="0"/>
              <a:t>o</a:t>
            </a:r>
            <a:r>
              <a:rPr lang="en-US" sz="2400" smtClean="0"/>
              <a:t>C</a:t>
            </a:r>
            <a:r>
              <a:rPr lang="el-GR" sz="2400" smtClean="0"/>
              <a:t> έως και 50</a:t>
            </a:r>
            <a:r>
              <a:rPr lang="en-US" sz="2400" baseline="30000" smtClean="0"/>
              <a:t>o</a:t>
            </a:r>
            <a:r>
              <a:rPr lang="en-US" sz="2400" smtClean="0"/>
              <a:t>C</a:t>
            </a:r>
            <a:r>
              <a:rPr lang="el-GR" sz="2400" smtClean="0"/>
              <a:t> και σε τιμές </a:t>
            </a:r>
            <a:r>
              <a:rPr lang="en-US" sz="2400" smtClean="0"/>
              <a:t>pH</a:t>
            </a:r>
            <a:r>
              <a:rPr lang="el-GR" sz="2400" smtClean="0"/>
              <a:t> 4.4-9.0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el-GR" smtClean="0">
                <a:solidFill>
                  <a:srgbClr val="0070C0"/>
                </a:solidFill>
              </a:rPr>
              <a:t>Κολοβακτηριοειδή και </a:t>
            </a:r>
            <a:r>
              <a:rPr lang="en-US" i="1" smtClean="0">
                <a:solidFill>
                  <a:srgbClr val="0070C0"/>
                </a:solidFill>
              </a:rPr>
              <a:t>E. coli</a:t>
            </a:r>
            <a:endParaRPr lang="el-GR" i="1" smtClean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561657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/>
              <a:t>Φυσικός βιότοπος της </a:t>
            </a:r>
            <a:r>
              <a:rPr lang="en-US" sz="2600" i="1" smtClean="0"/>
              <a:t>E. coli</a:t>
            </a:r>
            <a:r>
              <a:rPr lang="el-GR" sz="2600" i="1" smtClean="0"/>
              <a:t> </a:t>
            </a:r>
            <a:r>
              <a:rPr lang="el-GR" sz="2600" smtClean="0"/>
              <a:t>είναι ο εντερικός σωλήνας των θερμόαιμων ζώων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Παρουσία μεγάλου αριθμού κολοβακτηριοειδών </a:t>
            </a:r>
            <a:r>
              <a:rPr lang="el-GR" sz="2600" smtClean="0">
                <a:solidFill>
                  <a:srgbClr val="0070C0"/>
                </a:solidFill>
              </a:rPr>
              <a:t>ανεπιθύμητη</a:t>
            </a:r>
            <a:r>
              <a:rPr lang="el-GR" sz="2600" smtClean="0"/>
              <a:t> αλλά και απουσία τους </a:t>
            </a:r>
            <a:r>
              <a:rPr lang="el-GR" sz="2600" smtClean="0">
                <a:solidFill>
                  <a:srgbClr val="0070C0"/>
                </a:solidFill>
              </a:rPr>
              <a:t>ανέφικτη</a:t>
            </a:r>
            <a:r>
              <a:rPr lang="el-GR" sz="2600" smtClean="0"/>
              <a:t>, γι’ αυτό και καθορίστηκαν </a:t>
            </a:r>
            <a:r>
              <a:rPr lang="el-GR" sz="2600" smtClean="0">
                <a:solidFill>
                  <a:srgbClr val="0070C0"/>
                </a:solidFill>
              </a:rPr>
              <a:t>μικροβιολογικές προδιαγραφές </a:t>
            </a:r>
            <a:r>
              <a:rPr lang="el-GR" sz="2600" smtClean="0"/>
              <a:t>που ορίζουν τον επιτρεπόμενο αριθμό των </a:t>
            </a:r>
            <a:r>
              <a:rPr lang="en-US" sz="2600" smtClean="0"/>
              <a:t>m/o</a:t>
            </a:r>
            <a:r>
              <a:rPr lang="el-GR" sz="2600" smtClean="0"/>
              <a:t> αυτών στα τρόφιμα λαμβάνοντας υπ’ όψιν τα:</a:t>
            </a:r>
          </a:p>
          <a:p>
            <a:pPr lvl="1" algn="just"/>
            <a:r>
              <a:rPr lang="el-GR" sz="2400" smtClean="0"/>
              <a:t>Υπό κατάλληλες συνθήκες συλλογής, επεξεργασίας, αποθήκευσης και μεταφοράς των τροφίμων, ποιος είναι ο </a:t>
            </a:r>
            <a:r>
              <a:rPr lang="el-GR" sz="2400" smtClean="0">
                <a:solidFill>
                  <a:srgbClr val="0070C0"/>
                </a:solidFill>
              </a:rPr>
              <a:t>χαμηλότερος δυνατός και εφικτός αριθμός </a:t>
            </a:r>
            <a:r>
              <a:rPr lang="el-GR" sz="2400" smtClean="0"/>
              <a:t>κολοβακτηριοειδών;</a:t>
            </a:r>
          </a:p>
          <a:p>
            <a:pPr lvl="1" algn="just"/>
            <a:r>
              <a:rPr lang="el-GR" sz="2400" smtClean="0"/>
              <a:t> </a:t>
            </a:r>
            <a:r>
              <a:rPr lang="el-GR" sz="2400" smtClean="0">
                <a:solidFill>
                  <a:srgbClr val="0070C0"/>
                </a:solidFill>
              </a:rPr>
              <a:t>Ποιος είναι ο πληθυσμός </a:t>
            </a:r>
            <a:r>
              <a:rPr lang="el-GR" sz="2400" smtClean="0"/>
              <a:t>των κολοβακτηριοειδών ή της </a:t>
            </a:r>
            <a:r>
              <a:rPr lang="en-US" sz="2400" i="1" smtClean="0"/>
              <a:t>E.</a:t>
            </a:r>
            <a:r>
              <a:rPr lang="en-US" sz="2400" smtClean="0"/>
              <a:t> </a:t>
            </a:r>
            <a:r>
              <a:rPr lang="en-US" sz="2400" i="1" smtClean="0"/>
              <a:t>coli</a:t>
            </a:r>
            <a:r>
              <a:rPr lang="en-US" sz="2400" smtClean="0"/>
              <a:t> </a:t>
            </a:r>
            <a:r>
              <a:rPr lang="el-GR" sz="2400" smtClean="0"/>
              <a:t>που αποτελεί </a:t>
            </a:r>
            <a:r>
              <a:rPr lang="el-GR" sz="2400" smtClean="0">
                <a:solidFill>
                  <a:srgbClr val="0070C0"/>
                </a:solidFill>
              </a:rPr>
              <a:t>ένδειξη</a:t>
            </a:r>
            <a:r>
              <a:rPr lang="el-GR" sz="2400" smtClean="0"/>
              <a:t> ότι το προϊόν </a:t>
            </a:r>
            <a:r>
              <a:rPr lang="el-GR" sz="2400" smtClean="0">
                <a:solidFill>
                  <a:srgbClr val="0070C0"/>
                </a:solidFill>
              </a:rPr>
              <a:t>δεν είναι ασφαλές;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0070C0"/>
                </a:solidFill>
              </a:rPr>
              <a:t>Κολοβακτηριοειδή και </a:t>
            </a:r>
            <a:r>
              <a:rPr lang="en-US" i="1" smtClean="0">
                <a:solidFill>
                  <a:srgbClr val="0070C0"/>
                </a:solidFill>
              </a:rPr>
              <a:t>E. coli</a:t>
            </a:r>
            <a:endParaRPr lang="el-GR" smtClean="0"/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40067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smtClean="0"/>
              <a:t>Στα περισσότερα τρόφιμα επιτρέπεται η παρουσία χαμηλού πληθυσμού κολοβακτηριοειδών που κυμαίνεται 1-100/</a:t>
            </a:r>
            <a:r>
              <a:rPr lang="en-US" sz="2400" smtClean="0"/>
              <a:t>g </a:t>
            </a:r>
            <a:r>
              <a:rPr lang="el-GR" sz="2400" smtClean="0"/>
              <a:t>ή 100</a:t>
            </a:r>
            <a:r>
              <a:rPr lang="en-US" sz="2400" smtClean="0"/>
              <a:t>ml</a:t>
            </a:r>
            <a:endParaRPr lang="el-GR" sz="2400" smtClean="0"/>
          </a:p>
          <a:p>
            <a:pPr algn="just"/>
            <a:r>
              <a:rPr lang="el-GR" sz="2400" smtClean="0"/>
              <a:t>Ο αριθμός δεν έχει σημασία στα κατεψυγμένα λαχανικά επειδή ο </a:t>
            </a:r>
            <a:r>
              <a:rPr lang="en-US" sz="2400" i="1" smtClean="0"/>
              <a:t>Enterobacter</a:t>
            </a:r>
            <a:r>
              <a:rPr lang="el-GR" sz="2400" i="1" smtClean="0"/>
              <a:t> </a:t>
            </a:r>
            <a:r>
              <a:rPr lang="el-GR" sz="2400" smtClean="0"/>
              <a:t>έχει φυσικό βιότοπο τα λαχανικά. Η παρουσία όμως της </a:t>
            </a:r>
            <a:r>
              <a:rPr lang="en-US" sz="2400" i="1" smtClean="0"/>
              <a:t>E. coli </a:t>
            </a:r>
            <a:r>
              <a:rPr lang="el-GR" sz="2400" smtClean="0"/>
              <a:t>είναι ένδειξη προβλημάτων επεξεργασίας του προϊόντος (ευαίσθητη στη κατάψυξη)</a:t>
            </a:r>
          </a:p>
          <a:p>
            <a:pPr algn="just"/>
            <a:r>
              <a:rPr lang="el-GR" sz="2400" smtClean="0"/>
              <a:t>Στο κρέας σημασία έχουν τα κολοβακτηριοειδή κοπράνων γιατί υπάρχει μεγάλος αριθμός ψυχρότροφων βακτηρίων (</a:t>
            </a:r>
            <a:r>
              <a:rPr lang="en-US" sz="2400" i="1" smtClean="0"/>
              <a:t>Aeromonas</a:t>
            </a:r>
            <a:r>
              <a:rPr lang="en-US" sz="2400" smtClean="0"/>
              <a:t>) </a:t>
            </a:r>
            <a:endParaRPr lang="el-GR" sz="2400" smtClean="0"/>
          </a:p>
          <a:p>
            <a:pPr algn="just"/>
            <a:r>
              <a:rPr lang="el-GR" sz="2400" smtClean="0"/>
              <a:t>Στα μαλάκια και μαλακόστρακα τα κολοβακτηριοειδή χρησιμοποιούνται σαν δείκτης υγιεινής χωρίς όμως να υπάρχει σχέση μεταξύ αυτών και του </a:t>
            </a:r>
            <a:r>
              <a:rPr lang="en-US" sz="2400" i="1" smtClean="0"/>
              <a:t>V. cholerae</a:t>
            </a:r>
            <a:r>
              <a:rPr lang="en-US" sz="2400" smtClean="0"/>
              <a:t>, </a:t>
            </a:r>
            <a:r>
              <a:rPr lang="en-US" sz="2400" i="1" smtClean="0"/>
              <a:t>E. coli</a:t>
            </a:r>
            <a:r>
              <a:rPr lang="en-US" sz="2400" smtClean="0"/>
              <a:t>, </a:t>
            </a:r>
            <a:r>
              <a:rPr lang="en-US" sz="2400" i="1" smtClean="0"/>
              <a:t>V</a:t>
            </a:r>
            <a:r>
              <a:rPr lang="en-US" sz="2400" smtClean="0"/>
              <a:t>. </a:t>
            </a:r>
            <a:r>
              <a:rPr lang="en-US" sz="2400" i="1" smtClean="0"/>
              <a:t>paraheamolyticus</a:t>
            </a:r>
            <a:r>
              <a:rPr lang="en-US" sz="2400" smtClean="0"/>
              <a:t> </a:t>
            </a:r>
            <a:r>
              <a:rPr lang="el-GR" sz="2400" smtClean="0"/>
              <a:t>ή της </a:t>
            </a:r>
            <a:r>
              <a:rPr lang="en-US" sz="2400" i="1" smtClean="0"/>
              <a:t>Y. enterocolitica</a:t>
            </a:r>
            <a:endParaRPr lang="el-GR" sz="2400" i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Εντερόκοκκοι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5040312"/>
          </a:xfrm>
        </p:spPr>
        <p:txBody>
          <a:bodyPr/>
          <a:lstStyle/>
          <a:p>
            <a:r>
              <a:rPr lang="el-GR" sz="2600" smtClean="0"/>
              <a:t>Γένος </a:t>
            </a:r>
            <a:r>
              <a:rPr lang="en-US" sz="2600" i="1" smtClean="0"/>
              <a:t>Enterococcus</a:t>
            </a:r>
            <a:r>
              <a:rPr lang="en-US" sz="2600" smtClean="0"/>
              <a:t> </a:t>
            </a:r>
            <a:r>
              <a:rPr lang="el-GR" sz="2600" smtClean="0"/>
              <a:t>με </a:t>
            </a:r>
            <a:r>
              <a:rPr lang="el-GR" sz="2600" smtClean="0">
                <a:solidFill>
                  <a:srgbClr val="0070C0"/>
                </a:solidFill>
              </a:rPr>
              <a:t>16 είδη</a:t>
            </a:r>
          </a:p>
          <a:p>
            <a:pPr algn="just"/>
            <a:r>
              <a:rPr lang="el-GR" sz="2600" smtClean="0"/>
              <a:t>Στα τρόφιμα σημαντικοί: </a:t>
            </a:r>
            <a:r>
              <a:rPr lang="en-US" sz="2600" i="1" smtClean="0">
                <a:solidFill>
                  <a:srgbClr val="0070C0"/>
                </a:solidFill>
              </a:rPr>
              <a:t>E. faecalis </a:t>
            </a:r>
            <a:r>
              <a:rPr lang="el-GR" sz="2600" smtClean="0"/>
              <a:t>και </a:t>
            </a:r>
            <a:r>
              <a:rPr lang="en-US" sz="2600" i="1" smtClean="0">
                <a:solidFill>
                  <a:srgbClr val="0070C0"/>
                </a:solidFill>
              </a:rPr>
              <a:t>E. faecium</a:t>
            </a:r>
            <a:r>
              <a:rPr lang="el-GR" sz="2600" i="1" smtClean="0">
                <a:solidFill>
                  <a:srgbClr val="0070C0"/>
                </a:solidFill>
              </a:rPr>
              <a:t> </a:t>
            </a:r>
            <a:r>
              <a:rPr lang="el-GR" sz="2600" smtClean="0"/>
              <a:t>(ενδονοσοκομειακοί παθογόνοι </a:t>
            </a:r>
            <a:r>
              <a:rPr lang="en-US" sz="2600" smtClean="0"/>
              <a:t>m/o)</a:t>
            </a:r>
          </a:p>
          <a:p>
            <a:pPr algn="just"/>
            <a:r>
              <a:rPr lang="el-GR" sz="2600" smtClean="0"/>
              <a:t>Όλα τα είδη απαντώνται στον </a:t>
            </a:r>
            <a:r>
              <a:rPr lang="el-GR" sz="2600" smtClean="0">
                <a:solidFill>
                  <a:srgbClr val="0070C0"/>
                </a:solidFill>
              </a:rPr>
              <a:t>εντερικό σωλήνα και στα κόπρανα των ζώων </a:t>
            </a:r>
          </a:p>
          <a:p>
            <a:pPr algn="just"/>
            <a:r>
              <a:rPr lang="el-GR" sz="2600" smtClean="0"/>
              <a:t>Αναπτύσσονται σε </a:t>
            </a:r>
            <a:r>
              <a:rPr lang="en-US" sz="2600" smtClean="0"/>
              <a:t>T 0</a:t>
            </a:r>
            <a:r>
              <a:rPr lang="en-US" sz="2800" baseline="30000" smtClean="0"/>
              <a:t>o</a:t>
            </a:r>
            <a:r>
              <a:rPr lang="en-US" sz="2600" smtClean="0"/>
              <a:t>C – 50</a:t>
            </a:r>
            <a:r>
              <a:rPr lang="en-US" sz="2800" baseline="30000" smtClean="0"/>
              <a:t>o</a:t>
            </a:r>
            <a:r>
              <a:rPr lang="en-US" sz="2600" smtClean="0"/>
              <a:t>C</a:t>
            </a:r>
            <a:r>
              <a:rPr lang="el-GR" sz="2600" smtClean="0"/>
              <a:t> και </a:t>
            </a:r>
            <a:r>
              <a:rPr lang="en-US" sz="2600" smtClean="0"/>
              <a:t>pH 3.3-9.6</a:t>
            </a:r>
          </a:p>
          <a:p>
            <a:pPr algn="just"/>
            <a:r>
              <a:rPr lang="el-GR" sz="2600" smtClean="0"/>
              <a:t>Έχουν </a:t>
            </a:r>
            <a:r>
              <a:rPr lang="el-GR" sz="2600" smtClean="0">
                <a:solidFill>
                  <a:srgbClr val="0070C0"/>
                </a:solidFill>
              </a:rPr>
              <a:t>ανθεκτικότητα </a:t>
            </a:r>
            <a:r>
              <a:rPr lang="el-GR" sz="2600" smtClean="0"/>
              <a:t>στη ψύξη, στη κατάψυξη, στην αφυδάτωση και στις ουσίες αλιπάστωσης του κρέατος                    </a:t>
            </a:r>
          </a:p>
          <a:p>
            <a:pPr algn="just">
              <a:buFont typeface="Arial" charset="0"/>
              <a:buNone/>
            </a:pPr>
            <a:r>
              <a:rPr lang="el-GR" sz="2600" smtClean="0"/>
              <a:t>                      κατάλληλοι για δείκτες αφού ο αριθμός τους δεν ελαττώνεται στη διάρκεια συντήρησης του προϊόντος στη κατάψυξη</a:t>
            </a:r>
            <a:endParaRPr lang="en-US" sz="2600" smtClean="0"/>
          </a:p>
          <a:p>
            <a:pPr>
              <a:buFont typeface="Arial" charset="0"/>
              <a:buNone/>
            </a:pPr>
            <a:endParaRPr lang="el-GR" sz="280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42988" y="4941888"/>
            <a:ext cx="108108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Βακτήρια που Προκαλούν Τροφικές Δηλητηριάσεις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Βακτήρια που Προκαλούν Τροφικές Δηλητηριάσεις</a:t>
            </a:r>
            <a:endParaRPr lang="el-GR" sz="4000" smtClean="0"/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mtClean="0">
                <a:solidFill>
                  <a:srgbClr val="0070C0"/>
                </a:solidFill>
              </a:rPr>
              <a:t>Παρά τις βελτιώσεις </a:t>
            </a:r>
            <a:r>
              <a:rPr lang="el-GR" smtClean="0"/>
              <a:t>στο τομέα επεξεργασίας, συντήρησης, συσκευασίας και διακίνησης τροφίμων τα τελευταλια χρόνια </a:t>
            </a:r>
            <a:r>
              <a:rPr lang="el-GR" smtClean="0">
                <a:solidFill>
                  <a:srgbClr val="0070C0"/>
                </a:solidFill>
              </a:rPr>
              <a:t>αυξήθηκε</a:t>
            </a:r>
            <a:r>
              <a:rPr lang="el-GR" smtClean="0"/>
              <a:t> ο αριθμός τροφικών δηλητηριάσεων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mtClean="0"/>
              <a:t>Αυτό </a:t>
            </a:r>
            <a:r>
              <a:rPr lang="el-GR" smtClean="0">
                <a:solidFill>
                  <a:srgbClr val="0070C0"/>
                </a:solidFill>
              </a:rPr>
              <a:t>οφείλεται</a:t>
            </a:r>
            <a:r>
              <a:rPr lang="el-GR" smtClean="0"/>
              <a:t> </a:t>
            </a:r>
          </a:p>
          <a:p>
            <a:pPr lvl="1" algn="just"/>
            <a:r>
              <a:rPr lang="el-GR" smtClean="0"/>
              <a:t>στην αύξηση κατανάλωσης τροφίμων που έχουν υποστεί ήπια μορφή επεξεργασίας</a:t>
            </a:r>
          </a:p>
          <a:p>
            <a:pPr lvl="1" algn="just"/>
            <a:r>
              <a:rPr lang="el-GR" smtClean="0"/>
              <a:t>Στη βελτίωση μεθόδων διάγνωσης ασθενειών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49313"/>
          </a:xfrm>
        </p:spPr>
        <p:txBody>
          <a:bodyPr/>
          <a:lstStyle/>
          <a:p>
            <a:pPr algn="l"/>
            <a:r>
              <a:rPr lang="el-GR" sz="3400" smtClean="0">
                <a:solidFill>
                  <a:srgbClr val="0070C0"/>
                </a:solidFill>
              </a:rPr>
              <a:t>Οι Τροφικές Δηλητηριάσεις Διακρίνονται σε: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algn="just"/>
            <a:r>
              <a:rPr lang="el-GR" smtClean="0">
                <a:solidFill>
                  <a:srgbClr val="0070C0"/>
                </a:solidFill>
              </a:rPr>
              <a:t>Τροφοτοξίνωση</a:t>
            </a:r>
            <a:r>
              <a:rPr lang="el-GR" smtClean="0"/>
              <a:t>:  τροφική δηλητηρίαση που προκαλείται από την κατανάλωση τροφίμων που περιέχουν τοξικές ουσίες, οι οποίες εκούσια ή ακούσια προστέθηκαν στα τρόφιμα ή είναι προϊόντα μεταβολισμού των </a:t>
            </a:r>
            <a:r>
              <a:rPr lang="en-US" smtClean="0"/>
              <a:t>m/o</a:t>
            </a:r>
            <a:endParaRPr lang="el-GR" smtClean="0"/>
          </a:p>
          <a:p>
            <a:pPr algn="just">
              <a:buFont typeface="Arial" charset="0"/>
              <a:buNone/>
            </a:pPr>
            <a:endParaRPr lang="el-GR" smtClean="0"/>
          </a:p>
          <a:p>
            <a:pPr algn="just"/>
            <a:r>
              <a:rPr lang="el-GR" smtClean="0">
                <a:solidFill>
                  <a:srgbClr val="0070C0"/>
                </a:solidFill>
              </a:rPr>
              <a:t>Τροφολοίμωξη</a:t>
            </a:r>
            <a:r>
              <a:rPr lang="el-GR" smtClean="0"/>
              <a:t>: τροφική δηλητηρίαση που προκαλείται από την κατανάλωση τροφίμων που φέρουν </a:t>
            </a:r>
            <a:r>
              <a:rPr lang="en-US" smtClean="0"/>
              <a:t>m/o</a:t>
            </a:r>
            <a:r>
              <a:rPr lang="el-GR" smtClean="0"/>
              <a:t> οι οποίοι προσβάλλουν τον εντερικό σωλήνα του ανθρώπου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Τροφοτοξινώσεις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Σταφυλοκοκκική γαστρεντερίτιδα</a:t>
            </a:r>
            <a:r>
              <a:rPr lang="el-GR" sz="2600" smtClean="0"/>
              <a:t>: προκαλείται από μία ή περισσότερες εντεροτοξίνες που παράγονται από είδη και στελέχη του γένους </a:t>
            </a:r>
            <a:r>
              <a:rPr lang="en-US" sz="2600" i="1" smtClean="0"/>
              <a:t>Staphylococcus</a:t>
            </a:r>
            <a:r>
              <a:rPr lang="el-GR" sz="2600" smtClean="0"/>
              <a:t> και κυρίως από το είδος </a:t>
            </a:r>
            <a:r>
              <a:rPr lang="en-US" sz="2600" i="1" smtClean="0"/>
              <a:t>S. aureus</a:t>
            </a:r>
            <a:endParaRPr lang="el-GR" sz="2600" i="1" smtClean="0"/>
          </a:p>
          <a:p>
            <a:pPr algn="just">
              <a:buFont typeface="Wingdings" pitchFamily="2" charset="2"/>
              <a:buChar char="Ø"/>
            </a:pPr>
            <a:endParaRPr lang="en-US" sz="2600" smtClean="0"/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Βοτουλισμός</a:t>
            </a:r>
            <a:r>
              <a:rPr lang="el-GR" sz="2600" smtClean="0"/>
              <a:t>: προκαλείται από την κατανάλωση τροφίμων που περιέχουν νευροτοξίνες που παράγονται από ορισμένα στελέχη του </a:t>
            </a:r>
            <a:r>
              <a:rPr lang="en-US" sz="2600" i="1" smtClean="0"/>
              <a:t>Clostridium botulinum</a:t>
            </a:r>
            <a:endParaRPr lang="el-GR" sz="2600" i="1" smtClean="0"/>
          </a:p>
          <a:p>
            <a:pPr algn="just">
              <a:buFont typeface="Wingdings" pitchFamily="2" charset="2"/>
              <a:buChar char="Ø"/>
            </a:pPr>
            <a:endParaRPr lang="en-US" sz="2600" smtClean="0"/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Μυκοτοξινώσεις</a:t>
            </a:r>
            <a:r>
              <a:rPr lang="el-GR" sz="2600" smtClean="0"/>
              <a:t>: προκαλούνται από την κατανάλωση τροφίμων που περιέχουν μυκοτοξίνες που παράγονται από διάφορα είδη και στελέχη μυκήτων </a:t>
            </a:r>
            <a:endParaRPr lang="en-US" sz="2600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l-GR" sz="4000" smtClean="0">
                <a:solidFill>
                  <a:srgbClr val="0070C0"/>
                </a:solidFill>
              </a:rPr>
              <a:t>Τροφολοιμώξεις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397078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Παθογόνα</a:t>
                      </a:r>
                      <a:r>
                        <a:rPr lang="el-GR" sz="2400" baseline="0" dirty="0" smtClean="0"/>
                        <a:t> Βακτήρια</a:t>
                      </a:r>
                      <a:endParaRPr lang="el-G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Clostridium </a:t>
                      </a:r>
                      <a:r>
                        <a:rPr lang="en-US" sz="2000" i="1" dirty="0" err="1" smtClean="0"/>
                        <a:t>perfringens</a:t>
                      </a:r>
                      <a:endParaRPr lang="el-GR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Vibrio</a:t>
                      </a:r>
                      <a:r>
                        <a:rPr lang="en-US" sz="2000" i="1" dirty="0" smtClean="0"/>
                        <a:t> </a:t>
                      </a:r>
                      <a:r>
                        <a:rPr lang="en-US" sz="2000" i="1" dirty="0" err="1" smtClean="0"/>
                        <a:t>parahaemoliticus</a:t>
                      </a:r>
                      <a:endParaRPr lang="el-GR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Bacillus cereus</a:t>
                      </a:r>
                      <a:endParaRPr lang="el-GR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Yersinia</a:t>
                      </a:r>
                      <a:r>
                        <a:rPr lang="en-US" sz="2000" i="1" dirty="0" smtClean="0"/>
                        <a:t> </a:t>
                      </a:r>
                      <a:r>
                        <a:rPr lang="en-US" sz="2000" i="1" dirty="0" err="1" smtClean="0"/>
                        <a:t>enterocolitica</a:t>
                      </a:r>
                      <a:endParaRPr lang="el-GR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Listeria monocytogenes</a:t>
                      </a:r>
                      <a:endParaRPr lang="el-G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Campylobacter </a:t>
                      </a:r>
                      <a:r>
                        <a:rPr lang="en-US" sz="2000" i="1" dirty="0" err="1" smtClean="0"/>
                        <a:t>jejuni</a:t>
                      </a:r>
                      <a:endParaRPr lang="el-GR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Είδη</a:t>
                      </a:r>
                      <a:r>
                        <a:rPr lang="el-GR" sz="2000" baseline="0" dirty="0" smtClean="0"/>
                        <a:t> του γένους </a:t>
                      </a:r>
                      <a:r>
                        <a:rPr lang="en-US" sz="2000" i="1" baseline="0" dirty="0" smtClean="0"/>
                        <a:t>Salmonella</a:t>
                      </a:r>
                      <a:endParaRPr lang="el-G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Aeromonas</a:t>
                      </a:r>
                      <a:r>
                        <a:rPr lang="en-US" sz="2000" i="1" dirty="0" smtClean="0"/>
                        <a:t> </a:t>
                      </a:r>
                      <a:r>
                        <a:rPr lang="en-US" sz="2000" i="1" dirty="0" err="1" smtClean="0"/>
                        <a:t>hydrophila</a:t>
                      </a:r>
                      <a:endParaRPr lang="el-GR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Είδη του γένους </a:t>
                      </a:r>
                      <a:r>
                        <a:rPr lang="en-US" sz="2000" i="1" dirty="0" err="1" smtClean="0"/>
                        <a:t>Shigella</a:t>
                      </a:r>
                      <a:endParaRPr lang="el-G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Plesiomonas</a:t>
                      </a:r>
                      <a:r>
                        <a:rPr lang="en-US" sz="2000" i="1" dirty="0" smtClean="0"/>
                        <a:t> </a:t>
                      </a:r>
                      <a:r>
                        <a:rPr lang="en-US" sz="2000" i="1" dirty="0" err="1" smtClean="0"/>
                        <a:t>shigelloides</a:t>
                      </a:r>
                      <a:r>
                        <a:rPr lang="en-US" sz="2000" i="1" dirty="0" smtClean="0"/>
                        <a:t> </a:t>
                      </a:r>
                      <a:endParaRPr lang="el-GR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Διάφοροι ορότυποι της </a:t>
                      </a:r>
                      <a:r>
                        <a:rPr lang="en-US" sz="2000" i="1" dirty="0" smtClean="0"/>
                        <a:t>Escherichia coli</a:t>
                      </a:r>
                      <a:endParaRPr lang="el-G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Enterobacter</a:t>
                      </a:r>
                      <a:r>
                        <a:rPr lang="en-US" sz="2000" i="1" dirty="0" smtClean="0"/>
                        <a:t> </a:t>
                      </a:r>
                      <a:r>
                        <a:rPr lang="en-US" sz="2000" i="1" dirty="0" err="1" smtClean="0"/>
                        <a:t>sakazakii</a:t>
                      </a:r>
                      <a:endParaRPr lang="el-GR" sz="20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smtClean="0">
                <a:solidFill>
                  <a:srgbClr val="0070C0"/>
                </a:solidFill>
              </a:rPr>
              <a:t>Μικροοργανισμοί δείκτες </a:t>
            </a:r>
            <a:r>
              <a:rPr lang="en-US" sz="2400" smtClean="0">
                <a:solidFill>
                  <a:srgbClr val="0070C0"/>
                </a:solidFill>
              </a:rPr>
              <a:t> (</a:t>
            </a:r>
            <a:r>
              <a:rPr lang="el-GR" sz="2400" smtClean="0">
                <a:solidFill>
                  <a:srgbClr val="0070C0"/>
                </a:solidFill>
              </a:rPr>
              <a:t>ΜΔ) </a:t>
            </a:r>
            <a:r>
              <a:rPr lang="el-GR" sz="2400" smtClean="0"/>
              <a:t>είναι ομάδες ή είδη </a:t>
            </a:r>
            <a:r>
              <a:rPr lang="en-US" sz="2400" smtClean="0"/>
              <a:t>m/o</a:t>
            </a:r>
            <a:r>
              <a:rPr lang="el-GR" sz="2400" smtClean="0"/>
              <a:t> που μπορούν εύκολα να προσδιοριστούν και των οποίων η παρουσία όταν ξεπερνά ορισμένα προκαθορισμένα όρια για κάθε είδος τροφίμου, θεωρείται ένδειξη παραμονής του τροφίμου σε συνθήκες στις οποίες είναι πιθανή η μόλυνση του από παθογόνους </a:t>
            </a:r>
            <a:r>
              <a:rPr lang="en-US" sz="2400" smtClean="0"/>
              <a:t>m/o</a:t>
            </a:r>
            <a:r>
              <a:rPr lang="el-GR" sz="2400" smtClean="0"/>
              <a:t> ή ευνοείται η ανάπτυξη των παθογόνων </a:t>
            </a:r>
            <a:r>
              <a:rPr lang="en-US" sz="2400" smtClean="0"/>
              <a:t>m/o</a:t>
            </a:r>
          </a:p>
          <a:p>
            <a:pPr algn="just"/>
            <a:endParaRPr lang="el-GR" sz="2400" smtClean="0"/>
          </a:p>
          <a:p>
            <a:pPr algn="just"/>
            <a:r>
              <a:rPr lang="el-GR" sz="2400" smtClean="0"/>
              <a:t>Η παρουσία των ΜΔ στα τρόφιμα σε πληθυσμό που ξεπερνά το όριο δεν συνεπάγεται την ύπαρξη παθογόνων </a:t>
            </a:r>
            <a:r>
              <a:rPr lang="en-US" sz="2400" smtClean="0"/>
              <a:t>m/o</a:t>
            </a:r>
            <a:r>
              <a:rPr lang="el-GR" sz="2400" smtClean="0"/>
              <a:t>, αλλά καθιστά πιθανή την παρουσία τους</a:t>
            </a:r>
            <a:endParaRPr lang="en-US" sz="2400" smtClean="0"/>
          </a:p>
          <a:p>
            <a:pPr algn="just">
              <a:buFont typeface="Arial" charset="0"/>
              <a:buNone/>
            </a:pPr>
            <a:endParaRPr lang="el-GR" sz="2400" smtClean="0"/>
          </a:p>
          <a:p>
            <a:pPr algn="just"/>
            <a:r>
              <a:rPr lang="el-GR" sz="2400" smtClean="0"/>
              <a:t>Οι ΜΔ αντανακλούν την μικροβιολογική ποιότητα των τροφίμων σε σχέση με τη διάρκεια συντήρησης τους ή την ασφάλεια των τροφίμων από τους παθογόνους </a:t>
            </a:r>
            <a:r>
              <a:rPr lang="en-US" sz="2400" smtClean="0"/>
              <a:t>m/o</a:t>
            </a:r>
          </a:p>
          <a:p>
            <a:endParaRPr lang="el-G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4000" i="1" smtClean="0">
                <a:solidFill>
                  <a:srgbClr val="0070C0"/>
                </a:solidFill>
              </a:rPr>
              <a:t>Staphylococcus aureus</a:t>
            </a:r>
            <a:endParaRPr lang="el-GR" sz="4000" i="1" smtClean="0">
              <a:solidFill>
                <a:srgbClr val="0070C0"/>
              </a:solidFill>
            </a:endParaRP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l-GR" smtClean="0"/>
          </a:p>
          <a:p>
            <a:pPr>
              <a:buFont typeface="Arial" charset="0"/>
              <a:buNone/>
            </a:pPr>
            <a:endParaRPr lang="el-GR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περισσότερα στελέχη του </a:t>
            </a:r>
            <a:r>
              <a:rPr lang="en-US" sz="2800" i="1" smtClean="0"/>
              <a:t>S. aureus </a:t>
            </a:r>
            <a:r>
              <a:rPr lang="el-GR" sz="2800" smtClean="0"/>
              <a:t>μπορούν να παράγουν εντεροτοξίνες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παραγωγή ορισμένων εντροτοξινών ελέγχεται από το χρωμόσωμα, ενώ άλλων από πλασμίδιο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2988" y="1628775"/>
          <a:ext cx="68160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2638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 smtClean="0"/>
                        <a:t>Είδη του γένους </a:t>
                      </a:r>
                      <a:r>
                        <a:rPr lang="en-US" i="1" dirty="0" smtClean="0"/>
                        <a:t>Staphylococcus </a:t>
                      </a:r>
                      <a:r>
                        <a:rPr lang="el-GR" i="1" dirty="0" smtClean="0"/>
                        <a:t>που παράγουν εντεροτοξίνες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intermedius</a:t>
                      </a:r>
                      <a:endParaRPr lang="el-GR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cohnii</a:t>
                      </a:r>
                      <a:endParaRPr lang="el-GR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saprophyticus</a:t>
                      </a:r>
                      <a:endParaRPr lang="el-G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hyicus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epidermidis</a:t>
                      </a:r>
                      <a:endParaRPr lang="el-GR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sciuri</a:t>
                      </a:r>
                      <a:endParaRPr lang="el-G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caprae</a:t>
                      </a:r>
                      <a:endParaRPr lang="el-GR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haemolyticus</a:t>
                      </a:r>
                      <a:endParaRPr lang="el-G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warneri</a:t>
                      </a:r>
                      <a:endParaRPr lang="el-G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chromogens</a:t>
                      </a:r>
                      <a:endParaRPr lang="el-GR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lentus</a:t>
                      </a:r>
                      <a:endParaRPr lang="el-G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S. </a:t>
                      </a:r>
                      <a:r>
                        <a:rPr lang="en-US" i="1" dirty="0" err="1" smtClean="0"/>
                        <a:t>xylosus</a:t>
                      </a:r>
                      <a:endParaRPr lang="el-GR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223962"/>
          </a:xfrm>
        </p:spPr>
        <p:txBody>
          <a:bodyPr>
            <a:normAutofit fontScale="90000"/>
          </a:bodyPr>
          <a:lstStyle/>
          <a:p>
            <a:r>
              <a:rPr lang="el-GR" sz="3600" smtClean="0"/>
              <a:t/>
            </a:r>
            <a:br>
              <a:rPr lang="el-GR" sz="3600" smtClean="0"/>
            </a:br>
            <a:r>
              <a:rPr lang="el-GR" sz="3600" smtClean="0">
                <a:solidFill>
                  <a:srgbClr val="0070C0"/>
                </a:solidFill>
              </a:rPr>
              <a:t>Παράγοντες που Επηρεάζουν Ανάπτυξη </a:t>
            </a:r>
            <a:r>
              <a:rPr lang="en-US" sz="3600" i="1" smtClean="0">
                <a:solidFill>
                  <a:srgbClr val="0070C0"/>
                </a:solidFill>
              </a:rPr>
              <a:t>S. aureus</a:t>
            </a:r>
            <a:r>
              <a:rPr lang="el-GR" sz="3600" i="1" smtClean="0">
                <a:solidFill>
                  <a:srgbClr val="0070C0"/>
                </a:solidFill>
              </a:rPr>
              <a:t> </a:t>
            </a:r>
            <a:r>
              <a:rPr lang="el-GR" sz="3600" smtClean="0">
                <a:solidFill>
                  <a:srgbClr val="0070C0"/>
                </a:solidFill>
              </a:rPr>
              <a:t>και Παραγωγή Εντεροτοξινών</a:t>
            </a: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500" smtClean="0">
                <a:solidFill>
                  <a:srgbClr val="0070C0"/>
                </a:solidFill>
              </a:rPr>
              <a:t>Θερμοκασία</a:t>
            </a:r>
            <a:r>
              <a:rPr lang="el-GR" sz="2500" smtClean="0"/>
              <a:t>: Ανάπτυξη 7-48</a:t>
            </a:r>
            <a:r>
              <a:rPr lang="en-US" sz="2800" baseline="30000" smtClean="0"/>
              <a:t>o</a:t>
            </a:r>
            <a:r>
              <a:rPr lang="en-US" sz="2500" smtClean="0"/>
              <a:t>C, </a:t>
            </a:r>
            <a:r>
              <a:rPr lang="el-GR" sz="2500" smtClean="0"/>
              <a:t>εντεροτοξίνες 10-46</a:t>
            </a:r>
            <a:r>
              <a:rPr lang="en-US" sz="2800" baseline="30000" smtClean="0"/>
              <a:t>o</a:t>
            </a:r>
            <a:r>
              <a:rPr lang="en-US" sz="2500" smtClean="0"/>
              <a:t>C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500" smtClean="0">
                <a:solidFill>
                  <a:srgbClr val="0070C0"/>
                </a:solidFill>
              </a:rPr>
              <a:t>pH</a:t>
            </a:r>
            <a:r>
              <a:rPr lang="el-GR" sz="2500" smtClean="0"/>
              <a:t>: Ανάπτυξη 4.0-9.8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500" smtClean="0">
                <a:solidFill>
                  <a:srgbClr val="0070C0"/>
                </a:solidFill>
              </a:rPr>
              <a:t>NaCl</a:t>
            </a:r>
            <a:r>
              <a:rPr lang="en-US" sz="2500" smtClean="0"/>
              <a:t>: </a:t>
            </a:r>
            <a:r>
              <a:rPr lang="el-GR" sz="2500" smtClean="0"/>
              <a:t>Ανάπτυξη σε 10% </a:t>
            </a:r>
            <a:r>
              <a:rPr lang="en-US" sz="2500" smtClean="0"/>
              <a:t>NaCl</a:t>
            </a:r>
            <a:r>
              <a:rPr lang="el-GR" sz="2500" smtClean="0"/>
              <a:t>. Ορισμένα στελέχη και σε 20%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500" smtClean="0">
                <a:solidFill>
                  <a:srgbClr val="0070C0"/>
                </a:solidFill>
              </a:rPr>
              <a:t>aw</a:t>
            </a:r>
            <a:r>
              <a:rPr lang="el-GR" sz="2500" smtClean="0"/>
              <a:t>: 0.86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500" smtClean="0">
                <a:solidFill>
                  <a:srgbClr val="0070C0"/>
                </a:solidFill>
              </a:rPr>
              <a:t>Νιτρώδη άλατα</a:t>
            </a:r>
            <a:r>
              <a:rPr lang="el-GR" sz="2500" smtClean="0"/>
              <a:t>: παρουσιάζει ανθεκτικότητα στα νιτρώδη άλατα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500" smtClean="0">
                <a:solidFill>
                  <a:srgbClr val="0070C0"/>
                </a:solidFill>
              </a:rPr>
              <a:t>Σύνθεση και μικροχλωρίδα τροφίμων</a:t>
            </a:r>
            <a:r>
              <a:rPr lang="el-GR" sz="2500" smtClean="0"/>
              <a:t>: σε τρόφιμα με μεγάλη περιεκτικότητα σε πρωτεϊνη επιταχύνεται η παραγωγή εντεροτοξίνης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200" smtClean="0"/>
              <a:t>Η ποσότητα εντεροτοξίνης μεγαλύτερη αν δεν υπάρχουν ανταγωνιστικοί </a:t>
            </a:r>
            <a:r>
              <a:rPr lang="en-US" sz="2200" smtClean="0"/>
              <a:t>m/o</a:t>
            </a:r>
            <a:endParaRPr lang="el-GR" sz="22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l-GR" sz="3600" smtClean="0">
                <a:solidFill>
                  <a:srgbClr val="0070C0"/>
                </a:solidFill>
              </a:rPr>
              <a:t>Σε τρόφιμα που έχουν επιμολυνθεί με </a:t>
            </a:r>
            <a:r>
              <a:rPr lang="en-US" sz="3600" i="1" smtClean="0">
                <a:solidFill>
                  <a:srgbClr val="0070C0"/>
                </a:solidFill>
              </a:rPr>
              <a:t>S. aureus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l-GR" sz="3600" smtClean="0">
                <a:solidFill>
                  <a:srgbClr val="0070C0"/>
                </a:solidFill>
              </a:rPr>
              <a:t>μετά από θερμική επεξεργασία, ευνοείται ο σχηματισμός τοξίνης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Παστεριωμένο γάλα</a:t>
            </a:r>
            <a:r>
              <a:rPr lang="el-GR" sz="2600" smtClean="0"/>
              <a:t>: αν επιμολυνθεί μετά τη παστερίωση ευνοείται η παραγωγή τοξίνης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Παραγωγή τυριού</a:t>
            </a:r>
            <a:r>
              <a:rPr lang="el-GR" sz="2600" smtClean="0"/>
              <a:t>: αν ο αριθμός του </a:t>
            </a:r>
            <a:r>
              <a:rPr lang="en-US" sz="2600" i="1" smtClean="0"/>
              <a:t>S. aureus </a:t>
            </a:r>
            <a:r>
              <a:rPr lang="el-GR" sz="2600" smtClean="0"/>
              <a:t>είναι πολύ μεγάλος σε σχέση με τα γαλακτικά βακτήρια, είναι δυνατόν να παραχθεί η τοξίνη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Παραγωγή ζυμούμενων αλλαντικών</a:t>
            </a:r>
            <a:r>
              <a:rPr lang="el-GR" sz="2600" smtClean="0"/>
              <a:t>: αν δεν αυξηθεί γρήγορα ο αριθμός των γαλακτικών βακτηρίων, αυξάνεται ο πληθυσμός των </a:t>
            </a:r>
            <a:r>
              <a:rPr lang="en-US" sz="2600" i="1" smtClean="0"/>
              <a:t>S. aureus</a:t>
            </a:r>
            <a:r>
              <a:rPr lang="el-GR" sz="2600" i="1" smtClean="0"/>
              <a:t> </a:t>
            </a:r>
            <a:r>
              <a:rPr lang="el-GR" sz="2600" smtClean="0"/>
              <a:t>και μπορεί να σχηματιστεί η τοξίνη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Ανθεκτικότητα του </a:t>
            </a:r>
            <a:r>
              <a:rPr lang="en-US" sz="3600" i="1" smtClean="0">
                <a:solidFill>
                  <a:srgbClr val="0070C0"/>
                </a:solidFill>
              </a:rPr>
              <a:t>S. aureus </a:t>
            </a:r>
            <a:r>
              <a:rPr lang="el-GR" sz="3600" smtClean="0">
                <a:solidFill>
                  <a:srgbClr val="0070C0"/>
                </a:solidFill>
              </a:rPr>
              <a:t>στη Θερμική Επεξεργασία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500" dirty="0" smtClean="0">
                <a:solidFill>
                  <a:srgbClr val="0070C0"/>
                </a:solidFill>
              </a:rPr>
              <a:t>Στο τρόφιμο</a:t>
            </a:r>
            <a:r>
              <a:rPr lang="el-GR" sz="2500" dirty="0" smtClean="0"/>
              <a:t>, 10⁶</a:t>
            </a:r>
            <a:r>
              <a:rPr lang="en-US" sz="2500" dirty="0" smtClean="0"/>
              <a:t> </a:t>
            </a:r>
            <a:r>
              <a:rPr lang="el-GR" sz="2500" dirty="0" smtClean="0"/>
              <a:t>κύτταρα/</a:t>
            </a:r>
            <a:r>
              <a:rPr lang="en-US" sz="2500" dirty="0" err="1" smtClean="0"/>
              <a:t>gr</a:t>
            </a:r>
            <a:r>
              <a:rPr lang="el-GR" sz="2500" dirty="0" smtClean="0"/>
              <a:t> ή </a:t>
            </a:r>
            <a:r>
              <a:rPr lang="en-US" sz="2500" dirty="0" smtClean="0"/>
              <a:t>ml </a:t>
            </a:r>
            <a:r>
              <a:rPr lang="el-GR" sz="2500" dirty="0" smtClean="0"/>
              <a:t>αδρανοποιούνται στους </a:t>
            </a:r>
            <a:r>
              <a:rPr lang="en-US" sz="2500" dirty="0" smtClean="0"/>
              <a:t>66ᴼC</a:t>
            </a:r>
            <a:r>
              <a:rPr lang="el-GR" sz="2500" dirty="0" smtClean="0"/>
              <a:t> σε 12 </a:t>
            </a:r>
            <a:r>
              <a:rPr lang="en-US" sz="2500" dirty="0" smtClean="0"/>
              <a:t>min </a:t>
            </a:r>
            <a:r>
              <a:rPr lang="el-GR" sz="2500" dirty="0" smtClean="0"/>
              <a:t>ή στους </a:t>
            </a:r>
            <a:r>
              <a:rPr lang="en-US" sz="2500" dirty="0" smtClean="0"/>
              <a:t>60ᴼC </a:t>
            </a:r>
            <a:r>
              <a:rPr lang="el-GR" sz="2500" dirty="0" smtClean="0"/>
              <a:t>για 78-83 </a:t>
            </a:r>
            <a:r>
              <a:rPr lang="en-US" sz="2500" dirty="0" smtClean="0"/>
              <a:t>min</a:t>
            </a:r>
            <a:endParaRPr lang="el-GR" sz="25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500" dirty="0" smtClean="0"/>
              <a:t>Η </a:t>
            </a:r>
            <a:r>
              <a:rPr lang="el-GR" sz="2500" dirty="0" smtClean="0">
                <a:solidFill>
                  <a:srgbClr val="0070C0"/>
                </a:solidFill>
              </a:rPr>
              <a:t>σύνθεση</a:t>
            </a:r>
            <a:r>
              <a:rPr lang="el-GR" sz="2500" dirty="0" smtClean="0"/>
              <a:t> του προϊόντος επηρεάζει σημαντικά την ανθεκτικότητα του </a:t>
            </a:r>
            <a:r>
              <a:rPr lang="en-US" sz="2500" i="1" dirty="0" smtClean="0"/>
              <a:t>S. </a:t>
            </a:r>
            <a:r>
              <a:rPr lang="en-US" sz="2500" i="1" dirty="0" err="1" smtClean="0"/>
              <a:t>aureus</a:t>
            </a:r>
            <a:endParaRPr lang="el-GR" sz="2500" i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500" dirty="0" smtClean="0"/>
              <a:t>Οι </a:t>
            </a:r>
            <a:r>
              <a:rPr lang="el-GR" sz="2500" dirty="0" smtClean="0">
                <a:solidFill>
                  <a:srgbClr val="0070C0"/>
                </a:solidFill>
              </a:rPr>
              <a:t>εντεροτοξίνες</a:t>
            </a:r>
            <a:r>
              <a:rPr lang="el-GR" sz="2500" dirty="0" smtClean="0"/>
              <a:t> που σχηματίζονται παρουσιάζουν </a:t>
            </a:r>
            <a:r>
              <a:rPr lang="el-GR" sz="2500" dirty="0" smtClean="0">
                <a:solidFill>
                  <a:srgbClr val="0070C0"/>
                </a:solidFill>
              </a:rPr>
              <a:t>μεγάλη </a:t>
            </a:r>
            <a:r>
              <a:rPr lang="el-GR" sz="2500" dirty="0" err="1" smtClean="0">
                <a:solidFill>
                  <a:srgbClr val="0070C0"/>
                </a:solidFill>
              </a:rPr>
              <a:t>θερμοανθεκτικότητα</a:t>
            </a:r>
            <a:r>
              <a:rPr lang="el-GR" sz="2500" dirty="0" smtClean="0"/>
              <a:t> η οποία εξαρτάται:</a:t>
            </a:r>
          </a:p>
          <a:p>
            <a:pPr lvl="1" algn="just"/>
            <a:r>
              <a:rPr lang="el-GR" sz="2200" dirty="0" smtClean="0"/>
              <a:t>Από το τύπο και τη συγκέντρωση της εντεροτοξίνης στο τρόφιμο</a:t>
            </a:r>
          </a:p>
          <a:p>
            <a:pPr lvl="1" algn="just"/>
            <a:r>
              <a:rPr lang="el-GR" sz="2200" smtClean="0"/>
              <a:t>Από το υπόστρωμα στο </a:t>
            </a:r>
            <a:r>
              <a:rPr lang="el-GR" sz="2200" smtClean="0"/>
              <a:t>οποίο </a:t>
            </a:r>
            <a:r>
              <a:rPr lang="el-GR" sz="2200" smtClean="0"/>
              <a:t>γίνεται η θέρμανση</a:t>
            </a:r>
          </a:p>
          <a:p>
            <a:pPr lvl="1" algn="just"/>
            <a:r>
              <a:rPr lang="el-GR" sz="2200" dirty="0" smtClean="0"/>
              <a:t>Από τη θερμοκρασία θέρμανσης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500" dirty="0" smtClean="0">
                <a:solidFill>
                  <a:srgbClr val="0070C0"/>
                </a:solidFill>
              </a:rPr>
              <a:t>Οι εντεροτοξίνες δεν αδρανοποιούνται με τη παστερίωση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0070C0"/>
                </a:solidFill>
              </a:rPr>
              <a:t>Εντεροτοξίνες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400" smtClean="0"/>
              <a:t>Ο </a:t>
            </a:r>
            <a:r>
              <a:rPr lang="en-US" sz="2400" i="1" smtClean="0"/>
              <a:t>S. aureus </a:t>
            </a:r>
            <a:r>
              <a:rPr lang="el-GR" sz="2400" smtClean="0"/>
              <a:t>παράγει ορολογικά διαφορετικές εντεροτοξίνες που διαφέρουν ως προς τη τοξικότητα τους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smtClean="0"/>
              <a:t>Είναι πρωτεϊνες με </a:t>
            </a:r>
            <a:r>
              <a:rPr lang="en-US" sz="2400" smtClean="0"/>
              <a:t>mw</a:t>
            </a:r>
            <a:r>
              <a:rPr lang="el-GR" sz="2400" smtClean="0"/>
              <a:t> 25000-35000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smtClean="0"/>
              <a:t>Απαιτούνται 10⁷ εντεροτοξιγενείς </a:t>
            </a:r>
            <a:r>
              <a:rPr lang="en-US" sz="2400" i="1" smtClean="0"/>
              <a:t>S. aureus</a:t>
            </a:r>
            <a:r>
              <a:rPr lang="el-GR" sz="2400" i="1" smtClean="0"/>
              <a:t> </a:t>
            </a:r>
            <a:r>
              <a:rPr lang="el-GR" sz="2400" smtClean="0"/>
              <a:t>ανά </a:t>
            </a:r>
            <a:r>
              <a:rPr lang="en-US" sz="2400" smtClean="0"/>
              <a:t>gr</a:t>
            </a:r>
            <a:r>
              <a:rPr lang="el-GR" sz="2400" smtClean="0"/>
              <a:t> ή </a:t>
            </a:r>
            <a:r>
              <a:rPr lang="en-US" sz="2400" smtClean="0"/>
              <a:t>ml</a:t>
            </a:r>
            <a:r>
              <a:rPr lang="el-GR" sz="2400" smtClean="0"/>
              <a:t> τροφίμου για να παραχθεί αρκετή ποσότητα τοξίνης ώστε να προκληθεί η τροφοτοξίνωση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smtClean="0"/>
              <a:t>Εντεροτοξίνη μπορεί να παραχθεί σε 4-6 ώρες όταν οι συνθήκες για τη παραγωγή τοξίνης είναι άριστες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0070C0"/>
                </a:solidFill>
              </a:rPr>
              <a:t>Πηγές του </a:t>
            </a:r>
            <a:r>
              <a:rPr lang="en-US" i="1" smtClean="0">
                <a:solidFill>
                  <a:srgbClr val="0070C0"/>
                </a:solidFill>
              </a:rPr>
              <a:t>S. aureus</a:t>
            </a:r>
            <a:endParaRPr lang="el-GR" i="1" smtClean="0">
              <a:solidFill>
                <a:srgbClr val="0070C0"/>
              </a:solidFill>
            </a:endParaRP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smtClean="0"/>
              <a:t>Βρίσκεται στον αέρα, στο νερό, στο γάλα και στα απόβλητα αλλά ο βασικός βιότοπος είναι </a:t>
            </a:r>
            <a:r>
              <a:rPr lang="el-GR" sz="2800" smtClean="0">
                <a:solidFill>
                  <a:srgbClr val="0070C0"/>
                </a:solidFill>
              </a:rPr>
              <a:t>η ρινική κοιλότητα του ανθρώπου και των ζώων</a:t>
            </a:r>
            <a:r>
              <a:rPr lang="el-GR" sz="2800" smtClean="0"/>
              <a:t>. Βρίσκεται επίσης στον εντερικό σωλήνα.</a:t>
            </a:r>
          </a:p>
          <a:p>
            <a:pPr algn="just"/>
            <a:r>
              <a:rPr lang="el-GR" sz="2800" smtClean="0"/>
              <a:t>Όταν εισχωρεί στο δέρμα δημιουργεί συνήθως </a:t>
            </a:r>
            <a:r>
              <a:rPr lang="el-GR" sz="2800" smtClean="0">
                <a:solidFill>
                  <a:srgbClr val="0070C0"/>
                </a:solidFill>
              </a:rPr>
              <a:t>εξανθήματα ή φλύκταινες</a:t>
            </a:r>
          </a:p>
          <a:p>
            <a:pPr algn="just"/>
            <a:r>
              <a:rPr lang="el-GR" sz="2800" smtClean="0"/>
              <a:t>Περίπου το </a:t>
            </a:r>
            <a:r>
              <a:rPr lang="el-GR" sz="2800" smtClean="0">
                <a:solidFill>
                  <a:srgbClr val="0070C0"/>
                </a:solidFill>
              </a:rPr>
              <a:t>40%</a:t>
            </a:r>
            <a:r>
              <a:rPr lang="el-GR" sz="2800" smtClean="0"/>
              <a:t> των ανθρώπων είναι φορείς του </a:t>
            </a:r>
            <a:r>
              <a:rPr lang="en-US" sz="2800" i="1" smtClean="0"/>
              <a:t>S. aureus</a:t>
            </a:r>
            <a:r>
              <a:rPr lang="en-US" sz="2800" smtClean="0"/>
              <a:t> </a:t>
            </a:r>
            <a:r>
              <a:rPr lang="el-GR" sz="2800" smtClean="0"/>
              <a:t>και </a:t>
            </a:r>
            <a:r>
              <a:rPr lang="el-GR" sz="2800" smtClean="0">
                <a:solidFill>
                  <a:srgbClr val="0070C0"/>
                </a:solidFill>
              </a:rPr>
              <a:t>~20% </a:t>
            </a:r>
            <a:r>
              <a:rPr lang="el-GR" sz="2800" smtClean="0"/>
              <a:t>είναι φορείς εντεροτοξικογενών στελεχών</a:t>
            </a:r>
          </a:p>
          <a:p>
            <a:endParaRPr lang="el-G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Τρόφιμα που Εμπλέκονται σε Τροφοτοξινώσεις από Σταφυλόκοκκους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400" smtClean="0"/>
              <a:t>Κατά την ανάπτυξη του </a:t>
            </a:r>
            <a:r>
              <a:rPr lang="en-US" sz="2400" i="1" smtClean="0"/>
              <a:t>S. aureus </a:t>
            </a:r>
            <a:r>
              <a:rPr lang="el-GR" sz="2400" i="1" smtClean="0"/>
              <a:t> </a:t>
            </a:r>
            <a:r>
              <a:rPr lang="el-GR" sz="2400" smtClean="0"/>
              <a:t>και</a:t>
            </a:r>
            <a:r>
              <a:rPr lang="el-GR" sz="2400" i="1" smtClean="0"/>
              <a:t> </a:t>
            </a:r>
            <a:r>
              <a:rPr lang="el-GR" sz="2400" smtClean="0"/>
              <a:t>κατά την παραγωγή εντεροτοξίνης </a:t>
            </a:r>
            <a:r>
              <a:rPr lang="el-GR" sz="2400" smtClean="0">
                <a:solidFill>
                  <a:srgbClr val="0070C0"/>
                </a:solidFill>
              </a:rPr>
              <a:t>δεν εμφανίζονται μεταβολές στην εμφάνιση και οσμή των τροφίμων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smtClean="0"/>
              <a:t>Τροφοτοξίνωση από </a:t>
            </a:r>
            <a:r>
              <a:rPr lang="en-US" sz="2400" i="1" smtClean="0"/>
              <a:t>S. aureus </a:t>
            </a:r>
            <a:r>
              <a:rPr lang="el-GR" sz="2400" smtClean="0"/>
              <a:t>προκαλείται συνήθως από κρέας και κρεατοσκευάσματα (κυρίως ζυμούμενα αλλαντικά), πουλερικά, ψάρια, γάλα και γαλακτοκομικά προϊόντα, μαγιονέζες, πάστες και άλλα προϊόντα ζαχαροπλαστικής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smtClean="0"/>
              <a:t>Το 75% των τροφοτοξινώσεων από </a:t>
            </a:r>
            <a:r>
              <a:rPr lang="en-US" sz="2400" i="1" smtClean="0"/>
              <a:t>S. aureus </a:t>
            </a:r>
            <a:r>
              <a:rPr lang="el-GR" sz="2400" smtClean="0"/>
              <a:t>οφείλεται σε </a:t>
            </a:r>
            <a:r>
              <a:rPr lang="el-GR" sz="2400" smtClean="0">
                <a:solidFill>
                  <a:srgbClr val="0070C0"/>
                </a:solidFill>
              </a:rPr>
              <a:t>ανεπαρκή ψύξη </a:t>
            </a:r>
            <a:r>
              <a:rPr lang="el-GR" sz="2400" smtClean="0"/>
              <a:t>των τροφίμων</a:t>
            </a:r>
          </a:p>
          <a:p>
            <a:pPr>
              <a:buFont typeface="Arial" charset="0"/>
              <a:buNone/>
            </a:pPr>
            <a:endParaRPr lang="el-GR" sz="2400" smtClean="0"/>
          </a:p>
          <a:p>
            <a:endParaRPr lang="el-GR" sz="2400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Συμπτώματα της Τροφοτοξίνωσης από Σταφυλοκόκκους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800" smtClean="0">
                <a:solidFill>
                  <a:srgbClr val="0070C0"/>
                </a:solidFill>
              </a:rPr>
              <a:t>Διαφέρουν από άτομο σε άτομο</a:t>
            </a:r>
            <a:r>
              <a:rPr lang="el-GR" sz="2800" smtClean="0"/>
              <a:t>. Τα πιο κοινά:</a:t>
            </a:r>
          </a:p>
          <a:p>
            <a:pPr lvl="1" algn="just"/>
            <a:r>
              <a:rPr lang="el-GR" sz="2400" smtClean="0"/>
              <a:t>σιελόρροια, ναυτία, εμετός, κράμπες και διάρροια</a:t>
            </a:r>
          </a:p>
          <a:p>
            <a:pPr algn="just"/>
            <a:r>
              <a:rPr lang="el-GR" sz="2800" smtClean="0"/>
              <a:t>Μπορεί ακόμα να παρατηρηθεί:</a:t>
            </a:r>
          </a:p>
          <a:p>
            <a:pPr lvl="1" algn="just"/>
            <a:r>
              <a:rPr lang="el-GR" sz="2400" smtClean="0"/>
              <a:t>ρίγος, πονοκέφαλος, εφίδρωση, εξάντληση και χαμηλοί σφιγμοί</a:t>
            </a:r>
          </a:p>
          <a:p>
            <a:pPr algn="just"/>
            <a:r>
              <a:rPr lang="el-GR" sz="2800" smtClean="0"/>
              <a:t>Στις περισσότερες περιπτώσεις παρατηρείται υποθερμία</a:t>
            </a:r>
          </a:p>
          <a:p>
            <a:pPr algn="just"/>
            <a:r>
              <a:rPr lang="el-GR" sz="2800" smtClean="0"/>
              <a:t>Ο </a:t>
            </a:r>
            <a:r>
              <a:rPr lang="el-GR" sz="2800" smtClean="0">
                <a:solidFill>
                  <a:srgbClr val="0070C0"/>
                </a:solidFill>
              </a:rPr>
              <a:t>χρόνος επώασης </a:t>
            </a:r>
            <a:r>
              <a:rPr lang="el-GR" sz="2800" smtClean="0"/>
              <a:t>είναι συνήθως 2-4 ώρες</a:t>
            </a:r>
          </a:p>
          <a:p>
            <a:pPr algn="just"/>
            <a:r>
              <a:rPr lang="el-GR" sz="2800" smtClean="0"/>
              <a:t>Η </a:t>
            </a:r>
            <a:r>
              <a:rPr lang="el-GR" sz="2800" smtClean="0">
                <a:solidFill>
                  <a:srgbClr val="0070C0"/>
                </a:solidFill>
              </a:rPr>
              <a:t>ασθένεια διαρκεί </a:t>
            </a:r>
            <a:r>
              <a:rPr lang="el-GR" sz="2800" smtClean="0"/>
              <a:t>συνήθως 1-2 ημέρες και το </a:t>
            </a:r>
            <a:r>
              <a:rPr lang="el-GR" sz="2800" smtClean="0">
                <a:solidFill>
                  <a:srgbClr val="0070C0"/>
                </a:solidFill>
              </a:rPr>
              <a:t>ποσοστό θανάτων </a:t>
            </a:r>
            <a:r>
              <a:rPr lang="el-GR" sz="2800" smtClean="0"/>
              <a:t>είναι χαμηλό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Μέτρα Πρόληψης της Τροφοτοξίνωσης από </a:t>
            </a:r>
            <a:r>
              <a:rPr lang="en-US" sz="3600" i="1" smtClean="0">
                <a:solidFill>
                  <a:srgbClr val="0070C0"/>
                </a:solidFill>
              </a:rPr>
              <a:t>S. aureus</a:t>
            </a:r>
            <a:endParaRPr lang="el-GR" sz="3600" i="1" smtClean="0">
              <a:solidFill>
                <a:srgbClr val="0070C0"/>
              </a:solidFill>
            </a:endParaRP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just"/>
            <a:r>
              <a:rPr lang="el-GR" sz="2600" smtClean="0"/>
              <a:t>Σε τρόφιμα με χαμηλό πληθυσμό </a:t>
            </a:r>
            <a:r>
              <a:rPr lang="en-US" sz="2600" i="1" smtClean="0"/>
              <a:t>S. aureus </a:t>
            </a:r>
            <a:r>
              <a:rPr lang="el-GR" sz="2600" smtClean="0"/>
              <a:t>αποφεύγεται η παραγωγή εντεροτοξίνης </a:t>
            </a:r>
            <a:r>
              <a:rPr lang="el-GR" sz="2600" smtClean="0">
                <a:solidFill>
                  <a:srgbClr val="0070C0"/>
                </a:solidFill>
              </a:rPr>
              <a:t>αν διατηρηθούν </a:t>
            </a:r>
            <a:r>
              <a:rPr lang="el-GR" sz="2600" smtClean="0"/>
              <a:t>σε </a:t>
            </a:r>
          </a:p>
          <a:p>
            <a:pPr lvl="1" algn="just"/>
            <a:r>
              <a:rPr lang="el-GR" sz="2400" smtClean="0"/>
              <a:t>Θερμοκρασίες ψύξης (&lt;5</a:t>
            </a:r>
            <a:r>
              <a:rPr lang="en-US" sz="2400" smtClean="0"/>
              <a:t>ᴼC)</a:t>
            </a:r>
            <a:endParaRPr lang="el-GR" sz="2400" smtClean="0"/>
          </a:p>
          <a:p>
            <a:pPr lvl="1" algn="just"/>
            <a:r>
              <a:rPr lang="el-GR" sz="2400" smtClean="0"/>
              <a:t>Θερμοκρασίες θερμοθαλάμου (&gt;60</a:t>
            </a:r>
            <a:r>
              <a:rPr lang="en-US" sz="2400" smtClean="0"/>
              <a:t>ᴼC</a:t>
            </a:r>
            <a:r>
              <a:rPr lang="el-GR" sz="2400" smtClean="0"/>
              <a:t>)</a:t>
            </a:r>
          </a:p>
          <a:p>
            <a:pPr algn="just"/>
            <a:r>
              <a:rPr lang="el-GR" sz="2600" smtClean="0"/>
              <a:t>Πρέπει να </a:t>
            </a:r>
            <a:r>
              <a:rPr lang="el-GR" sz="2600" smtClean="0">
                <a:solidFill>
                  <a:srgbClr val="0070C0"/>
                </a:solidFill>
              </a:rPr>
              <a:t>αποφεύγεται η έκθεση </a:t>
            </a:r>
            <a:r>
              <a:rPr lang="el-GR" sz="2600" smtClean="0"/>
              <a:t>των τροφίμων σε θερμοκρασίες </a:t>
            </a:r>
            <a:r>
              <a:rPr lang="el-GR" sz="2600" smtClean="0">
                <a:solidFill>
                  <a:srgbClr val="0070C0"/>
                </a:solidFill>
              </a:rPr>
              <a:t>7</a:t>
            </a:r>
            <a:r>
              <a:rPr lang="en-US" sz="2600" baseline="30000" smtClean="0">
                <a:solidFill>
                  <a:srgbClr val="0070C0"/>
                </a:solidFill>
              </a:rPr>
              <a:t>ᴼ</a:t>
            </a:r>
            <a:r>
              <a:rPr lang="el-GR" sz="2600" smtClean="0">
                <a:solidFill>
                  <a:srgbClr val="0070C0"/>
                </a:solidFill>
              </a:rPr>
              <a:t>-48</a:t>
            </a:r>
            <a:r>
              <a:rPr lang="en-US" sz="2600" smtClean="0">
                <a:solidFill>
                  <a:srgbClr val="0070C0"/>
                </a:solidFill>
              </a:rPr>
              <a:t>ᴼC</a:t>
            </a:r>
            <a:r>
              <a:rPr lang="en-US" sz="2600" smtClean="0"/>
              <a:t> </a:t>
            </a:r>
            <a:r>
              <a:rPr lang="el-GR" sz="2600" smtClean="0"/>
              <a:t>για χρονικό διάστημα μεγαλύτερο των 3-4 ωρών</a:t>
            </a:r>
          </a:p>
          <a:p>
            <a:pPr algn="just"/>
            <a:r>
              <a:rPr lang="el-GR" sz="2600" smtClean="0"/>
              <a:t>Πρέπει να τηρούνται οι κανόνες υγιεινής από το </a:t>
            </a:r>
            <a:r>
              <a:rPr lang="el-GR" sz="2600" smtClean="0">
                <a:solidFill>
                  <a:srgbClr val="0070C0"/>
                </a:solidFill>
              </a:rPr>
              <a:t>προσωπικό</a:t>
            </a:r>
            <a:r>
              <a:rPr lang="el-GR" sz="2600" smtClean="0"/>
              <a:t> που έρχεται σε επαφή με τρόφιμα</a:t>
            </a:r>
          </a:p>
          <a:p>
            <a:pPr algn="just"/>
            <a:r>
              <a:rPr lang="el-GR" sz="2600" smtClean="0"/>
              <a:t>Πρέπει να γίνεται </a:t>
            </a:r>
            <a:r>
              <a:rPr lang="el-GR" sz="2600" smtClean="0">
                <a:solidFill>
                  <a:srgbClr val="0070C0"/>
                </a:solidFill>
              </a:rPr>
              <a:t>επαρκής θερμική επεξεργασία </a:t>
            </a:r>
            <a:r>
              <a:rPr lang="el-GR" sz="2600" smtClean="0"/>
              <a:t>των τροφίμων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solidFill>
                  <a:srgbClr val="0070C0"/>
                </a:solidFill>
              </a:rPr>
              <a:t>Μικροοργανισμοί Δείκτες της Ποιότητας των Τροφίμων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250825" y="1773238"/>
            <a:ext cx="8364538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Πρέπει να τηρούν τα κριτήρια: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υπάρχουν και να μπορούν να προσδιοριστούν στο προϊόν του οποίου η ποιότητα αξιολογείται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Η ανάπτυξη τους και ο πληθυσμός τους να είναι αντιστρόφως ανάλογος της ποιότητας του τροφίμου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μπορούν εύκολα να ανιχνευτούν, να καταμετρηθούν και να διαφοροποιούνται από τους άλλους </a:t>
            </a:r>
            <a:r>
              <a:rPr lang="en-US" sz="2400" smtClean="0"/>
              <a:t>m/o</a:t>
            </a:r>
            <a:endParaRPr lang="el-GR" sz="2400" smtClean="0"/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μπορούν να καταμετρηθούν σε μικρό χρονικό διάστημα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Η ανάπτυξη τους να μην παρεμποδίζεται από άλλους </a:t>
            </a:r>
            <a:r>
              <a:rPr lang="en-US" sz="2400" smtClean="0"/>
              <a:t>m/o</a:t>
            </a:r>
            <a:r>
              <a:rPr lang="el-GR" sz="2400" smtClean="0"/>
              <a:t> που απαντωνται στη μικροχλωρίδα του τροφίμου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smtClean="0">
                <a:solidFill>
                  <a:srgbClr val="0070C0"/>
                </a:solidFill>
              </a:rPr>
              <a:t>Μικροοργανισμοί Δείκτες που Συνδέονται με τη Ποιότητα Ενός Προϊόντος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64096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Μικροοργανισμός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Προϊόν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Bacillus</a:t>
                      </a:r>
                      <a:r>
                        <a:rPr lang="en-US" baseline="0" dirty="0" smtClean="0"/>
                        <a:t> sp.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Έτοιμες ζύμες για αρτοσκευάσματα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/>
                        <a:t>Byssochlamys</a:t>
                      </a:r>
                      <a:r>
                        <a:rPr lang="en-US" baseline="0" dirty="0" smtClean="0"/>
                        <a:t> sp.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Κονσέρβες φρούτων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Clostridium</a:t>
                      </a:r>
                      <a:r>
                        <a:rPr lang="en-US" baseline="0" dirty="0" smtClean="0"/>
                        <a:t> sp.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Σκληρά τυριά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Σπόρια </a:t>
                      </a:r>
                      <a:r>
                        <a:rPr lang="en-US" dirty="0" smtClean="0"/>
                        <a:t>m/o</a:t>
                      </a:r>
                      <a:r>
                        <a:rPr lang="el-GR" dirty="0" smtClean="0"/>
                        <a:t> που προκαλούν επίπεδη οξίνιση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Κονσέρβες λαχανικών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Γαλακτικά βακτήρια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Μπύρα, κρασί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Lactococcus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lactis</a:t>
                      </a:r>
                      <a:endParaRPr lang="el-G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Νωπό γάλα (που διατηρείται υπό ψύξη)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Leuconostoc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mesenteroides</a:t>
                      </a:r>
                      <a:endParaRPr lang="el-G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Ζάχαρη (κατά τον καθαρισμό)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Ζύμες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Συμπυκωμένοι χυμοί φρούτων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Zygosaccharomyces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bailii</a:t>
                      </a:r>
                      <a:endParaRPr lang="el-G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Μαγιονέζα, έτοιμες σάλτσες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Geotrichum</a:t>
                      </a:r>
                      <a:r>
                        <a:rPr lang="en-US" i="1" dirty="0" smtClean="0"/>
                        <a:t> sp.</a:t>
                      </a:r>
                      <a:endParaRPr lang="el-G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Βαθμός απολύμανσης κονσερβοποιείων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ChangeArrowheads="1"/>
          </p:cNvSpPr>
          <p:nvPr/>
        </p:nvSpPr>
        <p:spPr bwMode="auto">
          <a:xfrm>
            <a:off x="1042988" y="1125538"/>
            <a:ext cx="7058025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2800"/>
              <a:t>Τα τελευταία χρόνια χρησιμοποιούνται τα </a:t>
            </a:r>
            <a:r>
              <a:rPr lang="el-GR" sz="2800" b="1">
                <a:solidFill>
                  <a:srgbClr val="0070C0"/>
                </a:solidFill>
              </a:rPr>
              <a:t>προϊόντα μεταβολισμού </a:t>
            </a:r>
            <a:r>
              <a:rPr lang="el-GR" sz="2800"/>
              <a:t>για την αξιολόγηση της ποιότητας ορισμένων τροφίμων</a:t>
            </a:r>
          </a:p>
          <a:p>
            <a:endParaRPr lang="el-GR" sz="2800"/>
          </a:p>
          <a:p>
            <a:r>
              <a:rPr lang="el-GR" sz="2800">
                <a:solidFill>
                  <a:srgbClr val="0070C0"/>
                </a:solidFill>
              </a:rPr>
              <a:t>Πλεονεκτήματα</a:t>
            </a:r>
          </a:p>
          <a:p>
            <a:pPr lvl="1">
              <a:buFont typeface="Wingdings" pitchFamily="2" charset="2"/>
              <a:buChar char="Ø"/>
            </a:pPr>
            <a:r>
              <a:rPr lang="el-GR" sz="2800"/>
              <a:t>Προσδιορίζονται εύκολα</a:t>
            </a:r>
          </a:p>
          <a:p>
            <a:pPr lvl="1">
              <a:buFont typeface="Wingdings" pitchFamily="2" charset="2"/>
              <a:buChar char="Ø"/>
            </a:pPr>
            <a:r>
              <a:rPr lang="el-GR" sz="2800"/>
              <a:t>Τα αποτελέσματα είναι γνωστά σε</a:t>
            </a:r>
          </a:p>
          <a:p>
            <a:pPr lvl="1"/>
            <a:r>
              <a:rPr lang="el-GR" sz="2800"/>
              <a:t>    μικρό χρονικό διάστημα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>
                <a:solidFill>
                  <a:srgbClr val="0070C0"/>
                </a:solidFill>
              </a:rPr>
              <a:t>Προϊόντα Μεταβολισμού Μικροοργανισμών που Αποτελούν Δείκτες Ποιότητας Τροφίμων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54684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Μεταβολίτης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Προϊόν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Καδαβερίνη &amp; πουτρεσκίνη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Συσκευασμένα υπό κενό κρέας, πουλερικά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Διακετύλιο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Συμπυκνωμένοι χυμοί φρούτων που διατηρούνται στη κατάψυξη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Αιθανόλη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Μηλοχυμός, αλιεύματα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Ισταμίνη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Κονσέρβες τόνου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Γαλακτικό οξύ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Κονσέρβες λαχανικών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Τριμεθυλαμίνη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Ψάρια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Συνολικές πτητικές βάσεις αζώτου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Αλιεύματα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Συνολικό πτητικό άζωτο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Αλιεύματα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Μικροοργανισμοί Δείκτες της Ασφάλειας των Τροφίμων</a:t>
            </a:r>
            <a:endParaRPr lang="el-GR" sz="4000" smtClean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 algn="just"/>
            <a:r>
              <a:rPr lang="el-GR" sz="2800" smtClean="0"/>
              <a:t>Πρέπει να πληρούν τα </a:t>
            </a:r>
            <a:r>
              <a:rPr lang="el-GR" sz="2800" smtClean="0">
                <a:solidFill>
                  <a:srgbClr val="0070C0"/>
                </a:solidFill>
              </a:rPr>
              <a:t>κριτήρια</a:t>
            </a:r>
            <a:r>
              <a:rPr lang="el-GR" sz="2800" smtClean="0"/>
              <a:t>:</a:t>
            </a:r>
            <a:endParaRPr lang="el-GR" sz="2400" smtClean="0"/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ανιχνεύονται εύκολα και γρήγορα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διακρίνονται εύκολα από την υπόλοιπη μικροχλωρίδα του τροφίμου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υπάρχουν στο τρόφιμο όταν υπάρχει ο παθογόνος μικροοργανισμός για την παρουσία του οποίου αποτελούν ένδειξη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Ο πληθυσμός τους στο τρόφιμο να βρίσκεται σε συσχέτιση με τον πληθυσμό του παθογόνου </a:t>
            </a:r>
            <a:r>
              <a:rPr lang="en-US" sz="2400" smtClean="0"/>
              <a:t>m/o</a:t>
            </a:r>
            <a:endParaRPr lang="el-GR" sz="2400" smtClean="0"/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έχουν απαιτήσεις σε θρεπτικά συστατικά και ρυθμό ανάπτυξη παρόμοια με τον παθογόνο</a:t>
            </a:r>
          </a:p>
          <a:p>
            <a:pPr lvl="1">
              <a:buFont typeface="Arial" charset="0"/>
              <a:buNone/>
            </a:pPr>
            <a:endParaRPr lang="el-GR" sz="2000" smtClean="0"/>
          </a:p>
          <a:p>
            <a:pPr lvl="1">
              <a:buFont typeface="Arial" charset="0"/>
              <a:buNone/>
            </a:pPr>
            <a:endParaRPr lang="el-GR" sz="2000" smtClean="0"/>
          </a:p>
          <a:p>
            <a:endParaRPr lang="el-GR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Μικροοργανισμοί</a:t>
            </a:r>
            <a:r>
              <a:rPr lang="el-GR" smtClean="0">
                <a:solidFill>
                  <a:srgbClr val="0070C0"/>
                </a:solidFill>
              </a:rPr>
              <a:t> Δείκτες της </a:t>
            </a:r>
            <a:r>
              <a:rPr lang="el-GR" sz="4000" smtClean="0">
                <a:solidFill>
                  <a:srgbClr val="0070C0"/>
                </a:solidFill>
              </a:rPr>
              <a:t>Ασφάλειας των Τροφίμων</a:t>
            </a:r>
            <a:endParaRPr lang="el-GR" sz="4000" smtClean="0"/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Char char="Ø"/>
            </a:pPr>
            <a:r>
              <a:rPr lang="el-GR" sz="2400" dirty="0" smtClean="0"/>
              <a:t>Ο ρυθμός καταστροφής τους να είναι τουλάχιστον όμοιος με του παθογόνου και σε ιδανικές περιπτώσεις να είναι ελαφρά ανθεκτικότεροι από τον παθογόνο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dirty="0" smtClean="0"/>
              <a:t>Να απουσιάζουν από τα τρόφιμα όταν αυτά δεν φέρουν παθογόνους </a:t>
            </a:r>
            <a:r>
              <a:rPr lang="en-US" sz="2400" dirty="0" smtClean="0"/>
              <a:t>m/o</a:t>
            </a:r>
            <a:r>
              <a:rPr lang="el-GR" sz="2400" dirty="0" smtClean="0"/>
              <a:t> ή να υπάρχουν σε πολύ μικρό αριθμό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dirty="0" smtClean="0"/>
              <a:t>Ο ρυθμός καταστροφής τους να είναι τουλάχιστον όμοιος με του </a:t>
            </a:r>
            <a:r>
              <a:rPr lang="el-GR" sz="2400" dirty="0" smtClean="0"/>
              <a:t>παθογόνου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l-GR" sz="2400" dirty="0" smtClean="0"/>
              <a:t>σε μερικές περιπτώσεις να είναι ελαφρά ανθεκτικότεροι από τον παθογόνο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dirty="0" smtClean="0"/>
              <a:t>Να απουσιάζουν από τα τρόφιμα όταν αυτά δεν φέρουν παθογόνους </a:t>
            </a:r>
            <a:r>
              <a:rPr lang="en-US" sz="2400" dirty="0" smtClean="0"/>
              <a:t>m/o</a:t>
            </a:r>
            <a:r>
              <a:rPr lang="el-GR" sz="2400" dirty="0" smtClean="0"/>
              <a:t> ή να υπάρχουν σε πολύ μικρό αριθμό</a:t>
            </a:r>
          </a:p>
          <a:p>
            <a:pPr algn="just">
              <a:buFont typeface="Arial" charset="0"/>
              <a:buNone/>
            </a:pPr>
            <a:endParaRPr lang="el-GR" sz="2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>
                <a:solidFill>
                  <a:srgbClr val="0070C0"/>
                </a:solidFill>
              </a:rPr>
              <a:t>Μικροοργανισμοί Δείκτες Κοπρανώδους Μόλυνσης Τροφίμων</a:t>
            </a:r>
            <a:endParaRPr lang="el-GR" sz="4000" smtClean="0"/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/>
              <a:t>Πρέπει </a:t>
            </a:r>
            <a:r>
              <a:rPr lang="el-GR" sz="2800" smtClean="0">
                <a:solidFill>
                  <a:srgbClr val="0070C0"/>
                </a:solidFill>
              </a:rPr>
              <a:t>επιπλέον</a:t>
            </a:r>
            <a:r>
              <a:rPr lang="el-GR" sz="2800" smtClean="0"/>
              <a:t> να πληρούν τα </a:t>
            </a:r>
            <a:r>
              <a:rPr lang="el-GR" sz="2800" smtClean="0">
                <a:solidFill>
                  <a:srgbClr val="0070C0"/>
                </a:solidFill>
              </a:rPr>
              <a:t>κριτήρια</a:t>
            </a:r>
            <a:r>
              <a:rPr lang="el-GR" sz="280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απαντώνται μόνο στον εντερικό σωλήνα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βρίσκονται σε πολύ υψηλούς πληθυσμούς στα κόπρανα ώστε και σε μεγάλες αραιώσεις να μπορούν να καταμετρηθούν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παρουσιάζουν ανθεκτικότητα στο περιβάλλον του εξεταζόμενου τροφίμου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Να μπορούν εύκολα να προσδιοριστούν ακόμα και όταν βρίσκονται σε χαμηλό πληθυσμό</a:t>
            </a:r>
          </a:p>
          <a:p>
            <a:pPr lvl="1"/>
            <a:endParaRPr lang="el-GR" sz="2000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1749</Words>
  <Application>Microsoft Office PowerPoint</Application>
  <PresentationFormat>Προβολή στην οθόνη (4:3)</PresentationFormat>
  <Paragraphs>208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Office Theme</vt:lpstr>
      <vt:lpstr>Οι Μικροοργανισμοί σαν Δείκτες Ασφάλειας των Τροφίμων</vt:lpstr>
      <vt:lpstr>Διαφάνεια 2</vt:lpstr>
      <vt:lpstr>Μικροοργανισμοί Δείκτες της Ποιότητας των Τροφίμων</vt:lpstr>
      <vt:lpstr>Μικροοργανισμοί Δείκτες που Συνδέονται με τη Ποιότητα Ενός Προϊόντος</vt:lpstr>
      <vt:lpstr>Διαφάνεια 5</vt:lpstr>
      <vt:lpstr>Προϊόντα Μεταβολισμού Μικροοργανισμών που Αποτελούν Δείκτες Ποιότητας Τροφίμων</vt:lpstr>
      <vt:lpstr>Μικροοργανισμοί Δείκτες της Ασφάλειας των Τροφίμων</vt:lpstr>
      <vt:lpstr>Μικροοργανισμοί Δείκτες της Ασφάλειας των Τροφίμων</vt:lpstr>
      <vt:lpstr>Μικροοργανισμοί Δείκτες Κοπρανώδους Μόλυνσης Τροφίμων</vt:lpstr>
      <vt:lpstr>Μικροοργανισμοί Δείκτες της Ασφάλειας των Τροφίμων</vt:lpstr>
      <vt:lpstr>Κολοβακτηριοειδή</vt:lpstr>
      <vt:lpstr>Κολοβακτηριοειδή και E. coli</vt:lpstr>
      <vt:lpstr>Κολοβακτηριοειδή και E. coli</vt:lpstr>
      <vt:lpstr>Εντερόκοκκοι</vt:lpstr>
      <vt:lpstr>Βακτήρια που Προκαλούν Τροφικές Δηλητηριάσεις</vt:lpstr>
      <vt:lpstr>Βακτήρια που Προκαλούν Τροφικές Δηλητηριάσεις</vt:lpstr>
      <vt:lpstr>Οι Τροφικές Δηλητηριάσεις Διακρίνονται σε:</vt:lpstr>
      <vt:lpstr>Τροφοτοξινώσεις</vt:lpstr>
      <vt:lpstr>Τροφολοιμώξεις</vt:lpstr>
      <vt:lpstr>Staphylococcus aureus</vt:lpstr>
      <vt:lpstr> Παράγοντες που Επηρεάζουν Ανάπτυξη S. aureus και Παραγωγή Εντεροτοξινών </vt:lpstr>
      <vt:lpstr>Σε τρόφιμα που έχουν επιμολυνθεί με S. aureus μετά από θερμική επεξεργασία, ευνοείται ο σχηματισμός τοξίνης</vt:lpstr>
      <vt:lpstr>Ανθεκτικότητα του S. aureus στη Θερμική Επεξεργασία</vt:lpstr>
      <vt:lpstr>Εντεροτοξίνες</vt:lpstr>
      <vt:lpstr>Πηγές του S. aureus</vt:lpstr>
      <vt:lpstr>Τρόφιμα που Εμπλέκονται σε Τροφοτοξινώσεις από Σταφυλόκοκκους</vt:lpstr>
      <vt:lpstr>Συμπτώματα της Τροφοτοξίνωσης από Σταφυλοκόκκους</vt:lpstr>
      <vt:lpstr>Μέτρα Πρόληψης της Τροφοτοξίνωσης από S. aureus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Μικροοργανισμοί σαν Δείκτες Ασφάλειας των Τροφίμων</dc:title>
  <dc:creator>user17</dc:creator>
  <cp:lastModifiedBy>Windows</cp:lastModifiedBy>
  <cp:revision>3</cp:revision>
  <dcterms:created xsi:type="dcterms:W3CDTF">2018-10-17T05:50:52Z</dcterms:created>
  <dcterms:modified xsi:type="dcterms:W3CDTF">2019-10-29T08:12:01Z</dcterms:modified>
</cp:coreProperties>
</file>