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7" r:id="rId2"/>
    <p:sldId id="259" r:id="rId3"/>
    <p:sldId id="262" r:id="rId4"/>
    <p:sldId id="264" r:id="rId5"/>
    <p:sldId id="268" r:id="rId6"/>
    <p:sldId id="269" r:id="rId7"/>
    <p:sldId id="270" r:id="rId8"/>
    <p:sldId id="275" r:id="rId9"/>
    <p:sldId id="276" r:id="rId10"/>
    <p:sldId id="277" r:id="rId11"/>
    <p:sldId id="278" r:id="rId12"/>
    <p:sldId id="285" r:id="rId13"/>
    <p:sldId id="286" r:id="rId14"/>
    <p:sldId id="287" r:id="rId15"/>
    <p:sldId id="288" r:id="rId16"/>
    <p:sldId id="289" r:id="rId17"/>
    <p:sldId id="290" r:id="rId18"/>
    <p:sldId id="295" r:id="rId19"/>
    <p:sldId id="296" r:id="rId20"/>
    <p:sldId id="297" r:id="rId21"/>
    <p:sldId id="298" r:id="rId22"/>
    <p:sldId id="303" r:id="rId23"/>
    <p:sldId id="304" r:id="rId24"/>
    <p:sldId id="305" r:id="rId25"/>
    <p:sldId id="306" r:id="rId26"/>
    <p:sldId id="307" r:id="rId27"/>
    <p:sldId id="308" r:id="rId28"/>
    <p:sldId id="309" r:id="rId29"/>
    <p:sldId id="310" r:id="rId30"/>
    <p:sldId id="311" r:id="rId31"/>
    <p:sldId id="312" r:id="rId32"/>
    <p:sldId id="313" r:id="rId33"/>
    <p:sldId id="314" r:id="rId34"/>
    <p:sldId id="315" r:id="rId35"/>
    <p:sldId id="316" r:id="rId36"/>
    <p:sldId id="317" r:id="rId37"/>
    <p:sldId id="318" r:id="rId38"/>
    <p:sldId id="319" r:id="rId39"/>
    <p:sldId id="320" r:id="rId40"/>
    <p:sldId id="322" r:id="rId4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E6C829-44BF-4900-A1DF-790415D727BA}" type="datetimeFigureOut">
              <a:rPr lang="el-GR" smtClean="0"/>
              <a:pPr/>
              <a:t>2/11/2018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66C015-4E57-4B15-AFEA-E35EFC4F456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66C015-4E57-4B15-AFEA-E35EFC4F456D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60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F5840A8-A63B-4683-A333-C6B0E0880214}" type="slidenum">
              <a:rPr lang="el-G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el-G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7BE27-7C23-45A5-A8DB-20905FFDB14A}" type="datetimeFigureOut">
              <a:rPr lang="el-GR" smtClean="0"/>
              <a:pPr/>
              <a:t>2/11/2018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63161-A43F-409B-9D6C-3D9550BC14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7BE27-7C23-45A5-A8DB-20905FFDB14A}" type="datetimeFigureOut">
              <a:rPr lang="el-GR" smtClean="0"/>
              <a:pPr/>
              <a:t>2/11/2018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63161-A43F-409B-9D6C-3D9550BC14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7BE27-7C23-45A5-A8DB-20905FFDB14A}" type="datetimeFigureOut">
              <a:rPr lang="el-GR" smtClean="0"/>
              <a:pPr/>
              <a:t>2/11/2018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63161-A43F-409B-9D6C-3D9550BC14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7BE27-7C23-45A5-A8DB-20905FFDB14A}" type="datetimeFigureOut">
              <a:rPr lang="el-GR" smtClean="0"/>
              <a:pPr/>
              <a:t>2/11/2018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63161-A43F-409B-9D6C-3D9550BC14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7BE27-7C23-45A5-A8DB-20905FFDB14A}" type="datetimeFigureOut">
              <a:rPr lang="el-GR" smtClean="0"/>
              <a:pPr/>
              <a:t>2/11/2018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63161-A43F-409B-9D6C-3D9550BC14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7BE27-7C23-45A5-A8DB-20905FFDB14A}" type="datetimeFigureOut">
              <a:rPr lang="el-GR" smtClean="0"/>
              <a:pPr/>
              <a:t>2/11/2018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63161-A43F-409B-9D6C-3D9550BC14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7BE27-7C23-45A5-A8DB-20905FFDB14A}" type="datetimeFigureOut">
              <a:rPr lang="el-GR" smtClean="0"/>
              <a:pPr/>
              <a:t>2/11/2018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63161-A43F-409B-9D6C-3D9550BC14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7BE27-7C23-45A5-A8DB-20905FFDB14A}" type="datetimeFigureOut">
              <a:rPr lang="el-GR" smtClean="0"/>
              <a:pPr/>
              <a:t>2/11/2018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63161-A43F-409B-9D6C-3D9550BC14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7BE27-7C23-45A5-A8DB-20905FFDB14A}" type="datetimeFigureOut">
              <a:rPr lang="el-GR" smtClean="0"/>
              <a:pPr/>
              <a:t>2/11/2018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63161-A43F-409B-9D6C-3D9550BC14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7BE27-7C23-45A5-A8DB-20905FFDB14A}" type="datetimeFigureOut">
              <a:rPr lang="el-GR" smtClean="0"/>
              <a:pPr/>
              <a:t>2/11/2018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63161-A43F-409B-9D6C-3D9550BC14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7BE27-7C23-45A5-A8DB-20905FFDB14A}" type="datetimeFigureOut">
              <a:rPr lang="el-GR" smtClean="0"/>
              <a:pPr/>
              <a:t>2/11/2018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63161-A43F-409B-9D6C-3D9550BC14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7BE27-7C23-45A5-A8DB-20905FFDB14A}" type="datetimeFigureOut">
              <a:rPr lang="el-GR" smtClean="0"/>
              <a:pPr/>
              <a:t>2/11/2018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63161-A43F-409B-9D6C-3D9550BC14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5"/>
          <p:cNvSpPr txBox="1">
            <a:spLocks/>
          </p:cNvSpPr>
          <p:nvPr/>
        </p:nvSpPr>
        <p:spPr>
          <a:xfrm>
            <a:off x="468313" y="1989138"/>
            <a:ext cx="8229600" cy="143986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44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Κυριότερα Γένη Βακτηρίων που Απαντώνται στα Τρόφιμα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dirty="0" err="1" smtClean="0">
                <a:solidFill>
                  <a:schemeClr val="accent1">
                    <a:lumMod val="75000"/>
                  </a:schemeClr>
                </a:solidFill>
              </a:rPr>
              <a:t>Citrobacter</a:t>
            </a:r>
            <a:endParaRPr lang="el-GR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smtClean="0"/>
              <a:t>Χρησιμοποιεί τα κιτρικά ιόντα σαν μοναδική πηγή άνθακα</a:t>
            </a:r>
          </a:p>
          <a:p>
            <a:pPr eaLnBrk="1" hangingPunct="1"/>
            <a:r>
              <a:rPr lang="el-GR" smtClean="0"/>
              <a:t>Αρνητικά κατά </a:t>
            </a:r>
            <a:r>
              <a:rPr lang="en-US" smtClean="0"/>
              <a:t>Gram</a:t>
            </a:r>
            <a:r>
              <a:rPr lang="el-GR" smtClean="0"/>
              <a:t>, ραβδόμορφα, εντερικά βακτήρια που ζυμώνουν αργά τη γλυκόζη</a:t>
            </a:r>
          </a:p>
          <a:p>
            <a:pPr eaLnBrk="1" hangingPunct="1"/>
            <a:r>
              <a:rPr lang="en-US" i="1" smtClean="0"/>
              <a:t>C. freundii </a:t>
            </a:r>
            <a:r>
              <a:rPr lang="el-GR" smtClean="0"/>
              <a:t>το πιο γνωστό είδος που απαντάται σε φρούτα και νωπά κρέατα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Clostridium</a:t>
            </a:r>
            <a:endParaRPr lang="el-GR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l-GR" smtClean="0"/>
              <a:t>Θετικά κατά </a:t>
            </a:r>
            <a:r>
              <a:rPr lang="en-US" smtClean="0"/>
              <a:t>Gram, </a:t>
            </a:r>
            <a:r>
              <a:rPr lang="el-GR" smtClean="0"/>
              <a:t>ραβδόμορφα, αναερόβια, σπορογόνα βακτήρια</a:t>
            </a:r>
          </a:p>
          <a:p>
            <a:pPr algn="just" eaLnBrk="1" hangingPunct="1"/>
            <a:r>
              <a:rPr lang="el-GR" smtClean="0"/>
              <a:t>Πολύ διαδεδομένα στη φύση</a:t>
            </a:r>
          </a:p>
          <a:p>
            <a:pPr algn="just" eaLnBrk="1" hangingPunct="1"/>
            <a:r>
              <a:rPr lang="el-GR" smtClean="0"/>
              <a:t>Το γένος περιλαμβάνει πολλά παθογόνα είδη</a:t>
            </a:r>
          </a:p>
          <a:p>
            <a:pPr algn="just" eaLnBrk="1" hangingPunct="1"/>
            <a:r>
              <a:rPr lang="el-GR" smtClean="0"/>
              <a:t>Στα τρόφιμα υπάρχουν τα </a:t>
            </a:r>
            <a:r>
              <a:rPr lang="en-US" i="1" smtClean="0"/>
              <a:t>Cl. perfringens </a:t>
            </a:r>
            <a:r>
              <a:rPr lang="el-GR" smtClean="0"/>
              <a:t>και </a:t>
            </a:r>
            <a:r>
              <a:rPr lang="en-US" i="1" smtClean="0"/>
              <a:t>Cl. botulinum</a:t>
            </a:r>
            <a:r>
              <a:rPr lang="el-GR" i="1" smtClean="0"/>
              <a:t> </a:t>
            </a:r>
            <a:r>
              <a:rPr lang="el-GR" smtClean="0"/>
              <a:t>που είναι παθογόνα για τον άνθρωπο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dirty="0" err="1" smtClean="0">
                <a:solidFill>
                  <a:schemeClr val="accent1">
                    <a:lumMod val="75000"/>
                  </a:schemeClr>
                </a:solidFill>
              </a:rPr>
              <a:t>Corynebacterium</a:t>
            </a:r>
            <a:endParaRPr lang="el-GR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l-GR" smtClean="0"/>
              <a:t>Θετικά κατά </a:t>
            </a:r>
            <a:r>
              <a:rPr lang="en-US" smtClean="0"/>
              <a:t>Gram </a:t>
            </a:r>
            <a:r>
              <a:rPr lang="el-GR" smtClean="0"/>
              <a:t>κορυνοειδή βακτήρια</a:t>
            </a:r>
          </a:p>
          <a:p>
            <a:pPr algn="just" eaLnBrk="1" hangingPunct="1"/>
            <a:r>
              <a:rPr lang="el-GR" smtClean="0"/>
              <a:t>Προκαλούν αλλοιώσεις σε λαχανικά και κρεατοσκευάσματα</a:t>
            </a:r>
          </a:p>
          <a:p>
            <a:pPr algn="just" eaLnBrk="1" hangingPunct="1"/>
            <a:r>
              <a:rPr lang="el-GR" smtClean="0"/>
              <a:t>Τα περισσότερα στελέχη είναι μεσόφιλα, αν και υπάρχουν και ψυχρόφιλα στελέχη</a:t>
            </a:r>
          </a:p>
          <a:p>
            <a:pPr algn="just" eaLnBrk="1" hangingPunct="1"/>
            <a:r>
              <a:rPr lang="el-GR" smtClean="0"/>
              <a:t>Το </a:t>
            </a:r>
            <a:r>
              <a:rPr lang="en-US" i="1" smtClean="0"/>
              <a:t>C. diphtheriae </a:t>
            </a:r>
            <a:r>
              <a:rPr lang="el-GR" smtClean="0"/>
              <a:t>προκαλεί τη διφθέρια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smtClean="0">
                <a:solidFill>
                  <a:srgbClr val="0070C0"/>
                </a:solidFill>
              </a:rPr>
              <a:t>Enterobacter</a:t>
            </a:r>
            <a:endParaRPr lang="el-GR" i="1" smtClean="0">
              <a:solidFill>
                <a:srgbClr val="0070C0"/>
              </a:solidFill>
            </a:endParaRP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l-GR" smtClean="0"/>
              <a:t>Εντερικά βακτήρια, ραβδόμορφου σχήματος, </a:t>
            </a:r>
            <a:r>
              <a:rPr lang="en-US" smtClean="0"/>
              <a:t>Gram </a:t>
            </a:r>
            <a:r>
              <a:rPr lang="el-GR" smtClean="0"/>
              <a:t>αρνητικά</a:t>
            </a:r>
          </a:p>
          <a:p>
            <a:pPr algn="just" eaLnBrk="1" hangingPunct="1"/>
            <a:r>
              <a:rPr lang="el-GR" smtClean="0"/>
              <a:t>Ανήκουν στην οικογένεια </a:t>
            </a:r>
            <a:r>
              <a:rPr lang="en-US" smtClean="0"/>
              <a:t>Enterobacteriaceae</a:t>
            </a:r>
          </a:p>
          <a:p>
            <a:pPr algn="just" eaLnBrk="1" hangingPunct="1"/>
            <a:r>
              <a:rPr lang="el-GR" smtClean="0"/>
              <a:t>Το είδος </a:t>
            </a:r>
            <a:r>
              <a:rPr lang="en-US" i="1" smtClean="0"/>
              <a:t>E. sakazakii</a:t>
            </a:r>
            <a:r>
              <a:rPr lang="el-GR" i="1" smtClean="0"/>
              <a:t> </a:t>
            </a:r>
            <a:r>
              <a:rPr lang="el-GR" smtClean="0"/>
              <a:t>μπορεί να μεταδοθεί στα βρέφη μέσω βρεφικών τροφών και προκαλεί εντεροκολίτιδα και μηνιγγίτιδα</a:t>
            </a:r>
          </a:p>
          <a:p>
            <a:pPr algn="just" eaLnBrk="1" hangingPunct="1"/>
            <a:r>
              <a:rPr lang="el-GR" smtClean="0"/>
              <a:t>Ορισμένα στελέχη παράγουν εντεροτοξίνη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smtClean="0">
                <a:solidFill>
                  <a:srgbClr val="0070C0"/>
                </a:solidFill>
              </a:rPr>
              <a:t>Enterococcus</a:t>
            </a:r>
            <a:endParaRPr lang="el-GR" i="1" smtClean="0">
              <a:solidFill>
                <a:srgbClr val="0070C0"/>
              </a:solidFill>
            </a:endParaRP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l-GR" smtClean="0"/>
              <a:t>Περιλαμβάνει ορισμένα στελέχη της ομάδας </a:t>
            </a:r>
            <a:r>
              <a:rPr lang="en-US" smtClean="0"/>
              <a:t>D </a:t>
            </a:r>
            <a:r>
              <a:rPr lang="el-GR" smtClean="0"/>
              <a:t>των στρεπτοκόκκων κατά </a:t>
            </a:r>
            <a:r>
              <a:rPr lang="en-US" smtClean="0"/>
              <a:t>Lancefield</a:t>
            </a:r>
          </a:p>
          <a:p>
            <a:pPr algn="just" eaLnBrk="1" hangingPunct="1"/>
            <a:r>
              <a:rPr lang="el-GR" smtClean="0"/>
              <a:t>Περιλαμβάνει 16 είδη </a:t>
            </a:r>
            <a:r>
              <a:rPr lang="en-US" smtClean="0"/>
              <a:t>Gram</a:t>
            </a:r>
            <a:r>
              <a:rPr lang="el-GR" smtClean="0"/>
              <a:t> θετικών βακτηρίων σχήματος ωοειδούς που τα κύτταρα τους απαντώνται είτε μεμονωμένα, ή ενωμένα ανά δύο ή σχηματίζουν κοντές αλυσίδες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smtClean="0">
                <a:solidFill>
                  <a:srgbClr val="0070C0"/>
                </a:solidFill>
              </a:rPr>
              <a:t>Erwinia</a:t>
            </a:r>
            <a:endParaRPr lang="el-GR" i="1" smtClean="0">
              <a:solidFill>
                <a:srgbClr val="0070C0"/>
              </a:solidFill>
            </a:endParaRP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l-GR" smtClean="0"/>
              <a:t>Βακτήρια εντερικής προέλευσης</a:t>
            </a:r>
          </a:p>
          <a:p>
            <a:pPr algn="just" eaLnBrk="1" hangingPunct="1"/>
            <a:r>
              <a:rPr lang="el-GR" smtClean="0"/>
              <a:t>Αρνητικά κατά </a:t>
            </a:r>
            <a:r>
              <a:rPr lang="en-US" smtClean="0"/>
              <a:t>Gram</a:t>
            </a:r>
            <a:r>
              <a:rPr lang="el-GR" smtClean="0"/>
              <a:t>, ραβδόμορφου σχήματος</a:t>
            </a:r>
          </a:p>
          <a:p>
            <a:pPr algn="just" eaLnBrk="1" hangingPunct="1"/>
            <a:r>
              <a:rPr lang="el-GR" smtClean="0"/>
              <a:t>Ανήκουν στην οικογένεια </a:t>
            </a:r>
            <a:r>
              <a:rPr lang="en-US" smtClean="0"/>
              <a:t>Enterobacteriaceae</a:t>
            </a:r>
          </a:p>
          <a:p>
            <a:pPr algn="just" eaLnBrk="1" hangingPunct="1"/>
            <a:r>
              <a:rPr lang="el-GR" smtClean="0"/>
              <a:t>Απαντώνται στα φυτά και προκαλούν σήψη σε φρούτα και λαχανικά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smtClean="0">
                <a:solidFill>
                  <a:srgbClr val="0070C0"/>
                </a:solidFill>
              </a:rPr>
              <a:t>Escherichia</a:t>
            </a:r>
            <a:endParaRPr lang="el-GR" i="1" smtClean="0">
              <a:solidFill>
                <a:srgbClr val="0070C0"/>
              </a:solidFill>
            </a:endParaRP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l-GR" smtClean="0"/>
              <a:t>Πρόκειται για το γένος των βακτηρίων που έχει μελετηθεί περισσότερο όλων</a:t>
            </a:r>
          </a:p>
          <a:p>
            <a:pPr algn="just" eaLnBrk="1" hangingPunct="1"/>
            <a:r>
              <a:rPr lang="el-GR" smtClean="0"/>
              <a:t>Το είδος </a:t>
            </a:r>
            <a:r>
              <a:rPr lang="en-US" i="1" smtClean="0"/>
              <a:t>E. coli</a:t>
            </a:r>
            <a:r>
              <a:rPr lang="el-GR" i="1" smtClean="0"/>
              <a:t> </a:t>
            </a:r>
            <a:r>
              <a:rPr lang="el-GR" smtClean="0"/>
              <a:t>θεωρείται δείκτης της υγιεινής κατάστασης των τροφίμων</a:t>
            </a:r>
          </a:p>
          <a:p>
            <a:pPr algn="just" eaLnBrk="1" hangingPunct="1"/>
            <a:r>
              <a:rPr lang="el-GR" smtClean="0"/>
              <a:t>Υπάρχουν στελέχη που προκαλούν γαστρεντερίτιδα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smtClean="0">
                <a:solidFill>
                  <a:srgbClr val="0070C0"/>
                </a:solidFill>
              </a:rPr>
              <a:t>Flavobacterium</a:t>
            </a:r>
            <a:endParaRPr lang="el-GR" i="1" smtClean="0">
              <a:solidFill>
                <a:srgbClr val="0070C0"/>
              </a:solidFill>
            </a:endParaRP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l-GR" smtClean="0"/>
              <a:t>Κατά </a:t>
            </a:r>
            <a:r>
              <a:rPr lang="en-US" smtClean="0"/>
              <a:t>Gram </a:t>
            </a:r>
            <a:r>
              <a:rPr lang="el-GR" smtClean="0"/>
              <a:t>αρνητικά, ραβδόμορφα βακτήρια</a:t>
            </a:r>
          </a:p>
          <a:p>
            <a:pPr algn="just" eaLnBrk="1" hangingPunct="1"/>
            <a:r>
              <a:rPr lang="el-GR" smtClean="0"/>
              <a:t>Σε στερεά υποστρώματα παράγουν κίτρινες ή κόκκινες χρωστικές</a:t>
            </a:r>
          </a:p>
          <a:p>
            <a:pPr algn="just" eaLnBrk="1" hangingPunct="1"/>
            <a:r>
              <a:rPr lang="el-GR" smtClean="0"/>
              <a:t>Ορισμένα είδη είναι μεσόφιλα ενώ άλλα είναι ψυχρότροφα</a:t>
            </a:r>
          </a:p>
          <a:p>
            <a:pPr algn="just" eaLnBrk="1" hangingPunct="1"/>
            <a:r>
              <a:rPr lang="el-GR" smtClean="0"/>
              <a:t>Απαντώνται στα φυτά και προκαλούν αλλοιώσεις στα λαχανικά και στο κρέας που διατηρούνται στο ψυγείο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smtClean="0">
                <a:solidFill>
                  <a:srgbClr val="0070C0"/>
                </a:solidFill>
              </a:rPr>
              <a:t>Hafnia</a:t>
            </a:r>
            <a:endParaRPr lang="el-GR" i="1" smtClean="0">
              <a:solidFill>
                <a:srgbClr val="0070C0"/>
              </a:solidFill>
            </a:endParaRP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l-GR" smtClean="0"/>
              <a:t>Υπάρχει μόνο ένα είδος: </a:t>
            </a:r>
            <a:r>
              <a:rPr lang="en-US" i="1" smtClean="0"/>
              <a:t>H. alvei</a:t>
            </a:r>
            <a:endParaRPr lang="el-GR" i="1" smtClean="0"/>
          </a:p>
          <a:p>
            <a:pPr algn="just" eaLnBrk="1" hangingPunct="1"/>
            <a:r>
              <a:rPr lang="el-GR" smtClean="0"/>
              <a:t>Αρνητικά κατά </a:t>
            </a:r>
            <a:r>
              <a:rPr lang="en-US" smtClean="0"/>
              <a:t>Gram</a:t>
            </a:r>
            <a:r>
              <a:rPr lang="el-GR" smtClean="0"/>
              <a:t>, ραβδόμορφα βακτήρια, εντερικής προέλευσης</a:t>
            </a:r>
          </a:p>
          <a:p>
            <a:pPr algn="just" eaLnBrk="1" hangingPunct="1"/>
            <a:r>
              <a:rPr lang="el-GR" smtClean="0"/>
              <a:t>Προκαλούν αλλοιώσεις στα λαχανικά, κρέας και κρεατοσκευάσματα που διατηρούνται σε θερμοκρασίες ψύξης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smtClean="0">
                <a:solidFill>
                  <a:srgbClr val="0070C0"/>
                </a:solidFill>
              </a:rPr>
              <a:t>Kocuria</a:t>
            </a:r>
            <a:endParaRPr lang="el-GR" i="1" smtClean="0">
              <a:solidFill>
                <a:srgbClr val="0070C0"/>
              </a:solidFill>
            </a:endParaRP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l-GR" smtClean="0"/>
              <a:t>Δημιουργήθηκε από το γένος </a:t>
            </a:r>
            <a:r>
              <a:rPr lang="en-US" smtClean="0"/>
              <a:t>Micrococcus</a:t>
            </a:r>
            <a:endParaRPr lang="el-GR" smtClean="0"/>
          </a:p>
          <a:p>
            <a:pPr algn="just" eaLnBrk="1" hangingPunct="1"/>
            <a:r>
              <a:rPr lang="el-GR" smtClean="0"/>
              <a:t>Τα είδη </a:t>
            </a:r>
            <a:r>
              <a:rPr lang="en-US" i="1" smtClean="0"/>
              <a:t>K. rosea</a:t>
            </a:r>
            <a:r>
              <a:rPr lang="en-US" smtClean="0"/>
              <a:t>, </a:t>
            </a:r>
            <a:r>
              <a:rPr lang="en-US" i="1" smtClean="0"/>
              <a:t>K. varians </a:t>
            </a:r>
            <a:r>
              <a:rPr lang="el-GR" smtClean="0"/>
              <a:t>και </a:t>
            </a:r>
            <a:r>
              <a:rPr lang="en-US" i="1" smtClean="0"/>
              <a:t>K. kristinae</a:t>
            </a:r>
            <a:r>
              <a:rPr lang="el-GR" i="1" smtClean="0"/>
              <a:t> </a:t>
            </a:r>
            <a:r>
              <a:rPr lang="el-GR" smtClean="0"/>
              <a:t>είναι καταλάση θετικά και αρνητικά στην οξειδάση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dirty="0" err="1" smtClean="0">
                <a:solidFill>
                  <a:schemeClr val="accent1">
                    <a:lumMod val="75000"/>
                  </a:schemeClr>
                </a:solidFill>
              </a:rPr>
              <a:t>Acetobacter</a:t>
            </a:r>
            <a:endParaRPr lang="el-GR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Gram </a:t>
            </a:r>
            <a:r>
              <a:rPr lang="el-GR" smtClean="0"/>
              <a:t>αρνητικά, ραβδόμορφα</a:t>
            </a:r>
          </a:p>
          <a:p>
            <a:pPr eaLnBrk="1" hangingPunct="1"/>
            <a:r>
              <a:rPr lang="el-GR" smtClean="0"/>
              <a:t>Παράγουν οξικό οξύ</a:t>
            </a:r>
          </a:p>
          <a:p>
            <a:pPr eaLnBrk="1" hangingPunct="1"/>
            <a:r>
              <a:rPr lang="el-GR" smtClean="0"/>
              <a:t>Αλλοιώσεις στο κρασί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smtClean="0">
                <a:solidFill>
                  <a:srgbClr val="0070C0"/>
                </a:solidFill>
              </a:rPr>
              <a:t>Lactobacillus</a:t>
            </a:r>
            <a:endParaRPr lang="el-GR" i="1" smtClean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967287"/>
          </a:xfrm>
        </p:spPr>
        <p:txBody>
          <a:bodyPr rtlCol="0">
            <a:normAutofit fontScale="92500" lnSpcReduction="10000"/>
          </a:bodyPr>
          <a:lstStyle/>
          <a:p>
            <a:pPr lvl="1" algn="just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l-GR" dirty="0" smtClean="0"/>
              <a:t>Στη δεκαετία του `80 έγιναν πολλές μεταβολές στη συστηματική κατάταξη του γένους με αποτέλεσμα πολλά είδη να μεταφερθούν σε άλλα γένη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Gram </a:t>
            </a:r>
            <a:r>
              <a:rPr lang="el-GR" dirty="0" smtClean="0"/>
              <a:t>θετικά, ραβδόμορφα βακτήρια, καταλάση αρνητικά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Τα στελέχη που απαντώνται στα τρόφιμα είναι μικροαερόφιλα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Απαντώνται σε όλα τα λαχανικά και γαλακτομικά προϊόντα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Με τη δράση του γένους παράγονται πολλά ζυμούμενα προϊόντα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smtClean="0">
                <a:solidFill>
                  <a:srgbClr val="0070C0"/>
                </a:solidFill>
              </a:rPr>
              <a:t>Lactococcus</a:t>
            </a:r>
            <a:endParaRPr lang="el-GR" i="1" smtClean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Gram </a:t>
            </a:r>
            <a:r>
              <a:rPr lang="el-GR" dirty="0" smtClean="0"/>
              <a:t>θετικά, σφαιρικά ή ωοειδή βακτήρια που απαντώνται είτε μεμονωμένα ή σε ζεύγη ή σε αλυσίδες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Δεν παρουσιάζουν κινητικότητα και δεν παράγουν καταλάση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Αναπτύσσονται στους 10</a:t>
            </a:r>
            <a:r>
              <a:rPr lang="en-US" dirty="0" smtClean="0"/>
              <a:t>ᴼC</a:t>
            </a:r>
            <a:r>
              <a:rPr lang="el-GR" dirty="0" smtClean="0"/>
              <a:t> αλλά όχι στους 45</a:t>
            </a:r>
            <a:r>
              <a:rPr lang="en-US" dirty="0" smtClean="0"/>
              <a:t>ᴼC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Στα ζυμούμενα τρόφιμα που παράγουν κυριαρχεί το γαλακτικό οξύ</a:t>
            </a:r>
            <a:endParaRPr lang="el-G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smtClean="0">
                <a:solidFill>
                  <a:srgbClr val="0070C0"/>
                </a:solidFill>
              </a:rPr>
              <a:t>Leuconostoc</a:t>
            </a:r>
            <a:endParaRPr lang="el-GR" i="1" smtClean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Τα βακτήρια του γένους ανήκουν στην ομάδα των γαλακτικών βακτηρίων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Είναι ετεροζυμωτικά, σχήματος κόκκου, θετικά κατά </a:t>
            </a:r>
            <a:r>
              <a:rPr lang="en-US" dirty="0" smtClean="0"/>
              <a:t>Gram</a:t>
            </a:r>
            <a:r>
              <a:rPr lang="el-GR" dirty="0" smtClean="0"/>
              <a:t> και δεν παράγουν καταλάση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Απαντώνται στα ίδια τρόφιμα με τα </a:t>
            </a:r>
            <a:r>
              <a:rPr lang="en-US" i="1" dirty="0" smtClean="0"/>
              <a:t>Lactobacillus</a:t>
            </a:r>
            <a:endParaRPr lang="en-US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Το είδος </a:t>
            </a:r>
            <a:r>
              <a:rPr lang="en-US" i="1" dirty="0" smtClean="0"/>
              <a:t>L. </a:t>
            </a:r>
            <a:r>
              <a:rPr lang="en-US" i="1" dirty="0" err="1" smtClean="0"/>
              <a:t>oenos</a:t>
            </a:r>
            <a:r>
              <a:rPr lang="en-US" i="1" dirty="0" smtClean="0"/>
              <a:t> </a:t>
            </a:r>
            <a:r>
              <a:rPr lang="el-GR" dirty="0" smtClean="0"/>
              <a:t>είναι οξυάντοχος και είναι σημαντική η παρουσία του στα κρασιά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smtClean="0">
                <a:solidFill>
                  <a:srgbClr val="0070C0"/>
                </a:solidFill>
              </a:rPr>
              <a:t>Listeria</a:t>
            </a:r>
            <a:endParaRPr lang="el-GR" i="1" smtClean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Γένος συγγενές με το </a:t>
            </a:r>
            <a:r>
              <a:rPr lang="en-US" dirty="0" smtClean="0"/>
              <a:t> </a:t>
            </a:r>
            <a:r>
              <a:rPr lang="en-US" i="1" dirty="0" err="1" smtClean="0"/>
              <a:t>Brochothrix</a:t>
            </a:r>
            <a:endParaRPr lang="el-GR" i="1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Μη σπορογόνα, ραβδόμορφα βακτήρια, θετικά κατά </a:t>
            </a:r>
            <a:r>
              <a:rPr lang="en-US" dirty="0" smtClean="0"/>
              <a:t>Gram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Περιλαμβάνει 7 είδη με περισσότερο διαδεδομένο την </a:t>
            </a:r>
            <a:r>
              <a:rPr lang="en-US" i="1" dirty="0" smtClean="0"/>
              <a:t>L. monocytogenes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Συγγενές με το γένος </a:t>
            </a:r>
            <a:r>
              <a:rPr lang="en-US" i="1" dirty="0" smtClean="0"/>
              <a:t>Listeria</a:t>
            </a:r>
            <a:r>
              <a:rPr lang="en-US" dirty="0" smtClean="0"/>
              <a:t> </a:t>
            </a:r>
            <a:r>
              <a:rPr lang="el-GR" dirty="0" smtClean="0"/>
              <a:t>είναι το γένος </a:t>
            </a:r>
            <a:r>
              <a:rPr lang="en-US" i="1" dirty="0" err="1" smtClean="0"/>
              <a:t>Erysipelothrix</a:t>
            </a:r>
            <a:r>
              <a:rPr lang="en-US" i="1" dirty="0" smtClean="0"/>
              <a:t> </a:t>
            </a:r>
            <a:r>
              <a:rPr lang="en-US" dirty="0" smtClean="0"/>
              <a:t>(</a:t>
            </a:r>
            <a:r>
              <a:rPr lang="el-GR" dirty="0" smtClean="0"/>
              <a:t>ραβδόμορφα βακτήρια, προαιρετικά αναερόβια, θετικά κατά </a:t>
            </a:r>
            <a:r>
              <a:rPr lang="en-US" dirty="0" smtClean="0"/>
              <a:t>Gram</a:t>
            </a:r>
            <a:r>
              <a:rPr lang="el-GR" dirty="0" smtClean="0"/>
              <a:t>, χωρίς κινητικότητα, καταλάση αρνητικά που παράγουν 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S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To </a:t>
            </a:r>
            <a:r>
              <a:rPr lang="en-US" i="1" dirty="0" err="1" smtClean="0"/>
              <a:t>Erysipelothrix</a:t>
            </a:r>
            <a:r>
              <a:rPr lang="en-US" i="1" dirty="0" smtClean="0"/>
              <a:t> </a:t>
            </a:r>
            <a:r>
              <a:rPr lang="en-US" i="1" dirty="0" err="1" smtClean="0"/>
              <a:t>rhusiopathiae</a:t>
            </a:r>
            <a:r>
              <a:rPr lang="el-GR" i="1" dirty="0" smtClean="0"/>
              <a:t> </a:t>
            </a:r>
            <a:r>
              <a:rPr lang="el-GR" dirty="0" smtClean="0"/>
              <a:t>είναι παθογόνο των ζώων (κυρίως χοίρων) αλλά και του ανθρώπου</a:t>
            </a:r>
            <a:endParaRPr lang="el-G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smtClean="0">
                <a:solidFill>
                  <a:srgbClr val="0070C0"/>
                </a:solidFill>
              </a:rPr>
              <a:t>Micrococcus</a:t>
            </a:r>
            <a:endParaRPr lang="el-GR" i="1" smtClean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Gram </a:t>
            </a:r>
            <a:r>
              <a:rPr lang="el-GR" dirty="0" smtClean="0"/>
              <a:t>θετικοί κόκκοι που παράγουν καταλάση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Ορισμένα είδη παράγουν ροζ, πορτοκαλί ή κόκκινες χρωστικές ενώ άλλα δεν παραγουν χρωστικές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Τα περισσότερα είδη είναι μεσόφιλα αλλά υπάρχουν και ψυχρότροφα στελέχη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Αναπτύσσονται παρουσία υψηλών συγκεντρώσεων </a:t>
            </a:r>
            <a:r>
              <a:rPr lang="en-US" dirty="0" err="1" smtClean="0"/>
              <a:t>NaCl</a:t>
            </a:r>
            <a:endParaRPr lang="en-US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Πολύ διαδεδομένα στο χώρο και το προσωπικό επεξεργασίας τροφίμων, και φυσικά σε πολλά τρόφιμα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Τα μόνα είδη του γένους: </a:t>
            </a:r>
            <a:r>
              <a:rPr lang="en-US" i="1" dirty="0" smtClean="0"/>
              <a:t>M. </a:t>
            </a:r>
            <a:r>
              <a:rPr lang="en-US" i="1" dirty="0" err="1" smtClean="0"/>
              <a:t>luteus</a:t>
            </a:r>
            <a:r>
              <a:rPr lang="en-US" i="1" dirty="0" smtClean="0"/>
              <a:t> </a:t>
            </a:r>
            <a:r>
              <a:rPr lang="el-GR" dirty="0" smtClean="0"/>
              <a:t>και </a:t>
            </a:r>
            <a:r>
              <a:rPr lang="en-US" i="1" dirty="0" smtClean="0"/>
              <a:t>M. </a:t>
            </a:r>
            <a:r>
              <a:rPr lang="en-US" i="1" dirty="0" err="1" smtClean="0"/>
              <a:t>lylae</a:t>
            </a:r>
            <a:endParaRPr lang="el-GR" i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smtClean="0">
                <a:solidFill>
                  <a:srgbClr val="0070C0"/>
                </a:solidFill>
              </a:rPr>
              <a:t>Moraxella</a:t>
            </a:r>
            <a:endParaRPr lang="el-GR" i="1" smtClean="0">
              <a:solidFill>
                <a:srgbClr val="0070C0"/>
              </a:solidFill>
            </a:endParaRP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l-GR" smtClean="0"/>
              <a:t>Αρνητικά κατά </a:t>
            </a:r>
            <a:r>
              <a:rPr lang="en-US" smtClean="0"/>
              <a:t>Gram</a:t>
            </a:r>
            <a:r>
              <a:rPr lang="el-GR" smtClean="0"/>
              <a:t>, ραβδόμορφα βακτήρια</a:t>
            </a:r>
          </a:p>
          <a:p>
            <a:pPr algn="just" eaLnBrk="1" hangingPunct="1"/>
            <a:r>
              <a:rPr lang="el-GR" smtClean="0"/>
              <a:t>Έχουν οξειδωτικό μεταβολισμό, δεν παράγουν οξύ από γλυκόζη</a:t>
            </a:r>
          </a:p>
          <a:p>
            <a:pPr algn="just" eaLnBrk="1" hangingPunct="1"/>
            <a:r>
              <a:rPr lang="el-GR" smtClean="0"/>
              <a:t>Διαφέρουν από το γένος </a:t>
            </a:r>
            <a:r>
              <a:rPr lang="en-US" i="1" smtClean="0"/>
              <a:t>Acinetobacter</a:t>
            </a:r>
            <a:r>
              <a:rPr lang="el-GR" smtClean="0"/>
              <a:t> στην ευαισθησία τους στη πενικιλλίνη και στη παραγωγή οξειδάσης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smtClean="0">
                <a:solidFill>
                  <a:srgbClr val="0070C0"/>
                </a:solidFill>
              </a:rPr>
              <a:t>Pantoea</a:t>
            </a:r>
            <a:endParaRPr lang="el-GR" i="1" smtClean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Gram</a:t>
            </a:r>
            <a:r>
              <a:rPr lang="el-GR" dirty="0" smtClean="0"/>
              <a:t> αρνητικά, μη σπορογόνα, ραβδόμορφα βακτήρια, χωρίς έλυτρο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Πολλά κινούνται με περιφεριακά μαστίγια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Οξειδάση αρνητικά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Κάποια παράγουν κίτρινη χρωστική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Απαντώνται στα φυτά, σπόρους, έδαφος, νερό αλλά και σε δείγματα αίματος και ούρων του ανθρώπου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Υπάρχουν δύο είδη: </a:t>
            </a:r>
            <a:r>
              <a:rPr lang="en-US" i="1" dirty="0" smtClean="0"/>
              <a:t>P. </a:t>
            </a:r>
            <a:r>
              <a:rPr lang="en-US" i="1" dirty="0" err="1" smtClean="0"/>
              <a:t>agglomerans</a:t>
            </a:r>
            <a:r>
              <a:rPr lang="en-US" i="1" dirty="0" smtClean="0"/>
              <a:t> </a:t>
            </a:r>
            <a:r>
              <a:rPr lang="el-GR" dirty="0" smtClean="0"/>
              <a:t>και</a:t>
            </a:r>
            <a:r>
              <a:rPr lang="en-US" dirty="0" smtClean="0"/>
              <a:t> </a:t>
            </a:r>
            <a:r>
              <a:rPr lang="en-US" i="1" dirty="0" smtClean="0"/>
              <a:t>P. </a:t>
            </a:r>
            <a:r>
              <a:rPr lang="en-US" i="1" dirty="0" err="1" smtClean="0"/>
              <a:t>dispersa</a:t>
            </a:r>
            <a:endParaRPr lang="el-GR" i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smtClean="0">
                <a:solidFill>
                  <a:srgbClr val="0070C0"/>
                </a:solidFill>
              </a:rPr>
              <a:t>Pediococcus</a:t>
            </a:r>
            <a:endParaRPr lang="el-GR" i="1" smtClean="0">
              <a:solidFill>
                <a:srgbClr val="0070C0"/>
              </a:solidFill>
            </a:endParaRP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l-GR" smtClean="0"/>
              <a:t>Ομοζυμωτικά γαλακτικά βακτήρια</a:t>
            </a:r>
          </a:p>
          <a:p>
            <a:pPr algn="just" eaLnBrk="1" hangingPunct="1"/>
            <a:r>
              <a:rPr lang="en-US" smtClean="0"/>
              <a:t>Gram </a:t>
            </a:r>
            <a:r>
              <a:rPr lang="el-GR" smtClean="0"/>
              <a:t>θετικοί κόκκοι που απαντώνται σε ζεύγη ή τετράδες που σχηματίζονται από κυτταρική διαίρεση σε δύο επίπεδα</a:t>
            </a:r>
          </a:p>
          <a:p>
            <a:pPr algn="just" eaLnBrk="1" hangingPunct="1"/>
            <a:r>
              <a:rPr lang="el-GR" smtClean="0"/>
              <a:t>Το είδος </a:t>
            </a:r>
            <a:r>
              <a:rPr lang="en-US" i="1" smtClean="0"/>
              <a:t>P. acidilactici </a:t>
            </a:r>
            <a:r>
              <a:rPr lang="el-GR" smtClean="0"/>
              <a:t>συναντάται πολύ τακτικά σε καλλιέργειες εκκίνησης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smtClean="0">
                <a:solidFill>
                  <a:srgbClr val="0070C0"/>
                </a:solidFill>
              </a:rPr>
              <a:t>Proteus</a:t>
            </a:r>
            <a:endParaRPr lang="el-GR" i="1" smtClean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Εντερικά βακτήρια, ραβδόμορφου σχήματος, αερόβια, αρνητικά κατά </a:t>
            </a:r>
            <a:r>
              <a:rPr lang="en-US" dirty="0" smtClean="0"/>
              <a:t>Gram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Έντονη κινητικότητα και σχηματίζουν αποικίες που εξαπλώνονται στην επιφάνεια των στερεών θρεπτικών υλικών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Απαντώνται στον εντερικό σωλήνα ανθρώπου και ζώων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Απομονώνονται από πολλά λαχανικά και κρεατοσκευάσματα ειδικά τα αλλοιωμένα σε θερμοκρασίες περιβάλλοντος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dirty="0" err="1" smtClean="0">
                <a:solidFill>
                  <a:schemeClr val="accent1">
                    <a:lumMod val="75000"/>
                  </a:schemeClr>
                </a:solidFill>
              </a:rPr>
              <a:t>Acinetobacter</a:t>
            </a:r>
            <a:endParaRPr lang="el-GR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Gram </a:t>
            </a:r>
            <a:r>
              <a:rPr lang="el-GR" smtClean="0"/>
              <a:t>αρνητικά, ραβδόμορφα</a:t>
            </a:r>
            <a:r>
              <a:rPr lang="en-US" smtClean="0"/>
              <a:t>, </a:t>
            </a:r>
            <a:r>
              <a:rPr lang="el-GR" smtClean="0"/>
              <a:t>αρνητικά στην οξειδάση</a:t>
            </a:r>
          </a:p>
          <a:p>
            <a:pPr eaLnBrk="1" hangingPunct="1"/>
            <a:r>
              <a:rPr lang="el-GR" smtClean="0"/>
              <a:t>Συγγενικά της οικογένειας </a:t>
            </a:r>
            <a:r>
              <a:rPr lang="en-US" smtClean="0"/>
              <a:t>Neisseriae</a:t>
            </a:r>
            <a:endParaRPr lang="el-GR" smtClean="0"/>
          </a:p>
          <a:p>
            <a:pPr eaLnBrk="1" hangingPunct="1"/>
            <a:r>
              <a:rPr lang="el-GR" smtClean="0"/>
              <a:t>Αυστηρά αερόβια βακτήρια</a:t>
            </a:r>
          </a:p>
          <a:p>
            <a:pPr eaLnBrk="1" hangingPunct="1"/>
            <a:r>
              <a:rPr lang="el-GR" smtClean="0"/>
              <a:t>Γηραιά κύτταρα έχουν σχήμα κοκκοειδές</a:t>
            </a:r>
          </a:p>
          <a:p>
            <a:pPr eaLnBrk="1" hangingPunct="1"/>
            <a:endParaRPr lang="el-GR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smtClean="0">
                <a:solidFill>
                  <a:srgbClr val="0070C0"/>
                </a:solidFill>
              </a:rPr>
              <a:t>Pseudomonas</a:t>
            </a:r>
            <a:endParaRPr lang="el-GR" i="1" smtClean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713288"/>
          </a:xfrm>
        </p:spPr>
        <p:txBody>
          <a:bodyPr rtlCol="0">
            <a:normAutofit fontScale="92500" lnSpcReduction="1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Αρνητικά κατά </a:t>
            </a:r>
            <a:r>
              <a:rPr lang="en-US" dirty="0" smtClean="0"/>
              <a:t>Gram </a:t>
            </a:r>
            <a:r>
              <a:rPr lang="el-GR" dirty="0" smtClean="0"/>
              <a:t>ραβδόμορφα βακτήρια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Πρόκειται για το ευρύτερα διαδεδομένο γένος βακτηρίων που απαντάται στα νωπά τρόφιμα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Βρίσκονται στο έδαφος, νερό, λαχανικά, κρέας, πουλερικά, αλιεύματα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Τα περισότερα στελέχη είναι ψυχρότροφα και είναι η πιο σημαντική ομάδα για αλλοιώσεις που προκαλούνται σε τρόφιμα υπό ψύξη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Παράγουν γκριζο-γάλανες χρωστικές που είναι υδατοδιαλυτές</a:t>
            </a:r>
            <a:endParaRPr lang="el-G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smtClean="0">
                <a:solidFill>
                  <a:srgbClr val="0070C0"/>
                </a:solidFill>
              </a:rPr>
              <a:t>Psychrobacter</a:t>
            </a:r>
            <a:endParaRPr lang="el-GR" i="1" smtClean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Αρνητικά κατά </a:t>
            </a:r>
            <a:r>
              <a:rPr lang="en-US" dirty="0" smtClean="0"/>
              <a:t>Gram, </a:t>
            </a:r>
            <a:r>
              <a:rPr lang="el-GR" dirty="0" smtClean="0"/>
              <a:t>ραβδόμορφα βακτήρια, χωρίς κινητικότητα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Μικρού μήκους και μεγάλου πλάτους βάκιλλοι, αερόβιοι, παράγουν καταλάση και οξειδάση και δεν ζυμώνουν τη γλυκόζη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Αναπτύσσονται σε 6.5% </a:t>
            </a:r>
            <a:r>
              <a:rPr lang="en-US" dirty="0" err="1" smtClean="0"/>
              <a:t>NaCl</a:t>
            </a:r>
            <a:r>
              <a:rPr lang="el-GR" dirty="0" smtClean="0"/>
              <a:t> και σε θερμοκρασίες 1 -35</a:t>
            </a:r>
            <a:r>
              <a:rPr lang="en-US" dirty="0" smtClean="0"/>
              <a:t>ᴼC</a:t>
            </a:r>
            <a:endParaRPr lang="el-GR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Βρίσκονται συχνά στο κρέας, πουλερικά, ψάρια, νερό</a:t>
            </a:r>
            <a:endParaRPr lang="el-G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smtClean="0">
                <a:solidFill>
                  <a:srgbClr val="0070C0"/>
                </a:solidFill>
              </a:rPr>
              <a:t>Salmonella</a:t>
            </a:r>
            <a:endParaRPr lang="el-GR" i="1" smtClean="0">
              <a:solidFill>
                <a:srgbClr val="0070C0"/>
              </a:solidFill>
            </a:endParaRP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l-GR" smtClean="0"/>
              <a:t>Εντερικά βακτήρια, αρνητικά κατά </a:t>
            </a:r>
            <a:r>
              <a:rPr lang="en-US" smtClean="0"/>
              <a:t>Gram, </a:t>
            </a:r>
            <a:r>
              <a:rPr lang="el-GR" smtClean="0"/>
              <a:t>παθογόνα του ανθρώπου και των ζώων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smtClean="0">
                <a:solidFill>
                  <a:srgbClr val="0070C0"/>
                </a:solidFill>
              </a:rPr>
              <a:t>Serratia</a:t>
            </a:r>
            <a:endParaRPr lang="el-GR" i="1" smtClean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Αρνητικά κατά </a:t>
            </a:r>
            <a:r>
              <a:rPr lang="en-US" dirty="0" smtClean="0"/>
              <a:t>Gram</a:t>
            </a:r>
            <a:r>
              <a:rPr lang="el-GR" dirty="0" smtClean="0"/>
              <a:t>, ραβδόμορφα βακτήρια, αερόβια και πρωτεολυτικά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Ανήκουν στην οικογένεια </a:t>
            </a:r>
            <a:r>
              <a:rPr lang="en-US" dirty="0" err="1" smtClean="0"/>
              <a:t>Enterobacteriaceae</a:t>
            </a:r>
            <a:endParaRPr lang="en-US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Παράγουν συνήθως κόκκινες χρωστικές στα θρεπτικά υποστρώματα και σε ορισμένα τρόφιμα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i="1" dirty="0" smtClean="0"/>
              <a:t>S. </a:t>
            </a:r>
            <a:r>
              <a:rPr lang="en-US" i="1" dirty="0" err="1" smtClean="0"/>
              <a:t>liquefaciens</a:t>
            </a:r>
            <a:r>
              <a:rPr lang="el-GR" dirty="0" smtClean="0"/>
              <a:t>:</a:t>
            </a:r>
            <a:r>
              <a:rPr lang="el-GR" i="1" dirty="0" smtClean="0"/>
              <a:t> </a:t>
            </a:r>
            <a:r>
              <a:rPr lang="el-GR" dirty="0" smtClean="0"/>
              <a:t>το πιο διαδεδομένο είδος που προκαλεί αλλοίωση σε λαχανικά και κρεατοσκευάσματα σε θερμοκρασίες ψύξης</a:t>
            </a:r>
            <a:endParaRPr lang="el-GR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smtClean="0">
                <a:solidFill>
                  <a:srgbClr val="0070C0"/>
                </a:solidFill>
              </a:rPr>
              <a:t>Shewanella</a:t>
            </a:r>
            <a:endParaRPr lang="el-GR" i="1" smtClean="0">
              <a:solidFill>
                <a:srgbClr val="0070C0"/>
              </a:solidFill>
            </a:endParaRP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l-GR" smtClean="0"/>
              <a:t>Αρνητικά κατά </a:t>
            </a:r>
            <a:r>
              <a:rPr lang="en-US" smtClean="0"/>
              <a:t>Gram</a:t>
            </a:r>
            <a:r>
              <a:rPr lang="el-GR" smtClean="0"/>
              <a:t>, ραβδόμορφα βακτήρια, που δεν παράγουν χρωστικές και φέρουν μαστίγια και στους δύο πόλους</a:t>
            </a:r>
          </a:p>
          <a:p>
            <a:pPr algn="just" eaLnBrk="1" hangingPunct="1"/>
            <a:r>
              <a:rPr lang="el-GR" smtClean="0"/>
              <a:t>Υπάρχουν 4 είδη</a:t>
            </a:r>
          </a:p>
          <a:p>
            <a:pPr algn="just" eaLnBrk="1" hangingPunct="1"/>
            <a:r>
              <a:rPr lang="el-GR" smtClean="0"/>
              <a:t>Απαντώνται στο νερό, στο θαλασσινό νερό και στα αλιεύματα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smtClean="0">
                <a:solidFill>
                  <a:srgbClr val="0070C0"/>
                </a:solidFill>
              </a:rPr>
              <a:t>Shigella</a:t>
            </a:r>
            <a:endParaRPr lang="el-GR" i="1" smtClean="0">
              <a:solidFill>
                <a:srgbClr val="0070C0"/>
              </a:solidFill>
            </a:endParaRP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l-GR" smtClean="0"/>
              <a:t>Αρνητικά κατά </a:t>
            </a:r>
            <a:r>
              <a:rPr lang="en-US" smtClean="0"/>
              <a:t>Gram</a:t>
            </a:r>
            <a:r>
              <a:rPr lang="el-GR" smtClean="0"/>
              <a:t>, ραβδόμορφα βακτήρια </a:t>
            </a:r>
          </a:p>
          <a:p>
            <a:pPr algn="just" eaLnBrk="1" hangingPunct="1"/>
            <a:r>
              <a:rPr lang="el-GR" smtClean="0"/>
              <a:t>Όλα τα βακτήρια του γένους είναι παθογενή για τον άνθρωπο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smtClean="0">
                <a:solidFill>
                  <a:srgbClr val="0070C0"/>
                </a:solidFill>
              </a:rPr>
              <a:t>Staphylococcus</a:t>
            </a:r>
            <a:endParaRPr lang="el-GR" i="1" smtClean="0">
              <a:solidFill>
                <a:srgbClr val="0070C0"/>
              </a:solidFill>
            </a:endParaRP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smtClean="0"/>
              <a:t>Gram</a:t>
            </a:r>
            <a:r>
              <a:rPr lang="el-GR" smtClean="0"/>
              <a:t> θετικοί κόκκοι που παράγουν καταλάση</a:t>
            </a:r>
          </a:p>
          <a:p>
            <a:pPr algn="just" eaLnBrk="1" hangingPunct="1"/>
            <a:r>
              <a:rPr lang="el-GR" smtClean="0"/>
              <a:t>Στο γένος περιλαμβάνεται ο </a:t>
            </a:r>
            <a:r>
              <a:rPr lang="en-US" i="1" smtClean="0"/>
              <a:t>S. aureus</a:t>
            </a:r>
            <a:r>
              <a:rPr lang="el-GR" i="1" smtClean="0"/>
              <a:t> </a:t>
            </a:r>
            <a:r>
              <a:rPr lang="el-GR" smtClean="0"/>
              <a:t>που προκαλεί γαστρεντερίτιδα στον άνθρωπο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smtClean="0">
                <a:solidFill>
                  <a:srgbClr val="0070C0"/>
                </a:solidFill>
              </a:rPr>
              <a:t>Vagococcus</a:t>
            </a:r>
            <a:endParaRPr lang="el-GR" i="1" smtClean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Θετικά κατά </a:t>
            </a:r>
            <a:r>
              <a:rPr lang="en-US" dirty="0" smtClean="0"/>
              <a:t>Gram </a:t>
            </a:r>
            <a:r>
              <a:rPr lang="el-GR" dirty="0" smtClean="0"/>
              <a:t>βακτήρια που δεν παράγουν καταλάση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Κινούνται με μαστίγια που φέρουν περιμετρικά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Αναπτύσσονται στους 10</a:t>
            </a:r>
            <a:r>
              <a:rPr lang="en-US" dirty="0" smtClean="0"/>
              <a:t>ᴼC</a:t>
            </a:r>
            <a:r>
              <a:rPr lang="el-GR" dirty="0" smtClean="0"/>
              <a:t> αλλά όχι στους 45</a:t>
            </a:r>
            <a:r>
              <a:rPr lang="en-US" dirty="0" smtClean="0"/>
              <a:t>ᴼC</a:t>
            </a:r>
            <a:endParaRPr lang="el-GR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Αναπτύσσονται σε 4% </a:t>
            </a:r>
            <a:r>
              <a:rPr lang="en-US" dirty="0" err="1" smtClean="0"/>
              <a:t>NaCl</a:t>
            </a:r>
            <a:r>
              <a:rPr lang="en-US" dirty="0" smtClean="0"/>
              <a:t> </a:t>
            </a:r>
            <a:r>
              <a:rPr lang="el-GR" dirty="0" smtClean="0"/>
              <a:t>αλλά όχι σε 6.5%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Δεν αναπτύσσονται σε </a:t>
            </a:r>
            <a:r>
              <a:rPr lang="en-US" dirty="0" smtClean="0"/>
              <a:t>pH</a:t>
            </a:r>
            <a:r>
              <a:rPr lang="el-GR" dirty="0" smtClean="0"/>
              <a:t>=9.6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Βρίσκονται στο νερό, στα ψάρια, στα κόπρανα, κλπ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smtClean="0">
                <a:solidFill>
                  <a:srgbClr val="0070C0"/>
                </a:solidFill>
              </a:rPr>
              <a:t>Vibrio</a:t>
            </a:r>
            <a:endParaRPr lang="el-GR" i="1" smtClean="0">
              <a:solidFill>
                <a:srgbClr val="0070C0"/>
              </a:solidFill>
            </a:endParaRPr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l-GR" smtClean="0"/>
              <a:t>Ευθεία ή καμπυλοειδή βακτήρια που ανήκουν στην οικογένεια </a:t>
            </a:r>
            <a:r>
              <a:rPr lang="en-US" smtClean="0"/>
              <a:t>Vibrionaceae</a:t>
            </a:r>
          </a:p>
          <a:p>
            <a:pPr algn="just" eaLnBrk="1" hangingPunct="1"/>
            <a:r>
              <a:rPr lang="el-GR" smtClean="0"/>
              <a:t>Το είδος </a:t>
            </a:r>
            <a:r>
              <a:rPr lang="en-US" i="1" smtClean="0"/>
              <a:t>V. parahaemolyticus </a:t>
            </a:r>
            <a:r>
              <a:rPr lang="el-GR" smtClean="0"/>
              <a:t>προκαλεί γαστρεντερίτιδα στον άνθρωπο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smtClean="0">
                <a:solidFill>
                  <a:srgbClr val="0070C0"/>
                </a:solidFill>
              </a:rPr>
              <a:t>Weissella</a:t>
            </a:r>
            <a:endParaRPr lang="el-GR" i="1" smtClean="0">
              <a:solidFill>
                <a:srgbClr val="0070C0"/>
              </a:solidFill>
            </a:endParaRPr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l-GR" smtClean="0"/>
              <a:t>Περιλαμβάνει γαλακτικά βακτήρια που ανήκαν στο γένος </a:t>
            </a:r>
            <a:r>
              <a:rPr lang="en-US" i="1" smtClean="0"/>
              <a:t>Lactobacillus</a:t>
            </a:r>
            <a:r>
              <a:rPr lang="en-US" smtClean="0"/>
              <a:t> </a:t>
            </a:r>
            <a:r>
              <a:rPr lang="el-GR" smtClean="0"/>
              <a:t>και </a:t>
            </a:r>
            <a:r>
              <a:rPr lang="en-US" i="1" smtClean="0"/>
              <a:t>Leuconostoc</a:t>
            </a:r>
          </a:p>
          <a:p>
            <a:pPr algn="just" eaLnBrk="1" hangingPunct="1"/>
            <a:r>
              <a:rPr lang="el-GR" smtClean="0"/>
              <a:t>Παράγουν αέριο από υδατάνθρακες</a:t>
            </a:r>
          </a:p>
          <a:p>
            <a:pPr algn="just" eaLnBrk="1" hangingPunct="1"/>
            <a:r>
              <a:rPr lang="el-GR" smtClean="0"/>
              <a:t>Το είδος </a:t>
            </a:r>
            <a:r>
              <a:rPr lang="en-US" i="1" smtClean="0"/>
              <a:t>W. hellenica </a:t>
            </a:r>
            <a:r>
              <a:rPr lang="el-GR" smtClean="0"/>
              <a:t>έχει απομονωθεί από ελληνικό σαλάμι αέρος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dirty="0" err="1" smtClean="0">
                <a:solidFill>
                  <a:schemeClr val="accent1">
                    <a:lumMod val="75000"/>
                  </a:schemeClr>
                </a:solidFill>
              </a:rPr>
              <a:t>Aeromonas</a:t>
            </a:r>
            <a:endParaRPr lang="el-GR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Gram </a:t>
            </a:r>
            <a:r>
              <a:rPr lang="el-GR" dirty="0" smtClean="0"/>
              <a:t>αρνητικά με βιότοπο το νερό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Βακτήρια που παράγου αέριο από τη ζύμωση των σακχάρων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Ξενιστές του εντερικού σωλήνα των ψαριών και κάποια παθογόνα των ψαριών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Είδος </a:t>
            </a:r>
            <a:r>
              <a:rPr lang="en-US" i="1" dirty="0" smtClean="0"/>
              <a:t>A. </a:t>
            </a:r>
            <a:r>
              <a:rPr lang="en-US" i="1" dirty="0" err="1" smtClean="0"/>
              <a:t>hydrophila</a:t>
            </a:r>
            <a:r>
              <a:rPr lang="el-GR" i="1" dirty="0" smtClean="0"/>
              <a:t> </a:t>
            </a:r>
            <a:r>
              <a:rPr lang="el-GR" dirty="0" smtClean="0"/>
              <a:t>παθογόνο του ανθρώπου</a:t>
            </a:r>
            <a:r>
              <a:rPr lang="en-US" dirty="0" smtClean="0"/>
              <a:t>, </a:t>
            </a:r>
            <a:r>
              <a:rPr lang="el-GR" dirty="0" smtClean="0"/>
              <a:t>απαντάται μόνο στο θαλασσινό νερό και προκαλεί διάρροια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smtClean="0">
                <a:solidFill>
                  <a:srgbClr val="0070C0"/>
                </a:solidFill>
              </a:rPr>
              <a:t>Yersinia</a:t>
            </a:r>
            <a:endParaRPr lang="el-GR" i="1" smtClean="0">
              <a:solidFill>
                <a:srgbClr val="0070C0"/>
              </a:solidFill>
            </a:endParaRP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l-GR" smtClean="0"/>
              <a:t>Γένος που ανήκει στα </a:t>
            </a:r>
            <a:r>
              <a:rPr lang="en-US" smtClean="0"/>
              <a:t>Enterobacteriaceae</a:t>
            </a:r>
            <a:endParaRPr lang="el-GR" smtClean="0"/>
          </a:p>
          <a:p>
            <a:pPr algn="just" eaLnBrk="1" hangingPunct="1"/>
            <a:r>
              <a:rPr lang="en-US" smtClean="0"/>
              <a:t>Gram</a:t>
            </a:r>
            <a:r>
              <a:rPr lang="el-GR" smtClean="0"/>
              <a:t> αρνητικός βάκιλλος</a:t>
            </a:r>
          </a:p>
          <a:p>
            <a:pPr algn="just" eaLnBrk="1" hangingPunct="1"/>
            <a:r>
              <a:rPr lang="el-GR" smtClean="0"/>
              <a:t>Το είδος </a:t>
            </a:r>
            <a:r>
              <a:rPr lang="en-US" i="1" smtClean="0"/>
              <a:t>Y. enterocolitica </a:t>
            </a:r>
            <a:r>
              <a:rPr lang="el-GR" smtClean="0"/>
              <a:t>προκαλεί τροφική δηλητηρίαση στον άνθρωπο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dirty="0" err="1" smtClean="0">
                <a:solidFill>
                  <a:schemeClr val="accent1">
                    <a:lumMod val="75000"/>
                  </a:schemeClr>
                </a:solidFill>
              </a:rPr>
              <a:t>Alcaligenes</a:t>
            </a:r>
            <a:endParaRPr lang="el-GR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l-GR" smtClean="0"/>
              <a:t>Βακτήρια που παράγουν αλκάλεια</a:t>
            </a:r>
            <a:r>
              <a:rPr lang="en-US" smtClean="0"/>
              <a:t> </a:t>
            </a:r>
            <a:endParaRPr lang="el-GR" smtClean="0"/>
          </a:p>
          <a:p>
            <a:pPr algn="just" eaLnBrk="1" hangingPunct="1"/>
            <a:r>
              <a:rPr lang="en-US" smtClean="0"/>
              <a:t>Gram </a:t>
            </a:r>
            <a:r>
              <a:rPr lang="el-GR" smtClean="0"/>
              <a:t>αρνητικά, ραβδόμορφα, δεν ζυμώνουν σάκχαρα και παράγουν αλκαλικές ενώσεις</a:t>
            </a:r>
          </a:p>
          <a:p>
            <a:pPr algn="just" eaLnBrk="1" hangingPunct="1"/>
            <a:r>
              <a:rPr lang="el-GR" smtClean="0"/>
              <a:t>Δεν παράγουν χρωστικές </a:t>
            </a:r>
          </a:p>
          <a:p>
            <a:pPr algn="just" eaLnBrk="1" hangingPunct="1"/>
            <a:r>
              <a:rPr lang="el-GR" smtClean="0"/>
              <a:t>Απαντώνται σε νωπό γάλα, πουλερικά, κόπρανα και σε προϊόντα σε αποσύνθεση</a:t>
            </a:r>
          </a:p>
          <a:p>
            <a:pPr algn="just" eaLnBrk="1" hangingPunct="1"/>
            <a:endParaRPr lang="el-GR" smtClean="0"/>
          </a:p>
          <a:p>
            <a:pPr eaLnBrk="1" hangingPunct="1"/>
            <a:endParaRPr lang="el-GR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dirty="0" err="1" smtClean="0">
                <a:solidFill>
                  <a:schemeClr val="accent1">
                    <a:lumMod val="75000"/>
                  </a:schemeClr>
                </a:solidFill>
              </a:rPr>
              <a:t>Alteromonas</a:t>
            </a:r>
            <a:endParaRPr lang="el-GR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smtClean="0"/>
              <a:t>Gram </a:t>
            </a:r>
            <a:r>
              <a:rPr lang="el-GR" smtClean="0"/>
              <a:t>αρνητικά, ραβδόμορφα</a:t>
            </a:r>
            <a:r>
              <a:rPr lang="en-US" smtClean="0"/>
              <a:t>, </a:t>
            </a:r>
            <a:r>
              <a:rPr lang="el-GR" smtClean="0"/>
              <a:t>με κινητικότα και αυστηρά αερόβια</a:t>
            </a:r>
          </a:p>
          <a:p>
            <a:pPr algn="just" eaLnBrk="1" hangingPunct="1"/>
            <a:r>
              <a:rPr lang="el-GR" smtClean="0"/>
              <a:t>Απαντώνται στο θαλάσσιο νερό και στα αλιεύματα</a:t>
            </a:r>
          </a:p>
          <a:p>
            <a:pPr algn="just" eaLnBrk="1" hangingPunct="1"/>
            <a:r>
              <a:rPr lang="el-GR" smtClean="0"/>
              <a:t>Για να αναπτυχθούν απαιτούν </a:t>
            </a:r>
            <a:r>
              <a:rPr lang="en-US" smtClean="0"/>
              <a:t>NaCl </a:t>
            </a:r>
            <a:r>
              <a:rPr lang="el-GR" smtClean="0"/>
              <a:t>στη συγκέντρωση που υπάρχει στο θαλασσινό νερό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Bacillus</a:t>
            </a:r>
            <a:endParaRPr lang="el-GR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smtClean="0"/>
              <a:t>Gram </a:t>
            </a:r>
            <a:r>
              <a:rPr lang="el-GR" smtClean="0"/>
              <a:t>θετικά, σπορογόνα, ραβδόμορφα</a:t>
            </a:r>
          </a:p>
          <a:p>
            <a:pPr algn="just" eaLnBrk="1" hangingPunct="1"/>
            <a:r>
              <a:rPr lang="el-GR" smtClean="0"/>
              <a:t>Αερόβια</a:t>
            </a:r>
          </a:p>
          <a:p>
            <a:pPr algn="just" eaLnBrk="1" hangingPunct="1"/>
            <a:r>
              <a:rPr lang="el-GR" smtClean="0"/>
              <a:t>Τα περισσότερα είναι μεσόφιλα, αλλά υπάρχουν και θερμόφιλα και ψυχρόφιλα είδη</a:t>
            </a:r>
          </a:p>
          <a:p>
            <a:pPr algn="just" eaLnBrk="1" hangingPunct="1"/>
            <a:r>
              <a:rPr lang="el-GR" smtClean="0"/>
              <a:t>Παθογόνα: </a:t>
            </a:r>
            <a:r>
              <a:rPr lang="en-US" i="1" smtClean="0"/>
              <a:t>B. cereus </a:t>
            </a:r>
            <a:r>
              <a:rPr lang="el-GR" smtClean="0"/>
              <a:t>και </a:t>
            </a:r>
            <a:r>
              <a:rPr lang="en-US" i="1" smtClean="0"/>
              <a:t>B. anthracis</a:t>
            </a:r>
          </a:p>
          <a:p>
            <a:pPr algn="just" eaLnBrk="1" hangingPunct="1"/>
            <a:r>
              <a:rPr lang="el-GR" smtClean="0"/>
              <a:t>Υπάρχει μεγάλη ετερογένεια στο γένος (</a:t>
            </a:r>
            <a:r>
              <a:rPr lang="en-US" smtClean="0"/>
              <a:t>G + C)</a:t>
            </a:r>
            <a:endParaRPr lang="el-GR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Campylobacter</a:t>
            </a:r>
            <a:endParaRPr lang="el-GR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smtClean="0"/>
              <a:t>Αρνητικό κατά </a:t>
            </a:r>
            <a:r>
              <a:rPr lang="en-US" smtClean="0"/>
              <a:t>Gram</a:t>
            </a:r>
            <a:r>
              <a:rPr lang="el-GR" smtClean="0"/>
              <a:t>, ελικοειδές βακτήριο</a:t>
            </a:r>
          </a:p>
          <a:p>
            <a:pPr eaLnBrk="1" hangingPunct="1"/>
            <a:r>
              <a:rPr lang="el-GR" smtClean="0"/>
              <a:t>Παλαιότερα ταξινομούνταν στο γένος </a:t>
            </a:r>
            <a:r>
              <a:rPr lang="en-US" i="1" smtClean="0"/>
              <a:t>Vibrio</a:t>
            </a:r>
          </a:p>
          <a:p>
            <a:pPr eaLnBrk="1" hangingPunct="1"/>
            <a:r>
              <a:rPr lang="el-GR" smtClean="0"/>
              <a:t>Παθογόνα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dirty="0" err="1" smtClean="0">
                <a:solidFill>
                  <a:schemeClr val="accent1">
                    <a:lumMod val="75000"/>
                  </a:schemeClr>
                </a:solidFill>
              </a:rPr>
              <a:t>Carnobacterium</a:t>
            </a:r>
            <a:endParaRPr lang="el-GR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Στελέχη που παλαιότερα ταξινομούνταν στο γένος </a:t>
            </a:r>
            <a:r>
              <a:rPr lang="en-US" i="1" dirty="0" smtClean="0"/>
              <a:t>Lactobacillus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Θετικά κατά </a:t>
            </a:r>
            <a:r>
              <a:rPr lang="en-US" dirty="0" smtClean="0"/>
              <a:t>Gram</a:t>
            </a:r>
            <a:r>
              <a:rPr lang="el-GR" dirty="0" smtClean="0"/>
              <a:t>, ραβδόμορφα, αρνητικά στη καταλάση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Ορισμένα είδη παράγουν αέριο από την αποικοδόμηση της γλυκόζης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Απαντώνται σε κρέατα και κρεατοσκευά-σματα συσκευασμένα σε κενό, ψάρια και πουλερικά</a:t>
            </a:r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1341</Words>
  <Application>Microsoft Office PowerPoint</Application>
  <PresentationFormat>Προβολή στην οθόνη (4:3)</PresentationFormat>
  <Paragraphs>180</Paragraphs>
  <Slides>40</Slides>
  <Notes>2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40</vt:i4>
      </vt:variant>
    </vt:vector>
  </HeadingPairs>
  <TitlesOfParts>
    <vt:vector size="41" baseType="lpstr">
      <vt:lpstr>Office Theme</vt:lpstr>
      <vt:lpstr>Διαφάνεια 1</vt:lpstr>
      <vt:lpstr>Acetobacter</vt:lpstr>
      <vt:lpstr>Acinetobacter</vt:lpstr>
      <vt:lpstr>Aeromonas</vt:lpstr>
      <vt:lpstr>Alcaligenes</vt:lpstr>
      <vt:lpstr>Alteromonas</vt:lpstr>
      <vt:lpstr>Bacillus</vt:lpstr>
      <vt:lpstr>Campylobacter</vt:lpstr>
      <vt:lpstr>Carnobacterium</vt:lpstr>
      <vt:lpstr>Citrobacter</vt:lpstr>
      <vt:lpstr>Clostridium</vt:lpstr>
      <vt:lpstr>Corynebacterium</vt:lpstr>
      <vt:lpstr>Enterobacter</vt:lpstr>
      <vt:lpstr>Enterococcus</vt:lpstr>
      <vt:lpstr>Erwinia</vt:lpstr>
      <vt:lpstr>Escherichia</vt:lpstr>
      <vt:lpstr>Flavobacterium</vt:lpstr>
      <vt:lpstr>Hafnia</vt:lpstr>
      <vt:lpstr>Kocuria</vt:lpstr>
      <vt:lpstr>Lactobacillus</vt:lpstr>
      <vt:lpstr>Lactococcus</vt:lpstr>
      <vt:lpstr>Leuconostoc</vt:lpstr>
      <vt:lpstr>Listeria</vt:lpstr>
      <vt:lpstr>Micrococcus</vt:lpstr>
      <vt:lpstr>Moraxella</vt:lpstr>
      <vt:lpstr>Διαφάνεια 26</vt:lpstr>
      <vt:lpstr>Pantoea</vt:lpstr>
      <vt:lpstr>Pediococcus</vt:lpstr>
      <vt:lpstr>Proteus</vt:lpstr>
      <vt:lpstr>Pseudomonas</vt:lpstr>
      <vt:lpstr>Psychrobacter</vt:lpstr>
      <vt:lpstr>Salmonella</vt:lpstr>
      <vt:lpstr>Serratia</vt:lpstr>
      <vt:lpstr>Shewanella</vt:lpstr>
      <vt:lpstr>Shigella</vt:lpstr>
      <vt:lpstr>Staphylococcus</vt:lpstr>
      <vt:lpstr>Vagococcus</vt:lpstr>
      <vt:lpstr>Vibrio</vt:lpstr>
      <vt:lpstr>Weissella</vt:lpstr>
      <vt:lpstr>Yersinia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user17</dc:creator>
  <cp:lastModifiedBy>Windows</cp:lastModifiedBy>
  <cp:revision>4</cp:revision>
  <dcterms:created xsi:type="dcterms:W3CDTF">2018-10-17T05:01:43Z</dcterms:created>
  <dcterms:modified xsi:type="dcterms:W3CDTF">2018-11-02T18:08:02Z</dcterms:modified>
</cp:coreProperties>
</file>