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7153-EEE0-4741-84B5-2B4E8EB928C2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E5E1-7812-435E-8D79-02A305F9DA5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70C0"/>
                </a:solidFill>
              </a:rPr>
              <a:t>Μικροοργανισμοί που απαντώνται στα τρόφιμα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/>
              <a:t>Διαιώνιση είδους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l-GR" dirty="0" smtClean="0"/>
              <a:t>Αλλοίωση τροφίμων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0070C0"/>
                </a:solidFill>
              </a:rPr>
              <a:t>Δοχεία, σκεύη, μηχανήματα επεξεργασίας</a:t>
            </a:r>
          </a:p>
          <a:p>
            <a:pPr lvl="1" algn="just" eaLnBrk="1" hangingPunct="1"/>
            <a:r>
              <a:rPr lang="el-GR" smtClean="0"/>
              <a:t>Μικροοργανισμοί επιφάνειας φυτικών προϊόντων μολύνουν δοχεία συγκομιδής και μεταφοράς</a:t>
            </a:r>
          </a:p>
          <a:p>
            <a:pPr lvl="1" algn="just" eaLnBrk="1" hangingPunct="1">
              <a:buFont typeface="Arial" charset="0"/>
              <a:buNone/>
            </a:pPr>
            <a:endParaRPr lang="el-GR" smtClean="0"/>
          </a:p>
          <a:p>
            <a:pPr lvl="1" algn="just" eaLnBrk="1" hangingPunct="1"/>
            <a:r>
              <a:rPr lang="el-GR" smtClean="0"/>
              <a:t>Μικροοργανισμοί στα σφάγια μολύνουν επιφάνειες κοπής κρέατος, μαχαίρια, μηχανήματα κοπής. Βαθμός μόλυνσης ανάλογος αριθμού </a:t>
            </a:r>
            <a:r>
              <a:rPr lang="en-US" smtClean="0"/>
              <a:t>m/o</a:t>
            </a:r>
            <a:r>
              <a:rPr lang="el-GR" smtClean="0"/>
              <a:t> του σφάγιου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b="1" smtClean="0">
                <a:solidFill>
                  <a:srgbClr val="0070C0"/>
                </a:solidFill>
              </a:rPr>
              <a:t>Εντερική οδός του ανθρώπου και των ζώων</a:t>
            </a:r>
          </a:p>
          <a:p>
            <a:pPr lvl="1" algn="just" eaLnBrk="1" hangingPunct="1"/>
            <a:r>
              <a:rPr lang="el-GR" smtClean="0"/>
              <a:t>Μέσω του νερού, όταν χρησιμοποιείται μολυσμένο νερό για το πλύσιμο των τροφίμων</a:t>
            </a:r>
          </a:p>
          <a:p>
            <a:pPr lvl="1" algn="just" eaLnBrk="1" hangingPunct="1">
              <a:buFont typeface="Arial" charset="0"/>
              <a:buNone/>
            </a:pPr>
            <a:endParaRPr lang="el-GR" smtClean="0"/>
          </a:p>
          <a:p>
            <a:pPr lvl="1" algn="just" eaLnBrk="1" hangingPunct="1"/>
            <a:r>
              <a:rPr lang="el-GR" smtClean="0"/>
              <a:t>Ορισμένοι δεν επιβιώνουν για μεγάλο διάστημα στο νερό, ενώ άλλοι (</a:t>
            </a:r>
            <a:r>
              <a:rPr lang="en-US" smtClean="0"/>
              <a:t>Enterobacteriaceae) </a:t>
            </a:r>
            <a:r>
              <a:rPr lang="el-GR" smtClean="0"/>
              <a:t>επιβιώνουν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b="1" smtClean="0">
                <a:solidFill>
                  <a:srgbClr val="0070C0"/>
                </a:solidFill>
              </a:rPr>
              <a:t>Προσωπικό που έρχεται σε επαφή με τα τρόφιμα</a:t>
            </a:r>
          </a:p>
          <a:p>
            <a:pPr lvl="1" algn="just" eaLnBrk="1" hangingPunct="1"/>
            <a:r>
              <a:rPr lang="en-US" smtClean="0"/>
              <a:t>m/o</a:t>
            </a:r>
            <a:r>
              <a:rPr lang="el-GR" smtClean="0"/>
              <a:t> χεριών, ρούχων (έδαφος, νερό, αέρας, σκόνη)</a:t>
            </a:r>
          </a:p>
          <a:p>
            <a:pPr lvl="1" algn="just" eaLnBrk="1" hangingPunct="1"/>
            <a:r>
              <a:rPr lang="el-GR" smtClean="0"/>
              <a:t>Αν δεν τηρούνται οι κανόνες υγιεινής</a:t>
            </a:r>
          </a:p>
          <a:p>
            <a:pPr lvl="2" algn="just" eaLnBrk="1" hangingPunct="1">
              <a:buFont typeface="Arial" charset="0"/>
              <a:buNone/>
            </a:pPr>
            <a:endParaRPr lang="el-GR" smtClean="0"/>
          </a:p>
          <a:p>
            <a:pPr lvl="2" algn="just" eaLnBrk="1" hangingPunct="1">
              <a:buFont typeface="Arial" charset="0"/>
              <a:buNone/>
            </a:pPr>
            <a:r>
              <a:rPr lang="en-US" smtClean="0"/>
              <a:t>m/o</a:t>
            </a:r>
            <a:r>
              <a:rPr lang="el-GR" smtClean="0"/>
              <a:t> μύτης, στόματος, δέρματος, γαστρεντερικού σωλήνα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24300" y="4076700"/>
            <a:ext cx="46038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b="1" smtClean="0">
                <a:solidFill>
                  <a:srgbClr val="0070C0"/>
                </a:solidFill>
              </a:rPr>
              <a:t>Ζωοτροφές</a:t>
            </a:r>
          </a:p>
          <a:p>
            <a:pPr lvl="1" algn="just" eaLnBrk="1" hangingPunct="1"/>
            <a:r>
              <a:rPr lang="el-GR" smtClean="0"/>
              <a:t>Πηγή μόλυνσης πουλερικών και ζώων με </a:t>
            </a:r>
            <a:r>
              <a:rPr lang="en-US" i="1" smtClean="0"/>
              <a:t>Salmonella</a:t>
            </a:r>
            <a:endParaRPr lang="el-GR" i="1" smtClean="0"/>
          </a:p>
          <a:p>
            <a:pPr lvl="1" algn="just" eaLnBrk="1" hangingPunct="1">
              <a:buFont typeface="Arial" charset="0"/>
              <a:buNone/>
            </a:pPr>
            <a:endParaRPr lang="en-US" i="1" smtClean="0"/>
          </a:p>
          <a:p>
            <a:pPr lvl="1" algn="just" eaLnBrk="1" hangingPunct="1"/>
            <a:r>
              <a:rPr lang="el-GR" smtClean="0"/>
              <a:t>Με τις ενσιρωμένες ζωοτροφές μεταδίδεται η </a:t>
            </a:r>
            <a:r>
              <a:rPr lang="en-US" i="1" smtClean="0"/>
              <a:t>Listeria monocytogenes</a:t>
            </a:r>
            <a:r>
              <a:rPr lang="el-GR" i="1" smtClean="0"/>
              <a:t> </a:t>
            </a:r>
            <a:r>
              <a:rPr lang="el-GR" smtClean="0"/>
              <a:t>σε ζώα γαλακτοπαραγωγής και κρεατοπαραγωγής</a:t>
            </a:r>
          </a:p>
          <a:p>
            <a:pPr lvl="1" algn="just" eaLnBrk="1" hangingPunct="1">
              <a:buFont typeface="Arial" charset="0"/>
              <a:buNone/>
            </a:pPr>
            <a:endParaRPr lang="el-GR" smtClean="0"/>
          </a:p>
          <a:p>
            <a:pPr lvl="1" algn="just" eaLnBrk="1" hangingPunct="1"/>
            <a:r>
              <a:rPr lang="el-GR" smtClean="0"/>
              <a:t>Μεταδίδονται και στο δέρμα των ζώων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rgbClr val="0070C0"/>
                </a:solidFill>
              </a:rPr>
              <a:t>Δέρμα ζώων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Οι </a:t>
            </a:r>
            <a:r>
              <a:rPr lang="en-US" dirty="0" smtClean="0"/>
              <a:t>m/o</a:t>
            </a:r>
            <a:r>
              <a:rPr lang="el-GR" dirty="0" smtClean="0"/>
              <a:t> που υπάρχουν στο νωπό γάλα αντικατοπτρίζουν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Μικροχλωρίδα μαστού, περιβάλλοντος και μονάδας γαλακτοπαραγωγής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m/o</a:t>
            </a:r>
            <a:r>
              <a:rPr lang="el-GR" dirty="0" smtClean="0"/>
              <a:t> μαστού και δέρματος μπορεί να μολύνουν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Χώρο μονάδος γαλακτοπαραγωγής, δοχεία συλλογής γάλακτος και χέρια προσωπικού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b="1" smtClean="0">
                <a:solidFill>
                  <a:srgbClr val="0070C0"/>
                </a:solidFill>
              </a:rPr>
              <a:t>Αέρας και σκόνη</a:t>
            </a:r>
          </a:p>
          <a:p>
            <a:pPr algn="just" eaLnBrk="1" hangingPunct="1">
              <a:buFont typeface="Arial" charset="0"/>
              <a:buNone/>
            </a:pPr>
            <a:endParaRPr lang="el-GR" b="1" smtClean="0"/>
          </a:p>
          <a:p>
            <a:pPr algn="just" eaLnBrk="1" hangingPunct="1"/>
            <a:r>
              <a:rPr lang="el-GR" smtClean="0"/>
              <a:t>Όλοι οι μικροοργανισμοί που αναφέρθηκαν μπορεί να υπάρχουν στον αέρα και τη σκόνη.</a:t>
            </a:r>
          </a:p>
          <a:p>
            <a:pPr algn="just" eaLnBrk="1" hangingPunct="1">
              <a:buFont typeface="Arial" charset="0"/>
              <a:buNone/>
            </a:pPr>
            <a:endParaRPr lang="el-GR" smtClean="0"/>
          </a:p>
          <a:p>
            <a:pPr algn="just" eaLnBrk="1" hangingPunct="1"/>
            <a:r>
              <a:rPr lang="el-GR" smtClean="0"/>
              <a:t>Επιβιώνουν κυρίως τα </a:t>
            </a:r>
            <a:r>
              <a:rPr lang="en-US" smtClean="0"/>
              <a:t>Gram </a:t>
            </a:r>
            <a:r>
              <a:rPr lang="el-GR" smtClean="0"/>
              <a:t>θετικά βακτήρια, ζύμες και μύκητες και σπορογόνοι </a:t>
            </a:r>
            <a:r>
              <a:rPr lang="en-US" smtClean="0"/>
              <a:t>m/o</a:t>
            </a:r>
            <a:r>
              <a:rPr lang="el-GR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Γένη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375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Acetobacter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Acinetobacter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Aeromonas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Alcaligenes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Bacillus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Brochothrix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Campylobacter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Carnobacterium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Citrobacter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Clostridium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Corynebacterium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Enterococcus</a:t>
            </a:r>
            <a:endParaRPr lang="el-GR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8038" y="1628775"/>
            <a:ext cx="266065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Enterobacter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Erwinia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Escherichia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Flavobacterium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Hafnia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Kocura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Lactococcus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Lactobacillus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Leuconostoc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Listeria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Micrococcus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Moraxella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 smtClean="0"/>
              <a:t>Pantoea</a:t>
            </a:r>
            <a:endParaRPr lang="el-GR" i="1" dirty="0"/>
          </a:p>
        </p:txBody>
      </p:sp>
      <p:sp>
        <p:nvSpPr>
          <p:cNvPr id="4101" name="Content Placeholder 3"/>
          <p:cNvSpPr txBox="1">
            <a:spLocks/>
          </p:cNvSpPr>
          <p:nvPr/>
        </p:nvSpPr>
        <p:spPr bwMode="auto">
          <a:xfrm>
            <a:off x="5795963" y="1628775"/>
            <a:ext cx="2660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l-GR" sz="2800" i="1">
              <a:latin typeface="Calibri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11863" y="1628775"/>
            <a:ext cx="266065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Pediococcus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Proteus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Pseudomonas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Psychrobacter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Salmonella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Serratia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Shewanella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Shigella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Staphylococcus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Vagococcus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Vibrio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Weissella</a:t>
            </a:r>
            <a:endParaRPr lang="en-US" sz="2800" i="1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err="1">
                <a:latin typeface="+mn-lt"/>
                <a:cs typeface="+mn-cs"/>
              </a:rPr>
              <a:t>Yersinia</a:t>
            </a:r>
            <a:endParaRPr lang="el-GR" sz="2800" i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Γένη μυκήτων που απαντώνται στα τρόφιμα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Alternaria</a:t>
            </a:r>
          </a:p>
          <a:p>
            <a:pPr eaLnBrk="1" hangingPunct="1"/>
            <a:r>
              <a:rPr lang="en-US" i="1" smtClean="0"/>
              <a:t>Aspergillus</a:t>
            </a:r>
          </a:p>
          <a:p>
            <a:pPr eaLnBrk="1" hangingPunct="1"/>
            <a:r>
              <a:rPr lang="en-US" i="1" smtClean="0"/>
              <a:t>Aureobacidium</a:t>
            </a:r>
          </a:p>
          <a:p>
            <a:pPr eaLnBrk="1" hangingPunct="1"/>
            <a:r>
              <a:rPr lang="en-US" i="1" smtClean="0"/>
              <a:t>Botrytis</a:t>
            </a:r>
          </a:p>
          <a:p>
            <a:pPr eaLnBrk="1" hangingPunct="1"/>
            <a:r>
              <a:rPr lang="en-US" i="1" smtClean="0"/>
              <a:t>Byssochlamys</a:t>
            </a:r>
          </a:p>
          <a:p>
            <a:pPr eaLnBrk="1" hangingPunct="1"/>
            <a:r>
              <a:rPr lang="en-US" i="1" smtClean="0"/>
              <a:t>Cladosporium</a:t>
            </a:r>
          </a:p>
          <a:p>
            <a:pPr eaLnBrk="1" hangingPunct="1"/>
            <a:r>
              <a:rPr lang="en-US" i="1" smtClean="0"/>
              <a:t>Fusarium</a:t>
            </a:r>
          </a:p>
          <a:p>
            <a:pPr eaLnBrk="1" hangingPunct="1"/>
            <a:r>
              <a:rPr lang="en-US" i="1" smtClean="0"/>
              <a:t>Geotrichum</a:t>
            </a:r>
            <a:endParaRPr lang="el-GR" i="1" smtClean="0"/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Mucor</a:t>
            </a:r>
          </a:p>
          <a:p>
            <a:pPr eaLnBrk="1" hangingPunct="1"/>
            <a:r>
              <a:rPr lang="en-US" i="1" smtClean="0"/>
              <a:t>Penicillium</a:t>
            </a:r>
          </a:p>
          <a:p>
            <a:pPr eaLnBrk="1" hangingPunct="1"/>
            <a:r>
              <a:rPr lang="en-US" i="1" smtClean="0"/>
              <a:t>Rhizopus</a:t>
            </a:r>
          </a:p>
          <a:p>
            <a:pPr eaLnBrk="1" hangingPunct="1"/>
            <a:r>
              <a:rPr lang="en-US" i="1" smtClean="0"/>
              <a:t>Stachybotris</a:t>
            </a:r>
          </a:p>
          <a:p>
            <a:pPr eaLnBrk="1" hangingPunct="1"/>
            <a:r>
              <a:rPr lang="en-US" i="1" smtClean="0"/>
              <a:t>Thamnidium</a:t>
            </a:r>
          </a:p>
          <a:p>
            <a:pPr eaLnBrk="1" hangingPunct="1"/>
            <a:r>
              <a:rPr lang="en-US" i="1" smtClean="0"/>
              <a:t>Trichothecium</a:t>
            </a:r>
          </a:p>
          <a:p>
            <a:pPr eaLnBrk="1" hangingPunct="1"/>
            <a:r>
              <a:rPr lang="en-US" i="1" smtClean="0"/>
              <a:t>Wallemia</a:t>
            </a:r>
          </a:p>
          <a:p>
            <a:pPr eaLnBrk="1" hangingPunct="1"/>
            <a:r>
              <a:rPr lang="en-US" i="1" smtClean="0"/>
              <a:t>Xeromyces</a:t>
            </a:r>
            <a:endParaRPr lang="el-GR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Γένη ζυμών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Brettanomyces</a:t>
            </a:r>
          </a:p>
          <a:p>
            <a:pPr eaLnBrk="1" hangingPunct="1"/>
            <a:r>
              <a:rPr lang="en-US" i="1" smtClean="0"/>
              <a:t>Candida</a:t>
            </a:r>
          </a:p>
          <a:p>
            <a:pPr eaLnBrk="1" hangingPunct="1"/>
            <a:r>
              <a:rPr lang="en-US" i="1" smtClean="0"/>
              <a:t>Cryptococcus</a:t>
            </a:r>
          </a:p>
          <a:p>
            <a:pPr eaLnBrk="1" hangingPunct="1"/>
            <a:r>
              <a:rPr lang="en-US" i="1" smtClean="0"/>
              <a:t>Debaryomyces</a:t>
            </a:r>
          </a:p>
          <a:p>
            <a:pPr eaLnBrk="1" hangingPunct="1"/>
            <a:r>
              <a:rPr lang="en-US" i="1" smtClean="0"/>
              <a:t>Hanseniaspora</a:t>
            </a:r>
          </a:p>
          <a:p>
            <a:pPr eaLnBrk="1" hangingPunct="1"/>
            <a:r>
              <a:rPr lang="en-US" i="1" smtClean="0"/>
              <a:t>Issatchenkia</a:t>
            </a:r>
          </a:p>
          <a:p>
            <a:pPr eaLnBrk="1" hangingPunct="1"/>
            <a:r>
              <a:rPr lang="en-US" i="1" smtClean="0"/>
              <a:t>Kluyveromyces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Pichia</a:t>
            </a:r>
          </a:p>
          <a:p>
            <a:pPr eaLnBrk="1" hangingPunct="1"/>
            <a:r>
              <a:rPr lang="en-US" i="1" smtClean="0"/>
              <a:t>Rhodotorula</a:t>
            </a:r>
          </a:p>
          <a:p>
            <a:pPr eaLnBrk="1" hangingPunct="1"/>
            <a:r>
              <a:rPr lang="en-US" i="1" smtClean="0"/>
              <a:t>Saccharomyces</a:t>
            </a:r>
          </a:p>
          <a:p>
            <a:pPr eaLnBrk="1" hangingPunct="1"/>
            <a:r>
              <a:rPr lang="en-US" i="1" smtClean="0"/>
              <a:t>Schizosaccharomyces</a:t>
            </a:r>
          </a:p>
          <a:p>
            <a:pPr eaLnBrk="1" hangingPunct="1"/>
            <a:r>
              <a:rPr lang="en-US" i="1" smtClean="0"/>
              <a:t>Torulaspora</a:t>
            </a:r>
          </a:p>
          <a:p>
            <a:pPr eaLnBrk="1" hangingPunct="1"/>
            <a:r>
              <a:rPr lang="en-US" i="1" smtClean="0"/>
              <a:t>Trichosporon</a:t>
            </a:r>
          </a:p>
          <a:p>
            <a:pPr eaLnBrk="1" hangingPunct="1"/>
            <a:r>
              <a:rPr lang="en-US" i="1" smtClean="0"/>
              <a:t>Zygosaccharomyces</a:t>
            </a:r>
            <a:endParaRPr lang="el-GR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Μικροβιολογικές αναλύσεις δείχνουν ότι πρώτες ύλες και νωπά τρόφιμα έχουν μεγάλο αριθμό </a:t>
            </a:r>
            <a:r>
              <a:rPr lang="en-US" dirty="0" smtClean="0">
                <a:solidFill>
                  <a:srgbClr val="0070C0"/>
                </a:solidFill>
              </a:rPr>
              <a:t>m/o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solidFill>
                  <a:srgbClr val="0070C0"/>
                </a:solidFill>
              </a:rPr>
              <a:t>Ασφάλεια: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Συνολικός αριθμός </a:t>
            </a:r>
            <a:r>
              <a:rPr lang="en-US" dirty="0" smtClean="0"/>
              <a:t>m/o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Είδη </a:t>
            </a:r>
            <a:r>
              <a:rPr lang="en-US" dirty="0" smtClean="0"/>
              <a:t>m/o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Σημαντικό να ξέρεις ποια είναι η γενική διασπορά </a:t>
            </a:r>
            <a:r>
              <a:rPr lang="en-US" dirty="0" smtClean="0"/>
              <a:t>m</a:t>
            </a:r>
            <a:r>
              <a:rPr lang="el-GR" dirty="0" smtClean="0"/>
              <a:t>/</a:t>
            </a:r>
            <a:r>
              <a:rPr lang="en-US" dirty="0" smtClean="0"/>
              <a:t>o</a:t>
            </a:r>
            <a:r>
              <a:rPr lang="el-GR" dirty="0" smtClean="0"/>
              <a:t> στη φύση και τα είδη </a:t>
            </a:r>
            <a:r>
              <a:rPr lang="en-US" dirty="0" smtClean="0"/>
              <a:t>m/o</a:t>
            </a:r>
            <a:r>
              <a:rPr lang="el-GR" dirty="0" smtClean="0"/>
              <a:t> που υπάρχουν στα διάφορα τρόφιμα και στους χώρους επεξεργασίας τροφίμων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549275"/>
            <a:ext cx="8207375" cy="56880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944563"/>
            <a:ext cx="5761037" cy="5187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0070C0"/>
                </a:solidFill>
              </a:rPr>
              <a:t>Έδαφος &amp; νερό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Εξετάζονται μαζί γιατί είναι κοινοί. 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έδαφος 	   αέρα 	  υδάτινο οικοσύστημα</a:t>
            </a:r>
          </a:p>
          <a:p>
            <a:pPr eaLnBrk="1" hangingPunct="1"/>
            <a:r>
              <a:rPr lang="el-GR" smtClean="0"/>
              <a:t>Στο θαλάσσιο νερό υπάρχουν συνήθως </a:t>
            </a:r>
            <a:r>
              <a:rPr lang="en-US" smtClean="0"/>
              <a:t>Gram </a:t>
            </a:r>
            <a:r>
              <a:rPr lang="el-GR" smtClean="0"/>
              <a:t>αρνητικά βακτήρια ενώ τα </a:t>
            </a:r>
            <a:r>
              <a:rPr lang="en-US" smtClean="0"/>
              <a:t>Gram </a:t>
            </a:r>
            <a:r>
              <a:rPr lang="el-GR" smtClean="0"/>
              <a:t>θετικά είναι παροδικά.</a:t>
            </a:r>
          </a:p>
          <a:p>
            <a:pPr lvl="1" eaLnBrk="1" hangingPunct="1"/>
            <a:r>
              <a:rPr lang="en-US" i="1" smtClean="0"/>
              <a:t>Alteromonas</a:t>
            </a:r>
            <a:r>
              <a:rPr lang="en-US" smtClean="0"/>
              <a:t> </a:t>
            </a:r>
            <a:r>
              <a:rPr lang="el-GR" smtClean="0"/>
              <a:t>απαιτεί </a:t>
            </a:r>
            <a:r>
              <a:rPr lang="en-US" smtClean="0"/>
              <a:t>NaCl</a:t>
            </a:r>
            <a:r>
              <a:rPr lang="el-GR" smtClean="0"/>
              <a:t> οπότε και δεν επιβιώνει στο έδαφος</a:t>
            </a:r>
          </a:p>
          <a:p>
            <a:pPr eaLnBrk="1" hangingPunct="1">
              <a:buFont typeface="Arial" charset="0"/>
              <a:buNone/>
            </a:pPr>
            <a:endParaRPr lang="el-GR" smtClean="0"/>
          </a:p>
          <a:p>
            <a:pPr eaLnBrk="1" hangingPunct="1">
              <a:buFont typeface="Arial" charset="0"/>
              <a:buNone/>
            </a:pPr>
            <a:endParaRPr lang="el-GR" smtClean="0"/>
          </a:p>
        </p:txBody>
      </p:sp>
      <p:sp>
        <p:nvSpPr>
          <p:cNvPr id="8" name="Right Arrow 7"/>
          <p:cNvSpPr/>
          <p:nvPr/>
        </p:nvSpPr>
        <p:spPr>
          <a:xfrm>
            <a:off x="1835150" y="3068638"/>
            <a:ext cx="792163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Right Arrow 8"/>
          <p:cNvSpPr/>
          <p:nvPr/>
        </p:nvSpPr>
        <p:spPr>
          <a:xfrm>
            <a:off x="3563938" y="3068638"/>
            <a:ext cx="79216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rgbClr val="0070C0"/>
                </a:solidFill>
              </a:rPr>
              <a:t>Πηγές βακτηρίων που απαντώνται στα τρόφιμα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0070C0"/>
                </a:solidFill>
              </a:rPr>
              <a:t>Φυτά και φυτικά προϊόντα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Μολύνονται από </a:t>
            </a:r>
            <a:r>
              <a:rPr lang="en-US" smtClean="0"/>
              <a:t>m/o</a:t>
            </a:r>
            <a:r>
              <a:rPr lang="el-GR" smtClean="0"/>
              <a:t> εδάφους που όμως λίγοι επιβιώνουν. </a:t>
            </a:r>
          </a:p>
          <a:p>
            <a:pPr lvl="1" eaLnBrk="1" hangingPunct="1"/>
            <a:r>
              <a:rPr lang="el-GR" smtClean="0"/>
              <a:t>Μόνο όσοι μπορούν να προσκολληθούν και να βρουν στο φυτό τις απαραίτητες ουσίες</a:t>
            </a:r>
          </a:p>
          <a:p>
            <a:pPr lvl="1" eaLnBrk="1" hangingPunct="1"/>
            <a:r>
              <a:rPr lang="el-GR" smtClean="0"/>
              <a:t>Ωφέλιμα 	γαλακτικά βακτήρια και ζύμες</a:t>
            </a:r>
          </a:p>
          <a:p>
            <a:pPr lvl="1" eaLnBrk="1" hangingPunct="1"/>
            <a:r>
              <a:rPr lang="el-GR" smtClean="0"/>
              <a:t>Παθογόνα	</a:t>
            </a:r>
            <a:r>
              <a:rPr lang="en-US" i="1" smtClean="0"/>
              <a:t>Corynebacterium</a:t>
            </a:r>
            <a:r>
              <a:rPr lang="en-US" smtClean="0"/>
              <a:t>,</a:t>
            </a:r>
            <a:r>
              <a:rPr lang="en-US" i="1" smtClean="0"/>
              <a:t>Curtobacterium</a:t>
            </a:r>
            <a:r>
              <a:rPr lang="en-US" smtClean="0"/>
              <a:t>, </a:t>
            </a:r>
            <a:r>
              <a:rPr lang="en-US" i="1" smtClean="0"/>
              <a:t>Pseudomonas</a:t>
            </a:r>
            <a:r>
              <a:rPr lang="en-US" smtClean="0"/>
              <a:t> </a:t>
            </a:r>
            <a:r>
              <a:rPr lang="el-GR" smtClean="0"/>
              <a:t>και</a:t>
            </a:r>
            <a:r>
              <a:rPr lang="en-US" smtClean="0"/>
              <a:t> </a:t>
            </a:r>
            <a:r>
              <a:rPr lang="en-US" i="1" smtClean="0"/>
              <a:t>Xanthomonas</a:t>
            </a:r>
            <a:endParaRPr lang="el-GR" i="1" smtClean="0"/>
          </a:p>
        </p:txBody>
      </p:sp>
      <p:sp>
        <p:nvSpPr>
          <p:cNvPr id="4" name="Right Arrow 3"/>
          <p:cNvSpPr/>
          <p:nvPr/>
        </p:nvSpPr>
        <p:spPr>
          <a:xfrm>
            <a:off x="2627313" y="4437063"/>
            <a:ext cx="649287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Right Arrow 4"/>
          <p:cNvSpPr/>
          <p:nvPr/>
        </p:nvSpPr>
        <p:spPr>
          <a:xfrm>
            <a:off x="2771775" y="4941888"/>
            <a:ext cx="504825" cy="44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Προβολή στην οθόνη (4:3)</PresentationFormat>
  <Paragraphs>128</Paragraphs>
  <Slides>15</Slides>
  <Notes>0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Office Theme</vt:lpstr>
      <vt:lpstr>Μικροοργανισμοί που απαντώνται στα τρόφιμα</vt:lpstr>
      <vt:lpstr>Γένη βακτηρίων που απαντώνται στα τρόφιμα</vt:lpstr>
      <vt:lpstr>Γένη μυκήτων που απαντώνται στα τρόφιμα </vt:lpstr>
      <vt:lpstr>Γένη ζυμών που απαντώνται στα τρόφιμα</vt:lpstr>
      <vt:lpstr>Μικροβιολογικές αναλύσεις δείχνουν ότι πρώτες ύλες και νωπά τρόφιμα έχουν μεγάλο αριθμό m/o</vt:lpstr>
      <vt:lpstr>Διαφάνεια 6</vt:lpstr>
      <vt:lpstr>Διαφάνεια 7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  <vt:lpstr>Πηγές βακτηρίων που απαντώνται στα τρόφιμα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Μικροοργανισμοί που απαντώνται στα τρόφιμα</dc:title>
  <dc:creator>user17</dc:creator>
  <cp:lastModifiedBy>Windows</cp:lastModifiedBy>
  <cp:revision>1</cp:revision>
  <dcterms:created xsi:type="dcterms:W3CDTF">2018-10-17T06:14:46Z</dcterms:created>
  <dcterms:modified xsi:type="dcterms:W3CDTF">2018-11-02T18:07:32Z</dcterms:modified>
</cp:coreProperties>
</file>