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7" r:id="rId1"/>
  </p:sldMasterIdLst>
  <p:notesMasterIdLst>
    <p:notesMasterId r:id="rId12"/>
  </p:notesMasterIdLst>
  <p:sldIdLst>
    <p:sldId id="264" r:id="rId2"/>
    <p:sldId id="270" r:id="rId3"/>
    <p:sldId id="271" r:id="rId4"/>
    <p:sldId id="272" r:id="rId5"/>
    <p:sldId id="273" r:id="rId6"/>
    <p:sldId id="274" r:id="rId7"/>
    <p:sldId id="269" r:id="rId8"/>
    <p:sldId id="268" r:id="rId9"/>
    <p:sldId id="265" r:id="rId10"/>
    <p:sldId id="266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Inter" panose="020B0604020202020204" charset="0"/>
      <p:regular r:id="rId17"/>
      <p:bold r:id="rId18"/>
      <p:italic r:id="rId19"/>
      <p:boldItalic r:id="rId20"/>
    </p:embeddedFont>
    <p:embeddedFont>
      <p:font typeface="Lora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13168-E4DE-4579-9BE8-A68B1675BA95}">
  <a:tblStyle styleId="{98F13168-E4DE-4579-9BE8-A68B1675BA9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9" y="6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F690192E-68BF-CDBD-F8E2-75297FDE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4F6959BC-294D-40A6-C50F-03F489B4FA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715A1E61-9939-6E47-41E5-316E74F30D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06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103A908-2138-396E-E272-A72F91F4A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E6D99187-F809-DF7F-03EC-4D3ECF4C9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5D8BE1BD-DCA1-47A3-12C6-E315107EDF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740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3A1FE0E4-47D5-59DD-F071-A1AC98BAF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BD58CE52-4A8A-CF25-88ED-3D584094EA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B4A18092-3980-50D3-BE83-5AD1D67BC8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50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424C2861-FD4E-0295-A3FD-45D29DC64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E90C14C3-71AD-4E76-4CF0-9475DC0D6F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3E69BF0E-F5B7-C791-DFA9-535C137D0B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90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05118C3E-931B-40C4-BCE6-DDF483590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2A34969B-40A5-2B02-7236-B313431830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14E9B68F-9458-19A2-F146-56E9E21C7C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6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BC905877-E552-8A15-81C4-D614E3AB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D38B7E8E-10FD-DCC9-52D6-217362537B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ADD3E53C-8076-AD4E-0234-942F5D833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85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75838ACF-1088-256D-9E73-539CF1EFD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7C25EC2F-6952-BF1C-180C-96252C0A78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C4357063-B91B-0CAE-CF6F-E0889F1570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06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5F997E2A-F159-4A0D-3182-4255DA1B8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5D48E3BD-7C67-F14D-260B-9E46D9A550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19454FEE-8461-41B9-84C1-4FFAD44884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20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D73BD1F-526E-7913-1CD5-8640A3DC1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41E7090D-4F0E-1456-F44E-AD7BBC198E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8FCCC4CE-E695-CE4A-D433-ED24B3BC33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6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5AAE7FCB-C3CE-1372-49B1-CDDA5E7E1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BE94E504-4D83-8C6D-677F-375CE408D3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904D850C-CA67-FC7F-9D75-5A2D075AA4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87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09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16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759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29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531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575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29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3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62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24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992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1014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979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95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22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55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34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78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1955F378-55E1-FCF9-C141-800B6F38B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7FA18339-1503-29E3-37BC-CAADBE28B0AB}"/>
              </a:ext>
            </a:extLst>
          </p:cNvPr>
          <p:cNvSpPr txBox="1"/>
          <p:nvPr/>
        </p:nvSpPr>
        <p:spPr>
          <a:xfrm>
            <a:off x="1794837" y="2324801"/>
            <a:ext cx="8602325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i="0" u="none" strike="noStrike" cap="none" dirty="0">
                <a:latin typeface="Lora"/>
                <a:ea typeface="Lora"/>
                <a:cs typeface="Lora"/>
                <a:sym typeface="Lora"/>
              </a:rPr>
              <a:t>Μετάφραση Πολιτικών Συνθημάτων </a:t>
            </a:r>
            <a:endParaRPr lang="el-GR" dirty="0"/>
          </a:p>
        </p:txBody>
      </p:sp>
      <p:pic>
        <p:nvPicPr>
          <p:cNvPr id="3" name="Γραφικό 2" descr="Βόρεια Αμερική με συμπαγές γέμισμα">
            <a:extLst>
              <a:ext uri="{FF2B5EF4-FFF2-40B4-BE49-F238E27FC236}">
                <a16:creationId xmlns:a16="http://schemas.microsoft.com/office/drawing/2014/main" id="{BFB92F50-3899-A797-FF1B-5A43ABD46F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22312">
            <a:off x="6603617" y="1579913"/>
            <a:ext cx="5752389" cy="57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5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21BF5876-C9D9-3D84-618C-6F86E3160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57863522-27CD-0A12-37E6-B8ECC961A352}"/>
              </a:ext>
            </a:extLst>
          </p:cNvPr>
          <p:cNvSpPr txBox="1"/>
          <p:nvPr/>
        </p:nvSpPr>
        <p:spPr>
          <a:xfrm>
            <a:off x="3939355" y="2159014"/>
            <a:ext cx="6327592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2400" dirty="0"/>
              <a:t>“Battle for the Soul of the Nation”</a:t>
            </a:r>
            <a:endParaRPr lang="el-GR" sz="2400" dirty="0"/>
          </a:p>
          <a:p>
            <a:pPr lvl="0">
              <a:lnSpc>
                <a:spcPct val="160000"/>
              </a:lnSpc>
            </a:pPr>
            <a:r>
              <a:rPr lang="en-US" sz="2400" dirty="0"/>
              <a:t>“Build Back Better”  </a:t>
            </a:r>
          </a:p>
          <a:p>
            <a:pPr lvl="0">
              <a:lnSpc>
                <a:spcPct val="160000"/>
              </a:lnSpc>
            </a:pPr>
            <a:r>
              <a:rPr lang="en-US" sz="2400" dirty="0"/>
              <a:t>“Black Lives Matter” </a:t>
            </a:r>
          </a:p>
          <a:p>
            <a:pPr lvl="0">
              <a:lnSpc>
                <a:spcPct val="160000"/>
              </a:lnSpc>
            </a:pPr>
            <a:endParaRPr sz="2400" dirty="0"/>
          </a:p>
        </p:txBody>
      </p:sp>
      <p:sp>
        <p:nvSpPr>
          <p:cNvPr id="119" name="Google Shape;119;p15">
            <a:extLst>
              <a:ext uri="{FF2B5EF4-FFF2-40B4-BE49-F238E27FC236}">
                <a16:creationId xmlns:a16="http://schemas.microsoft.com/office/drawing/2014/main" id="{621BA59B-949C-F601-BF6A-309575682B71}"/>
              </a:ext>
            </a:extLst>
          </p:cNvPr>
          <p:cNvSpPr txBox="1"/>
          <p:nvPr/>
        </p:nvSpPr>
        <p:spPr>
          <a:xfrm>
            <a:off x="905797" y="640326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latin typeface="Lora"/>
                <a:ea typeface="Lora"/>
                <a:cs typeface="Lora"/>
                <a:sym typeface="Lora"/>
              </a:rPr>
              <a:t>2020</a:t>
            </a:r>
            <a:endParaRPr sz="2400" dirty="0"/>
          </a:p>
        </p:txBody>
      </p:sp>
      <p:sp>
        <p:nvSpPr>
          <p:cNvPr id="120" name="Google Shape;120;p15">
            <a:extLst>
              <a:ext uri="{FF2B5EF4-FFF2-40B4-BE49-F238E27FC236}">
                <a16:creationId xmlns:a16="http://schemas.microsoft.com/office/drawing/2014/main" id="{5F4C51B1-ABE0-73A4-64BD-37FF11C3143F}"/>
              </a:ext>
            </a:extLst>
          </p:cNvPr>
          <p:cNvSpPr/>
          <p:nvPr/>
        </p:nvSpPr>
        <p:spPr>
          <a:xfrm>
            <a:off x="571500" y="11430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7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C767D94B-26F7-F473-6449-2A949B301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DAA40109-D735-9632-9889-96FAE1AF4E21}"/>
              </a:ext>
            </a:extLst>
          </p:cNvPr>
          <p:cNvSpPr txBox="1"/>
          <p:nvPr/>
        </p:nvSpPr>
        <p:spPr>
          <a:xfrm>
            <a:off x="905797" y="2159014"/>
            <a:ext cx="9858456" cy="379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latin typeface="Inter"/>
                <a:ea typeface="Inter"/>
                <a:sym typeface="Inter"/>
              </a:rPr>
              <a:t>Ένα σύνθημα συμπυκνώνει ιστορικά, κοινωνικά, πολιτικά, πολιτισμικά φορτία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latin typeface="Inter"/>
                <a:ea typeface="Inter"/>
                <a:sym typeface="Inter"/>
              </a:rPr>
              <a:t>Λειτουργεί σε συγκεκριμένο πλαίσιο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latin typeface="Inter"/>
                <a:ea typeface="Inter"/>
                <a:sym typeface="Inter"/>
              </a:rPr>
              <a:t>Απευθύνεται σε συγκεκριμένο πλήθος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latin typeface="Inter"/>
                <a:ea typeface="Inter"/>
                <a:sym typeface="Inter"/>
              </a:rPr>
              <a:t>Έχει επαυξημένο συναισθηματικό φορτίο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latin typeface="Inter"/>
                <a:ea typeface="Inter"/>
                <a:sym typeface="Inter"/>
              </a:rPr>
              <a:t>Στοχεύει στην ασυνείδητη επανάληψη και υιοθέτηση συγχωνευμένων απόψεων </a:t>
            </a:r>
            <a:endParaRPr sz="2200" dirty="0"/>
          </a:p>
        </p:txBody>
      </p:sp>
      <p:sp>
        <p:nvSpPr>
          <p:cNvPr id="4" name="Google Shape;119;p15">
            <a:extLst>
              <a:ext uri="{FF2B5EF4-FFF2-40B4-BE49-F238E27FC236}">
                <a16:creationId xmlns:a16="http://schemas.microsoft.com/office/drawing/2014/main" id="{4412C8DF-9317-6045-FA2D-39D7864FCA0F}"/>
              </a:ext>
            </a:extLst>
          </p:cNvPr>
          <p:cNvSpPr txBox="1"/>
          <p:nvPr/>
        </p:nvSpPr>
        <p:spPr>
          <a:xfrm>
            <a:off x="905797" y="640326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latin typeface="Lora"/>
                <a:ea typeface="Lora"/>
                <a:cs typeface="Lora"/>
                <a:sym typeface="Lora"/>
              </a:rPr>
              <a:t>Πολιτισμική και Ιστορική Συμπύκνωση </a:t>
            </a:r>
            <a:endParaRPr sz="2400" dirty="0"/>
          </a:p>
        </p:txBody>
      </p:sp>
      <p:sp>
        <p:nvSpPr>
          <p:cNvPr id="5" name="Google Shape;120;p15">
            <a:extLst>
              <a:ext uri="{FF2B5EF4-FFF2-40B4-BE49-F238E27FC236}">
                <a16:creationId xmlns:a16="http://schemas.microsoft.com/office/drawing/2014/main" id="{E794A78B-4043-D998-0457-40AA87BF3192}"/>
              </a:ext>
            </a:extLst>
          </p:cNvPr>
          <p:cNvSpPr/>
          <p:nvPr/>
        </p:nvSpPr>
        <p:spPr>
          <a:xfrm>
            <a:off x="571500" y="11430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40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9294FD6D-C6C4-5637-E88E-27E6C87FE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2BCDDA81-F582-E845-C199-4DCE64EEF03E}"/>
              </a:ext>
            </a:extLst>
          </p:cNvPr>
          <p:cNvSpPr txBox="1"/>
          <p:nvPr/>
        </p:nvSpPr>
        <p:spPr>
          <a:xfrm>
            <a:off x="905796" y="2159014"/>
            <a:ext cx="11048999" cy="21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latin typeface="Inter"/>
                <a:ea typeface="Inter"/>
                <a:sym typeface="Inter"/>
              </a:rPr>
              <a:t>Ένα επιτυχημένο σύνθημα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latin typeface="Inter"/>
                <a:ea typeface="Inter"/>
                <a:sym typeface="Inter"/>
              </a:rPr>
              <a:t>- βασίζεται στο φωνητικό ή νοηματικό παιχνίδι των λέξεων </a:t>
            </a:r>
          </a:p>
          <a:p>
            <a:pPr lvl="0">
              <a:lnSpc>
                <a:spcPct val="160000"/>
              </a:lnSpc>
            </a:pPr>
            <a:r>
              <a:rPr lang="el-GR" sz="2200" dirty="0"/>
              <a:t>-  χαρακτηρίζεται από συγκεκριμένο ρυθμό. Στα ελληνικά επιλέγεται το Δακτυλικό (— ∪ ∪)  </a:t>
            </a:r>
          </a:p>
          <a:p>
            <a:pPr lvl="0">
              <a:lnSpc>
                <a:spcPct val="160000"/>
              </a:lnSpc>
            </a:pPr>
            <a:r>
              <a:rPr lang="el-GR" sz="2200" dirty="0"/>
              <a:t>ή το </a:t>
            </a:r>
            <a:r>
              <a:rPr lang="el-GR" sz="2200" dirty="0" err="1"/>
              <a:t>Απαπαιστικό</a:t>
            </a:r>
            <a:r>
              <a:rPr lang="el-GR" sz="2200" dirty="0"/>
              <a:t> ∪ ∪ —) , στα αγγλικά το Ιαμβικό  (∪ —) ή Τροχαϊκό (— ∪). </a:t>
            </a:r>
            <a:endParaRPr sz="2200" dirty="0"/>
          </a:p>
        </p:txBody>
      </p:sp>
      <p:sp>
        <p:nvSpPr>
          <p:cNvPr id="4" name="Google Shape;119;p15">
            <a:extLst>
              <a:ext uri="{FF2B5EF4-FFF2-40B4-BE49-F238E27FC236}">
                <a16:creationId xmlns:a16="http://schemas.microsoft.com/office/drawing/2014/main" id="{4C45CE32-95E0-D6AB-F1C1-B31510E2977B}"/>
              </a:ext>
            </a:extLst>
          </p:cNvPr>
          <p:cNvSpPr txBox="1"/>
          <p:nvPr/>
        </p:nvSpPr>
        <p:spPr>
          <a:xfrm>
            <a:off x="905797" y="640326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latin typeface="Lora"/>
                <a:ea typeface="Lora"/>
                <a:cs typeface="Lora"/>
                <a:sym typeface="Lora"/>
              </a:rPr>
              <a:t>Λογοπαίγνια και Ρυθμός </a:t>
            </a:r>
            <a:endParaRPr sz="2400" dirty="0"/>
          </a:p>
        </p:txBody>
      </p:sp>
      <p:sp>
        <p:nvSpPr>
          <p:cNvPr id="5" name="Google Shape;120;p15">
            <a:extLst>
              <a:ext uri="{FF2B5EF4-FFF2-40B4-BE49-F238E27FC236}">
                <a16:creationId xmlns:a16="http://schemas.microsoft.com/office/drawing/2014/main" id="{8890801B-53A3-71CE-534E-C37503EC557B}"/>
              </a:ext>
            </a:extLst>
          </p:cNvPr>
          <p:cNvSpPr/>
          <p:nvPr/>
        </p:nvSpPr>
        <p:spPr>
          <a:xfrm>
            <a:off x="571500" y="11430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74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617A6D4C-B568-247B-1CB2-3B2EA3AF3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D9B84D83-B788-00E2-87D0-AC347130DB89}"/>
              </a:ext>
            </a:extLst>
          </p:cNvPr>
          <p:cNvSpPr txBox="1"/>
          <p:nvPr/>
        </p:nvSpPr>
        <p:spPr>
          <a:xfrm>
            <a:off x="905797" y="2159014"/>
            <a:ext cx="10339720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latin typeface="Inter"/>
                <a:ea typeface="Inter"/>
                <a:sym typeface="Inter"/>
              </a:rPr>
              <a:t>Η μετάφραση των συνθημάτων αποτελεί </a:t>
            </a:r>
            <a:r>
              <a:rPr lang="el-GR" sz="2100" dirty="0" err="1">
                <a:latin typeface="Inter"/>
                <a:ea typeface="Inter"/>
                <a:sym typeface="Inter"/>
              </a:rPr>
              <a:t>μεταδημιουργία</a:t>
            </a:r>
            <a:r>
              <a:rPr lang="el-GR" sz="2100" dirty="0">
                <a:latin typeface="Inter"/>
                <a:ea typeface="Inter"/>
                <a:sym typeface="Inter"/>
              </a:rPr>
              <a:t> (</a:t>
            </a:r>
            <a:r>
              <a:rPr lang="de-DE" sz="2100" dirty="0" err="1">
                <a:latin typeface="Inter"/>
                <a:ea typeface="Inter"/>
                <a:sym typeface="Inter"/>
              </a:rPr>
              <a:t>transcreation</a:t>
            </a:r>
            <a:r>
              <a:rPr lang="el-GR" sz="2100" dirty="0">
                <a:latin typeface="Inter"/>
                <a:ea typeface="Inter"/>
                <a:sym typeface="Inter"/>
              </a:rPr>
              <a:t>)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latin typeface="Inter"/>
                <a:ea typeface="Inter"/>
                <a:sym typeface="Inter"/>
              </a:rPr>
              <a:t>Πρόκειται στην ουσία για </a:t>
            </a:r>
            <a:r>
              <a:rPr lang="el-GR" sz="2100" dirty="0" err="1">
                <a:latin typeface="Inter"/>
                <a:ea typeface="Inter"/>
                <a:sym typeface="Inter"/>
              </a:rPr>
              <a:t>επανασυγγραφή</a:t>
            </a:r>
            <a:r>
              <a:rPr lang="el-GR" sz="2100" dirty="0">
                <a:latin typeface="Inter"/>
                <a:ea typeface="Inter"/>
                <a:sym typeface="Inter"/>
              </a:rPr>
              <a:t> ενός μηνύματος, διατηρώντας </a:t>
            </a:r>
          </a:p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l-GR" sz="2100" dirty="0">
                <a:latin typeface="Inter"/>
                <a:ea typeface="Inter"/>
                <a:sym typeface="Inter"/>
              </a:rPr>
              <a:t>το ύφος, </a:t>
            </a:r>
          </a:p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l-GR" sz="2100" dirty="0">
                <a:latin typeface="Inter"/>
                <a:ea typeface="Inter"/>
                <a:sym typeface="Inter"/>
              </a:rPr>
              <a:t>τον τόνο, </a:t>
            </a:r>
          </a:p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l-GR" sz="2100" dirty="0">
                <a:latin typeface="Inter"/>
                <a:ea typeface="Inter"/>
                <a:sym typeface="Inter"/>
              </a:rPr>
              <a:t>το πλαίσιο και </a:t>
            </a:r>
          </a:p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l-GR" sz="2100" dirty="0">
                <a:latin typeface="Inter"/>
                <a:ea typeface="Inter"/>
                <a:sym typeface="Inter"/>
              </a:rPr>
              <a:t>τον συναισθηματικό αντίκτυπο του πρωτοτύπου.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latin typeface="Inter"/>
                <a:ea typeface="Inter"/>
                <a:sym typeface="Inter"/>
              </a:rPr>
              <a:t> Μεταφράζουμε την πρόθεση του δημιουργού και το συναίσθημα που θέλει να προκαλέσει στον δέκτη. </a:t>
            </a:r>
            <a:endParaRPr sz="2100" dirty="0"/>
          </a:p>
        </p:txBody>
      </p:sp>
      <p:sp>
        <p:nvSpPr>
          <p:cNvPr id="4" name="Google Shape;119;p15">
            <a:extLst>
              <a:ext uri="{FF2B5EF4-FFF2-40B4-BE49-F238E27FC236}">
                <a16:creationId xmlns:a16="http://schemas.microsoft.com/office/drawing/2014/main" id="{2E950146-D54A-9A31-53E5-5039A0842DBC}"/>
              </a:ext>
            </a:extLst>
          </p:cNvPr>
          <p:cNvSpPr txBox="1"/>
          <p:nvPr/>
        </p:nvSpPr>
        <p:spPr>
          <a:xfrm>
            <a:off x="905797" y="640326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latin typeface="Lora"/>
                <a:ea typeface="Lora"/>
                <a:cs typeface="Lora"/>
                <a:sym typeface="Lora"/>
              </a:rPr>
              <a:t>Σύνθημα και Μετάφραση </a:t>
            </a:r>
            <a:endParaRPr sz="2400" dirty="0"/>
          </a:p>
        </p:txBody>
      </p:sp>
      <p:sp>
        <p:nvSpPr>
          <p:cNvPr id="5" name="Google Shape;120;p15">
            <a:extLst>
              <a:ext uri="{FF2B5EF4-FFF2-40B4-BE49-F238E27FC236}">
                <a16:creationId xmlns:a16="http://schemas.microsoft.com/office/drawing/2014/main" id="{F98B83D1-E3F0-6C95-6F17-952523D1E00F}"/>
              </a:ext>
            </a:extLst>
          </p:cNvPr>
          <p:cNvSpPr/>
          <p:nvPr/>
        </p:nvSpPr>
        <p:spPr>
          <a:xfrm>
            <a:off x="571500" y="11430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4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DCB7155-9AC3-3439-02F9-DDF8B0513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74EDF593-845F-77A1-51C9-B376CBD3DB99}"/>
              </a:ext>
            </a:extLst>
          </p:cNvPr>
          <p:cNvSpPr txBox="1"/>
          <p:nvPr/>
        </p:nvSpPr>
        <p:spPr>
          <a:xfrm>
            <a:off x="905797" y="1726216"/>
            <a:ext cx="10339720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l-GR" sz="2100" dirty="0">
                <a:latin typeface="Inter"/>
                <a:ea typeface="Inter"/>
                <a:sym typeface="Inter"/>
              </a:rPr>
              <a:t>Αποδόμηση </a:t>
            </a:r>
          </a:p>
          <a:p>
            <a:pPr lvl="1">
              <a:lnSpc>
                <a:spcPct val="160000"/>
              </a:lnSpc>
            </a:pPr>
            <a:r>
              <a:rPr lang="el-GR" sz="2100" dirty="0">
                <a:latin typeface="Inter"/>
                <a:ea typeface="Inter"/>
                <a:sym typeface="Inter"/>
              </a:rPr>
              <a:t>Τι σημαίνει το σύνθημα πολιτισμικά και κοινωνικά; </a:t>
            </a:r>
          </a:p>
          <a:p>
            <a:pPr lvl="1">
              <a:lnSpc>
                <a:spcPct val="160000"/>
              </a:lnSpc>
            </a:pPr>
            <a:r>
              <a:rPr lang="el-GR" sz="2100" dirty="0">
                <a:latin typeface="Inter"/>
                <a:ea typeface="Inter"/>
                <a:sym typeface="Inter"/>
              </a:rPr>
              <a:t>Ποια είναι η κρυφή μεταφορά (</a:t>
            </a:r>
            <a:r>
              <a:rPr lang="de-DE" sz="2100" dirty="0" err="1">
                <a:latin typeface="Inter"/>
                <a:ea typeface="Inter"/>
                <a:sym typeface="Inter"/>
              </a:rPr>
              <a:t>subtext</a:t>
            </a:r>
            <a:r>
              <a:rPr lang="de-DE" sz="2100" dirty="0">
                <a:latin typeface="Inter"/>
                <a:ea typeface="Inter"/>
                <a:sym typeface="Inter"/>
              </a:rPr>
              <a:t>)</a:t>
            </a:r>
            <a:r>
              <a:rPr lang="el-GR" sz="2100" dirty="0">
                <a:latin typeface="Inter"/>
                <a:ea typeface="Inter"/>
                <a:sym typeface="Inter"/>
              </a:rPr>
              <a:t>; </a:t>
            </a:r>
          </a:p>
          <a:p>
            <a:pPr lvl="1">
              <a:lnSpc>
                <a:spcPct val="160000"/>
              </a:lnSpc>
            </a:pPr>
            <a:r>
              <a:rPr lang="el-GR" sz="2100" dirty="0">
                <a:latin typeface="Inter"/>
                <a:ea typeface="Inter"/>
                <a:sym typeface="Inter"/>
              </a:rPr>
              <a:t>Ποιο συναίσθημα εκμεταλλεύεται; </a:t>
            </a:r>
          </a:p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l-GR" sz="2100" dirty="0">
                <a:latin typeface="Inter"/>
                <a:ea typeface="Inter"/>
                <a:sym typeface="Inter"/>
              </a:rPr>
              <a:t>Πολιτισμική Χαρτογράφηση </a:t>
            </a:r>
          </a:p>
          <a:p>
            <a:pPr lvl="1">
              <a:lnSpc>
                <a:spcPct val="160000"/>
              </a:lnSpc>
            </a:pPr>
            <a:r>
              <a:rPr lang="el-GR" sz="2100" dirty="0">
                <a:latin typeface="Inter"/>
                <a:ea typeface="Inter"/>
                <a:sym typeface="Inter"/>
              </a:rPr>
              <a:t>Υπάρχει αντίστοιχη μεταφορά στον πολιτισμό στόχο; </a:t>
            </a:r>
          </a:p>
          <a:p>
            <a:pPr lvl="1">
              <a:lnSpc>
                <a:spcPct val="160000"/>
              </a:lnSpc>
            </a:pPr>
            <a:r>
              <a:rPr lang="el-GR" sz="2100" dirty="0">
                <a:latin typeface="Inter"/>
                <a:ea typeface="Inter"/>
                <a:sym typeface="Inter"/>
              </a:rPr>
              <a:t>Αν μεταφραστεί κυριολεκτικά, αποδίδει; </a:t>
            </a:r>
          </a:p>
          <a:p>
            <a:pPr lvl="1">
              <a:lnSpc>
                <a:spcPct val="160000"/>
              </a:lnSpc>
            </a:pPr>
            <a:r>
              <a:rPr lang="el-GR" sz="2100" dirty="0">
                <a:latin typeface="Inter"/>
                <a:ea typeface="Inter"/>
                <a:sym typeface="Inter"/>
              </a:rPr>
              <a:t>Ποια είναι τα ιστορικά ή κοινωνικά ερεθίσματα του νέου κοινού; </a:t>
            </a:r>
          </a:p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l-GR" sz="2100" dirty="0">
                <a:latin typeface="Inter"/>
                <a:ea typeface="Inter"/>
                <a:sym typeface="Inter"/>
              </a:rPr>
              <a:t>Αναδημιουργία </a:t>
            </a:r>
            <a:endParaRPr sz="2100" dirty="0"/>
          </a:p>
        </p:txBody>
      </p:sp>
      <p:sp>
        <p:nvSpPr>
          <p:cNvPr id="4" name="Google Shape;119;p15">
            <a:extLst>
              <a:ext uri="{FF2B5EF4-FFF2-40B4-BE49-F238E27FC236}">
                <a16:creationId xmlns:a16="http://schemas.microsoft.com/office/drawing/2014/main" id="{334E5F39-FEE7-1B74-FC22-D212FDB705E9}"/>
              </a:ext>
            </a:extLst>
          </p:cNvPr>
          <p:cNvSpPr txBox="1"/>
          <p:nvPr/>
        </p:nvSpPr>
        <p:spPr>
          <a:xfrm>
            <a:off x="905797" y="640326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latin typeface="Lora"/>
                <a:sym typeface="Lora"/>
              </a:rPr>
              <a:t>Μεταφραστική Διαδικασία </a:t>
            </a:r>
            <a:endParaRPr sz="2400" dirty="0"/>
          </a:p>
        </p:txBody>
      </p:sp>
      <p:sp>
        <p:nvSpPr>
          <p:cNvPr id="5" name="Google Shape;120;p15">
            <a:extLst>
              <a:ext uri="{FF2B5EF4-FFF2-40B4-BE49-F238E27FC236}">
                <a16:creationId xmlns:a16="http://schemas.microsoft.com/office/drawing/2014/main" id="{129B89BD-FDEE-E13A-D87C-30D80BE0FB80}"/>
              </a:ext>
            </a:extLst>
          </p:cNvPr>
          <p:cNvSpPr/>
          <p:nvPr/>
        </p:nvSpPr>
        <p:spPr>
          <a:xfrm>
            <a:off x="571500" y="11430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34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2815F8BF-AE07-66FC-DEA5-204452208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F32F803E-99CE-E396-6CF2-A28C032CFDD2}"/>
              </a:ext>
            </a:extLst>
          </p:cNvPr>
          <p:cNvSpPr txBox="1"/>
          <p:nvPr/>
        </p:nvSpPr>
        <p:spPr>
          <a:xfrm>
            <a:off x="905797" y="2159014"/>
            <a:ext cx="1033972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l-GR" sz="2400" dirty="0" err="1"/>
              <a:t>Donald</a:t>
            </a:r>
            <a:r>
              <a:rPr lang="el-GR" sz="2400" dirty="0"/>
              <a:t> </a:t>
            </a:r>
            <a:r>
              <a:rPr lang="el-GR" sz="2400" dirty="0" err="1"/>
              <a:t>Trump</a:t>
            </a:r>
            <a:r>
              <a:rPr lang="el-GR" sz="2400" dirty="0"/>
              <a:t> (2016): </a:t>
            </a:r>
            <a:r>
              <a:rPr lang="el-GR" sz="2400" b="1" dirty="0"/>
              <a:t>«</a:t>
            </a:r>
            <a:r>
              <a:rPr lang="el-GR" sz="2400" b="1" dirty="0" err="1"/>
              <a:t>Drain</a:t>
            </a:r>
            <a:r>
              <a:rPr lang="el-GR" sz="2400" b="1" dirty="0"/>
              <a:t> the </a:t>
            </a:r>
            <a:r>
              <a:rPr lang="el-GR" sz="2400" b="1" dirty="0" err="1"/>
              <a:t>swamp</a:t>
            </a:r>
            <a:r>
              <a:rPr lang="el-GR" sz="2400" b="1" dirty="0"/>
              <a:t>»</a:t>
            </a:r>
          </a:p>
          <a:p>
            <a:pPr lvl="0">
              <a:lnSpc>
                <a:spcPct val="160000"/>
              </a:lnSpc>
            </a:pPr>
            <a:r>
              <a:rPr lang="el-GR" sz="2400" b="1" dirty="0"/>
              <a:t>Κυριολεκτική απόδοση: Αποστραγγίστε τον Βάλτο </a:t>
            </a:r>
          </a:p>
          <a:p>
            <a:pPr lvl="0">
              <a:lnSpc>
                <a:spcPct val="160000"/>
              </a:lnSpc>
            </a:pPr>
            <a:endParaRPr lang="el-GR" sz="2400" b="1" dirty="0"/>
          </a:p>
          <a:p>
            <a:pPr lvl="0">
              <a:lnSpc>
                <a:spcPct val="160000"/>
              </a:lnSpc>
            </a:pPr>
            <a:r>
              <a:rPr lang="el-GR" sz="2400" b="1" dirty="0"/>
              <a:t>Απόδοση στα ΜΜΕ: Καθαρίστε το πολιτικό κατεστημένο / Κάθαρση εδώ και τώρα </a:t>
            </a:r>
          </a:p>
        </p:txBody>
      </p:sp>
      <p:sp>
        <p:nvSpPr>
          <p:cNvPr id="4" name="Google Shape;119;p15">
            <a:extLst>
              <a:ext uri="{FF2B5EF4-FFF2-40B4-BE49-F238E27FC236}">
                <a16:creationId xmlns:a16="http://schemas.microsoft.com/office/drawing/2014/main" id="{9044EE08-AAFC-B094-1FDE-01E17560A09C}"/>
              </a:ext>
            </a:extLst>
          </p:cNvPr>
          <p:cNvSpPr txBox="1"/>
          <p:nvPr/>
        </p:nvSpPr>
        <p:spPr>
          <a:xfrm>
            <a:off x="905797" y="640326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latin typeface="Lora"/>
                <a:ea typeface="Lora"/>
                <a:cs typeface="Lora"/>
                <a:sym typeface="Lora"/>
              </a:rPr>
              <a:t>Παράδειγμα </a:t>
            </a:r>
            <a:endParaRPr sz="2400" dirty="0"/>
          </a:p>
        </p:txBody>
      </p:sp>
      <p:sp>
        <p:nvSpPr>
          <p:cNvPr id="5" name="Google Shape;120;p15">
            <a:extLst>
              <a:ext uri="{FF2B5EF4-FFF2-40B4-BE49-F238E27FC236}">
                <a16:creationId xmlns:a16="http://schemas.microsoft.com/office/drawing/2014/main" id="{BF42975C-368D-73E2-7306-EDC6E6439200}"/>
              </a:ext>
            </a:extLst>
          </p:cNvPr>
          <p:cNvSpPr/>
          <p:nvPr/>
        </p:nvSpPr>
        <p:spPr>
          <a:xfrm>
            <a:off x="571500" y="11430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97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63D8049F-99D5-18F0-590B-B18A92D42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BDC7FCBD-4F00-A025-C7E1-C34FA99468DE}"/>
              </a:ext>
            </a:extLst>
          </p:cNvPr>
          <p:cNvSpPr txBox="1"/>
          <p:nvPr/>
        </p:nvSpPr>
        <p:spPr>
          <a:xfrm>
            <a:off x="3762185" y="1533372"/>
            <a:ext cx="5381625" cy="595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0" u="none" strike="noStrike" cap="none" dirty="0">
                <a:latin typeface="Inter"/>
                <a:ea typeface="Inter"/>
                <a:cs typeface="Inter"/>
                <a:sym typeface="Inter"/>
              </a:rPr>
              <a:t>«Η </a:t>
            </a:r>
            <a:r>
              <a:rPr lang="en-US" sz="2200" i="0" u="none" strike="noStrike" cap="none" dirty="0" err="1">
                <a:latin typeface="Inter"/>
                <a:ea typeface="Inter"/>
                <a:cs typeface="Inter"/>
                <a:sym typeface="Inter"/>
              </a:rPr>
              <a:t>ελ</a:t>
            </a:r>
            <a:r>
              <a:rPr lang="en-US" sz="2200" i="0" u="none" strike="noStrike" cap="none" dirty="0">
                <a:latin typeface="Inter"/>
                <a:ea typeface="Inter"/>
                <a:cs typeface="Inter"/>
                <a:sym typeface="Inter"/>
              </a:rPr>
              <a:t>πίδα έρχεται</a:t>
            </a:r>
            <a:r>
              <a:rPr lang="el-GR" sz="2200" i="0" u="none" strike="noStrike" cap="none" dirty="0">
                <a:latin typeface="Inter"/>
                <a:ea typeface="Inter"/>
                <a:cs typeface="Inter"/>
                <a:sym typeface="Inter"/>
              </a:rPr>
              <a:t>»</a:t>
            </a:r>
          </a:p>
          <a:p>
            <a:pPr>
              <a:lnSpc>
                <a:spcPct val="160000"/>
              </a:lnSpc>
            </a:pPr>
            <a:r>
              <a:rPr lang="el-GR" sz="2200" dirty="0">
                <a:latin typeface="Inter"/>
                <a:ea typeface="Inter"/>
                <a:cs typeface="Inter"/>
                <a:sym typeface="Inter"/>
              </a:rPr>
              <a:t>«Πρώτη φορά Αριστερά»</a:t>
            </a:r>
          </a:p>
          <a:p>
            <a:pPr>
              <a:lnSpc>
                <a:spcPct val="160000"/>
              </a:lnSpc>
            </a:pP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«</a:t>
            </a:r>
            <a:r>
              <a:rPr lang="en-US" sz="2200" dirty="0" err="1">
                <a:latin typeface="Inter"/>
                <a:ea typeface="Inter"/>
                <a:cs typeface="Inter"/>
                <a:sym typeface="Inter"/>
              </a:rPr>
              <a:t>Ξεμ</a:t>
            </a: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περδεύουμε με το παλιό»</a:t>
            </a:r>
            <a:endParaRPr lang="el-GR" sz="2200" dirty="0"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160000"/>
              </a:lnSpc>
            </a:pP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«</a:t>
            </a:r>
            <a:r>
              <a:rPr lang="en-US" sz="2200" dirty="0" err="1">
                <a:latin typeface="Inter"/>
                <a:ea typeface="Inter"/>
                <a:cs typeface="Inter"/>
                <a:sym typeface="Inter"/>
              </a:rPr>
              <a:t>Το</a:t>
            </a: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latin typeface="Inter"/>
                <a:ea typeface="Inter"/>
                <a:cs typeface="Inter"/>
                <a:sym typeface="Inter"/>
              </a:rPr>
              <a:t>δικό</a:t>
            </a: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 μας ΟΧΙ»: </a:t>
            </a:r>
            <a:endParaRPr lang="el-GR" sz="2200" dirty="0"/>
          </a:p>
          <a:p>
            <a:pPr>
              <a:lnSpc>
                <a:spcPct val="160000"/>
              </a:lnSpc>
            </a:pPr>
            <a:r>
              <a:rPr lang="el-GR" sz="2200" dirty="0">
                <a:latin typeface="Inter"/>
                <a:ea typeface="Inter"/>
                <a:cs typeface="Inter"/>
                <a:sym typeface="Inter"/>
              </a:rPr>
              <a:t>«Ναι στην Ελλάδα, Ναι στο Ευρώ»</a:t>
            </a:r>
            <a:endParaRPr lang="el-GR" sz="2200" dirty="0"/>
          </a:p>
          <a:p>
            <a:pPr>
              <a:lnSpc>
                <a:spcPct val="160000"/>
              </a:lnSpc>
            </a:pPr>
            <a:r>
              <a:rPr lang="el-GR" sz="2200" dirty="0">
                <a:latin typeface="Inter"/>
                <a:ea typeface="Inter"/>
                <a:cs typeface="Inter"/>
                <a:sym typeface="Inter"/>
              </a:rPr>
              <a:t>«Σταθερά, υπεύθυνα, μπροστά»</a:t>
            </a:r>
          </a:p>
          <a:p>
            <a:pPr>
              <a:lnSpc>
                <a:spcPct val="160000"/>
              </a:lnSpc>
            </a:pP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 «</a:t>
            </a:r>
            <a:r>
              <a:rPr lang="en-US" sz="2200" dirty="0" err="1">
                <a:latin typeface="Inter"/>
                <a:ea typeface="Inter"/>
                <a:cs typeface="Inter"/>
                <a:sym typeface="Inter"/>
              </a:rPr>
              <a:t>Αυτοδύν</a:t>
            </a: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αμη Ελλάδα - Ενωμένοι μπορούμε»</a:t>
            </a:r>
            <a:endParaRPr lang="el-GR" sz="2200" dirty="0"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160000"/>
              </a:lnSpc>
            </a:pP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«</a:t>
            </a:r>
            <a:r>
              <a:rPr lang="en-US" sz="2200" dirty="0" err="1">
                <a:latin typeface="Inter"/>
                <a:ea typeface="Inter"/>
                <a:cs typeface="Inter"/>
                <a:sym typeface="Inter"/>
              </a:rPr>
              <a:t>Τώρ</a:t>
            </a: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α αποφασίζουμε για τη ζωή μας» </a:t>
            </a:r>
            <a:endParaRPr lang="el-GR" sz="2200" dirty="0"/>
          </a:p>
          <a:p>
            <a:pPr>
              <a:lnSpc>
                <a:spcPct val="160000"/>
              </a:lnSpc>
            </a:pPr>
            <a:endParaRPr lang="el-GR" sz="2200" dirty="0"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4" name="Google Shape;119;p15">
            <a:extLst>
              <a:ext uri="{FF2B5EF4-FFF2-40B4-BE49-F238E27FC236}">
                <a16:creationId xmlns:a16="http://schemas.microsoft.com/office/drawing/2014/main" id="{586ED0B7-1A0F-B35B-374A-CA88AFB21295}"/>
              </a:ext>
            </a:extLst>
          </p:cNvPr>
          <p:cNvSpPr txBox="1"/>
          <p:nvPr/>
        </p:nvSpPr>
        <p:spPr>
          <a:xfrm>
            <a:off x="905797" y="640326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latin typeface="Lora"/>
                <a:ea typeface="Lora"/>
                <a:cs typeface="Lora"/>
                <a:sym typeface="Lora"/>
              </a:rPr>
              <a:t>2015</a:t>
            </a:r>
            <a:r>
              <a:rPr lang="el-GR" sz="2400" b="1" i="0" u="none" strike="noStrike" cap="none" dirty="0">
                <a:latin typeface="Lora"/>
                <a:ea typeface="Lora"/>
                <a:cs typeface="Lora"/>
                <a:sym typeface="Lora"/>
              </a:rPr>
              <a:t>-2019</a:t>
            </a:r>
            <a:endParaRPr sz="2400" dirty="0"/>
          </a:p>
        </p:txBody>
      </p:sp>
      <p:sp>
        <p:nvSpPr>
          <p:cNvPr id="5" name="Google Shape;120;p15">
            <a:extLst>
              <a:ext uri="{FF2B5EF4-FFF2-40B4-BE49-F238E27FC236}">
                <a16:creationId xmlns:a16="http://schemas.microsoft.com/office/drawing/2014/main" id="{B3E51E3A-D920-6160-13C5-2B8F424295A5}"/>
              </a:ext>
            </a:extLst>
          </p:cNvPr>
          <p:cNvSpPr/>
          <p:nvPr/>
        </p:nvSpPr>
        <p:spPr>
          <a:xfrm>
            <a:off x="571500" y="11430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15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B95411D3-FEE4-550C-BD0D-5D4204416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1D966FB9-9F78-5981-32FB-68C50BFA944B}"/>
              </a:ext>
            </a:extLst>
          </p:cNvPr>
          <p:cNvSpPr txBox="1"/>
          <p:nvPr/>
        </p:nvSpPr>
        <p:spPr>
          <a:xfrm>
            <a:off x="3875187" y="2126930"/>
            <a:ext cx="6327592" cy="354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l-GR" sz="2400" dirty="0"/>
              <a:t>«Σταθερά, τολμηρά, μπροστά»</a:t>
            </a:r>
          </a:p>
          <a:p>
            <a:pPr lvl="0">
              <a:lnSpc>
                <a:spcPct val="160000"/>
              </a:lnSpc>
            </a:pPr>
            <a:r>
              <a:rPr lang="el-GR" sz="2400" dirty="0"/>
              <a:t>«Δικαιοσύνη παντού» </a:t>
            </a:r>
          </a:p>
          <a:p>
            <a:pPr lvl="0">
              <a:lnSpc>
                <a:spcPct val="160000"/>
              </a:lnSpc>
            </a:pPr>
            <a:r>
              <a:rPr lang="el-GR" sz="2400" dirty="0"/>
              <a:t>«Αλλαγή με ασφάλεια» / «Η κοινωνία στο προσκήνιο»</a:t>
            </a:r>
          </a:p>
          <a:p>
            <a:pPr lvl="0">
              <a:lnSpc>
                <a:spcPct val="160000"/>
              </a:lnSpc>
            </a:pPr>
            <a:r>
              <a:rPr lang="el-GR" sz="2400" dirty="0"/>
              <a:t>«Μόνοι τους και όλοι μας»</a:t>
            </a:r>
          </a:p>
          <a:p>
            <a:pPr lvl="0">
              <a:lnSpc>
                <a:spcPct val="160000"/>
              </a:lnSpc>
            </a:pPr>
            <a:endParaRPr sz="2400" dirty="0"/>
          </a:p>
        </p:txBody>
      </p:sp>
      <p:sp>
        <p:nvSpPr>
          <p:cNvPr id="119" name="Google Shape;119;p15">
            <a:extLst>
              <a:ext uri="{FF2B5EF4-FFF2-40B4-BE49-F238E27FC236}">
                <a16:creationId xmlns:a16="http://schemas.microsoft.com/office/drawing/2014/main" id="{45D72804-4DF7-4E51-45BF-F084D6BB0C17}"/>
              </a:ext>
            </a:extLst>
          </p:cNvPr>
          <p:cNvSpPr txBox="1"/>
          <p:nvPr/>
        </p:nvSpPr>
        <p:spPr>
          <a:xfrm>
            <a:off x="841629" y="608242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latin typeface="Lora"/>
                <a:ea typeface="Lora"/>
                <a:cs typeface="Lora"/>
                <a:sym typeface="Lora"/>
              </a:rPr>
              <a:t>2023</a:t>
            </a:r>
            <a:endParaRPr sz="2400" dirty="0"/>
          </a:p>
        </p:txBody>
      </p:sp>
      <p:sp>
        <p:nvSpPr>
          <p:cNvPr id="120" name="Google Shape;120;p15">
            <a:extLst>
              <a:ext uri="{FF2B5EF4-FFF2-40B4-BE49-F238E27FC236}">
                <a16:creationId xmlns:a16="http://schemas.microsoft.com/office/drawing/2014/main" id="{631AEFBB-B7D3-5A97-35D7-E3A46A3DD289}"/>
              </a:ext>
            </a:extLst>
          </p:cNvPr>
          <p:cNvSpPr/>
          <p:nvPr/>
        </p:nvSpPr>
        <p:spPr>
          <a:xfrm>
            <a:off x="507332" y="1110916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4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B35EAAA-F3E0-39E3-03FB-3C0E1A1F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09B43D6A-91C9-434D-199E-41674C768252}"/>
              </a:ext>
            </a:extLst>
          </p:cNvPr>
          <p:cNvSpPr txBox="1"/>
          <p:nvPr/>
        </p:nvSpPr>
        <p:spPr>
          <a:xfrm>
            <a:off x="3939355" y="2159014"/>
            <a:ext cx="6327592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2400" dirty="0"/>
              <a:t>“Make America Great Again” </a:t>
            </a:r>
          </a:p>
          <a:p>
            <a:pPr lvl="0">
              <a:lnSpc>
                <a:spcPct val="160000"/>
              </a:lnSpc>
            </a:pPr>
            <a:r>
              <a:rPr lang="en-US" sz="2400" dirty="0"/>
              <a:t>“Feel the Bern” </a:t>
            </a:r>
          </a:p>
          <a:p>
            <a:pPr lvl="0">
              <a:lnSpc>
                <a:spcPct val="160000"/>
              </a:lnSpc>
            </a:pPr>
            <a:r>
              <a:rPr lang="en-US" sz="2400" dirty="0"/>
              <a:t>“Stronger Together” / “I’m with Her”</a:t>
            </a:r>
          </a:p>
          <a:p>
            <a:pPr lvl="0">
              <a:lnSpc>
                <a:spcPct val="160000"/>
              </a:lnSpc>
            </a:pPr>
            <a:endParaRPr lang="en-US" sz="2400" dirty="0"/>
          </a:p>
        </p:txBody>
      </p:sp>
      <p:sp>
        <p:nvSpPr>
          <p:cNvPr id="119" name="Google Shape;119;p15">
            <a:extLst>
              <a:ext uri="{FF2B5EF4-FFF2-40B4-BE49-F238E27FC236}">
                <a16:creationId xmlns:a16="http://schemas.microsoft.com/office/drawing/2014/main" id="{00A45EE7-89F8-86EC-5C54-719A66B36AD1}"/>
              </a:ext>
            </a:extLst>
          </p:cNvPr>
          <p:cNvSpPr txBox="1"/>
          <p:nvPr/>
        </p:nvSpPr>
        <p:spPr>
          <a:xfrm>
            <a:off x="905797" y="640326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latin typeface="Lora"/>
                <a:ea typeface="Lora"/>
                <a:cs typeface="Lora"/>
                <a:sym typeface="Lora"/>
              </a:rPr>
              <a:t>2016 </a:t>
            </a:r>
            <a:endParaRPr sz="2400" dirty="0"/>
          </a:p>
        </p:txBody>
      </p:sp>
      <p:sp>
        <p:nvSpPr>
          <p:cNvPr id="120" name="Google Shape;120;p15">
            <a:extLst>
              <a:ext uri="{FF2B5EF4-FFF2-40B4-BE49-F238E27FC236}">
                <a16:creationId xmlns:a16="http://schemas.microsoft.com/office/drawing/2014/main" id="{D0F8D764-E058-FD0F-C9DE-7CE1E87D17B7}"/>
              </a:ext>
            </a:extLst>
          </p:cNvPr>
          <p:cNvSpPr/>
          <p:nvPr/>
        </p:nvSpPr>
        <p:spPr>
          <a:xfrm>
            <a:off x="571500" y="11430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194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Πλέγμα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Πλέγμα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Πλέγμα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Πλέγμα</Template>
  <TotalTime>1</TotalTime>
  <Words>349</Words>
  <Application>Microsoft Office PowerPoint</Application>
  <PresentationFormat>Ευρεία οθόνη</PresentationFormat>
  <Paragraphs>57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Calibri</vt:lpstr>
      <vt:lpstr>Arial</vt:lpstr>
      <vt:lpstr>Lora</vt:lpstr>
      <vt:lpstr>Century Gothic</vt:lpstr>
      <vt:lpstr>Inter</vt:lpstr>
      <vt:lpstr>Πλέγμα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stavroula vraila</dc:creator>
  <cp:lastModifiedBy>STAVROULA PARASKEVI VRAILA</cp:lastModifiedBy>
  <cp:revision>2</cp:revision>
  <dcterms:modified xsi:type="dcterms:W3CDTF">2026-05-24T22:56:51Z</dcterms:modified>
</cp:coreProperties>
</file>