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32"/>
  </p:notesMasterIdLst>
  <p:handoutMasterIdLst>
    <p:handoutMasterId r:id="rId33"/>
  </p:handoutMasterIdLst>
  <p:sldIdLst>
    <p:sldId id="334" r:id="rId5"/>
    <p:sldId id="350" r:id="rId6"/>
    <p:sldId id="373" r:id="rId7"/>
    <p:sldId id="351" r:id="rId8"/>
    <p:sldId id="352" r:id="rId9"/>
    <p:sldId id="353" r:id="rId10"/>
    <p:sldId id="354" r:id="rId11"/>
    <p:sldId id="355" r:id="rId12"/>
    <p:sldId id="356" r:id="rId13"/>
    <p:sldId id="357" r:id="rId14"/>
    <p:sldId id="358" r:id="rId15"/>
    <p:sldId id="359" r:id="rId16"/>
    <p:sldId id="360" r:id="rId17"/>
    <p:sldId id="361" r:id="rId18"/>
    <p:sldId id="363" r:id="rId19"/>
    <p:sldId id="364" r:id="rId20"/>
    <p:sldId id="365" r:id="rId21"/>
    <p:sldId id="367" r:id="rId22"/>
    <p:sldId id="366" r:id="rId23"/>
    <p:sldId id="368" r:id="rId24"/>
    <p:sldId id="259" r:id="rId25"/>
    <p:sldId id="374" r:id="rId26"/>
    <p:sldId id="260" r:id="rId27"/>
    <p:sldId id="261" r:id="rId28"/>
    <p:sldId id="262" r:id="rId29"/>
    <p:sldId id="263" r:id="rId30"/>
    <p:sldId id="264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Προεπιλεγμένη ενότητα" id="{AF369346-28EA-465C-9A92-6ADD7DE0FF55}">
          <p14:sldIdLst>
            <p14:sldId id="334"/>
            <p14:sldId id="350"/>
            <p14:sldId id="373"/>
            <p14:sldId id="351"/>
            <p14:sldId id="352"/>
            <p14:sldId id="353"/>
            <p14:sldId id="354"/>
            <p14:sldId id="355"/>
            <p14:sldId id="356"/>
            <p14:sldId id="357"/>
            <p14:sldId id="358"/>
            <p14:sldId id="359"/>
            <p14:sldId id="360"/>
            <p14:sldId id="361"/>
            <p14:sldId id="363"/>
            <p14:sldId id="364"/>
            <p14:sldId id="365"/>
            <p14:sldId id="367"/>
            <p14:sldId id="366"/>
            <p14:sldId id="368"/>
            <p14:sldId id="259"/>
            <p14:sldId id="374"/>
            <p14:sldId id="260"/>
            <p14:sldId id="261"/>
            <p14:sldId id="262"/>
            <p14:sldId id="263"/>
            <p14:sldId id="26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416" userDrawn="1">
          <p15:clr>
            <a:srgbClr val="A4A3A4"/>
          </p15:clr>
        </p15:guide>
        <p15:guide id="2" orient="horz" pos="1008" userDrawn="1">
          <p15:clr>
            <a:srgbClr val="A4A3A4"/>
          </p15:clr>
        </p15:guide>
        <p15:guide id="3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Author" initials="A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993366"/>
    <a:srgbClr val="03244D"/>
    <a:srgbClr val="042A58"/>
    <a:srgbClr val="000050"/>
    <a:srgbClr val="003366"/>
    <a:srgbClr val="D3DDFE"/>
    <a:srgbClr val="D4DDFE"/>
    <a:srgbClr val="D5DEFF"/>
    <a:srgbClr val="F6F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E269D01E-BC32-4049-B463-5C60D7B0CCD2}" styleName="Στυλ με θέμα 2 - Έμφαση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25" autoAdjust="0"/>
    <p:restoredTop sz="95394" autoAdjust="0"/>
  </p:normalViewPr>
  <p:slideViewPr>
    <p:cSldViewPr snapToGrid="0">
      <p:cViewPr varScale="1">
        <p:scale>
          <a:sx n="78" d="100"/>
          <a:sy n="78" d="100"/>
        </p:scale>
        <p:origin x="1152" y="72"/>
      </p:cViewPr>
      <p:guideLst>
        <p:guide orient="horz" pos="1416"/>
        <p:guide orient="horz" pos="1008"/>
        <p:guide pos="3840"/>
      </p:guideLst>
    </p:cSldViewPr>
  </p:slideViewPr>
  <p:outlineViewPr>
    <p:cViewPr>
      <p:scale>
        <a:sx n="33" d="100"/>
        <a:sy n="33" d="100"/>
      </p:scale>
      <p:origin x="0" y="-10368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7" d="100"/>
          <a:sy n="67" d="100"/>
        </p:scale>
        <p:origin x="312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microsoft.com/office/2018/10/relationships/authors" Target="authors.xml"/><Relationship Id="rId21" Type="http://schemas.openxmlformats.org/officeDocument/2006/relationships/slide" Target="slides/slide17.xml"/><Relationship Id="rId34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handoutMaster" Target="handoutMasters/handoutMaster1.xml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presProps" Target="pres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AD3AF74-E73D-4E3F-ADF0-C57DBF4BA8C9}" type="doc">
      <dgm:prSet loTypeId="urn:microsoft.com/office/officeart/2005/8/layout/gear1" loCatId="relationship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el-GR"/>
        </a:p>
      </dgm:t>
    </dgm:pt>
    <dgm:pt modelId="{69FE3A74-CA96-41F0-A0A0-42C22DE497F6}">
      <dgm:prSet phldrT="[Κείμενο]" phldr="0"/>
      <dgm:spPr/>
      <dgm:t>
        <a:bodyPr/>
        <a:lstStyle/>
        <a:p>
          <a:r>
            <a:rPr lang="el-GR" dirty="0">
              <a:solidFill>
                <a:schemeClr val="bg1"/>
              </a:solidFill>
            </a:rPr>
            <a:t>Κείμενο</a:t>
          </a:r>
        </a:p>
      </dgm:t>
    </dgm:pt>
    <dgm:pt modelId="{A4402759-4565-4F4F-9882-A8AEFA12C010}" type="parTrans" cxnId="{52A047F9-82D2-4D90-96FC-4AEE9E234CFD}">
      <dgm:prSet/>
      <dgm:spPr/>
      <dgm:t>
        <a:bodyPr/>
        <a:lstStyle/>
        <a:p>
          <a:endParaRPr lang="el-GR">
            <a:solidFill>
              <a:schemeClr val="bg1"/>
            </a:solidFill>
          </a:endParaRPr>
        </a:p>
      </dgm:t>
    </dgm:pt>
    <dgm:pt modelId="{A6DE4634-8AB5-451B-8098-10D7F4905547}" type="sibTrans" cxnId="{52A047F9-82D2-4D90-96FC-4AEE9E234CFD}">
      <dgm:prSet/>
      <dgm:spPr/>
      <dgm:t>
        <a:bodyPr/>
        <a:lstStyle/>
        <a:p>
          <a:endParaRPr lang="el-GR">
            <a:solidFill>
              <a:schemeClr val="bg1"/>
            </a:solidFill>
          </a:endParaRPr>
        </a:p>
      </dgm:t>
    </dgm:pt>
    <dgm:pt modelId="{34469987-CAA0-4C79-ACC6-F8E6FA2CEE95}">
      <dgm:prSet phldrT="[Κείμενο]" phldr="0"/>
      <dgm:spPr/>
      <dgm:t>
        <a:bodyPr/>
        <a:lstStyle/>
        <a:p>
          <a:r>
            <a:rPr lang="el-GR" dirty="0">
              <a:solidFill>
                <a:schemeClr val="bg1"/>
              </a:solidFill>
            </a:rPr>
            <a:t>Πρακτική Λόγου </a:t>
          </a:r>
        </a:p>
      </dgm:t>
    </dgm:pt>
    <dgm:pt modelId="{3D8E37D8-DF8F-4C88-B1FB-28F2CB9C559A}" type="parTrans" cxnId="{315254EE-3FAE-4436-8B28-E7743A55D42F}">
      <dgm:prSet/>
      <dgm:spPr/>
      <dgm:t>
        <a:bodyPr/>
        <a:lstStyle/>
        <a:p>
          <a:endParaRPr lang="el-GR">
            <a:solidFill>
              <a:schemeClr val="bg1"/>
            </a:solidFill>
          </a:endParaRPr>
        </a:p>
      </dgm:t>
    </dgm:pt>
    <dgm:pt modelId="{D8D3E40E-393D-468D-9166-903712E64492}" type="sibTrans" cxnId="{315254EE-3FAE-4436-8B28-E7743A55D42F}">
      <dgm:prSet/>
      <dgm:spPr/>
      <dgm:t>
        <a:bodyPr/>
        <a:lstStyle/>
        <a:p>
          <a:endParaRPr lang="el-GR">
            <a:solidFill>
              <a:schemeClr val="bg1"/>
            </a:solidFill>
          </a:endParaRPr>
        </a:p>
      </dgm:t>
    </dgm:pt>
    <dgm:pt modelId="{0FA43CE8-5582-4886-B996-071F5811E703}">
      <dgm:prSet phldrT="[Κείμενο]" phldr="0"/>
      <dgm:spPr/>
      <dgm:t>
        <a:bodyPr/>
        <a:lstStyle/>
        <a:p>
          <a:r>
            <a:rPr lang="el-GR" dirty="0">
              <a:solidFill>
                <a:schemeClr val="bg1"/>
              </a:solidFill>
            </a:rPr>
            <a:t>Κοινωνική Πρακτική </a:t>
          </a:r>
        </a:p>
      </dgm:t>
    </dgm:pt>
    <dgm:pt modelId="{A1AC0207-FDFF-4663-B213-AD64C0E85741}" type="parTrans" cxnId="{466A293E-9525-4157-A2F4-8FF1066B64C3}">
      <dgm:prSet/>
      <dgm:spPr/>
      <dgm:t>
        <a:bodyPr/>
        <a:lstStyle/>
        <a:p>
          <a:endParaRPr lang="el-GR">
            <a:solidFill>
              <a:schemeClr val="bg1"/>
            </a:solidFill>
          </a:endParaRPr>
        </a:p>
      </dgm:t>
    </dgm:pt>
    <dgm:pt modelId="{4E8BB7B8-3CE2-4173-8053-9F3F09C77B38}" type="sibTrans" cxnId="{466A293E-9525-4157-A2F4-8FF1066B64C3}">
      <dgm:prSet/>
      <dgm:spPr/>
      <dgm:t>
        <a:bodyPr/>
        <a:lstStyle/>
        <a:p>
          <a:endParaRPr lang="el-GR">
            <a:solidFill>
              <a:schemeClr val="bg1"/>
            </a:solidFill>
          </a:endParaRPr>
        </a:p>
      </dgm:t>
    </dgm:pt>
    <dgm:pt modelId="{0A42BDD6-3A81-401C-AC8E-48EFF224C712}" type="pres">
      <dgm:prSet presAssocID="{DAD3AF74-E73D-4E3F-ADF0-C57DBF4BA8C9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2F48B807-277B-4B9E-AFA9-8AD9BC573022}" type="pres">
      <dgm:prSet presAssocID="{69FE3A74-CA96-41F0-A0A0-42C22DE497F6}" presName="gear1" presStyleLbl="node1" presStyleIdx="0" presStyleCnt="3">
        <dgm:presLayoutVars>
          <dgm:chMax val="1"/>
          <dgm:bulletEnabled val="1"/>
        </dgm:presLayoutVars>
      </dgm:prSet>
      <dgm:spPr/>
    </dgm:pt>
    <dgm:pt modelId="{8EFFA5F7-E7CF-4E2A-B06A-1169884AFF71}" type="pres">
      <dgm:prSet presAssocID="{69FE3A74-CA96-41F0-A0A0-42C22DE497F6}" presName="gear1srcNode" presStyleLbl="node1" presStyleIdx="0" presStyleCnt="3"/>
      <dgm:spPr/>
    </dgm:pt>
    <dgm:pt modelId="{22FF2078-71A5-4D08-AA66-474C65B01CF5}" type="pres">
      <dgm:prSet presAssocID="{69FE3A74-CA96-41F0-A0A0-42C22DE497F6}" presName="gear1dstNode" presStyleLbl="node1" presStyleIdx="0" presStyleCnt="3"/>
      <dgm:spPr/>
    </dgm:pt>
    <dgm:pt modelId="{2E1ED7FE-1FCA-47D7-9A5D-3FE209567AB2}" type="pres">
      <dgm:prSet presAssocID="{34469987-CAA0-4C79-ACC6-F8E6FA2CEE95}" presName="gear2" presStyleLbl="node1" presStyleIdx="1" presStyleCnt="3">
        <dgm:presLayoutVars>
          <dgm:chMax val="1"/>
          <dgm:bulletEnabled val="1"/>
        </dgm:presLayoutVars>
      </dgm:prSet>
      <dgm:spPr/>
    </dgm:pt>
    <dgm:pt modelId="{CA8CAC67-D3B0-44D1-B12D-2024BFF12CFF}" type="pres">
      <dgm:prSet presAssocID="{34469987-CAA0-4C79-ACC6-F8E6FA2CEE95}" presName="gear2srcNode" presStyleLbl="node1" presStyleIdx="1" presStyleCnt="3"/>
      <dgm:spPr/>
    </dgm:pt>
    <dgm:pt modelId="{B9D5FAE8-BE14-43A5-A6A1-BD2FBCCBADEC}" type="pres">
      <dgm:prSet presAssocID="{34469987-CAA0-4C79-ACC6-F8E6FA2CEE95}" presName="gear2dstNode" presStyleLbl="node1" presStyleIdx="1" presStyleCnt="3"/>
      <dgm:spPr/>
    </dgm:pt>
    <dgm:pt modelId="{776DB49C-68F0-4671-8A49-BDB12A6FA59B}" type="pres">
      <dgm:prSet presAssocID="{0FA43CE8-5582-4886-B996-071F5811E703}" presName="gear3" presStyleLbl="node1" presStyleIdx="2" presStyleCnt="3"/>
      <dgm:spPr/>
    </dgm:pt>
    <dgm:pt modelId="{90DFE0A3-0C6E-4C26-B7FA-78AE496A108B}" type="pres">
      <dgm:prSet presAssocID="{0FA43CE8-5582-4886-B996-071F5811E703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2B17D785-B58C-4BEB-9515-40E6B0E57F2D}" type="pres">
      <dgm:prSet presAssocID="{0FA43CE8-5582-4886-B996-071F5811E703}" presName="gear3srcNode" presStyleLbl="node1" presStyleIdx="2" presStyleCnt="3"/>
      <dgm:spPr/>
    </dgm:pt>
    <dgm:pt modelId="{67A6B805-D9E0-4838-A2EF-A0DA63FAC584}" type="pres">
      <dgm:prSet presAssocID="{0FA43CE8-5582-4886-B996-071F5811E703}" presName="gear3dstNode" presStyleLbl="node1" presStyleIdx="2" presStyleCnt="3"/>
      <dgm:spPr/>
    </dgm:pt>
    <dgm:pt modelId="{A9B9A69B-DBA6-45B4-8586-DEEB74B9DE79}" type="pres">
      <dgm:prSet presAssocID="{A6DE4634-8AB5-451B-8098-10D7F4905547}" presName="connector1" presStyleLbl="sibTrans2D1" presStyleIdx="0" presStyleCnt="3"/>
      <dgm:spPr/>
    </dgm:pt>
    <dgm:pt modelId="{3EEFA0CB-918C-4BC3-B0D0-DA7F38A89979}" type="pres">
      <dgm:prSet presAssocID="{D8D3E40E-393D-468D-9166-903712E64492}" presName="connector2" presStyleLbl="sibTrans2D1" presStyleIdx="1" presStyleCnt="3"/>
      <dgm:spPr/>
    </dgm:pt>
    <dgm:pt modelId="{7C431485-D37A-4BF1-A9FC-A439C4691B69}" type="pres">
      <dgm:prSet presAssocID="{4E8BB7B8-3CE2-4173-8053-9F3F09C77B38}" presName="connector3" presStyleLbl="sibTrans2D1" presStyleIdx="2" presStyleCnt="3"/>
      <dgm:spPr/>
    </dgm:pt>
  </dgm:ptLst>
  <dgm:cxnLst>
    <dgm:cxn modelId="{93E63F01-29B3-46AE-B0F5-C9735D55C439}" type="presOf" srcId="{0FA43CE8-5582-4886-B996-071F5811E703}" destId="{2B17D785-B58C-4BEB-9515-40E6B0E57F2D}" srcOrd="2" destOrd="0" presId="urn:microsoft.com/office/officeart/2005/8/layout/gear1"/>
    <dgm:cxn modelId="{CFF6F237-3DA6-45BA-8E52-D85ED7414497}" type="presOf" srcId="{69FE3A74-CA96-41F0-A0A0-42C22DE497F6}" destId="{22FF2078-71A5-4D08-AA66-474C65B01CF5}" srcOrd="2" destOrd="0" presId="urn:microsoft.com/office/officeart/2005/8/layout/gear1"/>
    <dgm:cxn modelId="{466A293E-9525-4157-A2F4-8FF1066B64C3}" srcId="{DAD3AF74-E73D-4E3F-ADF0-C57DBF4BA8C9}" destId="{0FA43CE8-5582-4886-B996-071F5811E703}" srcOrd="2" destOrd="0" parTransId="{A1AC0207-FDFF-4663-B213-AD64C0E85741}" sibTransId="{4E8BB7B8-3CE2-4173-8053-9F3F09C77B38}"/>
    <dgm:cxn modelId="{53D60540-81D2-4E57-9D0E-60468CD98861}" type="presOf" srcId="{34469987-CAA0-4C79-ACC6-F8E6FA2CEE95}" destId="{CA8CAC67-D3B0-44D1-B12D-2024BFF12CFF}" srcOrd="1" destOrd="0" presId="urn:microsoft.com/office/officeart/2005/8/layout/gear1"/>
    <dgm:cxn modelId="{3453F95E-5B7C-44E1-ACF0-F8241DEC15B8}" type="presOf" srcId="{A6DE4634-8AB5-451B-8098-10D7F4905547}" destId="{A9B9A69B-DBA6-45B4-8586-DEEB74B9DE79}" srcOrd="0" destOrd="0" presId="urn:microsoft.com/office/officeart/2005/8/layout/gear1"/>
    <dgm:cxn modelId="{18657749-07CC-4256-8D3C-DF56BF9FF099}" type="presOf" srcId="{0FA43CE8-5582-4886-B996-071F5811E703}" destId="{776DB49C-68F0-4671-8A49-BDB12A6FA59B}" srcOrd="0" destOrd="0" presId="urn:microsoft.com/office/officeart/2005/8/layout/gear1"/>
    <dgm:cxn modelId="{2CBA1859-3894-4DF0-BDD8-C53EFF3E7DC8}" type="presOf" srcId="{DAD3AF74-E73D-4E3F-ADF0-C57DBF4BA8C9}" destId="{0A42BDD6-3A81-401C-AC8E-48EFF224C712}" srcOrd="0" destOrd="0" presId="urn:microsoft.com/office/officeart/2005/8/layout/gear1"/>
    <dgm:cxn modelId="{A260817B-7595-4EA7-99C4-B7BF55039C0C}" type="presOf" srcId="{4E8BB7B8-3CE2-4173-8053-9F3F09C77B38}" destId="{7C431485-D37A-4BF1-A9FC-A439C4691B69}" srcOrd="0" destOrd="0" presId="urn:microsoft.com/office/officeart/2005/8/layout/gear1"/>
    <dgm:cxn modelId="{92529C8A-25B1-4B1F-B208-8CA8FC04D001}" type="presOf" srcId="{69FE3A74-CA96-41F0-A0A0-42C22DE497F6}" destId="{8EFFA5F7-E7CF-4E2A-B06A-1169884AFF71}" srcOrd="1" destOrd="0" presId="urn:microsoft.com/office/officeart/2005/8/layout/gear1"/>
    <dgm:cxn modelId="{C28B7693-6229-4618-A5FF-656993624B6A}" type="presOf" srcId="{34469987-CAA0-4C79-ACC6-F8E6FA2CEE95}" destId="{2E1ED7FE-1FCA-47D7-9A5D-3FE209567AB2}" srcOrd="0" destOrd="0" presId="urn:microsoft.com/office/officeart/2005/8/layout/gear1"/>
    <dgm:cxn modelId="{342B6FAF-A199-437F-B199-E5ADF9F021F4}" type="presOf" srcId="{0FA43CE8-5582-4886-B996-071F5811E703}" destId="{67A6B805-D9E0-4838-A2EF-A0DA63FAC584}" srcOrd="3" destOrd="0" presId="urn:microsoft.com/office/officeart/2005/8/layout/gear1"/>
    <dgm:cxn modelId="{C30773B5-4ACC-4896-AADA-0CD143ADA55A}" type="presOf" srcId="{69FE3A74-CA96-41F0-A0A0-42C22DE497F6}" destId="{2F48B807-277B-4B9E-AFA9-8AD9BC573022}" srcOrd="0" destOrd="0" presId="urn:microsoft.com/office/officeart/2005/8/layout/gear1"/>
    <dgm:cxn modelId="{39AEA3BD-F6CA-4416-8D73-5B4AB37EBFA0}" type="presOf" srcId="{D8D3E40E-393D-468D-9166-903712E64492}" destId="{3EEFA0CB-918C-4BC3-B0D0-DA7F38A89979}" srcOrd="0" destOrd="0" presId="urn:microsoft.com/office/officeart/2005/8/layout/gear1"/>
    <dgm:cxn modelId="{AD3FDDC3-4CAB-4050-A033-C3FF239613CB}" type="presOf" srcId="{34469987-CAA0-4C79-ACC6-F8E6FA2CEE95}" destId="{B9D5FAE8-BE14-43A5-A6A1-BD2FBCCBADEC}" srcOrd="2" destOrd="0" presId="urn:microsoft.com/office/officeart/2005/8/layout/gear1"/>
    <dgm:cxn modelId="{52E72DEC-B43F-4AB8-9F2E-0DC707902530}" type="presOf" srcId="{0FA43CE8-5582-4886-B996-071F5811E703}" destId="{90DFE0A3-0C6E-4C26-B7FA-78AE496A108B}" srcOrd="1" destOrd="0" presId="urn:microsoft.com/office/officeart/2005/8/layout/gear1"/>
    <dgm:cxn modelId="{315254EE-3FAE-4436-8B28-E7743A55D42F}" srcId="{DAD3AF74-E73D-4E3F-ADF0-C57DBF4BA8C9}" destId="{34469987-CAA0-4C79-ACC6-F8E6FA2CEE95}" srcOrd="1" destOrd="0" parTransId="{3D8E37D8-DF8F-4C88-B1FB-28F2CB9C559A}" sibTransId="{D8D3E40E-393D-468D-9166-903712E64492}"/>
    <dgm:cxn modelId="{52A047F9-82D2-4D90-96FC-4AEE9E234CFD}" srcId="{DAD3AF74-E73D-4E3F-ADF0-C57DBF4BA8C9}" destId="{69FE3A74-CA96-41F0-A0A0-42C22DE497F6}" srcOrd="0" destOrd="0" parTransId="{A4402759-4565-4F4F-9882-A8AEFA12C010}" sibTransId="{A6DE4634-8AB5-451B-8098-10D7F4905547}"/>
    <dgm:cxn modelId="{BC524DC1-C369-47D7-AFD8-A139616FE862}" type="presParOf" srcId="{0A42BDD6-3A81-401C-AC8E-48EFF224C712}" destId="{2F48B807-277B-4B9E-AFA9-8AD9BC573022}" srcOrd="0" destOrd="0" presId="urn:microsoft.com/office/officeart/2005/8/layout/gear1"/>
    <dgm:cxn modelId="{E502BA5F-A780-46A1-B344-F22808394212}" type="presParOf" srcId="{0A42BDD6-3A81-401C-AC8E-48EFF224C712}" destId="{8EFFA5F7-E7CF-4E2A-B06A-1169884AFF71}" srcOrd="1" destOrd="0" presId="urn:microsoft.com/office/officeart/2005/8/layout/gear1"/>
    <dgm:cxn modelId="{D14431BD-8711-41B6-B1F2-85160D9D3C61}" type="presParOf" srcId="{0A42BDD6-3A81-401C-AC8E-48EFF224C712}" destId="{22FF2078-71A5-4D08-AA66-474C65B01CF5}" srcOrd="2" destOrd="0" presId="urn:microsoft.com/office/officeart/2005/8/layout/gear1"/>
    <dgm:cxn modelId="{3E693A7B-0921-4500-A038-3970BA4CECB9}" type="presParOf" srcId="{0A42BDD6-3A81-401C-AC8E-48EFF224C712}" destId="{2E1ED7FE-1FCA-47D7-9A5D-3FE209567AB2}" srcOrd="3" destOrd="0" presId="urn:microsoft.com/office/officeart/2005/8/layout/gear1"/>
    <dgm:cxn modelId="{E6614DF4-F946-4108-A468-0C7F8E037B40}" type="presParOf" srcId="{0A42BDD6-3A81-401C-AC8E-48EFF224C712}" destId="{CA8CAC67-D3B0-44D1-B12D-2024BFF12CFF}" srcOrd="4" destOrd="0" presId="urn:microsoft.com/office/officeart/2005/8/layout/gear1"/>
    <dgm:cxn modelId="{0F6BC229-9FC6-43CF-A123-6BEDB557CF6D}" type="presParOf" srcId="{0A42BDD6-3A81-401C-AC8E-48EFF224C712}" destId="{B9D5FAE8-BE14-43A5-A6A1-BD2FBCCBADEC}" srcOrd="5" destOrd="0" presId="urn:microsoft.com/office/officeart/2005/8/layout/gear1"/>
    <dgm:cxn modelId="{4E7EBFBD-D196-443A-B1A5-738CA40947E1}" type="presParOf" srcId="{0A42BDD6-3A81-401C-AC8E-48EFF224C712}" destId="{776DB49C-68F0-4671-8A49-BDB12A6FA59B}" srcOrd="6" destOrd="0" presId="urn:microsoft.com/office/officeart/2005/8/layout/gear1"/>
    <dgm:cxn modelId="{075AE2F6-D877-44DA-890E-D769D466965D}" type="presParOf" srcId="{0A42BDD6-3A81-401C-AC8E-48EFF224C712}" destId="{90DFE0A3-0C6E-4C26-B7FA-78AE496A108B}" srcOrd="7" destOrd="0" presId="urn:microsoft.com/office/officeart/2005/8/layout/gear1"/>
    <dgm:cxn modelId="{61D175F5-F021-4E25-A61D-212352276E7F}" type="presParOf" srcId="{0A42BDD6-3A81-401C-AC8E-48EFF224C712}" destId="{2B17D785-B58C-4BEB-9515-40E6B0E57F2D}" srcOrd="8" destOrd="0" presId="urn:microsoft.com/office/officeart/2005/8/layout/gear1"/>
    <dgm:cxn modelId="{7DB4D394-1FD6-4604-96D1-1FAA6440601F}" type="presParOf" srcId="{0A42BDD6-3A81-401C-AC8E-48EFF224C712}" destId="{67A6B805-D9E0-4838-A2EF-A0DA63FAC584}" srcOrd="9" destOrd="0" presId="urn:microsoft.com/office/officeart/2005/8/layout/gear1"/>
    <dgm:cxn modelId="{0D8A43CB-A972-4E8C-8DB5-2B34D7726818}" type="presParOf" srcId="{0A42BDD6-3A81-401C-AC8E-48EFF224C712}" destId="{A9B9A69B-DBA6-45B4-8586-DEEB74B9DE79}" srcOrd="10" destOrd="0" presId="urn:microsoft.com/office/officeart/2005/8/layout/gear1"/>
    <dgm:cxn modelId="{868342F7-BA99-41E2-BF7B-68DDB133D3BF}" type="presParOf" srcId="{0A42BDD6-3A81-401C-AC8E-48EFF224C712}" destId="{3EEFA0CB-918C-4BC3-B0D0-DA7F38A89979}" srcOrd="11" destOrd="0" presId="urn:microsoft.com/office/officeart/2005/8/layout/gear1"/>
    <dgm:cxn modelId="{1494BF19-67AD-4C85-A0C1-EC6D11A6B7F7}" type="presParOf" srcId="{0A42BDD6-3A81-401C-AC8E-48EFF224C712}" destId="{7C431485-D37A-4BF1-A9FC-A439C4691B69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9499601-DDA5-4376-87C4-EAB3E3E01509}" type="doc">
      <dgm:prSet loTypeId="urn:microsoft.com/office/officeart/2005/8/layout/process1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l-GR"/>
        </a:p>
      </dgm:t>
    </dgm:pt>
    <dgm:pt modelId="{52AB081E-72D2-457E-914C-62FFE583DF29}">
      <dgm:prSet phldrT="[Κείμενο]" phldr="0"/>
      <dgm:spPr/>
      <dgm:t>
        <a:bodyPr/>
        <a:lstStyle/>
        <a:p>
          <a:r>
            <a:rPr lang="el-GR" dirty="0"/>
            <a:t>Λόγος</a:t>
          </a:r>
        </a:p>
      </dgm:t>
    </dgm:pt>
    <dgm:pt modelId="{263302C9-1516-472E-8A60-89D8343A54D8}" type="parTrans" cxnId="{3B1CCA30-06C8-4D42-BF33-929DE79C3CC4}">
      <dgm:prSet/>
      <dgm:spPr/>
      <dgm:t>
        <a:bodyPr/>
        <a:lstStyle/>
        <a:p>
          <a:endParaRPr lang="el-GR"/>
        </a:p>
      </dgm:t>
    </dgm:pt>
    <dgm:pt modelId="{706A9E72-DC0F-42AD-9449-DF12008CDC75}" type="sibTrans" cxnId="{3B1CCA30-06C8-4D42-BF33-929DE79C3CC4}">
      <dgm:prSet/>
      <dgm:spPr/>
      <dgm:t>
        <a:bodyPr/>
        <a:lstStyle/>
        <a:p>
          <a:endParaRPr lang="el-GR"/>
        </a:p>
      </dgm:t>
    </dgm:pt>
    <dgm:pt modelId="{AF42AFE4-445C-497C-BA0D-9242E40AF94C}">
      <dgm:prSet phldrT="[Κείμενο]" phldr="0"/>
      <dgm:spPr/>
      <dgm:t>
        <a:bodyPr/>
        <a:lstStyle/>
        <a:p>
          <a:r>
            <a:rPr lang="el-GR" dirty="0"/>
            <a:t>Γνώση	</a:t>
          </a:r>
        </a:p>
      </dgm:t>
    </dgm:pt>
    <dgm:pt modelId="{628E4BC6-803F-4F01-8118-2BBBDB86B5A3}" type="parTrans" cxnId="{D2CF627A-7560-41B0-A5A6-061F5CAE3AA4}">
      <dgm:prSet/>
      <dgm:spPr/>
      <dgm:t>
        <a:bodyPr/>
        <a:lstStyle/>
        <a:p>
          <a:endParaRPr lang="el-GR"/>
        </a:p>
      </dgm:t>
    </dgm:pt>
    <dgm:pt modelId="{29EBE8C3-7972-4739-B1CE-D932F7994BF6}" type="sibTrans" cxnId="{D2CF627A-7560-41B0-A5A6-061F5CAE3AA4}">
      <dgm:prSet/>
      <dgm:spPr/>
      <dgm:t>
        <a:bodyPr/>
        <a:lstStyle/>
        <a:p>
          <a:endParaRPr lang="el-GR"/>
        </a:p>
      </dgm:t>
    </dgm:pt>
    <dgm:pt modelId="{6DDD9A08-7168-47A5-BD67-E78DF97D90CE}">
      <dgm:prSet phldrT="[Κείμενο]" phldr="0"/>
      <dgm:spPr/>
      <dgm:t>
        <a:bodyPr/>
        <a:lstStyle/>
        <a:p>
          <a:r>
            <a:rPr lang="el-GR" dirty="0"/>
            <a:t>Κοινωνία</a:t>
          </a:r>
        </a:p>
      </dgm:t>
    </dgm:pt>
    <dgm:pt modelId="{9C9C6BFA-1B6A-4644-A35D-96128FFDD253}" type="parTrans" cxnId="{B901C34B-728A-400F-ACF6-F98836B03725}">
      <dgm:prSet/>
      <dgm:spPr/>
      <dgm:t>
        <a:bodyPr/>
        <a:lstStyle/>
        <a:p>
          <a:endParaRPr lang="el-GR"/>
        </a:p>
      </dgm:t>
    </dgm:pt>
    <dgm:pt modelId="{535B8858-7FEF-4CD1-8F29-3F8A24993377}" type="sibTrans" cxnId="{B901C34B-728A-400F-ACF6-F98836B03725}">
      <dgm:prSet/>
      <dgm:spPr/>
      <dgm:t>
        <a:bodyPr/>
        <a:lstStyle/>
        <a:p>
          <a:endParaRPr lang="el-GR"/>
        </a:p>
      </dgm:t>
    </dgm:pt>
    <dgm:pt modelId="{0C5514BB-268E-4120-8CF9-31AB6DA04312}" type="pres">
      <dgm:prSet presAssocID="{89499601-DDA5-4376-87C4-EAB3E3E01509}" presName="Name0" presStyleCnt="0">
        <dgm:presLayoutVars>
          <dgm:dir/>
          <dgm:resizeHandles val="exact"/>
        </dgm:presLayoutVars>
      </dgm:prSet>
      <dgm:spPr/>
    </dgm:pt>
    <dgm:pt modelId="{958FA324-2062-43F7-8EF3-4E85E9A630A9}" type="pres">
      <dgm:prSet presAssocID="{52AB081E-72D2-457E-914C-62FFE583DF29}" presName="node" presStyleLbl="node1" presStyleIdx="0" presStyleCnt="3" custLinFactNeighborX="5855" custLinFactNeighborY="976">
        <dgm:presLayoutVars>
          <dgm:bulletEnabled val="1"/>
        </dgm:presLayoutVars>
      </dgm:prSet>
      <dgm:spPr/>
    </dgm:pt>
    <dgm:pt modelId="{7871B045-B085-4BD8-B0A5-DBB3F686E855}" type="pres">
      <dgm:prSet presAssocID="{706A9E72-DC0F-42AD-9449-DF12008CDC75}" presName="sibTrans" presStyleLbl="sibTrans2D1" presStyleIdx="0" presStyleCnt="2"/>
      <dgm:spPr/>
    </dgm:pt>
    <dgm:pt modelId="{3E6C1DA0-E5D8-4B7B-B675-6395BEF71DF4}" type="pres">
      <dgm:prSet presAssocID="{706A9E72-DC0F-42AD-9449-DF12008CDC75}" presName="connectorText" presStyleLbl="sibTrans2D1" presStyleIdx="0" presStyleCnt="2"/>
      <dgm:spPr/>
    </dgm:pt>
    <dgm:pt modelId="{14286372-142A-433C-8B0A-E9A28E2BE298}" type="pres">
      <dgm:prSet presAssocID="{AF42AFE4-445C-497C-BA0D-9242E40AF94C}" presName="node" presStyleLbl="node1" presStyleIdx="1" presStyleCnt="3">
        <dgm:presLayoutVars>
          <dgm:bulletEnabled val="1"/>
        </dgm:presLayoutVars>
      </dgm:prSet>
      <dgm:spPr/>
    </dgm:pt>
    <dgm:pt modelId="{7F9842F9-4B25-459F-834D-DEA7B5314FDD}" type="pres">
      <dgm:prSet presAssocID="{29EBE8C3-7972-4739-B1CE-D932F7994BF6}" presName="sibTrans" presStyleLbl="sibTrans2D1" presStyleIdx="1" presStyleCnt="2"/>
      <dgm:spPr/>
    </dgm:pt>
    <dgm:pt modelId="{86CAB7B6-031C-43F2-B31C-75F76099CDDA}" type="pres">
      <dgm:prSet presAssocID="{29EBE8C3-7972-4739-B1CE-D932F7994BF6}" presName="connectorText" presStyleLbl="sibTrans2D1" presStyleIdx="1" presStyleCnt="2"/>
      <dgm:spPr/>
    </dgm:pt>
    <dgm:pt modelId="{5BE99813-6D05-44DE-86D6-916E1C9A1FD2}" type="pres">
      <dgm:prSet presAssocID="{6DDD9A08-7168-47A5-BD67-E78DF97D90CE}" presName="node" presStyleLbl="node1" presStyleIdx="2" presStyleCnt="3">
        <dgm:presLayoutVars>
          <dgm:bulletEnabled val="1"/>
        </dgm:presLayoutVars>
      </dgm:prSet>
      <dgm:spPr/>
    </dgm:pt>
  </dgm:ptLst>
  <dgm:cxnLst>
    <dgm:cxn modelId="{CE6F1302-D633-4858-8259-159A6DAB8416}" type="presOf" srcId="{29EBE8C3-7972-4739-B1CE-D932F7994BF6}" destId="{7F9842F9-4B25-459F-834D-DEA7B5314FDD}" srcOrd="0" destOrd="0" presId="urn:microsoft.com/office/officeart/2005/8/layout/process1"/>
    <dgm:cxn modelId="{B2680612-17E9-4B82-8096-D13F2F571AAB}" type="presOf" srcId="{706A9E72-DC0F-42AD-9449-DF12008CDC75}" destId="{3E6C1DA0-E5D8-4B7B-B675-6395BEF71DF4}" srcOrd="1" destOrd="0" presId="urn:microsoft.com/office/officeart/2005/8/layout/process1"/>
    <dgm:cxn modelId="{3B1CCA30-06C8-4D42-BF33-929DE79C3CC4}" srcId="{89499601-DDA5-4376-87C4-EAB3E3E01509}" destId="{52AB081E-72D2-457E-914C-62FFE583DF29}" srcOrd="0" destOrd="0" parTransId="{263302C9-1516-472E-8A60-89D8343A54D8}" sibTransId="{706A9E72-DC0F-42AD-9449-DF12008CDC75}"/>
    <dgm:cxn modelId="{2E1FD446-41EB-4F9F-8EF2-7DDAAB38B3B2}" type="presOf" srcId="{52AB081E-72D2-457E-914C-62FFE583DF29}" destId="{958FA324-2062-43F7-8EF3-4E85E9A630A9}" srcOrd="0" destOrd="0" presId="urn:microsoft.com/office/officeart/2005/8/layout/process1"/>
    <dgm:cxn modelId="{B901C34B-728A-400F-ACF6-F98836B03725}" srcId="{89499601-DDA5-4376-87C4-EAB3E3E01509}" destId="{6DDD9A08-7168-47A5-BD67-E78DF97D90CE}" srcOrd="2" destOrd="0" parTransId="{9C9C6BFA-1B6A-4644-A35D-96128FFDD253}" sibTransId="{535B8858-7FEF-4CD1-8F29-3F8A24993377}"/>
    <dgm:cxn modelId="{0E20A950-0DF8-4DD2-8CB5-232EC6415E8E}" type="presOf" srcId="{AF42AFE4-445C-497C-BA0D-9242E40AF94C}" destId="{14286372-142A-433C-8B0A-E9A28E2BE298}" srcOrd="0" destOrd="0" presId="urn:microsoft.com/office/officeart/2005/8/layout/process1"/>
    <dgm:cxn modelId="{E89B1E74-12D4-4533-81AD-DED61796353D}" type="presOf" srcId="{89499601-DDA5-4376-87C4-EAB3E3E01509}" destId="{0C5514BB-268E-4120-8CF9-31AB6DA04312}" srcOrd="0" destOrd="0" presId="urn:microsoft.com/office/officeart/2005/8/layout/process1"/>
    <dgm:cxn modelId="{D2CF627A-7560-41B0-A5A6-061F5CAE3AA4}" srcId="{89499601-DDA5-4376-87C4-EAB3E3E01509}" destId="{AF42AFE4-445C-497C-BA0D-9242E40AF94C}" srcOrd="1" destOrd="0" parTransId="{628E4BC6-803F-4F01-8118-2BBBDB86B5A3}" sibTransId="{29EBE8C3-7972-4739-B1CE-D932F7994BF6}"/>
    <dgm:cxn modelId="{D29DB888-B07B-4557-8CC8-ADDC0FD1E7BA}" type="presOf" srcId="{706A9E72-DC0F-42AD-9449-DF12008CDC75}" destId="{7871B045-B085-4BD8-B0A5-DBB3F686E855}" srcOrd="0" destOrd="0" presId="urn:microsoft.com/office/officeart/2005/8/layout/process1"/>
    <dgm:cxn modelId="{0B472589-4CFA-4BA9-94CE-7D6DA5E7CB6F}" type="presOf" srcId="{6DDD9A08-7168-47A5-BD67-E78DF97D90CE}" destId="{5BE99813-6D05-44DE-86D6-916E1C9A1FD2}" srcOrd="0" destOrd="0" presId="urn:microsoft.com/office/officeart/2005/8/layout/process1"/>
    <dgm:cxn modelId="{8BF3D6A7-93BF-4BE1-BD59-A2C4897F538A}" type="presOf" srcId="{29EBE8C3-7972-4739-B1CE-D932F7994BF6}" destId="{86CAB7B6-031C-43F2-B31C-75F76099CDDA}" srcOrd="1" destOrd="0" presId="urn:microsoft.com/office/officeart/2005/8/layout/process1"/>
    <dgm:cxn modelId="{8092EF9A-E1A0-4589-8AA5-1F53D4670110}" type="presParOf" srcId="{0C5514BB-268E-4120-8CF9-31AB6DA04312}" destId="{958FA324-2062-43F7-8EF3-4E85E9A630A9}" srcOrd="0" destOrd="0" presId="urn:microsoft.com/office/officeart/2005/8/layout/process1"/>
    <dgm:cxn modelId="{9F70A8F6-2E0A-40A2-B500-67C33A146E19}" type="presParOf" srcId="{0C5514BB-268E-4120-8CF9-31AB6DA04312}" destId="{7871B045-B085-4BD8-B0A5-DBB3F686E855}" srcOrd="1" destOrd="0" presId="urn:microsoft.com/office/officeart/2005/8/layout/process1"/>
    <dgm:cxn modelId="{D4C2D840-FA65-40FF-97DF-D65D0ED5548E}" type="presParOf" srcId="{7871B045-B085-4BD8-B0A5-DBB3F686E855}" destId="{3E6C1DA0-E5D8-4B7B-B675-6395BEF71DF4}" srcOrd="0" destOrd="0" presId="urn:microsoft.com/office/officeart/2005/8/layout/process1"/>
    <dgm:cxn modelId="{BE8FCB68-434D-4020-8CCA-452382F6446E}" type="presParOf" srcId="{0C5514BB-268E-4120-8CF9-31AB6DA04312}" destId="{14286372-142A-433C-8B0A-E9A28E2BE298}" srcOrd="2" destOrd="0" presId="urn:microsoft.com/office/officeart/2005/8/layout/process1"/>
    <dgm:cxn modelId="{A81BF4A5-677F-4F37-BA36-53E5EBC8E2B8}" type="presParOf" srcId="{0C5514BB-268E-4120-8CF9-31AB6DA04312}" destId="{7F9842F9-4B25-459F-834D-DEA7B5314FDD}" srcOrd="3" destOrd="0" presId="urn:microsoft.com/office/officeart/2005/8/layout/process1"/>
    <dgm:cxn modelId="{B2992A30-E387-40CA-8BA5-CBC2F15697CD}" type="presParOf" srcId="{7F9842F9-4B25-459F-834D-DEA7B5314FDD}" destId="{86CAB7B6-031C-43F2-B31C-75F76099CDDA}" srcOrd="0" destOrd="0" presId="urn:microsoft.com/office/officeart/2005/8/layout/process1"/>
    <dgm:cxn modelId="{D89CBFEE-A3A9-424E-945C-49036E7A09E3}" type="presParOf" srcId="{0C5514BB-268E-4120-8CF9-31AB6DA04312}" destId="{5BE99813-6D05-44DE-86D6-916E1C9A1FD2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DBD10C0-0283-4DA1-8F22-918CF760EDA7}" type="doc">
      <dgm:prSet loTypeId="urn:microsoft.com/office/officeart/2005/8/layout/hList1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l-GR"/>
        </a:p>
      </dgm:t>
    </dgm:pt>
    <dgm:pt modelId="{498A66F9-06AB-48AD-B588-B9208CF7478E}">
      <dgm:prSet phldrT="[Κείμενο]" custT="1"/>
      <dgm:spPr/>
      <dgm:t>
        <a:bodyPr/>
        <a:lstStyle/>
        <a:p>
          <a:pPr>
            <a:buNone/>
          </a:pPr>
          <a:r>
            <a:rPr lang="el-GR" sz="2200" b="1" dirty="0" err="1">
              <a:solidFill>
                <a:schemeClr val="bg1"/>
              </a:solidFill>
            </a:rPr>
            <a:t>Μακροδομές</a:t>
          </a:r>
          <a:r>
            <a:rPr lang="el-GR" sz="2200" b="1" dirty="0">
              <a:solidFill>
                <a:schemeClr val="bg1"/>
              </a:solidFill>
            </a:rPr>
            <a:t>:</a:t>
          </a:r>
          <a:endParaRPr lang="el-GR" sz="2200" dirty="0">
            <a:solidFill>
              <a:schemeClr val="bg1"/>
            </a:solidFill>
          </a:endParaRPr>
        </a:p>
      </dgm:t>
    </dgm:pt>
    <dgm:pt modelId="{42EA367E-7AE0-4D4F-8762-4E4140AF12FC}" type="parTrans" cxnId="{9BD68374-7D0B-49E7-B9BD-D07CB9DF26D7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6A804520-0346-4CE2-9094-E9DAAC512B01}" type="sibTrans" cxnId="{9BD68374-7D0B-49E7-B9BD-D07CB9DF26D7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D9A105FD-9771-4FD7-AC06-B445E0F91B42}">
      <dgm:prSet phldrT="[Κείμενο]" custT="1"/>
      <dgm:spPr/>
      <dgm:t>
        <a:bodyPr/>
        <a:lstStyle/>
        <a:p>
          <a:r>
            <a:rPr lang="el-GR" sz="1600" dirty="0">
              <a:solidFill>
                <a:schemeClr val="accent6">
                  <a:lumMod val="50000"/>
                </a:schemeClr>
              </a:solidFill>
            </a:rPr>
            <a:t>Θέματα (</a:t>
          </a:r>
          <a:r>
            <a:rPr lang="el-GR" sz="1600" dirty="0" err="1">
              <a:solidFill>
                <a:schemeClr val="accent6">
                  <a:lumMod val="50000"/>
                </a:schemeClr>
              </a:solidFill>
            </a:rPr>
            <a:t>topics</a:t>
          </a:r>
          <a:r>
            <a:rPr lang="el-GR" sz="1600" dirty="0">
              <a:solidFill>
                <a:schemeClr val="accent6">
                  <a:lumMod val="50000"/>
                </a:schemeClr>
              </a:solidFill>
            </a:rPr>
            <a:t>) και </a:t>
          </a:r>
          <a:r>
            <a:rPr lang="el-GR" sz="1600" dirty="0" err="1">
              <a:solidFill>
                <a:schemeClr val="accent6">
                  <a:lumMod val="50000"/>
                </a:schemeClr>
              </a:solidFill>
            </a:rPr>
            <a:t>μακροπροτάσεις</a:t>
          </a:r>
          <a:endParaRPr lang="el-GR" sz="1600" dirty="0">
            <a:solidFill>
              <a:schemeClr val="accent6">
                <a:lumMod val="50000"/>
              </a:schemeClr>
            </a:solidFill>
          </a:endParaRPr>
        </a:p>
      </dgm:t>
    </dgm:pt>
    <dgm:pt modelId="{BE993E06-2C58-4A73-B606-8CF0C6F52A8E}" type="parTrans" cxnId="{FFAABBFF-6B91-4565-965A-EA8379D7180E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2DCD0A63-7DDF-428F-BE72-127FBA28A0F3}" type="sibTrans" cxnId="{FFAABBFF-6B91-4565-965A-EA8379D7180E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39EA1FB0-E155-4A15-B728-8FF07ED8C1A7}">
      <dgm:prSet phldrT="[Κείμενο]" custT="1"/>
      <dgm:spPr/>
      <dgm:t>
        <a:bodyPr/>
        <a:lstStyle/>
        <a:p>
          <a:pPr>
            <a:buNone/>
          </a:pPr>
          <a:r>
            <a:rPr lang="el-GR" sz="2200" b="1" dirty="0">
              <a:solidFill>
                <a:schemeClr val="bg1"/>
              </a:solidFill>
            </a:rPr>
            <a:t>Υπερδομές</a:t>
          </a:r>
          <a:r>
            <a:rPr lang="el-GR" sz="2800" b="1" dirty="0">
              <a:solidFill>
                <a:schemeClr val="bg1"/>
              </a:solidFill>
            </a:rPr>
            <a:t>:</a:t>
          </a:r>
          <a:endParaRPr lang="el-GR" sz="2800" dirty="0">
            <a:solidFill>
              <a:schemeClr val="bg1"/>
            </a:solidFill>
          </a:endParaRPr>
        </a:p>
      </dgm:t>
    </dgm:pt>
    <dgm:pt modelId="{CFD0D567-8B0C-4E2F-B07F-A3864F0AFCB9}" type="parTrans" cxnId="{0FA27056-800A-45D5-B22F-CC45EAE66AC9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ECB16F4E-DA36-49DD-AC5E-64DC0065A1D5}" type="sibTrans" cxnId="{0FA27056-800A-45D5-B22F-CC45EAE66AC9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7789A268-B19A-4231-AC2F-FEDE7FDD827A}">
      <dgm:prSet phldrT="[Κείμενο]" custT="1"/>
      <dgm:spPr/>
      <dgm:t>
        <a:bodyPr/>
        <a:lstStyle/>
        <a:p>
          <a:r>
            <a:rPr lang="el-GR" sz="1600" dirty="0">
              <a:solidFill>
                <a:schemeClr val="accent6">
                  <a:lumMod val="50000"/>
                </a:schemeClr>
              </a:solidFill>
            </a:rPr>
            <a:t>Σχηματικές κατηγορίες (π.χ. αφηγηματικά σχήματα, </a:t>
          </a:r>
          <a:r>
            <a:rPr lang="el-GR" sz="1600" dirty="0" err="1">
              <a:solidFill>
                <a:schemeClr val="accent6">
                  <a:lumMod val="50000"/>
                </a:schemeClr>
              </a:solidFill>
            </a:rPr>
            <a:t>επιχειρηματολογικές</a:t>
          </a:r>
          <a:r>
            <a:rPr lang="el-GR" sz="1600" dirty="0">
              <a:solidFill>
                <a:schemeClr val="accent6">
                  <a:lumMod val="50000"/>
                </a:schemeClr>
              </a:solidFill>
            </a:rPr>
            <a:t> δομές)</a:t>
          </a:r>
        </a:p>
      </dgm:t>
    </dgm:pt>
    <dgm:pt modelId="{3C19B70B-1C0A-47C7-8193-85DAD8228146}" type="parTrans" cxnId="{A74756B0-B020-405A-BDA1-1B6F79104DD1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45C1A0F2-B7BC-4ED7-9F12-0BA2E9B0A745}" type="sibTrans" cxnId="{A74756B0-B020-405A-BDA1-1B6F79104DD1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686803C9-6C74-4443-AA42-E622198449D1}">
      <dgm:prSet phldrT="[Κείμενο]" custT="1"/>
      <dgm:spPr/>
      <dgm:t>
        <a:bodyPr/>
        <a:lstStyle/>
        <a:p>
          <a:r>
            <a:rPr lang="el-GR" sz="1600" b="0" dirty="0">
              <a:solidFill>
                <a:schemeClr val="accent6">
                  <a:lumMod val="50000"/>
                </a:schemeClr>
              </a:solidFill>
            </a:rPr>
            <a:t>Σημασιολογικές: Επιλογές λέξεων, προτάσεων, σημασιολογικοί ρόλοι</a:t>
          </a:r>
        </a:p>
      </dgm:t>
    </dgm:pt>
    <dgm:pt modelId="{FFEAC906-46E7-4075-B465-A4CC9BF43EFC}" type="sibTrans" cxnId="{0F66EE8C-19D7-41BE-97DE-097F703AD837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50075EF1-C38F-4670-AB2D-3B02F3065FF9}" type="parTrans" cxnId="{0F66EE8C-19D7-41BE-97DE-097F703AD837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B0B8847A-4E2D-4E95-80E9-D7ACECFC33D8}">
      <dgm:prSet phldrT="[Κείμενο]" custT="1"/>
      <dgm:spPr/>
      <dgm:t>
        <a:bodyPr/>
        <a:lstStyle/>
        <a:p>
          <a:r>
            <a:rPr lang="el-GR" sz="2200" b="1" dirty="0" err="1">
              <a:solidFill>
                <a:schemeClr val="bg1"/>
              </a:solidFill>
            </a:rPr>
            <a:t>Μικροδομές</a:t>
          </a:r>
          <a:endParaRPr lang="el-GR" sz="2200" dirty="0">
            <a:solidFill>
              <a:schemeClr val="bg1"/>
            </a:solidFill>
          </a:endParaRPr>
        </a:p>
      </dgm:t>
    </dgm:pt>
    <dgm:pt modelId="{9C706B91-BCBF-4CA8-B228-CED3C7478C19}" type="sibTrans" cxnId="{F4D570D0-522A-48CA-90B7-5E4484CCF564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48D0418A-F62C-43BE-8AC5-7BEF27FC25F8}" type="parTrans" cxnId="{F4D570D0-522A-48CA-90B7-5E4484CCF564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3BD980D8-CEA2-45CD-9749-06856C74473E}">
      <dgm:prSet phldrT="[Κείμενο]" custT="1"/>
      <dgm:spPr/>
      <dgm:t>
        <a:bodyPr/>
        <a:lstStyle/>
        <a:p>
          <a:r>
            <a:rPr lang="el-GR" sz="1600" dirty="0">
              <a:solidFill>
                <a:schemeClr val="accent6">
                  <a:lumMod val="50000"/>
                </a:schemeClr>
              </a:solidFill>
            </a:rPr>
            <a:t>Τι θεωρείται σημαντικό; Τι τονίζεται;</a:t>
          </a:r>
        </a:p>
      </dgm:t>
    </dgm:pt>
    <dgm:pt modelId="{36335CBC-37BE-4C28-90EB-9A14D1A03AED}" type="parTrans" cxnId="{B687F40E-4C6D-40B8-99D9-4C98F48BB7EF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A6DAFE5A-9B3B-4297-9394-271804E81822}" type="sibTrans" cxnId="{B687F40E-4C6D-40B8-99D9-4C98F48BB7EF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2BA574F8-554D-463C-A0E6-351FE199733D}">
      <dgm:prSet phldrT="[Κείμενο]" custT="1"/>
      <dgm:spPr/>
      <dgm:t>
        <a:bodyPr/>
        <a:lstStyle/>
        <a:p>
          <a:r>
            <a:rPr lang="de-DE" sz="1600" dirty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el-GR" sz="1600" dirty="0">
              <a:solidFill>
                <a:schemeClr val="accent6">
                  <a:lumMod val="50000"/>
                </a:schemeClr>
              </a:solidFill>
            </a:rPr>
            <a:t>Συμβατικοί τρόποι οργάνωσης κειμένων</a:t>
          </a:r>
        </a:p>
      </dgm:t>
    </dgm:pt>
    <dgm:pt modelId="{3606C522-6BB1-4FA0-BD7B-82EF2A3D8416}" type="parTrans" cxnId="{EFE21CF0-61C1-4CA6-8BFD-450F60931298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3604199C-5C83-4412-9A35-6C4B3D6CE189}" type="sibTrans" cxnId="{EFE21CF0-61C1-4CA6-8BFD-450F60931298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7F9D4B50-5D9E-4EFA-8152-FD6C03E4B7AC}">
      <dgm:prSet custT="1"/>
      <dgm:spPr/>
      <dgm:t>
        <a:bodyPr/>
        <a:lstStyle/>
        <a:p>
          <a:r>
            <a:rPr lang="el-GR" sz="1600" b="0" dirty="0">
              <a:solidFill>
                <a:schemeClr val="accent6">
                  <a:lumMod val="50000"/>
                </a:schemeClr>
              </a:solidFill>
            </a:rPr>
            <a:t>Συντακτικές: Ενεργητική/παθητική φωνή, τοποθέτηση πληροφοριών</a:t>
          </a:r>
        </a:p>
      </dgm:t>
    </dgm:pt>
    <dgm:pt modelId="{C88489C9-4DE3-4081-A21E-916C525FC50E}" type="parTrans" cxnId="{DB056E32-1DF5-4906-881F-93719EB96C7D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75CF3278-4183-4949-BBA2-B4BEA8353F8E}" type="sibTrans" cxnId="{DB056E32-1DF5-4906-881F-93719EB96C7D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FC9D62B7-E32B-49D0-A7DA-C2892DA2319D}">
      <dgm:prSet custT="1"/>
      <dgm:spPr/>
      <dgm:t>
        <a:bodyPr/>
        <a:lstStyle/>
        <a:p>
          <a:r>
            <a:rPr lang="el-GR" sz="1600" b="0">
              <a:solidFill>
                <a:schemeClr val="accent6">
                  <a:lumMod val="50000"/>
                </a:schemeClr>
              </a:solidFill>
            </a:rPr>
            <a:t>Ρητορικές: Μεταφορές, υπερβολές, ευφημισμοί</a:t>
          </a:r>
          <a:endParaRPr lang="el-GR" sz="1600" b="0" dirty="0">
            <a:solidFill>
              <a:schemeClr val="accent6">
                <a:lumMod val="50000"/>
              </a:schemeClr>
            </a:solidFill>
          </a:endParaRPr>
        </a:p>
      </dgm:t>
    </dgm:pt>
    <dgm:pt modelId="{73B997E7-D70A-4A56-AC9A-E86813004CEA}" type="parTrans" cxnId="{38635671-1ACE-4486-8B24-94EDA29A8098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4DAC6280-8AF6-48D8-8123-37455A016900}" type="sibTrans" cxnId="{38635671-1ACE-4486-8B24-94EDA29A8098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7CCBC534-D0DD-431F-9B31-CE526B2267FB}">
      <dgm:prSet custT="1"/>
      <dgm:spPr/>
      <dgm:t>
        <a:bodyPr/>
        <a:lstStyle/>
        <a:p>
          <a:r>
            <a:rPr lang="el-GR" sz="1600" b="0" dirty="0">
              <a:solidFill>
                <a:schemeClr val="accent6">
                  <a:lumMod val="50000"/>
                </a:schemeClr>
              </a:solidFill>
            </a:rPr>
            <a:t>Πραγματολογικές: Προϋποθέσεις, υπαινιγμοί, πολιτική ορθότητα</a:t>
          </a:r>
        </a:p>
      </dgm:t>
    </dgm:pt>
    <dgm:pt modelId="{2ECE8F03-82EE-4D2D-B3C8-090E8EF8DBB9}" type="parTrans" cxnId="{79C2AA55-F742-4F71-8FC0-B89DC6C3D0B2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71FEBDDA-0AA4-4E82-9BC9-2D821FBFCA7D}" type="sibTrans" cxnId="{79C2AA55-F742-4F71-8FC0-B89DC6C3D0B2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A61AF080-F891-487B-A226-034BC73A0F4D}" type="pres">
      <dgm:prSet presAssocID="{4DBD10C0-0283-4DA1-8F22-918CF760EDA7}" presName="Name0" presStyleCnt="0">
        <dgm:presLayoutVars>
          <dgm:dir/>
          <dgm:animLvl val="lvl"/>
          <dgm:resizeHandles val="exact"/>
        </dgm:presLayoutVars>
      </dgm:prSet>
      <dgm:spPr/>
    </dgm:pt>
    <dgm:pt modelId="{5D491F0F-6532-4336-9500-E9ABEBBF9698}" type="pres">
      <dgm:prSet presAssocID="{498A66F9-06AB-48AD-B588-B9208CF7478E}" presName="composite" presStyleCnt="0"/>
      <dgm:spPr/>
    </dgm:pt>
    <dgm:pt modelId="{B785FD79-2FE7-4778-8C7D-FCCA9BA93631}" type="pres">
      <dgm:prSet presAssocID="{498A66F9-06AB-48AD-B588-B9208CF7478E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4270B7E2-29E2-444E-8EFC-C590D588F90E}" type="pres">
      <dgm:prSet presAssocID="{498A66F9-06AB-48AD-B588-B9208CF7478E}" presName="desTx" presStyleLbl="alignAccFollowNode1" presStyleIdx="0" presStyleCnt="3" custLinFactNeighborX="-397" custLinFactNeighborY="-388">
        <dgm:presLayoutVars>
          <dgm:bulletEnabled val="1"/>
        </dgm:presLayoutVars>
      </dgm:prSet>
      <dgm:spPr/>
    </dgm:pt>
    <dgm:pt modelId="{E0511A0C-E3E3-4768-A0C6-E8D352476562}" type="pres">
      <dgm:prSet presAssocID="{6A804520-0346-4CE2-9094-E9DAAC512B01}" presName="space" presStyleCnt="0"/>
      <dgm:spPr/>
    </dgm:pt>
    <dgm:pt modelId="{8BB2028A-B0B5-4BEC-8CFF-DCE074739945}" type="pres">
      <dgm:prSet presAssocID="{39EA1FB0-E155-4A15-B728-8FF07ED8C1A7}" presName="composite" presStyleCnt="0"/>
      <dgm:spPr/>
    </dgm:pt>
    <dgm:pt modelId="{D6CDAA2A-0594-4192-AD88-5166350FE76F}" type="pres">
      <dgm:prSet presAssocID="{39EA1FB0-E155-4A15-B728-8FF07ED8C1A7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92C8E8EC-7065-409E-B41A-EC481C10ACC7}" type="pres">
      <dgm:prSet presAssocID="{39EA1FB0-E155-4A15-B728-8FF07ED8C1A7}" presName="desTx" presStyleLbl="alignAccFollowNode1" presStyleIdx="1" presStyleCnt="3">
        <dgm:presLayoutVars>
          <dgm:bulletEnabled val="1"/>
        </dgm:presLayoutVars>
      </dgm:prSet>
      <dgm:spPr/>
    </dgm:pt>
    <dgm:pt modelId="{39522EEA-64FB-4440-8458-EF2D0088D7DE}" type="pres">
      <dgm:prSet presAssocID="{ECB16F4E-DA36-49DD-AC5E-64DC0065A1D5}" presName="space" presStyleCnt="0"/>
      <dgm:spPr/>
    </dgm:pt>
    <dgm:pt modelId="{16F7E6A5-4A61-4B20-8D90-77F4A9A8B93F}" type="pres">
      <dgm:prSet presAssocID="{B0B8847A-4E2D-4E95-80E9-D7ACECFC33D8}" presName="composite" presStyleCnt="0"/>
      <dgm:spPr/>
    </dgm:pt>
    <dgm:pt modelId="{A715FA37-69B0-41FE-BFCA-A2B01C2AB033}" type="pres">
      <dgm:prSet presAssocID="{B0B8847A-4E2D-4E95-80E9-D7ACECFC33D8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677DC7F3-A4CA-424C-94DC-3A599EBD1BF8}" type="pres">
      <dgm:prSet presAssocID="{B0B8847A-4E2D-4E95-80E9-D7ACECFC33D8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B687F40E-4C6D-40B8-99D9-4C98F48BB7EF}" srcId="{498A66F9-06AB-48AD-B588-B9208CF7478E}" destId="{3BD980D8-CEA2-45CD-9749-06856C74473E}" srcOrd="1" destOrd="0" parTransId="{36335CBC-37BE-4C28-90EB-9A14D1A03AED}" sibTransId="{A6DAFE5A-9B3B-4297-9394-271804E81822}"/>
    <dgm:cxn modelId="{DB056E32-1DF5-4906-881F-93719EB96C7D}" srcId="{B0B8847A-4E2D-4E95-80E9-D7ACECFC33D8}" destId="{7F9D4B50-5D9E-4EFA-8152-FD6C03E4B7AC}" srcOrd="1" destOrd="0" parTransId="{C88489C9-4DE3-4081-A21E-916C525FC50E}" sibTransId="{75CF3278-4183-4949-BBA2-B4BEA8353F8E}"/>
    <dgm:cxn modelId="{C6AD4267-875F-4435-8A81-02D943E0376B}" type="presOf" srcId="{7F9D4B50-5D9E-4EFA-8152-FD6C03E4B7AC}" destId="{677DC7F3-A4CA-424C-94DC-3A599EBD1BF8}" srcOrd="0" destOrd="1" presId="urn:microsoft.com/office/officeart/2005/8/layout/hList1"/>
    <dgm:cxn modelId="{9F210A4E-39F5-4D69-B1B8-F06B7C70AA0C}" type="presOf" srcId="{39EA1FB0-E155-4A15-B728-8FF07ED8C1A7}" destId="{D6CDAA2A-0594-4192-AD88-5166350FE76F}" srcOrd="0" destOrd="0" presId="urn:microsoft.com/office/officeart/2005/8/layout/hList1"/>
    <dgm:cxn modelId="{3F383F51-9F45-43C0-AF3F-FCB9A5B2F091}" type="presOf" srcId="{B0B8847A-4E2D-4E95-80E9-D7ACECFC33D8}" destId="{A715FA37-69B0-41FE-BFCA-A2B01C2AB033}" srcOrd="0" destOrd="0" presId="urn:microsoft.com/office/officeart/2005/8/layout/hList1"/>
    <dgm:cxn modelId="{38635671-1ACE-4486-8B24-94EDA29A8098}" srcId="{B0B8847A-4E2D-4E95-80E9-D7ACECFC33D8}" destId="{FC9D62B7-E32B-49D0-A7DA-C2892DA2319D}" srcOrd="2" destOrd="0" parTransId="{73B997E7-D70A-4A56-AC9A-E86813004CEA}" sibTransId="{4DAC6280-8AF6-48D8-8123-37455A016900}"/>
    <dgm:cxn modelId="{9BD68374-7D0B-49E7-B9BD-D07CB9DF26D7}" srcId="{4DBD10C0-0283-4DA1-8F22-918CF760EDA7}" destId="{498A66F9-06AB-48AD-B588-B9208CF7478E}" srcOrd="0" destOrd="0" parTransId="{42EA367E-7AE0-4D4F-8762-4E4140AF12FC}" sibTransId="{6A804520-0346-4CE2-9094-E9DAAC512B01}"/>
    <dgm:cxn modelId="{79C2AA55-F742-4F71-8FC0-B89DC6C3D0B2}" srcId="{B0B8847A-4E2D-4E95-80E9-D7ACECFC33D8}" destId="{7CCBC534-D0DD-431F-9B31-CE526B2267FB}" srcOrd="3" destOrd="0" parTransId="{2ECE8F03-82EE-4D2D-B3C8-090E8EF8DBB9}" sibTransId="{71FEBDDA-0AA4-4E82-9BC9-2D821FBFCA7D}"/>
    <dgm:cxn modelId="{0FA27056-800A-45D5-B22F-CC45EAE66AC9}" srcId="{4DBD10C0-0283-4DA1-8F22-918CF760EDA7}" destId="{39EA1FB0-E155-4A15-B728-8FF07ED8C1A7}" srcOrd="1" destOrd="0" parTransId="{CFD0D567-8B0C-4E2F-B07F-A3864F0AFCB9}" sibTransId="{ECB16F4E-DA36-49DD-AC5E-64DC0065A1D5}"/>
    <dgm:cxn modelId="{3DA5767A-A0FA-4ACE-8D62-AE1DF0CBA21E}" type="presOf" srcId="{7789A268-B19A-4231-AC2F-FEDE7FDD827A}" destId="{92C8E8EC-7065-409E-B41A-EC481C10ACC7}" srcOrd="0" destOrd="0" presId="urn:microsoft.com/office/officeart/2005/8/layout/hList1"/>
    <dgm:cxn modelId="{3E8ED485-3B4B-413E-B25E-6C8B8E5D1A22}" type="presOf" srcId="{686803C9-6C74-4443-AA42-E622198449D1}" destId="{677DC7F3-A4CA-424C-94DC-3A599EBD1BF8}" srcOrd="0" destOrd="0" presId="urn:microsoft.com/office/officeart/2005/8/layout/hList1"/>
    <dgm:cxn modelId="{0F66EE8C-19D7-41BE-97DE-097F703AD837}" srcId="{B0B8847A-4E2D-4E95-80E9-D7ACECFC33D8}" destId="{686803C9-6C74-4443-AA42-E622198449D1}" srcOrd="0" destOrd="0" parTransId="{50075EF1-C38F-4670-AB2D-3B02F3065FF9}" sibTransId="{FFEAC906-46E7-4075-B465-A4CC9BF43EFC}"/>
    <dgm:cxn modelId="{D91B759C-2741-4945-BA2A-E9D129102B00}" type="presOf" srcId="{4DBD10C0-0283-4DA1-8F22-918CF760EDA7}" destId="{A61AF080-F891-487B-A226-034BC73A0F4D}" srcOrd="0" destOrd="0" presId="urn:microsoft.com/office/officeart/2005/8/layout/hList1"/>
    <dgm:cxn modelId="{B3E4309D-AFA0-458C-9422-29E3182909AF}" type="presOf" srcId="{FC9D62B7-E32B-49D0-A7DA-C2892DA2319D}" destId="{677DC7F3-A4CA-424C-94DC-3A599EBD1BF8}" srcOrd="0" destOrd="2" presId="urn:microsoft.com/office/officeart/2005/8/layout/hList1"/>
    <dgm:cxn modelId="{A74756B0-B020-405A-BDA1-1B6F79104DD1}" srcId="{39EA1FB0-E155-4A15-B728-8FF07ED8C1A7}" destId="{7789A268-B19A-4231-AC2F-FEDE7FDD827A}" srcOrd="0" destOrd="0" parTransId="{3C19B70B-1C0A-47C7-8193-85DAD8228146}" sibTransId="{45C1A0F2-B7BC-4ED7-9F12-0BA2E9B0A745}"/>
    <dgm:cxn modelId="{7CD40EC2-832A-49F3-847B-8214920BDF79}" type="presOf" srcId="{498A66F9-06AB-48AD-B588-B9208CF7478E}" destId="{B785FD79-2FE7-4778-8C7D-FCCA9BA93631}" srcOrd="0" destOrd="0" presId="urn:microsoft.com/office/officeart/2005/8/layout/hList1"/>
    <dgm:cxn modelId="{7180ADC8-9B6C-4F98-A958-F9A2874D8633}" type="presOf" srcId="{3BD980D8-CEA2-45CD-9749-06856C74473E}" destId="{4270B7E2-29E2-444E-8EFC-C590D588F90E}" srcOrd="0" destOrd="1" presId="urn:microsoft.com/office/officeart/2005/8/layout/hList1"/>
    <dgm:cxn modelId="{F4D570D0-522A-48CA-90B7-5E4484CCF564}" srcId="{4DBD10C0-0283-4DA1-8F22-918CF760EDA7}" destId="{B0B8847A-4E2D-4E95-80E9-D7ACECFC33D8}" srcOrd="2" destOrd="0" parTransId="{48D0418A-F62C-43BE-8AC5-7BEF27FC25F8}" sibTransId="{9C706B91-BCBF-4CA8-B228-CED3C7478C19}"/>
    <dgm:cxn modelId="{2206A2D0-2A50-459D-89B6-450FCAB33810}" type="presOf" srcId="{7CCBC534-D0DD-431F-9B31-CE526B2267FB}" destId="{677DC7F3-A4CA-424C-94DC-3A599EBD1BF8}" srcOrd="0" destOrd="3" presId="urn:microsoft.com/office/officeart/2005/8/layout/hList1"/>
    <dgm:cxn modelId="{3E4001D9-2614-4562-9850-32223F96A883}" type="presOf" srcId="{D9A105FD-9771-4FD7-AC06-B445E0F91B42}" destId="{4270B7E2-29E2-444E-8EFC-C590D588F90E}" srcOrd="0" destOrd="0" presId="urn:microsoft.com/office/officeart/2005/8/layout/hList1"/>
    <dgm:cxn modelId="{D03B9EEC-78D5-4F2D-B353-4A649E233770}" type="presOf" srcId="{2BA574F8-554D-463C-A0E6-351FE199733D}" destId="{92C8E8EC-7065-409E-B41A-EC481C10ACC7}" srcOrd="0" destOrd="1" presId="urn:microsoft.com/office/officeart/2005/8/layout/hList1"/>
    <dgm:cxn modelId="{EFE21CF0-61C1-4CA6-8BFD-450F60931298}" srcId="{39EA1FB0-E155-4A15-B728-8FF07ED8C1A7}" destId="{2BA574F8-554D-463C-A0E6-351FE199733D}" srcOrd="1" destOrd="0" parTransId="{3606C522-6BB1-4FA0-BD7B-82EF2A3D8416}" sibTransId="{3604199C-5C83-4412-9A35-6C4B3D6CE189}"/>
    <dgm:cxn modelId="{FFAABBFF-6B91-4565-965A-EA8379D7180E}" srcId="{498A66F9-06AB-48AD-B588-B9208CF7478E}" destId="{D9A105FD-9771-4FD7-AC06-B445E0F91B42}" srcOrd="0" destOrd="0" parTransId="{BE993E06-2C58-4A73-B606-8CF0C6F52A8E}" sibTransId="{2DCD0A63-7DDF-428F-BE72-127FBA28A0F3}"/>
    <dgm:cxn modelId="{D656D705-10A5-4EB6-BD6E-7DDC96C98B04}" type="presParOf" srcId="{A61AF080-F891-487B-A226-034BC73A0F4D}" destId="{5D491F0F-6532-4336-9500-E9ABEBBF9698}" srcOrd="0" destOrd="0" presId="urn:microsoft.com/office/officeart/2005/8/layout/hList1"/>
    <dgm:cxn modelId="{6D394BF0-2795-4433-B424-7F6634ECEE62}" type="presParOf" srcId="{5D491F0F-6532-4336-9500-E9ABEBBF9698}" destId="{B785FD79-2FE7-4778-8C7D-FCCA9BA93631}" srcOrd="0" destOrd="0" presId="urn:microsoft.com/office/officeart/2005/8/layout/hList1"/>
    <dgm:cxn modelId="{5B0E0B14-E1B1-4958-81C2-CD52BDC23529}" type="presParOf" srcId="{5D491F0F-6532-4336-9500-E9ABEBBF9698}" destId="{4270B7E2-29E2-444E-8EFC-C590D588F90E}" srcOrd="1" destOrd="0" presId="urn:microsoft.com/office/officeart/2005/8/layout/hList1"/>
    <dgm:cxn modelId="{D1DE15C5-3DA0-433B-BBD2-2BB0B0BF0638}" type="presParOf" srcId="{A61AF080-F891-487B-A226-034BC73A0F4D}" destId="{E0511A0C-E3E3-4768-A0C6-E8D352476562}" srcOrd="1" destOrd="0" presId="urn:microsoft.com/office/officeart/2005/8/layout/hList1"/>
    <dgm:cxn modelId="{E6FFDFFB-CDAE-403B-9C71-3DFD547F2C0D}" type="presParOf" srcId="{A61AF080-F891-487B-A226-034BC73A0F4D}" destId="{8BB2028A-B0B5-4BEC-8CFF-DCE074739945}" srcOrd="2" destOrd="0" presId="urn:microsoft.com/office/officeart/2005/8/layout/hList1"/>
    <dgm:cxn modelId="{A5B85D93-22B4-43AF-A602-48A6E706C418}" type="presParOf" srcId="{8BB2028A-B0B5-4BEC-8CFF-DCE074739945}" destId="{D6CDAA2A-0594-4192-AD88-5166350FE76F}" srcOrd="0" destOrd="0" presId="urn:microsoft.com/office/officeart/2005/8/layout/hList1"/>
    <dgm:cxn modelId="{FDDB1939-E629-43A7-B28A-860126255CAF}" type="presParOf" srcId="{8BB2028A-B0B5-4BEC-8CFF-DCE074739945}" destId="{92C8E8EC-7065-409E-B41A-EC481C10ACC7}" srcOrd="1" destOrd="0" presId="urn:microsoft.com/office/officeart/2005/8/layout/hList1"/>
    <dgm:cxn modelId="{A9361EA2-9875-4C4D-8364-AECA902DA00F}" type="presParOf" srcId="{A61AF080-F891-487B-A226-034BC73A0F4D}" destId="{39522EEA-64FB-4440-8458-EF2D0088D7DE}" srcOrd="3" destOrd="0" presId="urn:microsoft.com/office/officeart/2005/8/layout/hList1"/>
    <dgm:cxn modelId="{41272EBD-9872-4AAC-9DF2-76AF93CCB0D1}" type="presParOf" srcId="{A61AF080-F891-487B-A226-034BC73A0F4D}" destId="{16F7E6A5-4A61-4B20-8D90-77F4A9A8B93F}" srcOrd="4" destOrd="0" presId="urn:microsoft.com/office/officeart/2005/8/layout/hList1"/>
    <dgm:cxn modelId="{C14C03C2-580C-4031-9F05-317AC199E115}" type="presParOf" srcId="{16F7E6A5-4A61-4B20-8D90-77F4A9A8B93F}" destId="{A715FA37-69B0-41FE-BFCA-A2B01C2AB033}" srcOrd="0" destOrd="0" presId="urn:microsoft.com/office/officeart/2005/8/layout/hList1"/>
    <dgm:cxn modelId="{966C5712-ED2E-44A7-9D93-8A2FB607F640}" type="presParOf" srcId="{16F7E6A5-4A61-4B20-8D90-77F4A9A8B93F}" destId="{677DC7F3-A4CA-424C-94DC-3A599EBD1BF8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07C7C57-A072-4B4C-A8D4-48BDD46EAB8F}" type="doc">
      <dgm:prSet loTypeId="urn:microsoft.com/office/officeart/2005/8/layout/cycle4" loCatId="cycl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l-GR"/>
        </a:p>
      </dgm:t>
    </dgm:pt>
    <dgm:pt modelId="{9CEA20FC-8137-4410-8117-1E2CEFF9E387}">
      <dgm:prSet phldrT="[Κείμενο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dirty="0">
              <a:solidFill>
                <a:schemeClr val="bg1"/>
              </a:solidFill>
            </a:rPr>
            <a:t>Τονισμός θετικών πτυχών του "εμείς"</a:t>
          </a:r>
        </a:p>
      </dgm:t>
    </dgm:pt>
    <dgm:pt modelId="{8DDFE416-F7C5-4D28-8E8B-CE6815872A78}" type="parTrans" cxnId="{5DAA1C96-3591-4548-A0B0-0AE80745F52C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344424C7-B527-4EF3-A5F6-727C9F435BC4}" type="sibTrans" cxnId="{5DAA1C96-3591-4548-A0B0-0AE80745F52C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E0E5BCAF-E108-4DB2-BAD6-4DA489821AD5}">
      <dgm:prSet phldrT="[Κείμενο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dirty="0">
              <a:solidFill>
                <a:schemeClr val="bg1"/>
              </a:solidFill>
            </a:rPr>
            <a:t>Υποβάθμιση αρνητικών πτυχών του "εμείς"</a:t>
          </a:r>
        </a:p>
      </dgm:t>
    </dgm:pt>
    <dgm:pt modelId="{AFD3D5EC-2AE2-4A45-B213-57ABFD27C813}" type="parTrans" cxnId="{0E515539-E99D-4D44-822F-605B0720ABD8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57375888-0CEC-4B83-9206-9779DF71C4F3}" type="sibTrans" cxnId="{0E515539-E99D-4D44-822F-605B0720ABD8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DBE435A3-A409-4540-89F3-C27EB56C0F89}">
      <dgm:prSet phldrT="[Κείμενο]"/>
      <dgm:spPr/>
      <dgm:t>
        <a:bodyPr/>
        <a:lstStyle/>
        <a:p>
          <a:r>
            <a:rPr lang="el-GR" dirty="0">
              <a:solidFill>
                <a:schemeClr val="bg1"/>
              </a:solidFill>
            </a:rPr>
            <a:t>Υποβάθμιση θετικών πτυχών του "αυτοί"
</a:t>
          </a:r>
        </a:p>
      </dgm:t>
    </dgm:pt>
    <dgm:pt modelId="{BB43B379-F1E8-4EE0-A34C-145BA28A9B79}" type="parTrans" cxnId="{2E56DF6D-159B-408A-8171-FC840EE1E9A2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02181A6D-C3EF-47D5-A6DE-265E10601EB4}" type="sibTrans" cxnId="{2E56DF6D-159B-408A-8171-FC840EE1E9A2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0F20DB23-AF5A-4188-B679-E99C53445A5F}">
      <dgm:prSet phldrT="[Κείμενο]" phldr="1"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D55F3B3F-7E55-473C-BD5C-A8515814EC80}" type="parTrans" cxnId="{AB1BEDC0-2261-4BE4-8E37-657FC9ADDFCE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F61E4085-5E1F-4463-8A84-966708F5540D}" type="sibTrans" cxnId="{AB1BEDC0-2261-4BE4-8E37-657FC9ADDFCE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2775CEBA-17EA-4D7B-BF1F-D94C9766A1D7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dirty="0">
              <a:solidFill>
                <a:schemeClr val="bg1"/>
              </a:solidFill>
            </a:rPr>
            <a:t>Τονισμός αρνητικών πτυχών του "αυτοί"</a:t>
          </a:r>
        </a:p>
      </dgm:t>
    </dgm:pt>
    <dgm:pt modelId="{E45E02D3-ABBC-414B-ADBB-1722E87E1851}" type="parTrans" cxnId="{988908E4-9BB7-4551-BDB6-3A517DAB989D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74F48035-7C01-48EC-ABAA-5467B9C9B886}" type="sibTrans" cxnId="{988908E4-9BB7-4551-BDB6-3A517DAB989D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FC9084FE-5AF1-4121-B8A6-438D18254830}" type="pres">
      <dgm:prSet presAssocID="{807C7C57-A072-4B4C-A8D4-48BDD46EAB8F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316FDBCA-8BAF-4A40-AA3E-5DEEE47B78AF}" type="pres">
      <dgm:prSet presAssocID="{807C7C57-A072-4B4C-A8D4-48BDD46EAB8F}" presName="children" presStyleCnt="0"/>
      <dgm:spPr/>
    </dgm:pt>
    <dgm:pt modelId="{2F57CD51-1E89-4227-B17D-59C460F27E2B}" type="pres">
      <dgm:prSet presAssocID="{807C7C57-A072-4B4C-A8D4-48BDD46EAB8F}" presName="childPlaceholder" presStyleCnt="0"/>
      <dgm:spPr/>
    </dgm:pt>
    <dgm:pt modelId="{14702C3C-16EA-4015-8600-7B169CCABC8D}" type="pres">
      <dgm:prSet presAssocID="{807C7C57-A072-4B4C-A8D4-48BDD46EAB8F}" presName="circle" presStyleCnt="0"/>
      <dgm:spPr/>
    </dgm:pt>
    <dgm:pt modelId="{CC8F0E94-54E9-4D7C-819F-426DA35DBD97}" type="pres">
      <dgm:prSet presAssocID="{807C7C57-A072-4B4C-A8D4-48BDD46EAB8F}" presName="quadrant1" presStyleLbl="node1" presStyleIdx="0" presStyleCnt="4">
        <dgm:presLayoutVars>
          <dgm:chMax val="1"/>
          <dgm:bulletEnabled val="1"/>
        </dgm:presLayoutVars>
      </dgm:prSet>
      <dgm:spPr>
        <a:prstGeom prst="rect">
          <a:avLst/>
        </a:prstGeom>
      </dgm:spPr>
    </dgm:pt>
    <dgm:pt modelId="{A209B0E7-330C-4EF8-8FFD-74B2D3AE6432}" type="pres">
      <dgm:prSet presAssocID="{807C7C57-A072-4B4C-A8D4-48BDD46EAB8F}" presName="quadrant2" presStyleLbl="node1" presStyleIdx="1" presStyleCnt="4">
        <dgm:presLayoutVars>
          <dgm:chMax val="1"/>
          <dgm:bulletEnabled val="1"/>
        </dgm:presLayoutVars>
      </dgm:prSet>
      <dgm:spPr>
        <a:prstGeom prst="rect">
          <a:avLst/>
        </a:prstGeom>
      </dgm:spPr>
    </dgm:pt>
    <dgm:pt modelId="{A79C68FE-BEEE-430D-AE4E-C14244F0D429}" type="pres">
      <dgm:prSet presAssocID="{807C7C57-A072-4B4C-A8D4-48BDD46EAB8F}" presName="quadrant3" presStyleLbl="node1" presStyleIdx="2" presStyleCnt="4">
        <dgm:presLayoutVars>
          <dgm:chMax val="1"/>
          <dgm:bulletEnabled val="1"/>
        </dgm:presLayoutVars>
      </dgm:prSet>
      <dgm:spPr>
        <a:prstGeom prst="rect">
          <a:avLst/>
        </a:prstGeom>
      </dgm:spPr>
    </dgm:pt>
    <dgm:pt modelId="{D54F09AE-4EAF-428B-8EE7-6B2E81065405}" type="pres">
      <dgm:prSet presAssocID="{807C7C57-A072-4B4C-A8D4-48BDD46EAB8F}" presName="quadrant4" presStyleLbl="node1" presStyleIdx="3" presStyleCnt="4">
        <dgm:presLayoutVars>
          <dgm:chMax val="1"/>
          <dgm:bulletEnabled val="1"/>
        </dgm:presLayoutVars>
      </dgm:prSet>
      <dgm:spPr>
        <a:prstGeom prst="rect">
          <a:avLst/>
        </a:prstGeom>
      </dgm:spPr>
    </dgm:pt>
    <dgm:pt modelId="{73847221-DAE4-46FB-B334-3B7CEAA8A12C}" type="pres">
      <dgm:prSet presAssocID="{807C7C57-A072-4B4C-A8D4-48BDD46EAB8F}" presName="quadrantPlaceholder" presStyleCnt="0"/>
      <dgm:spPr/>
    </dgm:pt>
    <dgm:pt modelId="{CA0BC696-B0F3-450C-A510-E1F72389E587}" type="pres">
      <dgm:prSet presAssocID="{807C7C57-A072-4B4C-A8D4-48BDD46EAB8F}" presName="center1" presStyleLbl="fgShp" presStyleIdx="0" presStyleCnt="2"/>
      <dgm:spPr/>
    </dgm:pt>
    <dgm:pt modelId="{EECB3403-321C-413A-A5E0-CC6F3BF143FA}" type="pres">
      <dgm:prSet presAssocID="{807C7C57-A072-4B4C-A8D4-48BDD46EAB8F}" presName="center2" presStyleLbl="fgShp" presStyleIdx="1" presStyleCnt="2"/>
      <dgm:spPr/>
    </dgm:pt>
  </dgm:ptLst>
  <dgm:cxnLst>
    <dgm:cxn modelId="{A480F00B-5B20-48C4-9BCD-B6075B2FA2A8}" type="presOf" srcId="{807C7C57-A072-4B4C-A8D4-48BDD46EAB8F}" destId="{FC9084FE-5AF1-4121-B8A6-438D18254830}" srcOrd="0" destOrd="0" presId="urn:microsoft.com/office/officeart/2005/8/layout/cycle4"/>
    <dgm:cxn modelId="{0E515539-E99D-4D44-822F-605B0720ABD8}" srcId="{807C7C57-A072-4B4C-A8D4-48BDD46EAB8F}" destId="{E0E5BCAF-E108-4DB2-BAD6-4DA489821AD5}" srcOrd="1" destOrd="0" parTransId="{AFD3D5EC-2AE2-4A45-B213-57ABFD27C813}" sibTransId="{57375888-0CEC-4B83-9206-9779DF71C4F3}"/>
    <dgm:cxn modelId="{6BDB383C-84D6-4B0D-BB4F-57D85A20DBA4}" type="presOf" srcId="{2775CEBA-17EA-4D7B-BF1F-D94C9766A1D7}" destId="{A79C68FE-BEEE-430D-AE4E-C14244F0D429}" srcOrd="0" destOrd="0" presId="urn:microsoft.com/office/officeart/2005/8/layout/cycle4"/>
    <dgm:cxn modelId="{B2EA184B-4270-4791-800E-1C0886BB5227}" type="presOf" srcId="{9CEA20FC-8137-4410-8117-1E2CEFF9E387}" destId="{CC8F0E94-54E9-4D7C-819F-426DA35DBD97}" srcOrd="0" destOrd="0" presId="urn:microsoft.com/office/officeart/2005/8/layout/cycle4"/>
    <dgm:cxn modelId="{2E56DF6D-159B-408A-8171-FC840EE1E9A2}" srcId="{807C7C57-A072-4B4C-A8D4-48BDD46EAB8F}" destId="{DBE435A3-A409-4540-89F3-C27EB56C0F89}" srcOrd="3" destOrd="0" parTransId="{BB43B379-F1E8-4EE0-A34C-145BA28A9B79}" sibTransId="{02181A6D-C3EF-47D5-A6DE-265E10601EB4}"/>
    <dgm:cxn modelId="{5DAA1C96-3591-4548-A0B0-0AE80745F52C}" srcId="{807C7C57-A072-4B4C-A8D4-48BDD46EAB8F}" destId="{9CEA20FC-8137-4410-8117-1E2CEFF9E387}" srcOrd="0" destOrd="0" parTransId="{8DDFE416-F7C5-4D28-8E8B-CE6815872A78}" sibTransId="{344424C7-B527-4EF3-A5F6-727C9F435BC4}"/>
    <dgm:cxn modelId="{46397CAF-58A3-4363-BE30-13CA95830482}" type="presOf" srcId="{E0E5BCAF-E108-4DB2-BAD6-4DA489821AD5}" destId="{A209B0E7-330C-4EF8-8FFD-74B2D3AE6432}" srcOrd="0" destOrd="0" presId="urn:microsoft.com/office/officeart/2005/8/layout/cycle4"/>
    <dgm:cxn modelId="{F4C699B6-2342-468A-A40E-95613AEA108E}" type="presOf" srcId="{DBE435A3-A409-4540-89F3-C27EB56C0F89}" destId="{D54F09AE-4EAF-428B-8EE7-6B2E81065405}" srcOrd="0" destOrd="0" presId="urn:microsoft.com/office/officeart/2005/8/layout/cycle4"/>
    <dgm:cxn modelId="{AB1BEDC0-2261-4BE4-8E37-657FC9ADDFCE}" srcId="{807C7C57-A072-4B4C-A8D4-48BDD46EAB8F}" destId="{0F20DB23-AF5A-4188-B679-E99C53445A5F}" srcOrd="4" destOrd="0" parTransId="{D55F3B3F-7E55-473C-BD5C-A8515814EC80}" sibTransId="{F61E4085-5E1F-4463-8A84-966708F5540D}"/>
    <dgm:cxn modelId="{988908E4-9BB7-4551-BDB6-3A517DAB989D}" srcId="{807C7C57-A072-4B4C-A8D4-48BDD46EAB8F}" destId="{2775CEBA-17EA-4D7B-BF1F-D94C9766A1D7}" srcOrd="2" destOrd="0" parTransId="{E45E02D3-ABBC-414B-ADBB-1722E87E1851}" sibTransId="{74F48035-7C01-48EC-ABAA-5467B9C9B886}"/>
    <dgm:cxn modelId="{C0C3FB98-81FC-4A26-96E5-0F3A339450C5}" type="presParOf" srcId="{FC9084FE-5AF1-4121-B8A6-438D18254830}" destId="{316FDBCA-8BAF-4A40-AA3E-5DEEE47B78AF}" srcOrd="0" destOrd="0" presId="urn:microsoft.com/office/officeart/2005/8/layout/cycle4"/>
    <dgm:cxn modelId="{8C0136D9-AB8A-4D36-9356-71FBE0F60746}" type="presParOf" srcId="{316FDBCA-8BAF-4A40-AA3E-5DEEE47B78AF}" destId="{2F57CD51-1E89-4227-B17D-59C460F27E2B}" srcOrd="0" destOrd="0" presId="urn:microsoft.com/office/officeart/2005/8/layout/cycle4"/>
    <dgm:cxn modelId="{212E6423-373B-466D-9674-B377D9EB285B}" type="presParOf" srcId="{FC9084FE-5AF1-4121-B8A6-438D18254830}" destId="{14702C3C-16EA-4015-8600-7B169CCABC8D}" srcOrd="1" destOrd="0" presId="urn:microsoft.com/office/officeart/2005/8/layout/cycle4"/>
    <dgm:cxn modelId="{FF628163-72CD-4E6B-B08B-6F361C6E8DFD}" type="presParOf" srcId="{14702C3C-16EA-4015-8600-7B169CCABC8D}" destId="{CC8F0E94-54E9-4D7C-819F-426DA35DBD97}" srcOrd="0" destOrd="0" presId="urn:microsoft.com/office/officeart/2005/8/layout/cycle4"/>
    <dgm:cxn modelId="{F6802828-6DEC-453B-B326-D80DD22710D5}" type="presParOf" srcId="{14702C3C-16EA-4015-8600-7B169CCABC8D}" destId="{A209B0E7-330C-4EF8-8FFD-74B2D3AE6432}" srcOrd="1" destOrd="0" presId="urn:microsoft.com/office/officeart/2005/8/layout/cycle4"/>
    <dgm:cxn modelId="{AD8270B7-3F06-499E-B960-0FA634B3657F}" type="presParOf" srcId="{14702C3C-16EA-4015-8600-7B169CCABC8D}" destId="{A79C68FE-BEEE-430D-AE4E-C14244F0D429}" srcOrd="2" destOrd="0" presId="urn:microsoft.com/office/officeart/2005/8/layout/cycle4"/>
    <dgm:cxn modelId="{565AA079-E754-42E0-96C0-F1C88B607E00}" type="presParOf" srcId="{14702C3C-16EA-4015-8600-7B169CCABC8D}" destId="{D54F09AE-4EAF-428B-8EE7-6B2E81065405}" srcOrd="3" destOrd="0" presId="urn:microsoft.com/office/officeart/2005/8/layout/cycle4"/>
    <dgm:cxn modelId="{550C784B-6A65-4554-85A1-E2E837EB1D57}" type="presParOf" srcId="{14702C3C-16EA-4015-8600-7B169CCABC8D}" destId="{73847221-DAE4-46FB-B334-3B7CEAA8A12C}" srcOrd="4" destOrd="0" presId="urn:microsoft.com/office/officeart/2005/8/layout/cycle4"/>
    <dgm:cxn modelId="{9EF23342-747B-4411-A7AA-51A45D7FC5A3}" type="presParOf" srcId="{FC9084FE-5AF1-4121-B8A6-438D18254830}" destId="{CA0BC696-B0F3-450C-A510-E1F72389E587}" srcOrd="2" destOrd="0" presId="urn:microsoft.com/office/officeart/2005/8/layout/cycle4"/>
    <dgm:cxn modelId="{9825D6F4-FE9C-4909-A51E-FB736C2B2FA8}" type="presParOf" srcId="{FC9084FE-5AF1-4121-B8A6-438D18254830}" destId="{EECB3403-321C-413A-A5E0-CC6F3BF143FA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28D6059-70EF-415D-AC79-BBB177259A98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l-GR"/>
        </a:p>
      </dgm:t>
    </dgm:pt>
    <dgm:pt modelId="{F2491C0E-0D97-4206-8B4A-B8CBCBA3A76B}">
      <dgm:prSet phldrT="[Κείμενο]" phldr="0"/>
      <dgm:spPr/>
      <dgm:t>
        <a:bodyPr/>
        <a:lstStyle/>
        <a:p>
          <a:r>
            <a:rPr lang="el-GR"/>
            <a:t>Άμεσο γλωσσικό συγκείμενο </a:t>
          </a:r>
          <a:endParaRPr lang="el-GR" dirty="0"/>
        </a:p>
      </dgm:t>
    </dgm:pt>
    <dgm:pt modelId="{C66D8330-9F98-4A0C-B235-7F119853A6B9}" type="parTrans" cxnId="{7579933C-3688-4DD3-BD0E-5F1CD80AF9BF}">
      <dgm:prSet/>
      <dgm:spPr/>
      <dgm:t>
        <a:bodyPr/>
        <a:lstStyle/>
        <a:p>
          <a:endParaRPr lang="el-GR">
            <a:solidFill>
              <a:schemeClr val="bg1"/>
            </a:solidFill>
          </a:endParaRPr>
        </a:p>
      </dgm:t>
    </dgm:pt>
    <dgm:pt modelId="{B1EC9280-7777-4936-A919-0EF15D1180ED}" type="sibTrans" cxnId="{7579933C-3688-4DD3-BD0E-5F1CD80AF9BF}">
      <dgm:prSet/>
      <dgm:spPr/>
      <dgm:t>
        <a:bodyPr/>
        <a:lstStyle/>
        <a:p>
          <a:endParaRPr lang="el-GR">
            <a:solidFill>
              <a:schemeClr val="bg1"/>
            </a:solidFill>
          </a:endParaRPr>
        </a:p>
      </dgm:t>
    </dgm:pt>
    <dgm:pt modelId="{A45203A0-45D2-4312-8A76-3830B53221B0}">
      <dgm:prSet phldrT="[Κείμενο]" phldr="0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el-GR"/>
            <a:t>Ενδοκειμενικές σχέσεις </a:t>
          </a:r>
          <a:endParaRPr lang="el-GR" dirty="0"/>
        </a:p>
      </dgm:t>
    </dgm:pt>
    <dgm:pt modelId="{EA7B5F27-2A00-45A4-B81A-AA7D1A6EEA80}" type="parTrans" cxnId="{1BBABF18-BD8E-47E1-8B52-A83CBEFE3075}">
      <dgm:prSet/>
      <dgm:spPr/>
      <dgm:t>
        <a:bodyPr/>
        <a:lstStyle/>
        <a:p>
          <a:endParaRPr lang="el-GR">
            <a:solidFill>
              <a:schemeClr val="bg1"/>
            </a:solidFill>
          </a:endParaRPr>
        </a:p>
      </dgm:t>
    </dgm:pt>
    <dgm:pt modelId="{C7C51924-BD25-46B9-B332-8F11636AC3DA}" type="sibTrans" cxnId="{1BBABF18-BD8E-47E1-8B52-A83CBEFE3075}">
      <dgm:prSet/>
      <dgm:spPr/>
      <dgm:t>
        <a:bodyPr/>
        <a:lstStyle/>
        <a:p>
          <a:endParaRPr lang="el-GR">
            <a:solidFill>
              <a:schemeClr val="bg1"/>
            </a:solidFill>
          </a:endParaRPr>
        </a:p>
      </dgm:t>
    </dgm:pt>
    <dgm:pt modelId="{D80C6799-BB43-4210-A5FF-1F2BF308BD5F}">
      <dgm:prSet phldrT="[Κείμενο]" phldr="0"/>
      <dgm:spPr/>
      <dgm:t>
        <a:bodyPr/>
        <a:lstStyle/>
        <a:p>
          <a:r>
            <a:rPr lang="el-GR"/>
            <a:t>Διακειμενικό περικείμενο </a:t>
          </a:r>
          <a:endParaRPr lang="el-GR" dirty="0"/>
        </a:p>
      </dgm:t>
    </dgm:pt>
    <dgm:pt modelId="{A156D583-5C0E-49B3-AEC0-5938013B5307}" type="parTrans" cxnId="{47F24FDD-67D2-40C1-8A75-F3EA51480747}">
      <dgm:prSet/>
      <dgm:spPr/>
      <dgm:t>
        <a:bodyPr/>
        <a:lstStyle/>
        <a:p>
          <a:endParaRPr lang="el-GR">
            <a:solidFill>
              <a:schemeClr val="bg1"/>
            </a:solidFill>
          </a:endParaRPr>
        </a:p>
      </dgm:t>
    </dgm:pt>
    <dgm:pt modelId="{B94C44EC-7459-45BA-9FAF-C72AAFFD5169}" type="sibTrans" cxnId="{47F24FDD-67D2-40C1-8A75-F3EA51480747}">
      <dgm:prSet/>
      <dgm:spPr/>
      <dgm:t>
        <a:bodyPr/>
        <a:lstStyle/>
        <a:p>
          <a:endParaRPr lang="el-GR">
            <a:solidFill>
              <a:schemeClr val="bg1"/>
            </a:solidFill>
          </a:endParaRPr>
        </a:p>
      </dgm:t>
    </dgm:pt>
    <dgm:pt modelId="{AC7D9F0B-9F55-436A-BBEA-06A6C7D73E9C}">
      <dgm:prSet phldrT="[Κείμενο]" phldr="0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el-GR"/>
            <a:t>Διακειμενικές σχέσεις </a:t>
          </a:r>
          <a:endParaRPr lang="el-GR" dirty="0"/>
        </a:p>
      </dgm:t>
    </dgm:pt>
    <dgm:pt modelId="{C39A3BCC-F5CC-4A32-9466-ECEE21517C5F}" type="parTrans" cxnId="{B88FDE87-FD7D-4008-81D4-D1BD4261856B}">
      <dgm:prSet/>
      <dgm:spPr/>
      <dgm:t>
        <a:bodyPr/>
        <a:lstStyle/>
        <a:p>
          <a:endParaRPr lang="el-GR">
            <a:solidFill>
              <a:schemeClr val="bg1"/>
            </a:solidFill>
          </a:endParaRPr>
        </a:p>
      </dgm:t>
    </dgm:pt>
    <dgm:pt modelId="{A0AB0BD8-69D6-416E-A066-D952F93D49A5}" type="sibTrans" cxnId="{B88FDE87-FD7D-4008-81D4-D1BD4261856B}">
      <dgm:prSet/>
      <dgm:spPr/>
      <dgm:t>
        <a:bodyPr/>
        <a:lstStyle/>
        <a:p>
          <a:endParaRPr lang="el-GR">
            <a:solidFill>
              <a:schemeClr val="bg1"/>
            </a:solidFill>
          </a:endParaRPr>
        </a:p>
      </dgm:t>
    </dgm:pt>
    <dgm:pt modelId="{9018D0EE-F10B-4F66-BE74-34019442EAF9}">
      <dgm:prSet phldrT="[Κείμενο]" phldr="0"/>
      <dgm:spPr/>
      <dgm:t>
        <a:bodyPr/>
        <a:lstStyle/>
        <a:p>
          <a:r>
            <a:rPr lang="el-GR"/>
            <a:t>Εξωκειμενικό περικείμενο</a:t>
          </a:r>
          <a:endParaRPr lang="el-GR" dirty="0"/>
        </a:p>
      </dgm:t>
    </dgm:pt>
    <dgm:pt modelId="{11EDA359-D207-4460-AFBD-82AE0F38F34A}" type="parTrans" cxnId="{A1782EB7-113E-4779-9E91-7A25F3B76740}">
      <dgm:prSet/>
      <dgm:spPr/>
      <dgm:t>
        <a:bodyPr/>
        <a:lstStyle/>
        <a:p>
          <a:endParaRPr lang="el-GR">
            <a:solidFill>
              <a:schemeClr val="bg1"/>
            </a:solidFill>
          </a:endParaRPr>
        </a:p>
      </dgm:t>
    </dgm:pt>
    <dgm:pt modelId="{FDF55282-4A4D-4ABF-801F-BE3B1EFC9DF5}" type="sibTrans" cxnId="{A1782EB7-113E-4779-9E91-7A25F3B76740}">
      <dgm:prSet/>
      <dgm:spPr/>
      <dgm:t>
        <a:bodyPr/>
        <a:lstStyle/>
        <a:p>
          <a:endParaRPr lang="el-GR">
            <a:solidFill>
              <a:schemeClr val="bg1"/>
            </a:solidFill>
          </a:endParaRPr>
        </a:p>
      </dgm:t>
    </dgm:pt>
    <dgm:pt modelId="{2694C31B-7353-4746-99E0-B8B9F7617F09}">
      <dgm:prSet phldrT="[Κείμενο]" phldr="0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el-GR"/>
            <a:t>Θεσμικά πλαίσια παραγωγής</a:t>
          </a:r>
          <a:endParaRPr lang="el-GR" dirty="0"/>
        </a:p>
      </dgm:t>
    </dgm:pt>
    <dgm:pt modelId="{E266E562-DE5C-454C-8F9E-B08DFCA0E6FF}" type="parTrans" cxnId="{C5D88765-5DD8-4277-8730-EE33E5513795}">
      <dgm:prSet/>
      <dgm:spPr/>
      <dgm:t>
        <a:bodyPr/>
        <a:lstStyle/>
        <a:p>
          <a:endParaRPr lang="el-GR">
            <a:solidFill>
              <a:schemeClr val="bg1"/>
            </a:solidFill>
          </a:endParaRPr>
        </a:p>
      </dgm:t>
    </dgm:pt>
    <dgm:pt modelId="{22278AF0-029A-44A7-8E72-3093222256DB}" type="sibTrans" cxnId="{C5D88765-5DD8-4277-8730-EE33E5513795}">
      <dgm:prSet/>
      <dgm:spPr/>
      <dgm:t>
        <a:bodyPr/>
        <a:lstStyle/>
        <a:p>
          <a:endParaRPr lang="el-GR">
            <a:solidFill>
              <a:schemeClr val="bg1"/>
            </a:solidFill>
          </a:endParaRPr>
        </a:p>
      </dgm:t>
    </dgm:pt>
    <dgm:pt modelId="{7A775460-282A-4A3D-9ED3-3D714C94FD6E}">
      <dgm:prSet phldrT="[Κείμενο]" phldr="0"/>
      <dgm:spPr/>
      <dgm:t>
        <a:bodyPr/>
        <a:lstStyle/>
        <a:p>
          <a:r>
            <a:rPr lang="el-GR"/>
            <a:t>Ιστορικό πλαίσιο </a:t>
          </a:r>
          <a:endParaRPr lang="el-GR" dirty="0"/>
        </a:p>
      </dgm:t>
    </dgm:pt>
    <dgm:pt modelId="{E72C13A4-D1CF-4691-8950-79D7802667F8}" type="parTrans" cxnId="{A11BFD6D-D48F-45E5-B4F5-AC482CC2FA10}">
      <dgm:prSet/>
      <dgm:spPr/>
      <dgm:t>
        <a:bodyPr/>
        <a:lstStyle/>
        <a:p>
          <a:endParaRPr lang="el-GR">
            <a:solidFill>
              <a:schemeClr val="bg1"/>
            </a:solidFill>
          </a:endParaRPr>
        </a:p>
      </dgm:t>
    </dgm:pt>
    <dgm:pt modelId="{F45BEECE-0F6D-497C-8BA2-59B33C117956}" type="sibTrans" cxnId="{A11BFD6D-D48F-45E5-B4F5-AC482CC2FA10}">
      <dgm:prSet/>
      <dgm:spPr/>
      <dgm:t>
        <a:bodyPr/>
        <a:lstStyle/>
        <a:p>
          <a:endParaRPr lang="el-GR">
            <a:solidFill>
              <a:schemeClr val="bg1"/>
            </a:solidFill>
          </a:endParaRPr>
        </a:p>
      </dgm:t>
    </dgm:pt>
    <dgm:pt modelId="{B9359C96-E8B3-4595-B129-DD9113CD408C}">
      <dgm:prSet phldrT="[Κείμενο]" phldr="0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el-GR"/>
            <a:t>Πολιτικές, οικονομικές, κοινωνικές συνθήκες</a:t>
          </a:r>
          <a:endParaRPr lang="el-GR" dirty="0"/>
        </a:p>
      </dgm:t>
    </dgm:pt>
    <dgm:pt modelId="{54F18CC5-59E5-46AA-A63E-8FEA07E937F3}" type="parTrans" cxnId="{1D392AC6-50F4-4975-A8D9-F7762FD7E7C2}">
      <dgm:prSet/>
      <dgm:spPr/>
      <dgm:t>
        <a:bodyPr/>
        <a:lstStyle/>
        <a:p>
          <a:endParaRPr lang="el-GR">
            <a:solidFill>
              <a:schemeClr val="bg1"/>
            </a:solidFill>
          </a:endParaRPr>
        </a:p>
      </dgm:t>
    </dgm:pt>
    <dgm:pt modelId="{AEFC9C04-571B-4C45-9822-2B0B3C407882}" type="sibTrans" cxnId="{1D392AC6-50F4-4975-A8D9-F7762FD7E7C2}">
      <dgm:prSet/>
      <dgm:spPr/>
      <dgm:t>
        <a:bodyPr/>
        <a:lstStyle/>
        <a:p>
          <a:endParaRPr lang="el-GR">
            <a:solidFill>
              <a:schemeClr val="bg1"/>
            </a:solidFill>
          </a:endParaRPr>
        </a:p>
      </dgm:t>
    </dgm:pt>
    <dgm:pt modelId="{E7AF91D0-6354-4B0C-A8C3-98F4123EAB8D}" type="pres">
      <dgm:prSet presAssocID="{F28D6059-70EF-415D-AC79-BBB177259A98}" presName="Name0" presStyleCnt="0">
        <dgm:presLayoutVars>
          <dgm:chMax val="5"/>
          <dgm:chPref val="5"/>
          <dgm:dir/>
          <dgm:animLvl val="lvl"/>
        </dgm:presLayoutVars>
      </dgm:prSet>
      <dgm:spPr/>
    </dgm:pt>
    <dgm:pt modelId="{1F9B0202-B4CE-4E67-8170-4412EC9D1B55}" type="pres">
      <dgm:prSet presAssocID="{F2491C0E-0D97-4206-8B4A-B8CBCBA3A76B}" presName="parentText1" presStyleLbl="node1" presStyleIdx="0" presStyleCnt="4">
        <dgm:presLayoutVars>
          <dgm:chMax/>
          <dgm:chPref val="3"/>
          <dgm:bulletEnabled val="1"/>
        </dgm:presLayoutVars>
      </dgm:prSet>
      <dgm:spPr/>
    </dgm:pt>
    <dgm:pt modelId="{684A7CC0-0FD2-4915-BFC0-40702A145772}" type="pres">
      <dgm:prSet presAssocID="{F2491C0E-0D97-4206-8B4A-B8CBCBA3A76B}" presName="childText1" presStyleLbl="solidAlignAcc1" presStyleIdx="0" presStyleCnt="4">
        <dgm:presLayoutVars>
          <dgm:chMax val="0"/>
          <dgm:chPref val="0"/>
          <dgm:bulletEnabled val="1"/>
        </dgm:presLayoutVars>
      </dgm:prSet>
      <dgm:spPr/>
    </dgm:pt>
    <dgm:pt modelId="{F8A57070-6F5D-4CB3-8313-78EB6E46045C}" type="pres">
      <dgm:prSet presAssocID="{D80C6799-BB43-4210-A5FF-1F2BF308BD5F}" presName="parentText2" presStyleLbl="node1" presStyleIdx="1" presStyleCnt="4">
        <dgm:presLayoutVars>
          <dgm:chMax/>
          <dgm:chPref val="3"/>
          <dgm:bulletEnabled val="1"/>
        </dgm:presLayoutVars>
      </dgm:prSet>
      <dgm:spPr/>
    </dgm:pt>
    <dgm:pt modelId="{518F823D-EB41-4E53-84FD-C9DFEEAE3511}" type="pres">
      <dgm:prSet presAssocID="{D80C6799-BB43-4210-A5FF-1F2BF308BD5F}" presName="childText2" presStyleLbl="solidAlignAcc1" presStyleIdx="1" presStyleCnt="4">
        <dgm:presLayoutVars>
          <dgm:chMax val="0"/>
          <dgm:chPref val="0"/>
          <dgm:bulletEnabled val="1"/>
        </dgm:presLayoutVars>
      </dgm:prSet>
      <dgm:spPr/>
    </dgm:pt>
    <dgm:pt modelId="{06A9D2AB-6214-4D5C-9AB0-F4774BD6813A}" type="pres">
      <dgm:prSet presAssocID="{9018D0EE-F10B-4F66-BE74-34019442EAF9}" presName="parentText3" presStyleLbl="node1" presStyleIdx="2" presStyleCnt="4">
        <dgm:presLayoutVars>
          <dgm:chMax/>
          <dgm:chPref val="3"/>
          <dgm:bulletEnabled val="1"/>
        </dgm:presLayoutVars>
      </dgm:prSet>
      <dgm:spPr/>
    </dgm:pt>
    <dgm:pt modelId="{A3E43150-0DD4-48BC-84FB-774207C1DF4F}" type="pres">
      <dgm:prSet presAssocID="{9018D0EE-F10B-4F66-BE74-34019442EAF9}" presName="childText3" presStyleLbl="solidAlignAcc1" presStyleIdx="2" presStyleCnt="4">
        <dgm:presLayoutVars>
          <dgm:chMax val="0"/>
          <dgm:chPref val="0"/>
          <dgm:bulletEnabled val="1"/>
        </dgm:presLayoutVars>
      </dgm:prSet>
      <dgm:spPr/>
    </dgm:pt>
    <dgm:pt modelId="{4AC19AB1-C235-47E9-A76E-2F728EF5C93B}" type="pres">
      <dgm:prSet presAssocID="{7A775460-282A-4A3D-9ED3-3D714C94FD6E}" presName="parentText4" presStyleLbl="node1" presStyleIdx="3" presStyleCnt="4">
        <dgm:presLayoutVars>
          <dgm:chMax/>
          <dgm:chPref val="3"/>
          <dgm:bulletEnabled val="1"/>
        </dgm:presLayoutVars>
      </dgm:prSet>
      <dgm:spPr/>
    </dgm:pt>
    <dgm:pt modelId="{0C5E0025-BBC0-4EA0-9AB1-7FF304DF4BDC}" type="pres">
      <dgm:prSet presAssocID="{7A775460-282A-4A3D-9ED3-3D714C94FD6E}" presName="childText4" presStyleLbl="solidAlignAcc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D4501815-E2E2-4B26-97FE-D95F597266D1}" type="presOf" srcId="{7A775460-282A-4A3D-9ED3-3D714C94FD6E}" destId="{4AC19AB1-C235-47E9-A76E-2F728EF5C93B}" srcOrd="0" destOrd="0" presId="urn:microsoft.com/office/officeart/2009/3/layout/IncreasingArrowsProcess"/>
    <dgm:cxn modelId="{1BBABF18-BD8E-47E1-8B52-A83CBEFE3075}" srcId="{F2491C0E-0D97-4206-8B4A-B8CBCBA3A76B}" destId="{A45203A0-45D2-4312-8A76-3830B53221B0}" srcOrd="0" destOrd="0" parTransId="{EA7B5F27-2A00-45A4-B81A-AA7D1A6EEA80}" sibTransId="{C7C51924-BD25-46B9-B332-8F11636AC3DA}"/>
    <dgm:cxn modelId="{AC1A1519-5882-4249-8A8F-923FC1A42844}" type="presOf" srcId="{9018D0EE-F10B-4F66-BE74-34019442EAF9}" destId="{06A9D2AB-6214-4D5C-9AB0-F4774BD6813A}" srcOrd="0" destOrd="0" presId="urn:microsoft.com/office/officeart/2009/3/layout/IncreasingArrowsProcess"/>
    <dgm:cxn modelId="{6B4A5333-B8E6-4709-A6A2-5F392C6292DC}" type="presOf" srcId="{F28D6059-70EF-415D-AC79-BBB177259A98}" destId="{E7AF91D0-6354-4B0C-A8C3-98F4123EAB8D}" srcOrd="0" destOrd="0" presId="urn:microsoft.com/office/officeart/2009/3/layout/IncreasingArrowsProcess"/>
    <dgm:cxn modelId="{7579933C-3688-4DD3-BD0E-5F1CD80AF9BF}" srcId="{F28D6059-70EF-415D-AC79-BBB177259A98}" destId="{F2491C0E-0D97-4206-8B4A-B8CBCBA3A76B}" srcOrd="0" destOrd="0" parTransId="{C66D8330-9F98-4A0C-B235-7F119853A6B9}" sibTransId="{B1EC9280-7777-4936-A919-0EF15D1180ED}"/>
    <dgm:cxn modelId="{C5D88765-5DD8-4277-8730-EE33E5513795}" srcId="{9018D0EE-F10B-4F66-BE74-34019442EAF9}" destId="{2694C31B-7353-4746-99E0-B8B9F7617F09}" srcOrd="0" destOrd="0" parTransId="{E266E562-DE5C-454C-8F9E-B08DFCA0E6FF}" sibTransId="{22278AF0-029A-44A7-8E72-3093222256DB}"/>
    <dgm:cxn modelId="{A11BFD6D-D48F-45E5-B4F5-AC482CC2FA10}" srcId="{F28D6059-70EF-415D-AC79-BBB177259A98}" destId="{7A775460-282A-4A3D-9ED3-3D714C94FD6E}" srcOrd="3" destOrd="0" parTransId="{E72C13A4-D1CF-4691-8950-79D7802667F8}" sibTransId="{F45BEECE-0F6D-497C-8BA2-59B33C117956}"/>
    <dgm:cxn modelId="{A006B274-98FB-4B27-9FF7-3A2979F05CA4}" type="presOf" srcId="{D80C6799-BB43-4210-A5FF-1F2BF308BD5F}" destId="{F8A57070-6F5D-4CB3-8313-78EB6E46045C}" srcOrd="0" destOrd="0" presId="urn:microsoft.com/office/officeart/2009/3/layout/IncreasingArrowsProcess"/>
    <dgm:cxn modelId="{B88FDE87-FD7D-4008-81D4-D1BD4261856B}" srcId="{D80C6799-BB43-4210-A5FF-1F2BF308BD5F}" destId="{AC7D9F0B-9F55-436A-BBEA-06A6C7D73E9C}" srcOrd="0" destOrd="0" parTransId="{C39A3BCC-F5CC-4A32-9466-ECEE21517C5F}" sibTransId="{A0AB0BD8-69D6-416E-A066-D952F93D49A5}"/>
    <dgm:cxn modelId="{07867E8B-D07A-43F6-8276-D684A2F28C3D}" type="presOf" srcId="{AC7D9F0B-9F55-436A-BBEA-06A6C7D73E9C}" destId="{518F823D-EB41-4E53-84FD-C9DFEEAE3511}" srcOrd="0" destOrd="0" presId="urn:microsoft.com/office/officeart/2009/3/layout/IncreasingArrowsProcess"/>
    <dgm:cxn modelId="{B07DCEAD-C0DF-492B-B1F1-B0276A9359CC}" type="presOf" srcId="{B9359C96-E8B3-4595-B129-DD9113CD408C}" destId="{0C5E0025-BBC0-4EA0-9AB1-7FF304DF4BDC}" srcOrd="0" destOrd="0" presId="urn:microsoft.com/office/officeart/2009/3/layout/IncreasingArrowsProcess"/>
    <dgm:cxn modelId="{A1782EB7-113E-4779-9E91-7A25F3B76740}" srcId="{F28D6059-70EF-415D-AC79-BBB177259A98}" destId="{9018D0EE-F10B-4F66-BE74-34019442EAF9}" srcOrd="2" destOrd="0" parTransId="{11EDA359-D207-4460-AFBD-82AE0F38F34A}" sibTransId="{FDF55282-4A4D-4ABF-801F-BE3B1EFC9DF5}"/>
    <dgm:cxn modelId="{2570E9BA-26D5-4DC5-9771-84A2CD08C00C}" type="presOf" srcId="{A45203A0-45D2-4312-8A76-3830B53221B0}" destId="{684A7CC0-0FD2-4915-BFC0-40702A145772}" srcOrd="0" destOrd="0" presId="urn:microsoft.com/office/officeart/2009/3/layout/IncreasingArrowsProcess"/>
    <dgm:cxn modelId="{1D392AC6-50F4-4975-A8D9-F7762FD7E7C2}" srcId="{7A775460-282A-4A3D-9ED3-3D714C94FD6E}" destId="{B9359C96-E8B3-4595-B129-DD9113CD408C}" srcOrd="0" destOrd="0" parTransId="{54F18CC5-59E5-46AA-A63E-8FEA07E937F3}" sibTransId="{AEFC9C04-571B-4C45-9822-2B0B3C407882}"/>
    <dgm:cxn modelId="{9FEFD0CE-FFBB-4021-AD58-DECC79112D5E}" type="presOf" srcId="{2694C31B-7353-4746-99E0-B8B9F7617F09}" destId="{A3E43150-0DD4-48BC-84FB-774207C1DF4F}" srcOrd="0" destOrd="0" presId="urn:microsoft.com/office/officeart/2009/3/layout/IncreasingArrowsProcess"/>
    <dgm:cxn modelId="{47F24FDD-67D2-40C1-8A75-F3EA51480747}" srcId="{F28D6059-70EF-415D-AC79-BBB177259A98}" destId="{D80C6799-BB43-4210-A5FF-1F2BF308BD5F}" srcOrd="1" destOrd="0" parTransId="{A156D583-5C0E-49B3-AEC0-5938013B5307}" sibTransId="{B94C44EC-7459-45BA-9FAF-C72AAFFD5169}"/>
    <dgm:cxn modelId="{20FA4FF3-94A3-4DB9-905D-88A526432F3A}" type="presOf" srcId="{F2491C0E-0D97-4206-8B4A-B8CBCBA3A76B}" destId="{1F9B0202-B4CE-4E67-8170-4412EC9D1B55}" srcOrd="0" destOrd="0" presId="urn:microsoft.com/office/officeart/2009/3/layout/IncreasingArrowsProcess"/>
    <dgm:cxn modelId="{B2595E6E-85FA-4570-804A-69C782988FA8}" type="presParOf" srcId="{E7AF91D0-6354-4B0C-A8C3-98F4123EAB8D}" destId="{1F9B0202-B4CE-4E67-8170-4412EC9D1B55}" srcOrd="0" destOrd="0" presId="urn:microsoft.com/office/officeart/2009/3/layout/IncreasingArrowsProcess"/>
    <dgm:cxn modelId="{6826BEE7-332F-4303-8CF0-8E14278BAB92}" type="presParOf" srcId="{E7AF91D0-6354-4B0C-A8C3-98F4123EAB8D}" destId="{684A7CC0-0FD2-4915-BFC0-40702A145772}" srcOrd="1" destOrd="0" presId="urn:microsoft.com/office/officeart/2009/3/layout/IncreasingArrowsProcess"/>
    <dgm:cxn modelId="{9DEEAD11-FF96-4A48-B2C7-EDFD11B76854}" type="presParOf" srcId="{E7AF91D0-6354-4B0C-A8C3-98F4123EAB8D}" destId="{F8A57070-6F5D-4CB3-8313-78EB6E46045C}" srcOrd="2" destOrd="0" presId="urn:microsoft.com/office/officeart/2009/3/layout/IncreasingArrowsProcess"/>
    <dgm:cxn modelId="{08D7861F-056A-44E3-80A5-53794E186C32}" type="presParOf" srcId="{E7AF91D0-6354-4B0C-A8C3-98F4123EAB8D}" destId="{518F823D-EB41-4E53-84FD-C9DFEEAE3511}" srcOrd="3" destOrd="0" presId="urn:microsoft.com/office/officeart/2009/3/layout/IncreasingArrowsProcess"/>
    <dgm:cxn modelId="{04386685-3891-4BBB-BA8E-190E11A1C550}" type="presParOf" srcId="{E7AF91D0-6354-4B0C-A8C3-98F4123EAB8D}" destId="{06A9D2AB-6214-4D5C-9AB0-F4774BD6813A}" srcOrd="4" destOrd="0" presId="urn:microsoft.com/office/officeart/2009/3/layout/IncreasingArrowsProcess"/>
    <dgm:cxn modelId="{CD020696-9938-4CAE-8362-B664B63729C9}" type="presParOf" srcId="{E7AF91D0-6354-4B0C-A8C3-98F4123EAB8D}" destId="{A3E43150-0DD4-48BC-84FB-774207C1DF4F}" srcOrd="5" destOrd="0" presId="urn:microsoft.com/office/officeart/2009/3/layout/IncreasingArrowsProcess"/>
    <dgm:cxn modelId="{2FCFEF2F-570B-4863-849D-5355F72FBBD5}" type="presParOf" srcId="{E7AF91D0-6354-4B0C-A8C3-98F4123EAB8D}" destId="{4AC19AB1-C235-47E9-A76E-2F728EF5C93B}" srcOrd="6" destOrd="0" presId="urn:microsoft.com/office/officeart/2009/3/layout/IncreasingArrowsProcess"/>
    <dgm:cxn modelId="{107DE28A-9EB2-4E2E-B0C1-5F9940553B35}" type="presParOf" srcId="{E7AF91D0-6354-4B0C-A8C3-98F4123EAB8D}" destId="{0C5E0025-BBC0-4EA0-9AB1-7FF304DF4BDC}" srcOrd="7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48B807-277B-4B9E-AFA9-8AD9BC573022}">
      <dsp:nvSpPr>
        <dsp:cNvPr id="0" name=""/>
        <dsp:cNvSpPr/>
      </dsp:nvSpPr>
      <dsp:spPr>
        <a:xfrm>
          <a:off x="3414008" y="2088913"/>
          <a:ext cx="2553116" cy="2553116"/>
        </a:xfrm>
        <a:prstGeom prst="gear9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 dirty="0">
              <a:solidFill>
                <a:schemeClr val="bg1"/>
              </a:solidFill>
            </a:rPr>
            <a:t>Κείμενο</a:t>
          </a:r>
        </a:p>
      </dsp:txBody>
      <dsp:txXfrm>
        <a:off x="3927298" y="2686968"/>
        <a:ext cx="1526536" cy="1312355"/>
      </dsp:txXfrm>
    </dsp:sp>
    <dsp:sp modelId="{2E1ED7FE-1FCA-47D7-9A5D-3FE209567AB2}">
      <dsp:nvSpPr>
        <dsp:cNvPr id="0" name=""/>
        <dsp:cNvSpPr/>
      </dsp:nvSpPr>
      <dsp:spPr>
        <a:xfrm>
          <a:off x="1928558" y="1485449"/>
          <a:ext cx="1856812" cy="1856812"/>
        </a:xfrm>
        <a:prstGeom prst="gear6">
          <a:avLst/>
        </a:prstGeom>
        <a:gradFill rotWithShape="0">
          <a:gsLst>
            <a:gs pos="0">
              <a:schemeClr val="accent5">
                <a:hueOff val="-9215742"/>
                <a:satOff val="21101"/>
                <a:lumOff val="-2186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9215742"/>
                <a:satOff val="21101"/>
                <a:lumOff val="-2186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9215742"/>
                <a:satOff val="21101"/>
                <a:lumOff val="-2186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 dirty="0">
              <a:solidFill>
                <a:schemeClr val="bg1"/>
              </a:solidFill>
            </a:rPr>
            <a:t>Πρακτική Λόγου </a:t>
          </a:r>
        </a:p>
      </dsp:txBody>
      <dsp:txXfrm>
        <a:off x="2396016" y="1955732"/>
        <a:ext cx="921896" cy="916246"/>
      </dsp:txXfrm>
    </dsp:sp>
    <dsp:sp modelId="{776DB49C-68F0-4671-8A49-BDB12A6FA59B}">
      <dsp:nvSpPr>
        <dsp:cNvPr id="0" name=""/>
        <dsp:cNvSpPr/>
      </dsp:nvSpPr>
      <dsp:spPr>
        <a:xfrm rot="20700000">
          <a:off x="2968562" y="204438"/>
          <a:ext cx="1819296" cy="1819296"/>
        </a:xfrm>
        <a:prstGeom prst="gear6">
          <a:avLst/>
        </a:prstGeom>
        <a:gradFill rotWithShape="0">
          <a:gsLst>
            <a:gs pos="0">
              <a:schemeClr val="accent5">
                <a:hueOff val="-18431484"/>
                <a:satOff val="42203"/>
                <a:lumOff val="-4372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8431484"/>
                <a:satOff val="42203"/>
                <a:lumOff val="-4372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8431484"/>
                <a:satOff val="42203"/>
                <a:lumOff val="-4372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 dirty="0">
              <a:solidFill>
                <a:schemeClr val="bg1"/>
              </a:solidFill>
            </a:rPr>
            <a:t>Κοινωνική Πρακτική </a:t>
          </a:r>
        </a:p>
      </dsp:txBody>
      <dsp:txXfrm rot="-20700000">
        <a:off x="3367587" y="603463"/>
        <a:ext cx="1021246" cy="1021246"/>
      </dsp:txXfrm>
    </dsp:sp>
    <dsp:sp modelId="{A9B9A69B-DBA6-45B4-8586-DEEB74B9DE79}">
      <dsp:nvSpPr>
        <dsp:cNvPr id="0" name=""/>
        <dsp:cNvSpPr/>
      </dsp:nvSpPr>
      <dsp:spPr>
        <a:xfrm>
          <a:off x="3222633" y="1700836"/>
          <a:ext cx="3267989" cy="3267989"/>
        </a:xfrm>
        <a:prstGeom prst="circularArrow">
          <a:avLst>
            <a:gd name="adj1" fmla="val 4687"/>
            <a:gd name="adj2" fmla="val 299029"/>
            <a:gd name="adj3" fmla="val 2525918"/>
            <a:gd name="adj4" fmla="val 15840425"/>
            <a:gd name="adj5" fmla="val 5469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EEFA0CB-918C-4BC3-B0D0-DA7F38A89979}">
      <dsp:nvSpPr>
        <dsp:cNvPr id="0" name=""/>
        <dsp:cNvSpPr/>
      </dsp:nvSpPr>
      <dsp:spPr>
        <a:xfrm>
          <a:off x="1599720" y="1072685"/>
          <a:ext cx="2374398" cy="2374398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gradFill rotWithShape="0">
          <a:gsLst>
            <a:gs pos="0">
              <a:schemeClr val="accent5">
                <a:hueOff val="-9215742"/>
                <a:satOff val="21101"/>
                <a:lumOff val="-2186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9215742"/>
                <a:satOff val="21101"/>
                <a:lumOff val="-2186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9215742"/>
                <a:satOff val="21101"/>
                <a:lumOff val="-2186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C431485-D37A-4BF1-A9FC-A439C4691B69}">
      <dsp:nvSpPr>
        <dsp:cNvPr id="0" name=""/>
        <dsp:cNvSpPr/>
      </dsp:nvSpPr>
      <dsp:spPr>
        <a:xfrm>
          <a:off x="2547740" y="-195977"/>
          <a:ext cx="2560079" cy="2560079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gradFill rotWithShape="0">
          <a:gsLst>
            <a:gs pos="0">
              <a:schemeClr val="accent5">
                <a:hueOff val="-18431484"/>
                <a:satOff val="42203"/>
                <a:lumOff val="-4372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8431484"/>
                <a:satOff val="42203"/>
                <a:lumOff val="-4372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8431484"/>
                <a:satOff val="42203"/>
                <a:lumOff val="-4372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8FA324-2062-43F7-8EF3-4E85E9A630A9}">
      <dsp:nvSpPr>
        <dsp:cNvPr id="0" name=""/>
        <dsp:cNvSpPr/>
      </dsp:nvSpPr>
      <dsp:spPr>
        <a:xfrm>
          <a:off x="44946" y="1149279"/>
          <a:ext cx="1679272" cy="100756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700" kern="1200" dirty="0"/>
            <a:t>Λόγος</a:t>
          </a:r>
        </a:p>
      </dsp:txBody>
      <dsp:txXfrm>
        <a:off x="74457" y="1178790"/>
        <a:ext cx="1620250" cy="948541"/>
      </dsp:txXfrm>
    </dsp:sp>
    <dsp:sp modelId="{7871B045-B085-4BD8-B0A5-DBB3F686E855}">
      <dsp:nvSpPr>
        <dsp:cNvPr id="0" name=""/>
        <dsp:cNvSpPr/>
      </dsp:nvSpPr>
      <dsp:spPr>
        <a:xfrm rot="21585376">
          <a:off x="1882312" y="1439873"/>
          <a:ext cx="335164" cy="4164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1900" kern="1200"/>
        </a:p>
      </dsp:txBody>
      <dsp:txXfrm>
        <a:off x="1882312" y="1523379"/>
        <a:ext cx="234615" cy="249875"/>
      </dsp:txXfrm>
    </dsp:sp>
    <dsp:sp modelId="{14286372-142A-433C-8B0A-E9A28E2BE298}">
      <dsp:nvSpPr>
        <dsp:cNvPr id="0" name=""/>
        <dsp:cNvSpPr/>
      </dsp:nvSpPr>
      <dsp:spPr>
        <a:xfrm>
          <a:off x="2356599" y="1139445"/>
          <a:ext cx="1679272" cy="1007563"/>
        </a:xfrm>
        <a:prstGeom prst="roundRect">
          <a:avLst>
            <a:gd name="adj" fmla="val 10000"/>
          </a:avLst>
        </a:prstGeom>
        <a:solidFill>
          <a:schemeClr val="accent4">
            <a:hueOff val="-17021"/>
            <a:satOff val="-767"/>
            <a:lumOff val="2774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700" kern="1200" dirty="0"/>
            <a:t>Γνώση	</a:t>
          </a:r>
        </a:p>
      </dsp:txBody>
      <dsp:txXfrm>
        <a:off x="2386110" y="1168956"/>
        <a:ext cx="1620250" cy="948541"/>
      </dsp:txXfrm>
    </dsp:sp>
    <dsp:sp modelId="{7F9842F9-4B25-459F-834D-DEA7B5314FDD}">
      <dsp:nvSpPr>
        <dsp:cNvPr id="0" name=""/>
        <dsp:cNvSpPr/>
      </dsp:nvSpPr>
      <dsp:spPr>
        <a:xfrm>
          <a:off x="4203799" y="1434997"/>
          <a:ext cx="356005" cy="4164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34041"/>
            <a:satOff val="-1534"/>
            <a:lumOff val="5549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1900" kern="1200"/>
        </a:p>
      </dsp:txBody>
      <dsp:txXfrm>
        <a:off x="4203799" y="1518289"/>
        <a:ext cx="249204" cy="249875"/>
      </dsp:txXfrm>
    </dsp:sp>
    <dsp:sp modelId="{5BE99813-6D05-44DE-86D6-916E1C9A1FD2}">
      <dsp:nvSpPr>
        <dsp:cNvPr id="0" name=""/>
        <dsp:cNvSpPr/>
      </dsp:nvSpPr>
      <dsp:spPr>
        <a:xfrm>
          <a:off x="4707581" y="1139445"/>
          <a:ext cx="1679272" cy="1007563"/>
        </a:xfrm>
        <a:prstGeom prst="roundRect">
          <a:avLst>
            <a:gd name="adj" fmla="val 10000"/>
          </a:avLst>
        </a:prstGeom>
        <a:solidFill>
          <a:schemeClr val="accent4">
            <a:hueOff val="-34041"/>
            <a:satOff val="-1534"/>
            <a:lumOff val="554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700" kern="1200" dirty="0"/>
            <a:t>Κοινωνία</a:t>
          </a:r>
        </a:p>
      </dsp:txBody>
      <dsp:txXfrm>
        <a:off x="4737092" y="1168956"/>
        <a:ext cx="1620250" cy="94854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85FD79-2FE7-4778-8C7D-FCCA9BA93631}">
      <dsp:nvSpPr>
        <dsp:cNvPr id="0" name=""/>
        <dsp:cNvSpPr/>
      </dsp:nvSpPr>
      <dsp:spPr>
        <a:xfrm>
          <a:off x="2539" y="563602"/>
          <a:ext cx="2476500" cy="99060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200" b="1" kern="1200" dirty="0" err="1">
              <a:solidFill>
                <a:schemeClr val="bg1"/>
              </a:solidFill>
            </a:rPr>
            <a:t>Μακροδομές</a:t>
          </a:r>
          <a:r>
            <a:rPr lang="el-GR" sz="2200" b="1" kern="1200" dirty="0">
              <a:solidFill>
                <a:schemeClr val="bg1"/>
              </a:solidFill>
            </a:rPr>
            <a:t>:</a:t>
          </a:r>
          <a:endParaRPr lang="el-GR" sz="2200" kern="1200" dirty="0">
            <a:solidFill>
              <a:schemeClr val="bg1"/>
            </a:solidFill>
          </a:endParaRPr>
        </a:p>
      </dsp:txBody>
      <dsp:txXfrm>
        <a:off x="2539" y="563602"/>
        <a:ext cx="2476500" cy="990600"/>
      </dsp:txXfrm>
    </dsp:sp>
    <dsp:sp modelId="{4270B7E2-29E2-444E-8EFC-C590D588F90E}">
      <dsp:nvSpPr>
        <dsp:cNvPr id="0" name=""/>
        <dsp:cNvSpPr/>
      </dsp:nvSpPr>
      <dsp:spPr>
        <a:xfrm>
          <a:off x="0" y="1541394"/>
          <a:ext cx="2476500" cy="3300862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600" kern="1200" dirty="0">
              <a:solidFill>
                <a:schemeClr val="accent6">
                  <a:lumMod val="50000"/>
                </a:schemeClr>
              </a:solidFill>
            </a:rPr>
            <a:t>Θέματα (</a:t>
          </a:r>
          <a:r>
            <a:rPr lang="el-GR" sz="1600" kern="1200" dirty="0" err="1">
              <a:solidFill>
                <a:schemeClr val="accent6">
                  <a:lumMod val="50000"/>
                </a:schemeClr>
              </a:solidFill>
            </a:rPr>
            <a:t>topics</a:t>
          </a:r>
          <a:r>
            <a:rPr lang="el-GR" sz="1600" kern="1200" dirty="0">
              <a:solidFill>
                <a:schemeClr val="accent6">
                  <a:lumMod val="50000"/>
                </a:schemeClr>
              </a:solidFill>
            </a:rPr>
            <a:t>) και </a:t>
          </a:r>
          <a:r>
            <a:rPr lang="el-GR" sz="1600" kern="1200" dirty="0" err="1">
              <a:solidFill>
                <a:schemeClr val="accent6">
                  <a:lumMod val="50000"/>
                </a:schemeClr>
              </a:solidFill>
            </a:rPr>
            <a:t>μακροπροτάσεις</a:t>
          </a:r>
          <a:endParaRPr lang="el-GR" sz="1600" kern="1200" dirty="0">
            <a:solidFill>
              <a:schemeClr val="accent6">
                <a:lumMod val="50000"/>
              </a:schemeClr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600" kern="1200" dirty="0">
              <a:solidFill>
                <a:schemeClr val="accent6">
                  <a:lumMod val="50000"/>
                </a:schemeClr>
              </a:solidFill>
            </a:rPr>
            <a:t>Τι θεωρείται σημαντικό; Τι τονίζεται;</a:t>
          </a:r>
        </a:p>
      </dsp:txBody>
      <dsp:txXfrm>
        <a:off x="0" y="1541394"/>
        <a:ext cx="2476500" cy="3300862"/>
      </dsp:txXfrm>
    </dsp:sp>
    <dsp:sp modelId="{D6CDAA2A-0594-4192-AD88-5166350FE76F}">
      <dsp:nvSpPr>
        <dsp:cNvPr id="0" name=""/>
        <dsp:cNvSpPr/>
      </dsp:nvSpPr>
      <dsp:spPr>
        <a:xfrm>
          <a:off x="2825749" y="563602"/>
          <a:ext cx="2476500" cy="990600"/>
        </a:xfrm>
        <a:prstGeom prst="rect">
          <a:avLst/>
        </a:prstGeom>
        <a:solidFill>
          <a:schemeClr val="accent4">
            <a:hueOff val="-17021"/>
            <a:satOff val="-767"/>
            <a:lumOff val="27746"/>
            <a:alphaOff val="0"/>
          </a:schemeClr>
        </a:solidFill>
        <a:ln w="12700" cap="flat" cmpd="sng" algn="ctr">
          <a:solidFill>
            <a:schemeClr val="accent4">
              <a:hueOff val="-17021"/>
              <a:satOff val="-767"/>
              <a:lumOff val="2774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200" b="1" kern="1200" dirty="0">
              <a:solidFill>
                <a:schemeClr val="bg1"/>
              </a:solidFill>
            </a:rPr>
            <a:t>Υπερδομές</a:t>
          </a:r>
          <a:r>
            <a:rPr lang="el-GR" sz="2800" b="1" kern="1200" dirty="0">
              <a:solidFill>
                <a:schemeClr val="bg1"/>
              </a:solidFill>
            </a:rPr>
            <a:t>:</a:t>
          </a:r>
          <a:endParaRPr lang="el-GR" sz="2800" kern="1200" dirty="0">
            <a:solidFill>
              <a:schemeClr val="bg1"/>
            </a:solidFill>
          </a:endParaRPr>
        </a:p>
      </dsp:txBody>
      <dsp:txXfrm>
        <a:off x="2825749" y="563602"/>
        <a:ext cx="2476500" cy="990600"/>
      </dsp:txXfrm>
    </dsp:sp>
    <dsp:sp modelId="{92C8E8EC-7065-409E-B41A-EC481C10ACC7}">
      <dsp:nvSpPr>
        <dsp:cNvPr id="0" name=""/>
        <dsp:cNvSpPr/>
      </dsp:nvSpPr>
      <dsp:spPr>
        <a:xfrm>
          <a:off x="2825749" y="1554202"/>
          <a:ext cx="2476500" cy="3300862"/>
        </a:xfrm>
        <a:prstGeom prst="rect">
          <a:avLst/>
        </a:prstGeom>
        <a:solidFill>
          <a:schemeClr val="accent4">
            <a:tint val="40000"/>
            <a:alpha val="90000"/>
            <a:hueOff val="-219960"/>
            <a:satOff val="23585"/>
            <a:lumOff val="5676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-219960"/>
              <a:satOff val="23585"/>
              <a:lumOff val="567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600" kern="1200" dirty="0">
              <a:solidFill>
                <a:schemeClr val="accent6">
                  <a:lumMod val="50000"/>
                </a:schemeClr>
              </a:solidFill>
            </a:rPr>
            <a:t>Σχηματικές κατηγορίες (π.χ. αφηγηματικά σχήματα, </a:t>
          </a:r>
          <a:r>
            <a:rPr lang="el-GR" sz="1600" kern="1200" dirty="0" err="1">
              <a:solidFill>
                <a:schemeClr val="accent6">
                  <a:lumMod val="50000"/>
                </a:schemeClr>
              </a:solidFill>
            </a:rPr>
            <a:t>επιχειρηματολογικές</a:t>
          </a:r>
          <a:r>
            <a:rPr lang="el-GR" sz="1600" kern="1200" dirty="0">
              <a:solidFill>
                <a:schemeClr val="accent6">
                  <a:lumMod val="50000"/>
                </a:schemeClr>
              </a:solidFill>
            </a:rPr>
            <a:t> δομές)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600" kern="1200" dirty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el-GR" sz="1600" kern="1200" dirty="0">
              <a:solidFill>
                <a:schemeClr val="accent6">
                  <a:lumMod val="50000"/>
                </a:schemeClr>
              </a:solidFill>
            </a:rPr>
            <a:t>Συμβατικοί τρόποι οργάνωσης κειμένων</a:t>
          </a:r>
        </a:p>
      </dsp:txBody>
      <dsp:txXfrm>
        <a:off x="2825749" y="1554202"/>
        <a:ext cx="2476500" cy="3300862"/>
      </dsp:txXfrm>
    </dsp:sp>
    <dsp:sp modelId="{A715FA37-69B0-41FE-BFCA-A2B01C2AB033}">
      <dsp:nvSpPr>
        <dsp:cNvPr id="0" name=""/>
        <dsp:cNvSpPr/>
      </dsp:nvSpPr>
      <dsp:spPr>
        <a:xfrm>
          <a:off x="5648960" y="563602"/>
          <a:ext cx="2476500" cy="990600"/>
        </a:xfrm>
        <a:prstGeom prst="rect">
          <a:avLst/>
        </a:prstGeom>
        <a:solidFill>
          <a:schemeClr val="accent4">
            <a:hueOff val="-34041"/>
            <a:satOff val="-1534"/>
            <a:lumOff val="55492"/>
            <a:alphaOff val="0"/>
          </a:schemeClr>
        </a:solidFill>
        <a:ln w="12700" cap="flat" cmpd="sng" algn="ctr">
          <a:solidFill>
            <a:schemeClr val="accent4">
              <a:hueOff val="-34041"/>
              <a:satOff val="-1534"/>
              <a:lumOff val="5549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200" b="1" kern="1200" dirty="0" err="1">
              <a:solidFill>
                <a:schemeClr val="bg1"/>
              </a:solidFill>
            </a:rPr>
            <a:t>Μικροδομές</a:t>
          </a:r>
          <a:endParaRPr lang="el-GR" sz="2200" kern="1200" dirty="0">
            <a:solidFill>
              <a:schemeClr val="bg1"/>
            </a:solidFill>
          </a:endParaRPr>
        </a:p>
      </dsp:txBody>
      <dsp:txXfrm>
        <a:off x="5648960" y="563602"/>
        <a:ext cx="2476500" cy="990600"/>
      </dsp:txXfrm>
    </dsp:sp>
    <dsp:sp modelId="{677DC7F3-A4CA-424C-94DC-3A599EBD1BF8}">
      <dsp:nvSpPr>
        <dsp:cNvPr id="0" name=""/>
        <dsp:cNvSpPr/>
      </dsp:nvSpPr>
      <dsp:spPr>
        <a:xfrm>
          <a:off x="5648960" y="1554202"/>
          <a:ext cx="2476500" cy="3300862"/>
        </a:xfrm>
        <a:prstGeom prst="rect">
          <a:avLst/>
        </a:prstGeom>
        <a:solidFill>
          <a:schemeClr val="accent4">
            <a:tint val="40000"/>
            <a:alpha val="90000"/>
            <a:hueOff val="-439920"/>
            <a:satOff val="47171"/>
            <a:lumOff val="11351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-439920"/>
              <a:satOff val="47171"/>
              <a:lumOff val="1135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600" b="0" kern="1200" dirty="0">
              <a:solidFill>
                <a:schemeClr val="accent6">
                  <a:lumMod val="50000"/>
                </a:schemeClr>
              </a:solidFill>
            </a:rPr>
            <a:t>Σημασιολογικές: Επιλογές λέξεων, προτάσεων, σημασιολογικοί ρόλοι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600" b="0" kern="1200" dirty="0">
              <a:solidFill>
                <a:schemeClr val="accent6">
                  <a:lumMod val="50000"/>
                </a:schemeClr>
              </a:solidFill>
            </a:rPr>
            <a:t>Συντακτικές: Ενεργητική/παθητική φωνή, τοποθέτηση πληροφοριών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600" b="0" kern="1200">
              <a:solidFill>
                <a:schemeClr val="accent6">
                  <a:lumMod val="50000"/>
                </a:schemeClr>
              </a:solidFill>
            </a:rPr>
            <a:t>Ρητορικές: Μεταφορές, υπερβολές, ευφημισμοί</a:t>
          </a:r>
          <a:endParaRPr lang="el-GR" sz="1600" b="0" kern="1200" dirty="0">
            <a:solidFill>
              <a:schemeClr val="accent6">
                <a:lumMod val="50000"/>
              </a:schemeClr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600" b="0" kern="1200" dirty="0">
              <a:solidFill>
                <a:schemeClr val="accent6">
                  <a:lumMod val="50000"/>
                </a:schemeClr>
              </a:solidFill>
            </a:rPr>
            <a:t>Πραγματολογικές: Προϋποθέσεις, υπαινιγμοί, πολιτική ορθότητα</a:t>
          </a:r>
        </a:p>
      </dsp:txBody>
      <dsp:txXfrm>
        <a:off x="5648960" y="1554202"/>
        <a:ext cx="2476500" cy="330086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8F0E94-54E9-4D7C-819F-426DA35DBD97}">
      <dsp:nvSpPr>
        <dsp:cNvPr id="0" name=""/>
        <dsp:cNvSpPr/>
      </dsp:nvSpPr>
      <dsp:spPr>
        <a:xfrm>
          <a:off x="1997448" y="257969"/>
          <a:ext cx="1959666" cy="1959666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l-GR" sz="1800" kern="1200" dirty="0">
              <a:solidFill>
                <a:schemeClr val="bg1"/>
              </a:solidFill>
            </a:rPr>
            <a:t>Τονισμός θετικών πτυχών του "εμείς"</a:t>
          </a:r>
        </a:p>
      </dsp:txBody>
      <dsp:txXfrm>
        <a:off x="1997448" y="257969"/>
        <a:ext cx="1959666" cy="1959666"/>
      </dsp:txXfrm>
    </dsp:sp>
    <dsp:sp modelId="{A209B0E7-330C-4EF8-8FFD-74B2D3AE6432}">
      <dsp:nvSpPr>
        <dsp:cNvPr id="0" name=""/>
        <dsp:cNvSpPr/>
      </dsp:nvSpPr>
      <dsp:spPr>
        <a:xfrm rot="5400000">
          <a:off x="4047631" y="257969"/>
          <a:ext cx="1959666" cy="1959666"/>
        </a:xfrm>
        <a:prstGeom prst="rect">
          <a:avLst/>
        </a:prstGeom>
        <a:solidFill>
          <a:schemeClr val="accent4">
            <a:hueOff val="-11347"/>
            <a:satOff val="-511"/>
            <a:lumOff val="1849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l-GR" sz="1800" kern="1200" dirty="0">
              <a:solidFill>
                <a:schemeClr val="bg1"/>
              </a:solidFill>
            </a:rPr>
            <a:t>Υποβάθμιση αρνητικών πτυχών του "εμείς"</a:t>
          </a:r>
        </a:p>
      </dsp:txBody>
      <dsp:txXfrm rot="-5400000">
        <a:off x="4047631" y="257969"/>
        <a:ext cx="1959666" cy="1959666"/>
      </dsp:txXfrm>
    </dsp:sp>
    <dsp:sp modelId="{A79C68FE-BEEE-430D-AE4E-C14244F0D429}">
      <dsp:nvSpPr>
        <dsp:cNvPr id="0" name=""/>
        <dsp:cNvSpPr/>
      </dsp:nvSpPr>
      <dsp:spPr>
        <a:xfrm rot="10800000">
          <a:off x="4047631" y="2308152"/>
          <a:ext cx="1959666" cy="1959666"/>
        </a:xfrm>
        <a:prstGeom prst="rect">
          <a:avLst/>
        </a:prstGeom>
        <a:solidFill>
          <a:schemeClr val="accent4">
            <a:hueOff val="-22694"/>
            <a:satOff val="-1023"/>
            <a:lumOff val="3699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l-GR" sz="1800" kern="1200" dirty="0">
              <a:solidFill>
                <a:schemeClr val="bg1"/>
              </a:solidFill>
            </a:rPr>
            <a:t>Τονισμός αρνητικών πτυχών του "αυτοί"</a:t>
          </a:r>
        </a:p>
      </dsp:txBody>
      <dsp:txXfrm rot="10800000">
        <a:off x="4047631" y="2308152"/>
        <a:ext cx="1959666" cy="1959666"/>
      </dsp:txXfrm>
    </dsp:sp>
    <dsp:sp modelId="{D54F09AE-4EAF-428B-8EE7-6B2E81065405}">
      <dsp:nvSpPr>
        <dsp:cNvPr id="0" name=""/>
        <dsp:cNvSpPr/>
      </dsp:nvSpPr>
      <dsp:spPr>
        <a:xfrm rot="16200000">
          <a:off x="1997448" y="2308152"/>
          <a:ext cx="1959666" cy="1959666"/>
        </a:xfrm>
        <a:prstGeom prst="rect">
          <a:avLst/>
        </a:prstGeom>
        <a:solidFill>
          <a:schemeClr val="accent4">
            <a:hueOff val="-34041"/>
            <a:satOff val="-1534"/>
            <a:lumOff val="554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 dirty="0">
              <a:solidFill>
                <a:schemeClr val="bg1"/>
              </a:solidFill>
            </a:rPr>
            <a:t>Υποβάθμιση θετικών πτυχών του "αυτοί"
</a:t>
          </a:r>
        </a:p>
      </dsp:txBody>
      <dsp:txXfrm rot="5400000">
        <a:off x="1997448" y="2308152"/>
        <a:ext cx="1959666" cy="1959666"/>
      </dsp:txXfrm>
    </dsp:sp>
    <dsp:sp modelId="{CA0BC696-B0F3-450C-A510-E1F72389E587}">
      <dsp:nvSpPr>
        <dsp:cNvPr id="0" name=""/>
        <dsp:cNvSpPr/>
      </dsp:nvSpPr>
      <dsp:spPr>
        <a:xfrm>
          <a:off x="3664070" y="1855573"/>
          <a:ext cx="676605" cy="588352"/>
        </a:xfrm>
        <a:prstGeom prst="circular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CB3403-321C-413A-A5E0-CC6F3BF143FA}">
      <dsp:nvSpPr>
        <dsp:cNvPr id="0" name=""/>
        <dsp:cNvSpPr/>
      </dsp:nvSpPr>
      <dsp:spPr>
        <a:xfrm rot="10800000">
          <a:off x="3664070" y="2081862"/>
          <a:ext cx="676605" cy="588352"/>
        </a:xfrm>
        <a:prstGeom prst="circular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9B0202-B4CE-4E67-8170-4412EC9D1B55}">
      <dsp:nvSpPr>
        <dsp:cNvPr id="0" name=""/>
        <dsp:cNvSpPr/>
      </dsp:nvSpPr>
      <dsp:spPr>
        <a:xfrm>
          <a:off x="0" y="327842"/>
          <a:ext cx="7477760" cy="1088649"/>
        </a:xfrm>
        <a:prstGeom prst="rightArrow">
          <a:avLst>
            <a:gd name="adj1" fmla="val 5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254000" bIns="172823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/>
            <a:t>Άμεσο γλωσσικό συγκείμενο </a:t>
          </a:r>
          <a:endParaRPr lang="el-GR" sz="1800" kern="1200" dirty="0"/>
        </a:p>
      </dsp:txBody>
      <dsp:txXfrm>
        <a:off x="0" y="600004"/>
        <a:ext cx="7205598" cy="544325"/>
      </dsp:txXfrm>
    </dsp:sp>
    <dsp:sp modelId="{684A7CC0-0FD2-4915-BFC0-40702A145772}">
      <dsp:nvSpPr>
        <dsp:cNvPr id="0" name=""/>
        <dsp:cNvSpPr/>
      </dsp:nvSpPr>
      <dsp:spPr>
        <a:xfrm>
          <a:off x="0" y="1169124"/>
          <a:ext cx="1723623" cy="2013673"/>
        </a:xfrm>
        <a:prstGeom prst="rect">
          <a:avLst/>
        </a:prstGeom>
        <a:solidFill>
          <a:schemeClr val="bg2">
            <a:lumMod val="7500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/>
            <a:t>Ενδοκειμενικές σχέσεις </a:t>
          </a:r>
          <a:endParaRPr lang="el-GR" sz="1800" kern="1200" dirty="0"/>
        </a:p>
      </dsp:txBody>
      <dsp:txXfrm>
        <a:off x="0" y="1169124"/>
        <a:ext cx="1723623" cy="2013673"/>
      </dsp:txXfrm>
    </dsp:sp>
    <dsp:sp modelId="{F8A57070-6F5D-4CB3-8313-78EB6E46045C}">
      <dsp:nvSpPr>
        <dsp:cNvPr id="0" name=""/>
        <dsp:cNvSpPr/>
      </dsp:nvSpPr>
      <dsp:spPr>
        <a:xfrm>
          <a:off x="1723623" y="690597"/>
          <a:ext cx="5754136" cy="1088649"/>
        </a:xfrm>
        <a:prstGeom prst="rightArrow">
          <a:avLst>
            <a:gd name="adj1" fmla="val 50000"/>
            <a:gd name="adj2" fmla="val 50000"/>
          </a:avLst>
        </a:prstGeom>
        <a:solidFill>
          <a:schemeClr val="accent4">
            <a:hueOff val="-11347"/>
            <a:satOff val="-511"/>
            <a:lumOff val="1849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254000" bIns="172823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/>
            <a:t>Διακειμενικό περικείμενο </a:t>
          </a:r>
          <a:endParaRPr lang="el-GR" sz="1800" kern="1200" dirty="0"/>
        </a:p>
      </dsp:txBody>
      <dsp:txXfrm>
        <a:off x="1723623" y="962759"/>
        <a:ext cx="5481974" cy="544325"/>
      </dsp:txXfrm>
    </dsp:sp>
    <dsp:sp modelId="{518F823D-EB41-4E53-84FD-C9DFEEAE3511}">
      <dsp:nvSpPr>
        <dsp:cNvPr id="0" name=""/>
        <dsp:cNvSpPr/>
      </dsp:nvSpPr>
      <dsp:spPr>
        <a:xfrm>
          <a:off x="1723623" y="1531879"/>
          <a:ext cx="1723623" cy="1962347"/>
        </a:xfrm>
        <a:prstGeom prst="rect">
          <a:avLst/>
        </a:prstGeom>
        <a:solidFill>
          <a:schemeClr val="bg2">
            <a:lumMod val="75000"/>
          </a:schemeClr>
        </a:solidFill>
        <a:ln w="12700" cap="flat" cmpd="sng" algn="ctr">
          <a:solidFill>
            <a:schemeClr val="accent4">
              <a:hueOff val="-11347"/>
              <a:satOff val="-511"/>
              <a:lumOff val="1849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/>
            <a:t>Διακειμενικές σχέσεις </a:t>
          </a:r>
          <a:endParaRPr lang="el-GR" sz="1800" kern="1200" dirty="0"/>
        </a:p>
      </dsp:txBody>
      <dsp:txXfrm>
        <a:off x="1723623" y="1531879"/>
        <a:ext cx="1723623" cy="1962347"/>
      </dsp:txXfrm>
    </dsp:sp>
    <dsp:sp modelId="{06A9D2AB-6214-4D5C-9AB0-F4774BD6813A}">
      <dsp:nvSpPr>
        <dsp:cNvPr id="0" name=""/>
        <dsp:cNvSpPr/>
      </dsp:nvSpPr>
      <dsp:spPr>
        <a:xfrm>
          <a:off x="3447247" y="1053351"/>
          <a:ext cx="4030512" cy="1088649"/>
        </a:xfrm>
        <a:prstGeom prst="rightArrow">
          <a:avLst>
            <a:gd name="adj1" fmla="val 50000"/>
            <a:gd name="adj2" fmla="val 50000"/>
          </a:avLst>
        </a:prstGeom>
        <a:solidFill>
          <a:schemeClr val="accent4">
            <a:hueOff val="-22694"/>
            <a:satOff val="-1023"/>
            <a:lumOff val="3699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254000" bIns="172823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/>
            <a:t>Εξωκειμενικό περικείμενο</a:t>
          </a:r>
          <a:endParaRPr lang="el-GR" sz="1800" kern="1200" dirty="0"/>
        </a:p>
      </dsp:txBody>
      <dsp:txXfrm>
        <a:off x="3447247" y="1325513"/>
        <a:ext cx="3758350" cy="544325"/>
      </dsp:txXfrm>
    </dsp:sp>
    <dsp:sp modelId="{A3E43150-0DD4-48BC-84FB-774207C1DF4F}">
      <dsp:nvSpPr>
        <dsp:cNvPr id="0" name=""/>
        <dsp:cNvSpPr/>
      </dsp:nvSpPr>
      <dsp:spPr>
        <a:xfrm>
          <a:off x="3447247" y="1894633"/>
          <a:ext cx="1723623" cy="1975468"/>
        </a:xfrm>
        <a:prstGeom prst="rect">
          <a:avLst/>
        </a:prstGeom>
        <a:solidFill>
          <a:schemeClr val="bg2">
            <a:lumMod val="75000"/>
          </a:schemeClr>
        </a:solidFill>
        <a:ln w="12700" cap="flat" cmpd="sng" algn="ctr">
          <a:solidFill>
            <a:schemeClr val="accent4">
              <a:hueOff val="-22694"/>
              <a:satOff val="-1023"/>
              <a:lumOff val="3699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/>
            <a:t>Θεσμικά πλαίσια παραγωγής</a:t>
          </a:r>
          <a:endParaRPr lang="el-GR" sz="1800" kern="1200" dirty="0"/>
        </a:p>
      </dsp:txBody>
      <dsp:txXfrm>
        <a:off x="3447247" y="1894633"/>
        <a:ext cx="1723623" cy="1975468"/>
      </dsp:txXfrm>
    </dsp:sp>
    <dsp:sp modelId="{4AC19AB1-C235-47E9-A76E-2F728EF5C93B}">
      <dsp:nvSpPr>
        <dsp:cNvPr id="0" name=""/>
        <dsp:cNvSpPr/>
      </dsp:nvSpPr>
      <dsp:spPr>
        <a:xfrm>
          <a:off x="5170871" y="1416106"/>
          <a:ext cx="2306888" cy="1088649"/>
        </a:xfrm>
        <a:prstGeom prst="rightArrow">
          <a:avLst>
            <a:gd name="adj1" fmla="val 50000"/>
            <a:gd name="adj2" fmla="val 50000"/>
          </a:avLst>
        </a:prstGeom>
        <a:solidFill>
          <a:schemeClr val="accent4">
            <a:hueOff val="-34041"/>
            <a:satOff val="-1534"/>
            <a:lumOff val="554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254000" bIns="172823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/>
            <a:t>Ιστορικό πλαίσιο </a:t>
          </a:r>
          <a:endParaRPr lang="el-GR" sz="1800" kern="1200" dirty="0"/>
        </a:p>
      </dsp:txBody>
      <dsp:txXfrm>
        <a:off x="5170871" y="1688268"/>
        <a:ext cx="2034726" cy="544325"/>
      </dsp:txXfrm>
    </dsp:sp>
    <dsp:sp modelId="{0C5E0025-BBC0-4EA0-9AB1-7FF304DF4BDC}">
      <dsp:nvSpPr>
        <dsp:cNvPr id="0" name=""/>
        <dsp:cNvSpPr/>
      </dsp:nvSpPr>
      <dsp:spPr>
        <a:xfrm>
          <a:off x="5170871" y="2257388"/>
          <a:ext cx="1739326" cy="1998623"/>
        </a:xfrm>
        <a:prstGeom prst="rect">
          <a:avLst/>
        </a:prstGeom>
        <a:solidFill>
          <a:schemeClr val="bg2">
            <a:lumMod val="75000"/>
          </a:schemeClr>
        </a:solidFill>
        <a:ln w="12700" cap="flat" cmpd="sng" algn="ctr">
          <a:solidFill>
            <a:schemeClr val="accent4">
              <a:hueOff val="-34041"/>
              <a:satOff val="-1534"/>
              <a:lumOff val="5549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/>
            <a:t>Πολιτικές, οικονομικές, κοινωνικές συνθήκες</a:t>
          </a:r>
          <a:endParaRPr lang="el-GR" sz="1800" kern="1200" dirty="0"/>
        </a:p>
      </dsp:txBody>
      <dsp:txXfrm>
        <a:off x="5170871" y="2257388"/>
        <a:ext cx="1739326" cy="19986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C32BE22-BCF5-218A-BCDB-9D6463B9A47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6C6B9B-3CD0-9D38-9EB7-8FC9403B854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A62055-8DBD-6042-92AC-66DE479F90DE}" type="datetimeFigureOut">
              <a:rPr lang="en-US" smtClean="0"/>
              <a:t>2/24/2026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45B14E-D4D7-1E40-CD23-AE797C23682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5121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FEE50A-AB77-49BE-9076-23C4C8D08BB2}" type="datetimeFigureOut">
              <a:rPr lang="en-US" smtClean="0"/>
              <a:t>2/24/2026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E09883-B744-4FDD-8623-D69A666500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7647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09883-B744-4FDD-8623-D69A66650022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3637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5629B0-0194-C739-5082-6CC4269CBC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C29B369-5A11-2F4A-2D69-5B16BFC976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5B358DB-E009-AC86-97AA-29674EE702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158B3E-B044-FF81-F46E-5BEBBC090B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09883-B744-4FDD-8623-D69A66650022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8692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B3302C-5F89-EB1C-7DA6-925B41E3D2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6FE3256-817F-9F6C-906F-8CE0C29F43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29C3DF5-2233-0A82-C191-403066FFAD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A129A1-2706-010B-D89F-0BD5BBE4FB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09883-B744-4FDD-8623-D69A66650022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383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0A331A-466B-52B7-AF49-D827E166E3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62DD52-F025-041B-93D1-51E6AC180A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020AF08-5C14-B082-B5C3-EE5D089FE2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E861AA-7AE6-2DB3-9F57-FE55CC6F54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09883-B744-4FDD-8623-D69A66650022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10731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48EA94-E0E1-8B05-39DA-D64F544A70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16C70D5-F0BD-2928-5549-C4E21D6017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B742D30-0E40-5E9D-549C-8AF5B3B179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08FBBD-3960-F7A1-847E-6B4741BFFA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09883-B744-4FDD-8623-D69A66650022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99509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D7ED8B-30A0-8314-0A36-3388E24AA9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3FFBA95-A6A4-4E6A-0ADD-87E69653EF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6FB4515-723C-E096-EF7B-98C7459BFA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5E7683-509D-99A7-5CE9-66166606C8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09883-B744-4FDD-8623-D69A66650022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6013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11185" y="629469"/>
            <a:ext cx="8961120" cy="5599062"/>
          </a:xfrm>
        </p:spPr>
        <p:txBody>
          <a:bodyPr lIns="0" tIns="0" rIns="0" bIns="0" anchor="ctr">
            <a:noAutofit/>
          </a:bodyPr>
          <a:lstStyle>
            <a:lvl1pPr mar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 sz="70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CA65DB93-2357-6899-3DDD-DC79C877AD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729533" y="5801722"/>
            <a:ext cx="2115210" cy="1056278"/>
          </a:xfrm>
          <a:custGeom>
            <a:avLst/>
            <a:gdLst>
              <a:gd name="connsiteX0" fmla="*/ 1057605 w 2115210"/>
              <a:gd name="connsiteY0" fmla="*/ 0 h 1056278"/>
              <a:gd name="connsiteX1" fmla="*/ 2109820 w 2115210"/>
              <a:gd name="connsiteY1" fmla="*/ 949535 h 1056278"/>
              <a:gd name="connsiteX2" fmla="*/ 2115210 w 2115210"/>
              <a:gd name="connsiteY2" fmla="*/ 1056278 h 1056278"/>
              <a:gd name="connsiteX3" fmla="*/ 0 w 2115210"/>
              <a:gd name="connsiteY3" fmla="*/ 1056278 h 1056278"/>
              <a:gd name="connsiteX4" fmla="*/ 5390 w 2115210"/>
              <a:gd name="connsiteY4" fmla="*/ 949535 h 1056278"/>
              <a:gd name="connsiteX5" fmla="*/ 1057605 w 2115210"/>
              <a:gd name="connsiteY5" fmla="*/ 0 h 1056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15210" h="1056278">
                <a:moveTo>
                  <a:pt x="1057605" y="0"/>
                </a:moveTo>
                <a:cubicBezTo>
                  <a:pt x="1605234" y="0"/>
                  <a:pt x="2055657" y="416196"/>
                  <a:pt x="2109820" y="949535"/>
                </a:cubicBezTo>
                <a:lnTo>
                  <a:pt x="2115210" y="1056278"/>
                </a:lnTo>
                <a:lnTo>
                  <a:pt x="0" y="1056278"/>
                </a:lnTo>
                <a:lnTo>
                  <a:pt x="5390" y="949535"/>
                </a:lnTo>
                <a:cubicBezTo>
                  <a:pt x="59553" y="416196"/>
                  <a:pt x="509976" y="0"/>
                  <a:pt x="105760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11" name="Object 1">
            <a:extLst>
              <a:ext uri="{FF2B5EF4-FFF2-40B4-BE49-F238E27FC236}">
                <a16:creationId xmlns:a16="http://schemas.microsoft.com/office/drawing/2014/main" id="{056E6431-5C32-6197-AA1B-3763794313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9999852" y="0"/>
            <a:ext cx="1574573" cy="3954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583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ED978EB2-1AE7-BB87-954B-F3DBF508055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1184" y="621973"/>
            <a:ext cx="10569634" cy="1801793"/>
          </a:xfrm>
        </p:spPr>
        <p:txBody>
          <a:bodyPr lIns="0" tIns="0" rIns="0" bIns="0">
            <a:no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406BDC3-2B84-117A-BF71-A331C1DD6BCB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811183" y="2796209"/>
            <a:ext cx="3657598" cy="3147392"/>
          </a:xfrm>
        </p:spPr>
        <p:txBody>
          <a:bodyPr lIns="0" tIns="0" rIns="0" bIns="0"/>
          <a:lstStyle>
            <a:lvl1pPr marL="285750" indent="-285750">
              <a:buFont typeface="Arial" panose="020B0604020202020204" pitchFamily="34" charset="0"/>
              <a:buChar char="•"/>
              <a:defRPr sz="1800"/>
            </a:lvl1pPr>
            <a:lvl2pPr marL="411480">
              <a:defRPr sz="1600"/>
            </a:lvl2pPr>
            <a:lvl3pPr marL="685800">
              <a:defRPr sz="1400"/>
            </a:lvl3pPr>
            <a:lvl4pPr marL="1051560">
              <a:defRPr sz="1200"/>
            </a:lvl4pPr>
            <a:lvl5pPr marL="1417320">
              <a:defRPr sz="10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able Placeholder 4">
            <a:extLst>
              <a:ext uri="{FF2B5EF4-FFF2-40B4-BE49-F238E27FC236}">
                <a16:creationId xmlns:a16="http://schemas.microsoft.com/office/drawing/2014/main" id="{4D2A92BD-8372-F61F-9551-6FA12079139B}"/>
              </a:ext>
            </a:extLst>
          </p:cNvPr>
          <p:cNvSpPr>
            <a:spLocks noGrp="1"/>
          </p:cNvSpPr>
          <p:nvPr>
            <p:ph type="tbl" sz="quarter" idx="28" hasCustomPrompt="1"/>
          </p:nvPr>
        </p:nvSpPr>
        <p:spPr>
          <a:xfrm>
            <a:off x="4902200" y="2795588"/>
            <a:ext cx="6478617" cy="3148012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table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36FD22D-E552-7707-178A-C415B32A855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>
            <a:noAutofit/>
          </a:bodyPr>
          <a:lstStyle/>
          <a:p>
            <a:r>
              <a:rPr lang="en-US" dirty="0"/>
              <a:t>PRESENTATION TITLE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CF2C4E6-14A3-F03B-CAE2-C92DC19E79C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>
            <a:noAutofit/>
          </a:bodyPr>
          <a:lstStyle/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6618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1008">
          <p15:clr>
            <a:srgbClr val="FBAE40"/>
          </p15:clr>
        </p15:guide>
        <p15:guide id="3" orient="horz" pos="1560">
          <p15:clr>
            <a:srgbClr val="FBAE40"/>
          </p15:clr>
        </p15:guide>
        <p15:guide id="4" pos="312">
          <p15:clr>
            <a:srgbClr val="FBAE40"/>
          </p15:clr>
        </p15:guide>
        <p15:guide id="5" pos="816">
          <p15:clr>
            <a:srgbClr val="FBAE40"/>
          </p15:clr>
        </p15:guide>
        <p15:guide id="6" pos="7344">
          <p15:clr>
            <a:srgbClr val="FBAE40"/>
          </p15:clr>
        </p15:guide>
        <p15:guide id="7" orient="horz" pos="1416">
          <p15:clr>
            <a:srgbClr val="FBAE40"/>
          </p15:clr>
        </p15:guide>
        <p15:guide id="9" orient="horz" pos="384">
          <p15:clr>
            <a:srgbClr val="FBAE40"/>
          </p15:clr>
        </p15:guide>
        <p15:guide id="10" orient="horz" pos="3744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:a16="http://schemas.microsoft.com/office/drawing/2014/main" id="{69EF52E1-6F3C-5D9B-32DC-A156BDDE28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22647" b="86709"/>
          <a:stretch/>
        </p:blipFill>
        <p:spPr>
          <a:xfrm>
            <a:off x="-1" y="5946505"/>
            <a:ext cx="5304866" cy="911495"/>
          </a:xfrm>
          <a:custGeom>
            <a:avLst/>
            <a:gdLst>
              <a:gd name="connsiteX0" fmla="*/ 0 w 5304866"/>
              <a:gd name="connsiteY0" fmla="*/ 0 h 1912980"/>
              <a:gd name="connsiteX1" fmla="*/ 5304866 w 5304866"/>
              <a:gd name="connsiteY1" fmla="*/ 0 h 1912980"/>
              <a:gd name="connsiteX2" fmla="*/ 5304866 w 5304866"/>
              <a:gd name="connsiteY2" fmla="*/ 1912980 h 1912980"/>
              <a:gd name="connsiteX3" fmla="*/ 5304865 w 5304866"/>
              <a:gd name="connsiteY3" fmla="*/ 1912980 h 1912980"/>
              <a:gd name="connsiteX4" fmla="*/ 0 w 5304866"/>
              <a:gd name="connsiteY4" fmla="*/ 1912980 h 1912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04866" h="1912980">
                <a:moveTo>
                  <a:pt x="0" y="0"/>
                </a:moveTo>
                <a:lnTo>
                  <a:pt x="5304866" y="0"/>
                </a:lnTo>
                <a:lnTo>
                  <a:pt x="5304866" y="1912980"/>
                </a:lnTo>
                <a:lnTo>
                  <a:pt x="5304865" y="1912980"/>
                </a:lnTo>
                <a:lnTo>
                  <a:pt x="0" y="1912980"/>
                </a:lnTo>
                <a:close/>
              </a:path>
            </a:pathLst>
          </a:custGeom>
        </p:spPr>
      </p:pic>
      <p:sp>
        <p:nvSpPr>
          <p:cNvPr id="9" name="Freeform 8">
            <a:extLst>
              <a:ext uri="{FF2B5EF4-FFF2-40B4-BE49-F238E27FC236}">
                <a16:creationId xmlns:a16="http://schemas.microsoft.com/office/drawing/2014/main" id="{4510996E-0672-63AB-DCBF-25B251B228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497680" y="0"/>
            <a:ext cx="1694321" cy="2692400"/>
          </a:xfrm>
          <a:custGeom>
            <a:avLst/>
            <a:gdLst>
              <a:gd name="connsiteX0" fmla="*/ 1346200 w 1694321"/>
              <a:gd name="connsiteY0" fmla="*/ 0 h 2692400"/>
              <a:gd name="connsiteX1" fmla="*/ 1617506 w 1694321"/>
              <a:gd name="connsiteY1" fmla="*/ 27350 h 2692400"/>
              <a:gd name="connsiteX2" fmla="*/ 1694321 w 1694321"/>
              <a:gd name="connsiteY2" fmla="*/ 47101 h 2692400"/>
              <a:gd name="connsiteX3" fmla="*/ 1694321 w 1694321"/>
              <a:gd name="connsiteY3" fmla="*/ 528114 h 2692400"/>
              <a:gd name="connsiteX4" fmla="*/ 1692265 w 1694321"/>
              <a:gd name="connsiteY4" fmla="*/ 526998 h 2692400"/>
              <a:gd name="connsiteX5" fmla="*/ 1346199 w 1694321"/>
              <a:gd name="connsiteY5" fmla="*/ 457130 h 2692400"/>
              <a:gd name="connsiteX6" fmla="*/ 457130 w 1694321"/>
              <a:gd name="connsiteY6" fmla="*/ 1346199 h 2692400"/>
              <a:gd name="connsiteX7" fmla="*/ 1346199 w 1694321"/>
              <a:gd name="connsiteY7" fmla="*/ 2235268 h 2692400"/>
              <a:gd name="connsiteX8" fmla="*/ 1692265 w 1694321"/>
              <a:gd name="connsiteY8" fmla="*/ 2165401 h 2692400"/>
              <a:gd name="connsiteX9" fmla="*/ 1694321 w 1694321"/>
              <a:gd name="connsiteY9" fmla="*/ 2164285 h 2692400"/>
              <a:gd name="connsiteX10" fmla="*/ 1694321 w 1694321"/>
              <a:gd name="connsiteY10" fmla="*/ 2645299 h 2692400"/>
              <a:gd name="connsiteX11" fmla="*/ 1617506 w 1694321"/>
              <a:gd name="connsiteY11" fmla="*/ 2665050 h 2692400"/>
              <a:gd name="connsiteX12" fmla="*/ 1346200 w 1694321"/>
              <a:gd name="connsiteY12" fmla="*/ 2692400 h 2692400"/>
              <a:gd name="connsiteX13" fmla="*/ 0 w 1694321"/>
              <a:gd name="connsiteY13" fmla="*/ 1346200 h 2692400"/>
              <a:gd name="connsiteX14" fmla="*/ 1346200 w 1694321"/>
              <a:gd name="connsiteY14" fmla="*/ 0 h 269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694321" h="2692400">
                <a:moveTo>
                  <a:pt x="1346200" y="0"/>
                </a:moveTo>
                <a:cubicBezTo>
                  <a:pt x="1439136" y="0"/>
                  <a:pt x="1529872" y="9417"/>
                  <a:pt x="1617506" y="27350"/>
                </a:cubicBezTo>
                <a:lnTo>
                  <a:pt x="1694321" y="47101"/>
                </a:lnTo>
                <a:lnTo>
                  <a:pt x="1694321" y="528114"/>
                </a:lnTo>
                <a:lnTo>
                  <a:pt x="1692265" y="526998"/>
                </a:lnTo>
                <a:cubicBezTo>
                  <a:pt x="1585898" y="482008"/>
                  <a:pt x="1468954" y="457130"/>
                  <a:pt x="1346199" y="457130"/>
                </a:cubicBezTo>
                <a:cubicBezTo>
                  <a:pt x="855180" y="457130"/>
                  <a:pt x="457130" y="855180"/>
                  <a:pt x="457130" y="1346199"/>
                </a:cubicBezTo>
                <a:cubicBezTo>
                  <a:pt x="457130" y="1837218"/>
                  <a:pt x="855180" y="2235268"/>
                  <a:pt x="1346199" y="2235268"/>
                </a:cubicBezTo>
                <a:cubicBezTo>
                  <a:pt x="1468954" y="2235268"/>
                  <a:pt x="1585898" y="2210390"/>
                  <a:pt x="1692265" y="2165401"/>
                </a:cubicBezTo>
                <a:lnTo>
                  <a:pt x="1694321" y="2164285"/>
                </a:lnTo>
                <a:lnTo>
                  <a:pt x="1694321" y="2645299"/>
                </a:lnTo>
                <a:lnTo>
                  <a:pt x="1617506" y="2665050"/>
                </a:lnTo>
                <a:cubicBezTo>
                  <a:pt x="1529872" y="2682983"/>
                  <a:pt x="1439136" y="2692400"/>
                  <a:pt x="1346200" y="2692400"/>
                </a:cubicBezTo>
                <a:cubicBezTo>
                  <a:pt x="602714" y="2692400"/>
                  <a:pt x="0" y="2089686"/>
                  <a:pt x="0" y="1346200"/>
                </a:cubicBezTo>
                <a:cubicBezTo>
                  <a:pt x="0" y="602714"/>
                  <a:pt x="602714" y="0"/>
                  <a:pt x="134620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D1A089D1-3F91-4EA1-F598-0EDD4632E4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1185" y="621972"/>
            <a:ext cx="6400800" cy="1828800"/>
          </a:xfrm>
        </p:spPr>
        <p:txBody>
          <a:bodyPr lIns="0" tIns="0" rIns="0" bIns="0">
            <a:no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5DE2B4D4-87FA-ACC4-A0FD-E98B07CE9852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811185" y="3067050"/>
            <a:ext cx="6400800" cy="3048000"/>
          </a:xfrm>
        </p:spPr>
        <p:txBody>
          <a:bodyPr lIns="0" tIns="0" rIns="0" bIns="0"/>
          <a:lstStyle>
            <a:lvl1pPr marL="0" indent="0">
              <a:buNone/>
              <a:defRPr sz="1800"/>
            </a:lvl1pPr>
            <a:lvl2pPr marL="411480">
              <a:defRPr sz="1800"/>
            </a:lvl2pPr>
            <a:lvl3pPr marL="685800">
              <a:defRPr sz="1800"/>
            </a:lvl3pPr>
            <a:lvl4pPr marL="1051560">
              <a:defRPr sz="1800"/>
            </a:lvl4pPr>
            <a:lvl5pPr marL="1417320"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58F85D-7A7F-3D36-8C6A-6589D66D2AFD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7861300" y="3067050"/>
            <a:ext cx="3519515" cy="3048000"/>
          </a:xfrm>
        </p:spPr>
        <p:txBody>
          <a:bodyPr lIns="0" tIns="0" rIns="0" bIns="0"/>
          <a:lstStyle>
            <a:lvl1pPr marL="342900" indent="-342900">
              <a:buFont typeface="+mj-lt"/>
              <a:buAutoNum type="arabicPeriod"/>
              <a:defRPr sz="1800"/>
            </a:lvl1pPr>
            <a:lvl2pPr marL="525780" indent="-342900">
              <a:buFont typeface="+mj-lt"/>
              <a:buAutoNum type="alphaLcPeriod"/>
              <a:defRPr sz="1800"/>
            </a:lvl2pPr>
            <a:lvl3pPr marL="800100" indent="-342900">
              <a:buFont typeface="+mj-lt"/>
              <a:buAutoNum type="arabicParenR"/>
              <a:defRPr sz="1800"/>
            </a:lvl3pPr>
            <a:lvl4pPr marL="1165860" indent="-342900">
              <a:buFont typeface="+mj-lt"/>
              <a:buAutoNum type="alphaLcPeriod"/>
              <a:defRPr sz="1800"/>
            </a:lvl4pPr>
            <a:lvl5pPr marL="1531620" indent="-342900">
              <a:buFont typeface="+mj-lt"/>
              <a:buAutoNum type="romanLcPeriod"/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36FD22D-E552-7707-178A-C415B32A855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>
            <a:noAutofit/>
          </a:bodyPr>
          <a:lstStyle/>
          <a:p>
            <a:r>
              <a:rPr lang="en-US" dirty="0"/>
              <a:t>PRESENTATION TITLE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CF2C4E6-14A3-F03B-CAE2-C92DC19E79C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>
            <a:noAutofit/>
          </a:bodyPr>
          <a:lstStyle/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69453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1008">
          <p15:clr>
            <a:srgbClr val="FBAE40"/>
          </p15:clr>
        </p15:guide>
        <p15:guide id="3" orient="horz" pos="1560">
          <p15:clr>
            <a:srgbClr val="FBAE40"/>
          </p15:clr>
        </p15:guide>
        <p15:guide id="4" pos="312">
          <p15:clr>
            <a:srgbClr val="FBAE40"/>
          </p15:clr>
        </p15:guide>
        <p15:guide id="5" pos="816">
          <p15:clr>
            <a:srgbClr val="FBAE40"/>
          </p15:clr>
        </p15:guide>
        <p15:guide id="6" pos="6336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D8C74DBB-978B-8EA5-44E6-3AF3F58B70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45028" b="67254"/>
          <a:stretch>
            <a:fillRect/>
          </a:stretch>
        </p:blipFill>
        <p:spPr>
          <a:xfrm>
            <a:off x="0" y="4612248"/>
            <a:ext cx="3769950" cy="2245753"/>
          </a:xfrm>
          <a:custGeom>
            <a:avLst/>
            <a:gdLst>
              <a:gd name="connsiteX0" fmla="*/ 0 w 3769950"/>
              <a:gd name="connsiteY0" fmla="*/ 0 h 2245753"/>
              <a:gd name="connsiteX1" fmla="*/ 3769950 w 3769950"/>
              <a:gd name="connsiteY1" fmla="*/ 0 h 2245753"/>
              <a:gd name="connsiteX2" fmla="*/ 3769950 w 3769950"/>
              <a:gd name="connsiteY2" fmla="*/ 2245753 h 2245753"/>
              <a:gd name="connsiteX3" fmla="*/ 0 w 3769950"/>
              <a:gd name="connsiteY3" fmla="*/ 2245753 h 22457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69950" h="2245753">
                <a:moveTo>
                  <a:pt x="0" y="0"/>
                </a:moveTo>
                <a:lnTo>
                  <a:pt x="3769950" y="0"/>
                </a:lnTo>
                <a:lnTo>
                  <a:pt x="3769950" y="2245753"/>
                </a:lnTo>
                <a:lnTo>
                  <a:pt x="0" y="2245753"/>
                </a:lnTo>
                <a:close/>
              </a:path>
            </a:pathLst>
          </a:custGeom>
        </p:spPr>
      </p:pic>
      <p:pic>
        <p:nvPicPr>
          <p:cNvPr id="4" name="Graphic 3">
            <a:extLst>
              <a:ext uri="{FF2B5EF4-FFF2-40B4-BE49-F238E27FC236}">
                <a16:creationId xmlns:a16="http://schemas.microsoft.com/office/drawing/2014/main" id="{F7D965D3-2ED5-0347-F848-6C2A1D36AE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r="55513" b="14154"/>
          <a:stretch>
            <a:fillRect/>
          </a:stretch>
        </p:blipFill>
        <p:spPr>
          <a:xfrm>
            <a:off x="9141088" y="970666"/>
            <a:ext cx="3050912" cy="5887335"/>
          </a:xfrm>
          <a:custGeom>
            <a:avLst/>
            <a:gdLst>
              <a:gd name="connsiteX0" fmla="*/ 0 w 3050912"/>
              <a:gd name="connsiteY0" fmla="*/ 0 h 5887335"/>
              <a:gd name="connsiteX1" fmla="*/ 3050912 w 3050912"/>
              <a:gd name="connsiteY1" fmla="*/ 0 h 5887335"/>
              <a:gd name="connsiteX2" fmla="*/ 3050912 w 3050912"/>
              <a:gd name="connsiteY2" fmla="*/ 5887335 h 5887335"/>
              <a:gd name="connsiteX3" fmla="*/ 0 w 3050912"/>
              <a:gd name="connsiteY3" fmla="*/ 5887335 h 5887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50912" h="5887335">
                <a:moveTo>
                  <a:pt x="0" y="0"/>
                </a:moveTo>
                <a:lnTo>
                  <a:pt x="3050912" y="0"/>
                </a:lnTo>
                <a:lnTo>
                  <a:pt x="3050912" y="5887335"/>
                </a:lnTo>
                <a:lnTo>
                  <a:pt x="0" y="5887335"/>
                </a:lnTo>
                <a:close/>
              </a:path>
            </a:pathLst>
          </a:custGeom>
        </p:spPr>
      </p:pic>
      <p:sp>
        <p:nvSpPr>
          <p:cNvPr id="20" name="Title 1">
            <a:extLst>
              <a:ext uri="{FF2B5EF4-FFF2-40B4-BE49-F238E27FC236}">
                <a16:creationId xmlns:a16="http://schemas.microsoft.com/office/drawing/2014/main" id="{1CBEC63C-AA69-807D-2A93-BC45B1BDF6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1184" y="621973"/>
            <a:ext cx="7309086" cy="1828800"/>
          </a:xfrm>
        </p:spPr>
        <p:txBody>
          <a:bodyPr lIns="0" tIns="0" rIns="0" bIns="0">
            <a:noAutofit/>
          </a:bodyPr>
          <a:lstStyle/>
          <a:p>
            <a:endParaRPr lang="en-US" dirty="0"/>
          </a:p>
        </p:txBody>
      </p:sp>
      <p:sp>
        <p:nvSpPr>
          <p:cNvPr id="5" name="Table Placeholder 4">
            <a:extLst>
              <a:ext uri="{FF2B5EF4-FFF2-40B4-BE49-F238E27FC236}">
                <a16:creationId xmlns:a16="http://schemas.microsoft.com/office/drawing/2014/main" id="{3E0C7AAD-1535-12DC-133E-2253BF501721}"/>
              </a:ext>
            </a:extLst>
          </p:cNvPr>
          <p:cNvSpPr>
            <a:spLocks noGrp="1"/>
          </p:cNvSpPr>
          <p:nvPr>
            <p:ph type="tbl" sz="quarter" idx="12" hasCustomPrompt="1"/>
          </p:nvPr>
        </p:nvSpPr>
        <p:spPr>
          <a:xfrm>
            <a:off x="811183" y="2757488"/>
            <a:ext cx="10548967" cy="3399964"/>
          </a:xfrm>
        </p:spPr>
        <p:txBody>
          <a:bodyPr/>
          <a:lstStyle/>
          <a:p>
            <a:r>
              <a:rPr lang="en-US" dirty="0"/>
              <a:t>Click icon to insert table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36FD22D-E552-7707-178A-C415B32A855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CF2C4E6-14A3-F03B-CAE2-C92DC19E79C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69749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1008">
          <p15:clr>
            <a:srgbClr val="FBAE40"/>
          </p15:clr>
        </p15:guide>
        <p15:guide id="3" orient="horz" pos="1560">
          <p15:clr>
            <a:srgbClr val="FBAE40"/>
          </p15:clr>
        </p15:guide>
        <p15:guide id="4" pos="312">
          <p15:clr>
            <a:srgbClr val="FBAE40"/>
          </p15:clr>
        </p15:guide>
        <p15:guide id="5" pos="816">
          <p15:clr>
            <a:srgbClr val="FBAE40"/>
          </p15:clr>
        </p15:guide>
        <p15:guide id="6" pos="6336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>
            <a:extLst>
              <a:ext uri="{FF2B5EF4-FFF2-40B4-BE49-F238E27FC236}">
                <a16:creationId xmlns:a16="http://schemas.microsoft.com/office/drawing/2014/main" id="{48AC6985-AA41-BCAE-CEDF-E736D973B5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1184" y="612647"/>
            <a:ext cx="10002589" cy="3657600"/>
          </a:xfrm>
        </p:spPr>
        <p:txBody>
          <a:bodyPr lIns="0" tIns="0" rIns="0" bIns="0" anchor="b">
            <a:noAutofit/>
          </a:bodyPr>
          <a:lstStyle>
            <a:lvl1pPr mar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7000"/>
            </a:lvl1pPr>
          </a:lstStyle>
          <a:p>
            <a:endParaRPr lang="en-US" dirty="0"/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A7B85660-94E4-85D1-95CA-415513A0355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11185" y="4724033"/>
            <a:ext cx="7000972" cy="1709423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2400" b="1" i="0">
                <a:solidFill>
                  <a:schemeClr val="accent4"/>
                </a:solidFill>
                <a:latin typeface="+mj-lt"/>
                <a:cs typeface="Arial Black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1DCAF5C0-1B51-02B5-924D-230575353A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0800000">
            <a:off x="9829617" y="4724034"/>
            <a:ext cx="2133966" cy="2133966"/>
            <a:chOff x="9654699" y="2229295"/>
            <a:chExt cx="2133966" cy="2133966"/>
          </a:xfrm>
        </p:grpSpPr>
        <p:sp>
          <p:nvSpPr>
            <p:cNvPr id="3" name="Freeform 11">
              <a:extLst>
                <a:ext uri="{FF2B5EF4-FFF2-40B4-BE49-F238E27FC236}">
                  <a16:creationId xmlns:a16="http://schemas.microsoft.com/office/drawing/2014/main" id="{41AAE8D5-8E6A-7CBE-9018-DD8F3493D049}"/>
                </a:ext>
              </a:extLst>
            </p:cNvPr>
            <p:cNvSpPr/>
            <p:nvPr/>
          </p:nvSpPr>
          <p:spPr>
            <a:xfrm>
              <a:off x="9655348" y="3309113"/>
              <a:ext cx="2132669" cy="1054148"/>
            </a:xfrm>
            <a:custGeom>
              <a:avLst/>
              <a:gdLst>
                <a:gd name="connsiteX0" fmla="*/ 1345382 w 2690764"/>
                <a:gd name="connsiteY0" fmla="*/ 0 h 1330006"/>
                <a:gd name="connsiteX1" fmla="*/ 2684632 w 2690764"/>
                <a:gd name="connsiteY1" fmla="*/ 1208559 h 1330006"/>
                <a:gd name="connsiteX2" fmla="*/ 2690764 w 2690764"/>
                <a:gd name="connsiteY2" fmla="*/ 1330006 h 1330006"/>
                <a:gd name="connsiteX3" fmla="*/ 0 w 2690764"/>
                <a:gd name="connsiteY3" fmla="*/ 1330006 h 1330006"/>
                <a:gd name="connsiteX4" fmla="*/ 6132 w 2690764"/>
                <a:gd name="connsiteY4" fmla="*/ 1208559 h 1330006"/>
                <a:gd name="connsiteX5" fmla="*/ 1345382 w 2690764"/>
                <a:gd name="connsiteY5" fmla="*/ 0 h 13300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90764" h="1330006">
                  <a:moveTo>
                    <a:pt x="1345382" y="0"/>
                  </a:moveTo>
                  <a:cubicBezTo>
                    <a:pt x="2042400" y="0"/>
                    <a:pt x="2615693" y="529729"/>
                    <a:pt x="2684632" y="1208559"/>
                  </a:cubicBezTo>
                  <a:lnTo>
                    <a:pt x="2690764" y="1330006"/>
                  </a:lnTo>
                  <a:lnTo>
                    <a:pt x="0" y="1330006"/>
                  </a:lnTo>
                  <a:lnTo>
                    <a:pt x="6132" y="1208559"/>
                  </a:lnTo>
                  <a:cubicBezTo>
                    <a:pt x="75071" y="529729"/>
                    <a:pt x="648364" y="0"/>
                    <a:pt x="134538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4" name="Freeform 12">
              <a:extLst>
                <a:ext uri="{FF2B5EF4-FFF2-40B4-BE49-F238E27FC236}">
                  <a16:creationId xmlns:a16="http://schemas.microsoft.com/office/drawing/2014/main" id="{C694532E-B147-38A2-55EE-24483385016A}"/>
                </a:ext>
              </a:extLst>
            </p:cNvPr>
            <p:cNvSpPr/>
            <p:nvPr/>
          </p:nvSpPr>
          <p:spPr>
            <a:xfrm>
              <a:off x="9654699" y="2229295"/>
              <a:ext cx="2133966" cy="1079818"/>
            </a:xfrm>
            <a:custGeom>
              <a:avLst/>
              <a:gdLst>
                <a:gd name="connsiteX0" fmla="*/ 818 w 2692400"/>
                <a:gd name="connsiteY0" fmla="*/ 0 h 1362394"/>
                <a:gd name="connsiteX1" fmla="*/ 2691582 w 2692400"/>
                <a:gd name="connsiteY1" fmla="*/ 0 h 1362394"/>
                <a:gd name="connsiteX2" fmla="*/ 2692400 w 2692400"/>
                <a:gd name="connsiteY2" fmla="*/ 16194 h 1362394"/>
                <a:gd name="connsiteX3" fmla="*/ 1346200 w 2692400"/>
                <a:gd name="connsiteY3" fmla="*/ 1362394 h 1362394"/>
                <a:gd name="connsiteX4" fmla="*/ 0 w 2692400"/>
                <a:gd name="connsiteY4" fmla="*/ 16194 h 1362394"/>
                <a:gd name="connsiteX5" fmla="*/ 818 w 2692400"/>
                <a:gd name="connsiteY5" fmla="*/ 0 h 1362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92400" h="1362394">
                  <a:moveTo>
                    <a:pt x="818" y="0"/>
                  </a:moveTo>
                  <a:lnTo>
                    <a:pt x="2691582" y="0"/>
                  </a:lnTo>
                  <a:lnTo>
                    <a:pt x="2692400" y="16194"/>
                  </a:lnTo>
                  <a:cubicBezTo>
                    <a:pt x="2692400" y="759680"/>
                    <a:pt x="2089686" y="1362394"/>
                    <a:pt x="1346200" y="1362394"/>
                  </a:cubicBezTo>
                  <a:cubicBezTo>
                    <a:pt x="602714" y="1362394"/>
                    <a:pt x="0" y="759680"/>
                    <a:pt x="0" y="16194"/>
                  </a:cubicBezTo>
                  <a:lnTo>
                    <a:pt x="81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pic>
        <p:nvPicPr>
          <p:cNvPr id="5" name="Graphic 4">
            <a:extLst>
              <a:ext uri="{FF2B5EF4-FFF2-40B4-BE49-F238E27FC236}">
                <a16:creationId xmlns:a16="http://schemas.microsoft.com/office/drawing/2014/main" id="{114B3BE5-2D39-542C-00BB-A940C568E4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52884" r="34757"/>
          <a:stretch>
            <a:fillRect/>
          </a:stretch>
        </p:blipFill>
        <p:spPr>
          <a:xfrm>
            <a:off x="7717670" y="0"/>
            <a:ext cx="4474331" cy="3231221"/>
          </a:xfrm>
          <a:custGeom>
            <a:avLst/>
            <a:gdLst>
              <a:gd name="connsiteX0" fmla="*/ 0 w 4474331"/>
              <a:gd name="connsiteY0" fmla="*/ 0 h 3231221"/>
              <a:gd name="connsiteX1" fmla="*/ 4474331 w 4474331"/>
              <a:gd name="connsiteY1" fmla="*/ 0 h 3231221"/>
              <a:gd name="connsiteX2" fmla="*/ 4474331 w 4474331"/>
              <a:gd name="connsiteY2" fmla="*/ 3231221 h 3231221"/>
              <a:gd name="connsiteX3" fmla="*/ 0 w 4474331"/>
              <a:gd name="connsiteY3" fmla="*/ 3231221 h 3231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74331" h="3231221">
                <a:moveTo>
                  <a:pt x="0" y="0"/>
                </a:moveTo>
                <a:lnTo>
                  <a:pt x="4474331" y="0"/>
                </a:lnTo>
                <a:lnTo>
                  <a:pt x="4474331" y="3231221"/>
                </a:lnTo>
                <a:lnTo>
                  <a:pt x="0" y="3231221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9888139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57270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1185" y="621973"/>
            <a:ext cx="6400800" cy="1828800"/>
          </a:xfrm>
        </p:spPr>
        <p:txBody>
          <a:bodyPr lIns="0" tIns="0" rIns="0" bIns="0">
            <a:noAutofit/>
          </a:bodyPr>
          <a:lstStyle>
            <a:lvl1pPr>
              <a:defRPr baseline="0"/>
            </a:lvl1pPr>
          </a:lstStyle>
          <a:p>
            <a:r>
              <a:rPr lang="en-US" dirty="0"/>
              <a:t>Click to add title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B3606A3B-5B75-C830-0580-02B3AF648B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16698" r="40000"/>
          <a:stretch>
            <a:fillRect/>
          </a:stretch>
        </p:blipFill>
        <p:spPr>
          <a:xfrm>
            <a:off x="8077200" y="0"/>
            <a:ext cx="4114800" cy="5712824"/>
          </a:xfrm>
          <a:custGeom>
            <a:avLst/>
            <a:gdLst>
              <a:gd name="connsiteX0" fmla="*/ 0 w 4114800"/>
              <a:gd name="connsiteY0" fmla="*/ 0 h 5712824"/>
              <a:gd name="connsiteX1" fmla="*/ 4114800 w 4114800"/>
              <a:gd name="connsiteY1" fmla="*/ 0 h 5712824"/>
              <a:gd name="connsiteX2" fmla="*/ 4114800 w 4114800"/>
              <a:gd name="connsiteY2" fmla="*/ 5712824 h 5712824"/>
              <a:gd name="connsiteX3" fmla="*/ 0 w 4114800"/>
              <a:gd name="connsiteY3" fmla="*/ 5712824 h 5712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14800" h="5712824">
                <a:moveTo>
                  <a:pt x="0" y="0"/>
                </a:moveTo>
                <a:lnTo>
                  <a:pt x="4114800" y="0"/>
                </a:lnTo>
                <a:lnTo>
                  <a:pt x="4114800" y="5712824"/>
                </a:lnTo>
                <a:lnTo>
                  <a:pt x="0" y="5712824"/>
                </a:lnTo>
                <a:close/>
              </a:path>
            </a:pathLst>
          </a:cu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45B92DB2-64DD-608F-360F-52958A93EB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445683" y="944192"/>
            <a:ext cx="1291008" cy="1291008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A1AC91-E5AE-A457-178C-6A577DAAF4C4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11185" y="2774786"/>
            <a:ext cx="6400800" cy="3257550"/>
          </a:xfrm>
        </p:spPr>
        <p:txBody>
          <a:bodyPr lIns="0"/>
          <a:lstStyle>
            <a:lvl1pPr marL="0" indent="0">
              <a:buNone/>
              <a:defRPr sz="2400"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D4FED77-2877-7D28-E27C-7BE9F5E739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11185" y="6356350"/>
            <a:ext cx="4411509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200" b="0" i="0" spc="50" baseline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0785AC1-54EA-61EE-115B-C1910CC60A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37615" y="635635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>
              <a:defRPr sz="1200" b="1" i="0" spc="50" baseline="0">
                <a:solidFill>
                  <a:schemeClr val="bg1"/>
                </a:solidFill>
                <a:latin typeface="+mn-lt"/>
                <a:cs typeface="Arial Black" panose="020B0604020202020204" pitchFamily="34" charset="0"/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5874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1008">
          <p15:clr>
            <a:srgbClr val="FBAE40"/>
          </p15:clr>
        </p15:guide>
        <p15:guide id="3" orient="horz" pos="1560">
          <p15:clr>
            <a:srgbClr val="FBAE40"/>
          </p15:clr>
        </p15:guide>
        <p15:guide id="4" pos="312">
          <p15:clr>
            <a:srgbClr val="FBAE40"/>
          </p15:clr>
        </p15:guide>
        <p15:guide id="5" pos="816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F0B2CA14-03DC-FC05-7713-E0261B4B2F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3642" b="69630"/>
          <a:stretch>
            <a:fillRect/>
          </a:stretch>
        </p:blipFill>
        <p:spPr>
          <a:xfrm>
            <a:off x="1" y="4775200"/>
            <a:ext cx="6608233" cy="2082800"/>
          </a:xfrm>
          <a:custGeom>
            <a:avLst/>
            <a:gdLst>
              <a:gd name="connsiteX0" fmla="*/ 0 w 6608233"/>
              <a:gd name="connsiteY0" fmla="*/ 0 h 2082800"/>
              <a:gd name="connsiteX1" fmla="*/ 6608233 w 6608233"/>
              <a:gd name="connsiteY1" fmla="*/ 0 h 2082800"/>
              <a:gd name="connsiteX2" fmla="*/ 6608233 w 6608233"/>
              <a:gd name="connsiteY2" fmla="*/ 2082800 h 2082800"/>
              <a:gd name="connsiteX3" fmla="*/ 0 w 6608233"/>
              <a:gd name="connsiteY3" fmla="*/ 2082800 h 2082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08233" h="2082800">
                <a:moveTo>
                  <a:pt x="0" y="0"/>
                </a:moveTo>
                <a:lnTo>
                  <a:pt x="6608233" y="0"/>
                </a:lnTo>
                <a:lnTo>
                  <a:pt x="6608233" y="2082800"/>
                </a:lnTo>
                <a:lnTo>
                  <a:pt x="0" y="2082800"/>
                </a:lnTo>
                <a:close/>
              </a:path>
            </a:pathLst>
          </a:custGeom>
        </p:spPr>
      </p:pic>
      <p:sp>
        <p:nvSpPr>
          <p:cNvPr id="5" name="Freeform 4">
            <a:extLst>
              <a:ext uri="{FF2B5EF4-FFF2-40B4-BE49-F238E27FC236}">
                <a16:creationId xmlns:a16="http://schemas.microsoft.com/office/drawing/2014/main" id="{5EC223C2-E475-8E7A-48D4-A9BC2EB693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249382" y="1747860"/>
            <a:ext cx="2692400" cy="2692400"/>
          </a:xfrm>
          <a:custGeom>
            <a:avLst/>
            <a:gdLst>
              <a:gd name="connsiteX0" fmla="*/ 1346200 w 2692400"/>
              <a:gd name="connsiteY0" fmla="*/ 0 h 2692400"/>
              <a:gd name="connsiteX1" fmla="*/ 2692400 w 2692400"/>
              <a:gd name="connsiteY1" fmla="*/ 1346200 h 2692400"/>
              <a:gd name="connsiteX2" fmla="*/ 1346200 w 2692400"/>
              <a:gd name="connsiteY2" fmla="*/ 2692400 h 2692400"/>
              <a:gd name="connsiteX3" fmla="*/ 0 w 2692400"/>
              <a:gd name="connsiteY3" fmla="*/ 1346200 h 2692400"/>
              <a:gd name="connsiteX4" fmla="*/ 1346200 w 2692400"/>
              <a:gd name="connsiteY4" fmla="*/ 0 h 2692400"/>
              <a:gd name="connsiteX5" fmla="*/ 1346199 w 2692400"/>
              <a:gd name="connsiteY5" fmla="*/ 457130 h 2692400"/>
              <a:gd name="connsiteX6" fmla="*/ 457130 w 2692400"/>
              <a:gd name="connsiteY6" fmla="*/ 1346199 h 2692400"/>
              <a:gd name="connsiteX7" fmla="*/ 1346199 w 2692400"/>
              <a:gd name="connsiteY7" fmla="*/ 2235268 h 2692400"/>
              <a:gd name="connsiteX8" fmla="*/ 2235268 w 2692400"/>
              <a:gd name="connsiteY8" fmla="*/ 1346199 h 2692400"/>
              <a:gd name="connsiteX9" fmla="*/ 1346199 w 2692400"/>
              <a:gd name="connsiteY9" fmla="*/ 457130 h 269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692400" h="2692400">
                <a:moveTo>
                  <a:pt x="1346200" y="0"/>
                </a:moveTo>
                <a:cubicBezTo>
                  <a:pt x="2089686" y="0"/>
                  <a:pt x="2692400" y="602714"/>
                  <a:pt x="2692400" y="1346200"/>
                </a:cubicBezTo>
                <a:cubicBezTo>
                  <a:pt x="2692400" y="2089686"/>
                  <a:pt x="2089686" y="2692400"/>
                  <a:pt x="1346200" y="2692400"/>
                </a:cubicBezTo>
                <a:cubicBezTo>
                  <a:pt x="602714" y="2692400"/>
                  <a:pt x="0" y="2089686"/>
                  <a:pt x="0" y="1346200"/>
                </a:cubicBezTo>
                <a:cubicBezTo>
                  <a:pt x="0" y="602714"/>
                  <a:pt x="602714" y="0"/>
                  <a:pt x="1346200" y="0"/>
                </a:cubicBezTo>
                <a:close/>
                <a:moveTo>
                  <a:pt x="1346199" y="457130"/>
                </a:moveTo>
                <a:cubicBezTo>
                  <a:pt x="855180" y="457130"/>
                  <a:pt x="457130" y="855180"/>
                  <a:pt x="457130" y="1346199"/>
                </a:cubicBezTo>
                <a:cubicBezTo>
                  <a:pt x="457130" y="1837218"/>
                  <a:pt x="855180" y="2235268"/>
                  <a:pt x="1346199" y="2235268"/>
                </a:cubicBezTo>
                <a:cubicBezTo>
                  <a:pt x="1837218" y="2235268"/>
                  <a:pt x="2235268" y="1837218"/>
                  <a:pt x="2235268" y="1346199"/>
                </a:cubicBezTo>
                <a:cubicBezTo>
                  <a:pt x="2235268" y="855180"/>
                  <a:pt x="1837218" y="457130"/>
                  <a:pt x="1346199" y="457130"/>
                </a:cubicBezTo>
                <a:close/>
              </a:path>
            </a:pathLst>
          </a:custGeom>
          <a:solidFill>
            <a:srgbClr val="D5DE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BD9D7CE-BCD9-0B12-1945-C5FFE31A7D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793014" y="361075"/>
            <a:ext cx="2115351" cy="211535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455275E-28AB-F0B7-E799-5116B11205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1185" y="827307"/>
            <a:ext cx="6400800" cy="5203387"/>
          </a:xfrm>
        </p:spPr>
        <p:txBody>
          <a:bodyPr lIns="0" tIns="0" rIns="0" bIns="0" anchor="ctr">
            <a:noAutofit/>
          </a:bodyPr>
          <a:lstStyle>
            <a:lvl1pPr>
              <a:defRPr sz="54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97BD7E0A-39A9-0CF7-F1CE-E777075BFA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401915" y="3046905"/>
            <a:ext cx="3456590" cy="3456590"/>
          </a:xfrm>
          <a:custGeom>
            <a:avLst/>
            <a:gdLst>
              <a:gd name="connsiteX0" fmla="*/ 1728295 w 3456590"/>
              <a:gd name="connsiteY0" fmla="*/ 0 h 3456590"/>
              <a:gd name="connsiteX1" fmla="*/ 3456590 w 3456590"/>
              <a:gd name="connsiteY1" fmla="*/ 1728295 h 3456590"/>
              <a:gd name="connsiteX2" fmla="*/ 1728295 w 3456590"/>
              <a:gd name="connsiteY2" fmla="*/ 3456590 h 3456590"/>
              <a:gd name="connsiteX3" fmla="*/ 0 w 3456590"/>
              <a:gd name="connsiteY3" fmla="*/ 1728295 h 3456590"/>
              <a:gd name="connsiteX4" fmla="*/ 1728295 w 3456590"/>
              <a:gd name="connsiteY4" fmla="*/ 0 h 345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6590" h="3456590">
                <a:moveTo>
                  <a:pt x="1728295" y="0"/>
                </a:moveTo>
                <a:cubicBezTo>
                  <a:pt x="2682806" y="0"/>
                  <a:pt x="3456590" y="773784"/>
                  <a:pt x="3456590" y="1728295"/>
                </a:cubicBezTo>
                <a:cubicBezTo>
                  <a:pt x="3456590" y="2682806"/>
                  <a:pt x="2682806" y="3456590"/>
                  <a:pt x="1728295" y="3456590"/>
                </a:cubicBezTo>
                <a:cubicBezTo>
                  <a:pt x="773784" y="3456590"/>
                  <a:pt x="0" y="2682806"/>
                  <a:pt x="0" y="1728295"/>
                </a:cubicBezTo>
                <a:cubicBezTo>
                  <a:pt x="0" y="773784"/>
                  <a:pt x="773784" y="0"/>
                  <a:pt x="1728295" y="0"/>
                </a:cubicBezTo>
                <a:close/>
              </a:path>
            </a:pathLst>
          </a:custGeom>
          <a:ln w="57150">
            <a:noFill/>
          </a:ln>
        </p:spPr>
        <p:txBody>
          <a:bodyPr wrap="square" tIns="1371600">
            <a:no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36FD22D-E552-7707-178A-C415B32A855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>
            <a:noAutofit/>
          </a:bodyPr>
          <a:lstStyle/>
          <a:p>
            <a:r>
              <a:rPr lang="en-US" dirty="0"/>
              <a:t>PRESENTATION TITLE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CF2C4E6-14A3-F03B-CAE2-C92DC19E79C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>
            <a:noAutofit/>
          </a:bodyPr>
          <a:lstStyle/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1636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1008">
          <p15:clr>
            <a:srgbClr val="FBAE40"/>
          </p15:clr>
        </p15:guide>
        <p15:guide id="3" orient="horz" pos="1560">
          <p15:clr>
            <a:srgbClr val="FBAE40"/>
          </p15:clr>
        </p15:guide>
        <p15:guide id="4" pos="312">
          <p15:clr>
            <a:srgbClr val="FBAE40"/>
          </p15:clr>
        </p15:guide>
        <p15:guide id="5" pos="816">
          <p15:clr>
            <a:srgbClr val="FBAE40"/>
          </p15:clr>
        </p15:guide>
        <p15:guide id="6" pos="7344">
          <p15:clr>
            <a:srgbClr val="FBAE40"/>
          </p15:clr>
        </p15:guide>
        <p15:guide id="7" orient="horz" pos="1416">
          <p15:clr>
            <a:srgbClr val="FBAE40"/>
          </p15:clr>
        </p15:guide>
        <p15:guide id="9" orient="horz" pos="384">
          <p15:clr>
            <a:srgbClr val="FBAE40"/>
          </p15:clr>
        </p15:guide>
        <p15:guide id="10" orient="horz" pos="3744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>
            <a:extLst>
              <a:ext uri="{FF2B5EF4-FFF2-40B4-BE49-F238E27FC236}">
                <a16:creationId xmlns:a16="http://schemas.microsoft.com/office/drawing/2014/main" id="{269C21E5-B8EE-7438-A771-34BC8006E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9385898" y="0"/>
            <a:ext cx="1574573" cy="3954463"/>
          </a:xfrm>
          <a:prstGeom prst="rect">
            <a:avLst/>
          </a:prstGeo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18F333FA-6DDE-DB6C-73BB-FE83879774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115508" y="4240999"/>
            <a:ext cx="2115351" cy="211535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AB87953E-96F2-8BCC-B295-E1033E7D274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1185" y="621972"/>
            <a:ext cx="7599718" cy="3051394"/>
          </a:xfrm>
        </p:spPr>
        <p:txBody>
          <a:bodyPr lIns="0" tIns="0" rIns="0" bIns="0" anchor="b">
            <a:noAutofit/>
          </a:bodyPr>
          <a:lstStyle>
            <a:lvl1pPr>
              <a:defRPr sz="54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Text Placeholder 15">
            <a:extLst>
              <a:ext uri="{FF2B5EF4-FFF2-40B4-BE49-F238E27FC236}">
                <a16:creationId xmlns:a16="http://schemas.microsoft.com/office/drawing/2014/main" id="{0A627B70-91C8-40B9-6189-B29749FF6E9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11185" y="3965028"/>
            <a:ext cx="7599718" cy="149378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accent4"/>
                </a:solidFill>
                <a:latin typeface="+mj-lt"/>
                <a:cs typeface="Arial" panose="020B0604020202020204" pitchFamily="34" charset="0"/>
              </a:defRPr>
            </a:lvl1pPr>
            <a:lvl2pPr marL="457200" indent="0">
              <a:buNone/>
              <a:defRPr sz="1800" b="1" i="0">
                <a:latin typeface="Arial Black" panose="020B0604020202020204" pitchFamily="34" charset="0"/>
                <a:cs typeface="Arial Black" panose="020B0604020202020204" pitchFamily="34" charset="0"/>
              </a:defRPr>
            </a:lvl2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36FD22D-E552-7707-178A-C415B32A855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>
            <a:noAutofit/>
          </a:bodyPr>
          <a:lstStyle/>
          <a:p>
            <a:r>
              <a:rPr lang="en-US" dirty="0"/>
              <a:t>PRESENTATION TITLE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CF2C4E6-14A3-F03B-CAE2-C92DC19E79C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>
            <a:noAutofit/>
          </a:bodyPr>
          <a:lstStyle/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9470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1008">
          <p15:clr>
            <a:srgbClr val="FBAE40"/>
          </p15:clr>
        </p15:guide>
        <p15:guide id="3" orient="horz" pos="1560">
          <p15:clr>
            <a:srgbClr val="FBAE40"/>
          </p15:clr>
        </p15:guide>
        <p15:guide id="4" pos="312">
          <p15:clr>
            <a:srgbClr val="FBAE40"/>
          </p15:clr>
        </p15:guide>
        <p15:guide id="5" pos="816">
          <p15:clr>
            <a:srgbClr val="FBAE40"/>
          </p15:clr>
        </p15:guide>
        <p15:guide id="6" pos="7344">
          <p15:clr>
            <a:srgbClr val="FBAE40"/>
          </p15:clr>
        </p15:guide>
        <p15:guide id="7" orient="horz" pos="1416">
          <p15:clr>
            <a:srgbClr val="FBAE40"/>
          </p15:clr>
        </p15:guide>
        <p15:guide id="9" orient="horz" pos="384">
          <p15:clr>
            <a:srgbClr val="FBAE40"/>
          </p15:clr>
        </p15:guide>
        <p15:guide id="10" orient="horz" pos="3744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87C12813-DBA6-41C2-2418-83919E059F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0800000">
            <a:off x="741680" y="0"/>
            <a:ext cx="2133966" cy="2133966"/>
            <a:chOff x="9654699" y="2229295"/>
            <a:chExt cx="2133966" cy="2133966"/>
          </a:xfrm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C2A74540-7988-B712-8AB1-9EE03FE1EC8A}"/>
                </a:ext>
              </a:extLst>
            </p:cNvPr>
            <p:cNvSpPr/>
            <p:nvPr/>
          </p:nvSpPr>
          <p:spPr>
            <a:xfrm>
              <a:off x="9655348" y="3309113"/>
              <a:ext cx="2132669" cy="1054148"/>
            </a:xfrm>
            <a:custGeom>
              <a:avLst/>
              <a:gdLst>
                <a:gd name="connsiteX0" fmla="*/ 1345382 w 2690764"/>
                <a:gd name="connsiteY0" fmla="*/ 0 h 1330006"/>
                <a:gd name="connsiteX1" fmla="*/ 2684632 w 2690764"/>
                <a:gd name="connsiteY1" fmla="*/ 1208559 h 1330006"/>
                <a:gd name="connsiteX2" fmla="*/ 2690764 w 2690764"/>
                <a:gd name="connsiteY2" fmla="*/ 1330006 h 1330006"/>
                <a:gd name="connsiteX3" fmla="*/ 0 w 2690764"/>
                <a:gd name="connsiteY3" fmla="*/ 1330006 h 1330006"/>
                <a:gd name="connsiteX4" fmla="*/ 6132 w 2690764"/>
                <a:gd name="connsiteY4" fmla="*/ 1208559 h 1330006"/>
                <a:gd name="connsiteX5" fmla="*/ 1345382 w 2690764"/>
                <a:gd name="connsiteY5" fmla="*/ 0 h 13300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90764" h="1330006">
                  <a:moveTo>
                    <a:pt x="1345382" y="0"/>
                  </a:moveTo>
                  <a:cubicBezTo>
                    <a:pt x="2042400" y="0"/>
                    <a:pt x="2615693" y="529729"/>
                    <a:pt x="2684632" y="1208559"/>
                  </a:cubicBezTo>
                  <a:lnTo>
                    <a:pt x="2690764" y="1330006"/>
                  </a:lnTo>
                  <a:lnTo>
                    <a:pt x="0" y="1330006"/>
                  </a:lnTo>
                  <a:lnTo>
                    <a:pt x="6132" y="1208559"/>
                  </a:lnTo>
                  <a:cubicBezTo>
                    <a:pt x="75071" y="529729"/>
                    <a:pt x="648364" y="0"/>
                    <a:pt x="134538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736CF9A1-91DA-6419-08F2-4CC262EA4D1E}"/>
                </a:ext>
              </a:extLst>
            </p:cNvPr>
            <p:cNvSpPr/>
            <p:nvPr/>
          </p:nvSpPr>
          <p:spPr>
            <a:xfrm>
              <a:off x="9654699" y="2229295"/>
              <a:ext cx="2133966" cy="1079818"/>
            </a:xfrm>
            <a:custGeom>
              <a:avLst/>
              <a:gdLst>
                <a:gd name="connsiteX0" fmla="*/ 818 w 2692400"/>
                <a:gd name="connsiteY0" fmla="*/ 0 h 1362394"/>
                <a:gd name="connsiteX1" fmla="*/ 2691582 w 2692400"/>
                <a:gd name="connsiteY1" fmla="*/ 0 h 1362394"/>
                <a:gd name="connsiteX2" fmla="*/ 2692400 w 2692400"/>
                <a:gd name="connsiteY2" fmla="*/ 16194 h 1362394"/>
                <a:gd name="connsiteX3" fmla="*/ 1346200 w 2692400"/>
                <a:gd name="connsiteY3" fmla="*/ 1362394 h 1362394"/>
                <a:gd name="connsiteX4" fmla="*/ 0 w 2692400"/>
                <a:gd name="connsiteY4" fmla="*/ 16194 h 1362394"/>
                <a:gd name="connsiteX5" fmla="*/ 818 w 2692400"/>
                <a:gd name="connsiteY5" fmla="*/ 0 h 1362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92400" h="1362394">
                  <a:moveTo>
                    <a:pt x="818" y="0"/>
                  </a:moveTo>
                  <a:lnTo>
                    <a:pt x="2691582" y="0"/>
                  </a:lnTo>
                  <a:lnTo>
                    <a:pt x="2692400" y="16194"/>
                  </a:lnTo>
                  <a:cubicBezTo>
                    <a:pt x="2692400" y="759680"/>
                    <a:pt x="2089686" y="1362394"/>
                    <a:pt x="1346200" y="1362394"/>
                  </a:cubicBezTo>
                  <a:cubicBezTo>
                    <a:pt x="602714" y="1362394"/>
                    <a:pt x="0" y="759680"/>
                    <a:pt x="0" y="16194"/>
                  </a:cubicBezTo>
                  <a:lnTo>
                    <a:pt x="81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pic>
        <p:nvPicPr>
          <p:cNvPr id="9" name="Graphic 8">
            <a:extLst>
              <a:ext uri="{FF2B5EF4-FFF2-40B4-BE49-F238E27FC236}">
                <a16:creationId xmlns:a16="http://schemas.microsoft.com/office/drawing/2014/main" id="{AAAE3BC0-55AE-B520-F2B8-50BF886EF7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52884" r="34757"/>
          <a:stretch>
            <a:fillRect/>
          </a:stretch>
        </p:blipFill>
        <p:spPr>
          <a:xfrm flipH="1" flipV="1">
            <a:off x="0" y="3626779"/>
            <a:ext cx="4474331" cy="3231221"/>
          </a:xfrm>
          <a:custGeom>
            <a:avLst/>
            <a:gdLst>
              <a:gd name="connsiteX0" fmla="*/ 0 w 4474331"/>
              <a:gd name="connsiteY0" fmla="*/ 0 h 3231221"/>
              <a:gd name="connsiteX1" fmla="*/ 4474331 w 4474331"/>
              <a:gd name="connsiteY1" fmla="*/ 0 h 3231221"/>
              <a:gd name="connsiteX2" fmla="*/ 4474331 w 4474331"/>
              <a:gd name="connsiteY2" fmla="*/ 3231221 h 3231221"/>
              <a:gd name="connsiteX3" fmla="*/ 0 w 4474331"/>
              <a:gd name="connsiteY3" fmla="*/ 3231221 h 3231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74331" h="3231221">
                <a:moveTo>
                  <a:pt x="0" y="0"/>
                </a:moveTo>
                <a:lnTo>
                  <a:pt x="4474331" y="0"/>
                </a:lnTo>
                <a:lnTo>
                  <a:pt x="4474331" y="3231221"/>
                </a:lnTo>
                <a:lnTo>
                  <a:pt x="0" y="3231221"/>
                </a:lnTo>
                <a:close/>
              </a:path>
            </a:pathLst>
          </a:cu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7B29A2F3-C289-9762-6F9F-DA18D322DF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53000" y="621972"/>
            <a:ext cx="6400800" cy="1828800"/>
          </a:xfrm>
        </p:spPr>
        <p:txBody>
          <a:bodyPr lIns="0" tIns="0" rIns="0" bIns="0">
            <a:no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8F2A1870-E86B-5125-7AB3-A1F5DF7E7528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4953000" y="2768043"/>
            <a:ext cx="6400799" cy="3231221"/>
          </a:xfrm>
        </p:spPr>
        <p:txBody>
          <a:bodyPr lIns="0" tIns="0" rIns="0" bIns="0"/>
          <a:lstStyle>
            <a:lvl1pPr marL="0" indent="0">
              <a:buNone/>
              <a:defRPr sz="1800"/>
            </a:lvl1pPr>
            <a:lvl2pPr marL="411480">
              <a:defRPr sz="1600"/>
            </a:lvl2pPr>
            <a:lvl3pPr marL="685800">
              <a:defRPr sz="1400"/>
            </a:lvl3pPr>
            <a:lvl4pPr marL="1051560">
              <a:defRPr sz="1200"/>
            </a:lvl4pPr>
            <a:lvl5pPr marL="1417320">
              <a:defRPr sz="10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F1FE2A1C-A3CC-9D8B-DE44-FDE1132F7F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11185" y="6356350"/>
            <a:ext cx="4411509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200" b="0" i="0" spc="50" baseline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3C454DD-C924-8468-6944-AF53508CD8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37615" y="635635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>
              <a:defRPr sz="1200" b="1" i="0" spc="50" baseline="0">
                <a:solidFill>
                  <a:schemeClr val="bg1"/>
                </a:solidFill>
                <a:latin typeface="+mn-lt"/>
                <a:cs typeface="Arial Black" panose="020B0604020202020204" pitchFamily="34" charset="0"/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8256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1008">
          <p15:clr>
            <a:srgbClr val="FBAE40"/>
          </p15:clr>
        </p15:guide>
        <p15:guide id="3" orient="horz" pos="1560">
          <p15:clr>
            <a:srgbClr val="FBAE40"/>
          </p15:clr>
        </p15:guide>
        <p15:guide id="4" pos="312">
          <p15:clr>
            <a:srgbClr val="FBAE40"/>
          </p15:clr>
        </p15:guide>
        <p15:guide id="5" pos="816">
          <p15:clr>
            <a:srgbClr val="FBAE40"/>
          </p15:clr>
        </p15:guide>
        <p15:guide id="6" pos="7344">
          <p15:clr>
            <a:srgbClr val="FBAE40"/>
          </p15:clr>
        </p15:guide>
        <p15:guide id="7" orient="horz" pos="1416">
          <p15:clr>
            <a:srgbClr val="FBAE40"/>
          </p15:clr>
        </p15:guide>
        <p15:guide id="9" orient="horz" pos="384">
          <p15:clr>
            <a:srgbClr val="FBAE40"/>
          </p15:clr>
        </p15:guide>
        <p15:guide id="10" orient="horz" pos="374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title +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1185" y="621972"/>
            <a:ext cx="6400800" cy="3051393"/>
          </a:xfrm>
        </p:spPr>
        <p:txBody>
          <a:bodyPr lIns="0" tIns="0" rIns="0" bIns="0" anchor="b">
            <a:noAutofit/>
          </a:bodyPr>
          <a:lstStyle>
            <a:lvl1pPr>
              <a:defRPr sz="5400" baseline="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4" name="Text Placeholder 15">
            <a:extLst>
              <a:ext uri="{FF2B5EF4-FFF2-40B4-BE49-F238E27FC236}">
                <a16:creationId xmlns:a16="http://schemas.microsoft.com/office/drawing/2014/main" id="{E0CDAE70-42DC-AB0D-6734-B9944B7993D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11185" y="3965028"/>
            <a:ext cx="6400799" cy="1966747"/>
          </a:xfrm>
        </p:spPr>
        <p:txBody>
          <a:bodyPr vert="horz" lIns="0" tIns="0" rIns="0" bIns="0" rtlCol="0">
            <a:noAutofit/>
          </a:bodyPr>
          <a:lstStyle>
            <a:lvl1pPr marL="0" indent="0">
              <a:buNone/>
              <a:defRPr lang="en-US" sz="2400" b="1" i="0" dirty="0">
                <a:solidFill>
                  <a:schemeClr val="accent4"/>
                </a:solidFill>
                <a:latin typeface="+mj-lt"/>
                <a:cs typeface="Arial Black" panose="020B0604020202020204" pitchFamily="34" charset="0"/>
              </a:defRPr>
            </a:lvl1pPr>
          </a:lstStyle>
          <a:p>
            <a:pPr marL="228600" lvl="0" indent="-228600"/>
            <a:r>
              <a:rPr lang="en-US" dirty="0"/>
              <a:t>Click to add subtitle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B3606A3B-5B75-C830-0580-02B3AF648B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16698" r="40000"/>
          <a:stretch>
            <a:fillRect/>
          </a:stretch>
        </p:blipFill>
        <p:spPr>
          <a:xfrm>
            <a:off x="8077200" y="0"/>
            <a:ext cx="4114800" cy="5712824"/>
          </a:xfrm>
          <a:custGeom>
            <a:avLst/>
            <a:gdLst>
              <a:gd name="connsiteX0" fmla="*/ 0 w 4114800"/>
              <a:gd name="connsiteY0" fmla="*/ 0 h 5712824"/>
              <a:gd name="connsiteX1" fmla="*/ 4114800 w 4114800"/>
              <a:gd name="connsiteY1" fmla="*/ 0 h 5712824"/>
              <a:gd name="connsiteX2" fmla="*/ 4114800 w 4114800"/>
              <a:gd name="connsiteY2" fmla="*/ 5712824 h 5712824"/>
              <a:gd name="connsiteX3" fmla="*/ 0 w 4114800"/>
              <a:gd name="connsiteY3" fmla="*/ 5712824 h 5712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14800" h="5712824">
                <a:moveTo>
                  <a:pt x="0" y="0"/>
                </a:moveTo>
                <a:lnTo>
                  <a:pt x="4114800" y="0"/>
                </a:lnTo>
                <a:lnTo>
                  <a:pt x="4114800" y="5712824"/>
                </a:lnTo>
                <a:lnTo>
                  <a:pt x="0" y="5712824"/>
                </a:lnTo>
                <a:close/>
              </a:path>
            </a:pathLst>
          </a:cu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45B92DB2-64DD-608F-360F-52958A93EB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445683" y="944192"/>
            <a:ext cx="1291008" cy="1291008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38EDAF-6CF8-D96E-EB91-CAFEBE0CA19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091187" y="2475185"/>
            <a:ext cx="3456590" cy="3456590"/>
          </a:xfrm>
          <a:custGeom>
            <a:avLst/>
            <a:gdLst>
              <a:gd name="connsiteX0" fmla="*/ 1728295 w 3456590"/>
              <a:gd name="connsiteY0" fmla="*/ 0 h 3456590"/>
              <a:gd name="connsiteX1" fmla="*/ 3456590 w 3456590"/>
              <a:gd name="connsiteY1" fmla="*/ 1728295 h 3456590"/>
              <a:gd name="connsiteX2" fmla="*/ 1728295 w 3456590"/>
              <a:gd name="connsiteY2" fmla="*/ 3456590 h 3456590"/>
              <a:gd name="connsiteX3" fmla="*/ 0 w 3456590"/>
              <a:gd name="connsiteY3" fmla="*/ 1728295 h 3456590"/>
              <a:gd name="connsiteX4" fmla="*/ 1728295 w 3456590"/>
              <a:gd name="connsiteY4" fmla="*/ 0 h 345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6590" h="3456590">
                <a:moveTo>
                  <a:pt x="1728295" y="0"/>
                </a:moveTo>
                <a:cubicBezTo>
                  <a:pt x="2682806" y="0"/>
                  <a:pt x="3456590" y="773784"/>
                  <a:pt x="3456590" y="1728295"/>
                </a:cubicBezTo>
                <a:cubicBezTo>
                  <a:pt x="3456590" y="2682806"/>
                  <a:pt x="2682806" y="3456590"/>
                  <a:pt x="1728295" y="3456590"/>
                </a:cubicBezTo>
                <a:cubicBezTo>
                  <a:pt x="773784" y="3456590"/>
                  <a:pt x="0" y="2682806"/>
                  <a:pt x="0" y="1728295"/>
                </a:cubicBezTo>
                <a:cubicBezTo>
                  <a:pt x="0" y="773784"/>
                  <a:pt x="773784" y="0"/>
                  <a:pt x="1728295" y="0"/>
                </a:cubicBezTo>
                <a:close/>
              </a:path>
            </a:pathLst>
          </a:custGeom>
          <a:solidFill>
            <a:schemeClr val="accent3"/>
          </a:solidFill>
          <a:ln w="57150">
            <a:noFill/>
          </a:ln>
        </p:spPr>
        <p:txBody>
          <a:bodyPr wrap="square" tIns="1188720">
            <a:no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E148B4D-CB0B-8B95-BA58-B33DE05305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11185" y="6356350"/>
            <a:ext cx="4411509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200" b="0" i="0" spc="50" baseline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B895145-43B3-C337-08C1-C009F83D87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37615" y="635635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>
              <a:defRPr sz="1200" b="1" i="0" spc="50" baseline="0">
                <a:solidFill>
                  <a:schemeClr val="bg1"/>
                </a:solidFill>
                <a:latin typeface="+mn-lt"/>
                <a:cs typeface="Arial Black" panose="020B0604020202020204" pitchFamily="34" charset="0"/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8837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1008">
          <p15:clr>
            <a:srgbClr val="FBAE40"/>
          </p15:clr>
        </p15:guide>
        <p15:guide id="3" orient="horz" pos="1560">
          <p15:clr>
            <a:srgbClr val="FBAE40"/>
          </p15:clr>
        </p15:guide>
        <p15:guide id="4" pos="312">
          <p15:clr>
            <a:srgbClr val="FBAE40"/>
          </p15:clr>
        </p15:guide>
        <p15:guide id="5" pos="81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A22F8239-92F5-595B-5DD3-ACBA1C19E6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b="82969"/>
          <a:stretch/>
        </p:blipFill>
        <p:spPr>
          <a:xfrm>
            <a:off x="3459002" y="5609995"/>
            <a:ext cx="7328137" cy="1248005"/>
          </a:xfrm>
          <a:custGeom>
            <a:avLst/>
            <a:gdLst>
              <a:gd name="connsiteX0" fmla="*/ 0 w 7328137"/>
              <a:gd name="connsiteY0" fmla="*/ 0 h 1912980"/>
              <a:gd name="connsiteX1" fmla="*/ 7328137 w 7328137"/>
              <a:gd name="connsiteY1" fmla="*/ 0 h 1912980"/>
              <a:gd name="connsiteX2" fmla="*/ 7328137 w 7328137"/>
              <a:gd name="connsiteY2" fmla="*/ 1912980 h 1912980"/>
              <a:gd name="connsiteX3" fmla="*/ 0 w 7328137"/>
              <a:gd name="connsiteY3" fmla="*/ 1912980 h 1912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8137" h="1912980">
                <a:moveTo>
                  <a:pt x="0" y="0"/>
                </a:moveTo>
                <a:lnTo>
                  <a:pt x="7328137" y="0"/>
                </a:lnTo>
                <a:lnTo>
                  <a:pt x="7328137" y="1912980"/>
                </a:lnTo>
                <a:lnTo>
                  <a:pt x="0" y="1912980"/>
                </a:lnTo>
                <a:close/>
              </a:path>
            </a:pathLst>
          </a:cu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F9E987C-6F3E-FB11-D796-2D5F9075A7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0800000">
            <a:off x="9829617" y="0"/>
            <a:ext cx="2133966" cy="2133966"/>
            <a:chOff x="9654699" y="2229295"/>
            <a:chExt cx="2133966" cy="2133966"/>
          </a:xfrm>
        </p:grpSpPr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53342B09-3192-492F-3F5F-19163C83F9EE}"/>
                </a:ext>
              </a:extLst>
            </p:cNvPr>
            <p:cNvSpPr/>
            <p:nvPr/>
          </p:nvSpPr>
          <p:spPr>
            <a:xfrm>
              <a:off x="9655348" y="3309113"/>
              <a:ext cx="2132669" cy="1054148"/>
            </a:xfrm>
            <a:custGeom>
              <a:avLst/>
              <a:gdLst>
                <a:gd name="connsiteX0" fmla="*/ 1345382 w 2690764"/>
                <a:gd name="connsiteY0" fmla="*/ 0 h 1330006"/>
                <a:gd name="connsiteX1" fmla="*/ 2684632 w 2690764"/>
                <a:gd name="connsiteY1" fmla="*/ 1208559 h 1330006"/>
                <a:gd name="connsiteX2" fmla="*/ 2690764 w 2690764"/>
                <a:gd name="connsiteY2" fmla="*/ 1330006 h 1330006"/>
                <a:gd name="connsiteX3" fmla="*/ 0 w 2690764"/>
                <a:gd name="connsiteY3" fmla="*/ 1330006 h 1330006"/>
                <a:gd name="connsiteX4" fmla="*/ 6132 w 2690764"/>
                <a:gd name="connsiteY4" fmla="*/ 1208559 h 1330006"/>
                <a:gd name="connsiteX5" fmla="*/ 1345382 w 2690764"/>
                <a:gd name="connsiteY5" fmla="*/ 0 h 13300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90764" h="1330006">
                  <a:moveTo>
                    <a:pt x="1345382" y="0"/>
                  </a:moveTo>
                  <a:cubicBezTo>
                    <a:pt x="2042400" y="0"/>
                    <a:pt x="2615693" y="529729"/>
                    <a:pt x="2684632" y="1208559"/>
                  </a:cubicBezTo>
                  <a:lnTo>
                    <a:pt x="2690764" y="1330006"/>
                  </a:lnTo>
                  <a:lnTo>
                    <a:pt x="0" y="1330006"/>
                  </a:lnTo>
                  <a:lnTo>
                    <a:pt x="6132" y="1208559"/>
                  </a:lnTo>
                  <a:cubicBezTo>
                    <a:pt x="75071" y="529729"/>
                    <a:pt x="648364" y="0"/>
                    <a:pt x="134538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062E2B15-36A9-C2C7-6306-EEA512B646D0}"/>
                </a:ext>
              </a:extLst>
            </p:cNvPr>
            <p:cNvSpPr/>
            <p:nvPr/>
          </p:nvSpPr>
          <p:spPr>
            <a:xfrm>
              <a:off x="9654699" y="2229295"/>
              <a:ext cx="2133966" cy="1079818"/>
            </a:xfrm>
            <a:custGeom>
              <a:avLst/>
              <a:gdLst>
                <a:gd name="connsiteX0" fmla="*/ 818 w 2692400"/>
                <a:gd name="connsiteY0" fmla="*/ 0 h 1362394"/>
                <a:gd name="connsiteX1" fmla="*/ 2691582 w 2692400"/>
                <a:gd name="connsiteY1" fmla="*/ 0 h 1362394"/>
                <a:gd name="connsiteX2" fmla="*/ 2692400 w 2692400"/>
                <a:gd name="connsiteY2" fmla="*/ 16194 h 1362394"/>
                <a:gd name="connsiteX3" fmla="*/ 1346200 w 2692400"/>
                <a:gd name="connsiteY3" fmla="*/ 1362394 h 1362394"/>
                <a:gd name="connsiteX4" fmla="*/ 0 w 2692400"/>
                <a:gd name="connsiteY4" fmla="*/ 16194 h 1362394"/>
                <a:gd name="connsiteX5" fmla="*/ 818 w 2692400"/>
                <a:gd name="connsiteY5" fmla="*/ 0 h 1362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92400" h="1362394">
                  <a:moveTo>
                    <a:pt x="818" y="0"/>
                  </a:moveTo>
                  <a:lnTo>
                    <a:pt x="2691582" y="0"/>
                  </a:lnTo>
                  <a:lnTo>
                    <a:pt x="2692400" y="16194"/>
                  </a:lnTo>
                  <a:cubicBezTo>
                    <a:pt x="2692400" y="759680"/>
                    <a:pt x="2089686" y="1362394"/>
                    <a:pt x="1346200" y="1362394"/>
                  </a:cubicBezTo>
                  <a:cubicBezTo>
                    <a:pt x="602714" y="1362394"/>
                    <a:pt x="0" y="759680"/>
                    <a:pt x="0" y="16194"/>
                  </a:cubicBezTo>
                  <a:lnTo>
                    <a:pt x="81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1" name="Title 1">
            <a:extLst>
              <a:ext uri="{FF2B5EF4-FFF2-40B4-BE49-F238E27FC236}">
                <a16:creationId xmlns:a16="http://schemas.microsoft.com/office/drawing/2014/main" id="{52DD956C-BC83-8F97-6FF5-5A11028FEF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3816" y="621792"/>
            <a:ext cx="8180412" cy="1828800"/>
          </a:xfrm>
        </p:spPr>
        <p:txBody>
          <a:bodyPr lIns="0" tIns="0" rIns="0" bIns="0">
            <a:no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5A612ED1-3CD3-8532-2C92-777F6D005F10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813816" y="2948152"/>
            <a:ext cx="4956470" cy="3120773"/>
          </a:xfrm>
        </p:spPr>
        <p:txBody>
          <a:bodyPr lIns="0" tIns="0" rIns="0" bIns="0"/>
          <a:lstStyle>
            <a:lvl1pPr marL="0" indent="0">
              <a:spcBef>
                <a:spcPts val="1000"/>
              </a:spcBef>
              <a:buNone/>
              <a:defRPr sz="1800"/>
            </a:lvl1pPr>
            <a:lvl2pPr marL="283464" indent="-283464">
              <a:spcBef>
                <a:spcPts val="1000"/>
              </a:spcBef>
              <a:defRPr sz="1800"/>
            </a:lvl2pPr>
            <a:lvl3pPr marL="685800">
              <a:spcBef>
                <a:spcPts val="1000"/>
              </a:spcBef>
              <a:defRPr sz="1800"/>
            </a:lvl3pPr>
            <a:lvl4pPr marL="1051560">
              <a:spcBef>
                <a:spcPts val="1000"/>
              </a:spcBef>
              <a:defRPr sz="1800"/>
            </a:lvl4pPr>
            <a:lvl5pPr marL="1417320">
              <a:spcBef>
                <a:spcPts val="10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A4BCE7-3651-7CA3-1353-9B2526D267AF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6421716" y="2948152"/>
            <a:ext cx="4956470" cy="3120773"/>
          </a:xfrm>
        </p:spPr>
        <p:txBody>
          <a:bodyPr lIns="0" tIns="0" rIns="0" bIns="0"/>
          <a:lstStyle>
            <a:lvl1pPr marL="0" indent="0">
              <a:spcBef>
                <a:spcPts val="1000"/>
              </a:spcBef>
              <a:buNone/>
              <a:defRPr sz="1800"/>
            </a:lvl1pPr>
            <a:lvl2pPr marL="283464" indent="-283464">
              <a:spcBef>
                <a:spcPts val="1000"/>
              </a:spcBef>
              <a:defRPr sz="1800"/>
            </a:lvl2pPr>
            <a:lvl3pPr marL="685800">
              <a:spcBef>
                <a:spcPts val="1000"/>
              </a:spcBef>
              <a:defRPr sz="1800"/>
            </a:lvl3pPr>
            <a:lvl4pPr marL="1051560">
              <a:spcBef>
                <a:spcPts val="1000"/>
              </a:spcBef>
              <a:defRPr sz="1800"/>
            </a:lvl4pPr>
            <a:lvl5pPr marL="1417320">
              <a:spcBef>
                <a:spcPts val="10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36FD22D-E552-7707-178A-C415B32A855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>
            <a:noAutofit/>
          </a:bodyPr>
          <a:lstStyle/>
          <a:p>
            <a:r>
              <a:rPr lang="en-US" dirty="0"/>
              <a:t>PRESENTATION TITLE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CF2C4E6-14A3-F03B-CAE2-C92DC19E79C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>
            <a:noAutofit/>
          </a:bodyPr>
          <a:lstStyle/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8865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1008">
          <p15:clr>
            <a:srgbClr val="FBAE40"/>
          </p15:clr>
        </p15:guide>
        <p15:guide id="3" orient="horz" pos="1560">
          <p15:clr>
            <a:srgbClr val="FBAE40"/>
          </p15:clr>
        </p15:guide>
        <p15:guide id="4" pos="312">
          <p15:clr>
            <a:srgbClr val="FBAE40"/>
          </p15:clr>
        </p15:guide>
        <p15:guide id="5" pos="816">
          <p15:clr>
            <a:srgbClr val="FBAE40"/>
          </p15:clr>
        </p15:guide>
        <p15:guide id="6" pos="7344">
          <p15:clr>
            <a:srgbClr val="FBAE40"/>
          </p15:clr>
        </p15:guide>
        <p15:guide id="7" orient="horz" pos="1416">
          <p15:clr>
            <a:srgbClr val="FBAE40"/>
          </p15:clr>
        </p15:guide>
        <p15:guide id="9" orient="horz" pos="384">
          <p15:clr>
            <a:srgbClr val="FBAE40"/>
          </p15:clr>
        </p15:guide>
        <p15:guide id="10" orient="horz" pos="3744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1">
            <a:extLst>
              <a:ext uri="{FF2B5EF4-FFF2-40B4-BE49-F238E27FC236}">
                <a16:creationId xmlns:a16="http://schemas.microsoft.com/office/drawing/2014/main" id="{83F8143D-16B1-4CE2-1910-9E50749221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 rot="10800000">
            <a:off x="1084203" y="4586286"/>
            <a:ext cx="1574573" cy="2271713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F6BE63D1-6CC6-AD50-D587-0514090FB3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813816" y="2184400"/>
            <a:ext cx="2115351" cy="211535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D1A089D1-3F91-4EA1-F598-0EDD4632E4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3816" y="605155"/>
            <a:ext cx="10571734" cy="1160145"/>
          </a:xfrm>
        </p:spPr>
        <p:txBody>
          <a:bodyPr lIns="0" tIns="0" rIns="0" bIns="0">
            <a:no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2DE6614-889D-2DB5-4C2F-DCBD22BA3B22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3835400" y="2185127"/>
            <a:ext cx="2736849" cy="4067717"/>
          </a:xfrm>
        </p:spPr>
        <p:txBody>
          <a:bodyPr lIns="0" tIns="0" rIns="0" bIns="0"/>
          <a:lstStyle>
            <a:lvl1pPr marL="342900" indent="-342900">
              <a:buFont typeface="+mj-lt"/>
              <a:buAutoNum type="arabicPeriod"/>
              <a:defRPr sz="1800"/>
            </a:lvl1pPr>
            <a:lvl2pPr marL="525780" indent="-342900">
              <a:buFont typeface="+mj-lt"/>
              <a:buAutoNum type="alphaLcPeriod"/>
              <a:defRPr sz="1800"/>
            </a:lvl2pPr>
            <a:lvl3pPr marL="800100" indent="-342900">
              <a:buFont typeface="+mj-lt"/>
              <a:buAutoNum type="arabicParenR"/>
              <a:defRPr sz="1800"/>
            </a:lvl3pPr>
            <a:lvl4pPr marL="1051560" indent="-228600">
              <a:buFont typeface="+mj-lt"/>
              <a:buAutoNum type="alphaLcParenR"/>
              <a:defRPr sz="1800"/>
            </a:lvl4pPr>
            <a:lvl5pPr marL="1417320" indent="-228600">
              <a:buFont typeface="+mj-lt"/>
              <a:buAutoNum type="romanLcPeriod"/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7B2B871-B646-8E1E-CD57-2224B2D4E590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7221564" y="2184400"/>
            <a:ext cx="4156619" cy="4046290"/>
          </a:xfrm>
        </p:spPr>
        <p:txBody>
          <a:bodyPr lIns="0" tIns="0" rIns="0" bIns="0"/>
          <a:lstStyle>
            <a:lvl1pPr marL="0" indent="0">
              <a:spcBef>
                <a:spcPts val="1000"/>
              </a:spcBef>
              <a:buNone/>
              <a:defRPr sz="1800"/>
            </a:lvl1pPr>
            <a:lvl2pPr marL="283464" indent="-283464">
              <a:spcBef>
                <a:spcPts val="1000"/>
              </a:spcBef>
              <a:defRPr sz="1800"/>
            </a:lvl2pPr>
            <a:lvl3pPr marL="685800">
              <a:spcBef>
                <a:spcPts val="1000"/>
              </a:spcBef>
              <a:defRPr sz="1800"/>
            </a:lvl3pPr>
            <a:lvl4pPr marL="1051560">
              <a:spcBef>
                <a:spcPts val="1000"/>
              </a:spcBef>
              <a:defRPr sz="1800"/>
            </a:lvl4pPr>
            <a:lvl5pPr marL="1417320">
              <a:spcBef>
                <a:spcPts val="10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36FD22D-E552-7707-178A-C415B32A855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>
            <a:noAutofit/>
          </a:bodyPr>
          <a:lstStyle/>
          <a:p>
            <a:r>
              <a:rPr lang="en-US" dirty="0"/>
              <a:t>PRESENTATION TITLE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CF2C4E6-14A3-F03B-CAE2-C92DC19E79C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>
            <a:noAutofit/>
          </a:bodyPr>
          <a:lstStyle/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76989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1008">
          <p15:clr>
            <a:srgbClr val="FBAE40"/>
          </p15:clr>
        </p15:guide>
        <p15:guide id="3" orient="horz" pos="1560">
          <p15:clr>
            <a:srgbClr val="FBAE40"/>
          </p15:clr>
        </p15:guide>
        <p15:guide id="4" pos="312">
          <p15:clr>
            <a:srgbClr val="FBAE40"/>
          </p15:clr>
        </p15:guide>
        <p15:guide id="5" pos="816">
          <p15:clr>
            <a:srgbClr val="FBAE40"/>
          </p15:clr>
        </p15:guide>
        <p15:guide id="6" pos="633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D8C74DBB-978B-8EA5-44E6-3AF3F58B70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45028" b="78285"/>
          <a:stretch/>
        </p:blipFill>
        <p:spPr>
          <a:xfrm>
            <a:off x="0" y="5368807"/>
            <a:ext cx="3769950" cy="1489194"/>
          </a:xfrm>
          <a:custGeom>
            <a:avLst/>
            <a:gdLst>
              <a:gd name="connsiteX0" fmla="*/ 0 w 3769950"/>
              <a:gd name="connsiteY0" fmla="*/ 0 h 2245753"/>
              <a:gd name="connsiteX1" fmla="*/ 3769950 w 3769950"/>
              <a:gd name="connsiteY1" fmla="*/ 0 h 2245753"/>
              <a:gd name="connsiteX2" fmla="*/ 3769950 w 3769950"/>
              <a:gd name="connsiteY2" fmla="*/ 2245753 h 2245753"/>
              <a:gd name="connsiteX3" fmla="*/ 0 w 3769950"/>
              <a:gd name="connsiteY3" fmla="*/ 2245753 h 22457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69950" h="2245753">
                <a:moveTo>
                  <a:pt x="0" y="0"/>
                </a:moveTo>
                <a:lnTo>
                  <a:pt x="3769950" y="0"/>
                </a:lnTo>
                <a:lnTo>
                  <a:pt x="3769950" y="2245753"/>
                </a:lnTo>
                <a:lnTo>
                  <a:pt x="0" y="2245753"/>
                </a:lnTo>
                <a:close/>
              </a:path>
            </a:pathLst>
          </a:custGeom>
        </p:spPr>
      </p:pic>
      <p:pic>
        <p:nvPicPr>
          <p:cNvPr id="4" name="Graphic 3">
            <a:extLst>
              <a:ext uri="{FF2B5EF4-FFF2-40B4-BE49-F238E27FC236}">
                <a16:creationId xmlns:a16="http://schemas.microsoft.com/office/drawing/2014/main" id="{F7D965D3-2ED5-0347-F848-6C2A1D36AE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r="55513" b="14154"/>
          <a:stretch>
            <a:fillRect/>
          </a:stretch>
        </p:blipFill>
        <p:spPr>
          <a:xfrm>
            <a:off x="9141088" y="970666"/>
            <a:ext cx="3050912" cy="5887335"/>
          </a:xfrm>
          <a:custGeom>
            <a:avLst/>
            <a:gdLst>
              <a:gd name="connsiteX0" fmla="*/ 0 w 3050912"/>
              <a:gd name="connsiteY0" fmla="*/ 0 h 5887335"/>
              <a:gd name="connsiteX1" fmla="*/ 3050912 w 3050912"/>
              <a:gd name="connsiteY1" fmla="*/ 0 h 5887335"/>
              <a:gd name="connsiteX2" fmla="*/ 3050912 w 3050912"/>
              <a:gd name="connsiteY2" fmla="*/ 5887335 h 5887335"/>
              <a:gd name="connsiteX3" fmla="*/ 0 w 3050912"/>
              <a:gd name="connsiteY3" fmla="*/ 5887335 h 5887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50912" h="5887335">
                <a:moveTo>
                  <a:pt x="0" y="0"/>
                </a:moveTo>
                <a:lnTo>
                  <a:pt x="3050912" y="0"/>
                </a:lnTo>
                <a:lnTo>
                  <a:pt x="3050912" y="5887335"/>
                </a:lnTo>
                <a:lnTo>
                  <a:pt x="0" y="5887335"/>
                </a:lnTo>
                <a:close/>
              </a:path>
            </a:pathLst>
          </a:custGeom>
        </p:spPr>
      </p:pic>
      <p:sp>
        <p:nvSpPr>
          <p:cNvPr id="20" name="Title 1">
            <a:extLst>
              <a:ext uri="{FF2B5EF4-FFF2-40B4-BE49-F238E27FC236}">
                <a16:creationId xmlns:a16="http://schemas.microsoft.com/office/drawing/2014/main" id="{1CBEC63C-AA69-807D-2A93-BC45B1BDF6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1184" y="621973"/>
            <a:ext cx="6275416" cy="1828800"/>
          </a:xfrm>
        </p:spPr>
        <p:txBody>
          <a:bodyPr lIns="0" tIns="0" rIns="0" bIns="0">
            <a:no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FE945C7-CAAC-C9B4-0B56-EC62E53C8D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82467" y="5439854"/>
            <a:ext cx="1096391" cy="1096391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Freeform 4">
            <a:extLst>
              <a:ext uri="{FF2B5EF4-FFF2-40B4-BE49-F238E27FC236}">
                <a16:creationId xmlns:a16="http://schemas.microsoft.com/office/drawing/2014/main" id="{E58C5299-758C-70DA-D929-E0BC719E9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616629" y="3758740"/>
            <a:ext cx="2130921" cy="2130921"/>
          </a:xfrm>
          <a:custGeom>
            <a:avLst/>
            <a:gdLst>
              <a:gd name="connsiteX0" fmla="*/ 1346200 w 2692400"/>
              <a:gd name="connsiteY0" fmla="*/ 0 h 2692400"/>
              <a:gd name="connsiteX1" fmla="*/ 2692400 w 2692400"/>
              <a:gd name="connsiteY1" fmla="*/ 1346200 h 2692400"/>
              <a:gd name="connsiteX2" fmla="*/ 1346200 w 2692400"/>
              <a:gd name="connsiteY2" fmla="*/ 2692400 h 2692400"/>
              <a:gd name="connsiteX3" fmla="*/ 0 w 2692400"/>
              <a:gd name="connsiteY3" fmla="*/ 1346200 h 2692400"/>
              <a:gd name="connsiteX4" fmla="*/ 1346200 w 2692400"/>
              <a:gd name="connsiteY4" fmla="*/ 0 h 2692400"/>
              <a:gd name="connsiteX5" fmla="*/ 1346199 w 2692400"/>
              <a:gd name="connsiteY5" fmla="*/ 457130 h 2692400"/>
              <a:gd name="connsiteX6" fmla="*/ 457130 w 2692400"/>
              <a:gd name="connsiteY6" fmla="*/ 1346199 h 2692400"/>
              <a:gd name="connsiteX7" fmla="*/ 1346199 w 2692400"/>
              <a:gd name="connsiteY7" fmla="*/ 2235268 h 2692400"/>
              <a:gd name="connsiteX8" fmla="*/ 2235268 w 2692400"/>
              <a:gd name="connsiteY8" fmla="*/ 1346199 h 2692400"/>
              <a:gd name="connsiteX9" fmla="*/ 1346199 w 2692400"/>
              <a:gd name="connsiteY9" fmla="*/ 457130 h 269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692400" h="2692400">
                <a:moveTo>
                  <a:pt x="1346200" y="0"/>
                </a:moveTo>
                <a:cubicBezTo>
                  <a:pt x="2089686" y="0"/>
                  <a:pt x="2692400" y="602714"/>
                  <a:pt x="2692400" y="1346200"/>
                </a:cubicBezTo>
                <a:cubicBezTo>
                  <a:pt x="2692400" y="2089686"/>
                  <a:pt x="2089686" y="2692400"/>
                  <a:pt x="1346200" y="2692400"/>
                </a:cubicBezTo>
                <a:cubicBezTo>
                  <a:pt x="602714" y="2692400"/>
                  <a:pt x="0" y="2089686"/>
                  <a:pt x="0" y="1346200"/>
                </a:cubicBezTo>
                <a:cubicBezTo>
                  <a:pt x="0" y="602714"/>
                  <a:pt x="602714" y="0"/>
                  <a:pt x="1346200" y="0"/>
                </a:cubicBezTo>
                <a:close/>
                <a:moveTo>
                  <a:pt x="1346199" y="457130"/>
                </a:moveTo>
                <a:cubicBezTo>
                  <a:pt x="855180" y="457130"/>
                  <a:pt x="457130" y="855180"/>
                  <a:pt x="457130" y="1346199"/>
                </a:cubicBezTo>
                <a:cubicBezTo>
                  <a:pt x="457130" y="1837218"/>
                  <a:pt x="855180" y="2235268"/>
                  <a:pt x="1346199" y="2235268"/>
                </a:cubicBezTo>
                <a:cubicBezTo>
                  <a:pt x="1837218" y="2235268"/>
                  <a:pt x="2235268" y="1837218"/>
                  <a:pt x="2235268" y="1346199"/>
                </a:cubicBezTo>
                <a:cubicBezTo>
                  <a:pt x="2235268" y="855180"/>
                  <a:pt x="1837218" y="457130"/>
                  <a:pt x="1346199" y="457130"/>
                </a:cubicBezTo>
                <a:close/>
              </a:path>
            </a:pathLst>
          </a:custGeom>
          <a:solidFill>
            <a:srgbClr val="D5DE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A4C6AC-F9E8-412E-2D6B-9FDD07ADDE72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810330" y="2771566"/>
            <a:ext cx="6275387" cy="3271324"/>
          </a:xfrm>
        </p:spPr>
        <p:txBody>
          <a:bodyPr lIns="0"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C0463C33-FF99-2443-BE5D-682AC8CB8B7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709054" y="459137"/>
            <a:ext cx="4126800" cy="4126800"/>
          </a:xfrm>
          <a:custGeom>
            <a:avLst/>
            <a:gdLst>
              <a:gd name="connsiteX0" fmla="*/ 2063400 w 4126800"/>
              <a:gd name="connsiteY0" fmla="*/ 0 h 4126800"/>
              <a:gd name="connsiteX1" fmla="*/ 4126800 w 4126800"/>
              <a:gd name="connsiteY1" fmla="*/ 2063400 h 4126800"/>
              <a:gd name="connsiteX2" fmla="*/ 2063400 w 4126800"/>
              <a:gd name="connsiteY2" fmla="*/ 4126800 h 4126800"/>
              <a:gd name="connsiteX3" fmla="*/ 0 w 4126800"/>
              <a:gd name="connsiteY3" fmla="*/ 2063400 h 4126800"/>
              <a:gd name="connsiteX4" fmla="*/ 2063400 w 4126800"/>
              <a:gd name="connsiteY4" fmla="*/ 0 h 412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26800" h="4126800">
                <a:moveTo>
                  <a:pt x="2063400" y="0"/>
                </a:moveTo>
                <a:cubicBezTo>
                  <a:pt x="3202984" y="0"/>
                  <a:pt x="4126800" y="923816"/>
                  <a:pt x="4126800" y="2063400"/>
                </a:cubicBezTo>
                <a:cubicBezTo>
                  <a:pt x="4126800" y="3202984"/>
                  <a:pt x="3202984" y="4126800"/>
                  <a:pt x="2063400" y="4126800"/>
                </a:cubicBezTo>
                <a:cubicBezTo>
                  <a:pt x="923816" y="4126800"/>
                  <a:pt x="0" y="3202984"/>
                  <a:pt x="0" y="2063400"/>
                </a:cubicBezTo>
                <a:cubicBezTo>
                  <a:pt x="0" y="923816"/>
                  <a:pt x="923816" y="0"/>
                  <a:pt x="2063400" y="0"/>
                </a:cubicBezTo>
                <a:close/>
              </a:path>
            </a:pathLst>
          </a:custGeom>
        </p:spPr>
        <p:txBody>
          <a:bodyPr wrap="square" tIns="731520">
            <a:no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36FD22D-E552-7707-178A-C415B32A855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CF2C4E6-14A3-F03B-CAE2-C92DC19E79C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18067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1008">
          <p15:clr>
            <a:srgbClr val="FBAE40"/>
          </p15:clr>
        </p15:guide>
        <p15:guide id="3" orient="horz" pos="1560">
          <p15:clr>
            <a:srgbClr val="FBAE40"/>
          </p15:clr>
        </p15:guide>
        <p15:guide id="4" pos="312">
          <p15:clr>
            <a:srgbClr val="FBAE40"/>
          </p15:clr>
        </p15:guide>
        <p15:guide id="5" pos="816">
          <p15:clr>
            <a:srgbClr val="FBAE40"/>
          </p15:clr>
        </p15:guide>
        <p15:guide id="6" pos="6336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4660D4-B0ED-42D9-BC6D-AF4F1F9C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1185" y="621973"/>
            <a:ext cx="10569630" cy="106871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C607AE-E8B7-4C3B-A6DA-04289E2F0A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11185" y="1825625"/>
            <a:ext cx="1056963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D0B54-5D87-4D1B-9C6E-5A7B87C833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11185" y="6356350"/>
            <a:ext cx="4411509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200" b="0" i="0" spc="50" baseline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CADFFD-0FF7-4DDC-8879-918576F63E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37615" y="635635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>
              <a:defRPr sz="1200" b="1" i="0" spc="50" baseline="0">
                <a:solidFill>
                  <a:schemeClr val="bg1"/>
                </a:solidFill>
                <a:latin typeface="+mn-lt"/>
                <a:cs typeface="Arial Black" panose="020B0604020202020204" pitchFamily="34" charset="0"/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4305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5" r:id="rId3"/>
    <p:sldLayoutId id="2147483683" r:id="rId4"/>
    <p:sldLayoutId id="2147483684" r:id="rId5"/>
    <p:sldLayoutId id="2147483685" r:id="rId6"/>
    <p:sldLayoutId id="2147483671" r:id="rId7"/>
    <p:sldLayoutId id="2147483679" r:id="rId8"/>
    <p:sldLayoutId id="2147483676" r:id="rId9"/>
    <p:sldLayoutId id="2147483669" r:id="rId10"/>
    <p:sldLayoutId id="2147483673" r:id="rId11"/>
    <p:sldLayoutId id="2147483682" r:id="rId12"/>
    <p:sldLayoutId id="2147483656" r:id="rId13"/>
    <p:sldLayoutId id="2147483686" r:id="rId14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i="0" kern="1200" spc="100" baseline="0">
          <a:solidFill>
            <a:schemeClr val="bg1"/>
          </a:solidFill>
          <a:latin typeface="+mj-lt"/>
          <a:ea typeface="+mj-ea"/>
          <a:cs typeface="Arial Black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4AC35F1C-427A-DE8A-22AF-B7DB6FA218B3}"/>
              </a:ext>
            </a:extLst>
          </p:cNvPr>
          <p:cNvSpPr txBox="1">
            <a:spLocks/>
          </p:cNvSpPr>
          <p:nvPr/>
        </p:nvSpPr>
        <p:spPr>
          <a:xfrm>
            <a:off x="1032607" y="2854392"/>
            <a:ext cx="7117045" cy="913239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b="1" i="0" kern="1200" spc="100" baseline="0">
                <a:solidFill>
                  <a:schemeClr val="bg1"/>
                </a:solidFill>
                <a:latin typeface="+mj-lt"/>
                <a:ea typeface="+mj-ea"/>
                <a:cs typeface="Arial Black" panose="020B0604020202020204" pitchFamily="34" charset="0"/>
              </a:defRPr>
            </a:lvl1pPr>
          </a:lstStyle>
          <a:p>
            <a:r>
              <a:rPr lang="el-GR" sz="42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Κριτική Ανάλυση Λόγου </a:t>
            </a:r>
          </a:p>
          <a:p>
            <a:r>
              <a:rPr lang="el-GR" sz="42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και Μετάφραση </a:t>
            </a:r>
            <a:br>
              <a:rPr lang="el-GR" sz="42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</a:br>
            <a:endParaRPr lang="en-US" sz="4200" b="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04FECFB0-E9E6-B02E-C049-B82F17660DC9}"/>
              </a:ext>
            </a:extLst>
          </p:cNvPr>
          <p:cNvSpPr txBox="1">
            <a:spLocks/>
          </p:cNvSpPr>
          <p:nvPr/>
        </p:nvSpPr>
        <p:spPr>
          <a:xfrm>
            <a:off x="2355170" y="5862759"/>
            <a:ext cx="9623685" cy="41811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Κριτική Ανάλυση Λόγου – </a:t>
            </a:r>
            <a:r>
              <a:rPr lang="el-GR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Ενότ</a:t>
            </a:r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l-GR">
                <a:solidFill>
                  <a:schemeClr val="tx1">
                    <a:lumMod val="85000"/>
                    <a:lumOff val="15000"/>
                  </a:schemeClr>
                </a:solidFill>
              </a:rPr>
              <a:t>2</a:t>
            </a:r>
            <a:endParaRPr lang="el-GR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indent="0" algn="r">
              <a:buNone/>
            </a:pPr>
            <a:r>
              <a:rPr lang="el-GR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Στ</a:t>
            </a:r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l-GR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Βράιλα</a:t>
            </a:r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82219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43D183-3865-6A30-1855-B2B7E22961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CAE6BBC-0DBF-ECBB-AD3B-658CB8018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1261" y="653182"/>
            <a:ext cx="7383905" cy="1828800"/>
          </a:xfrm>
        </p:spPr>
        <p:txBody>
          <a:bodyPr/>
          <a:lstStyle/>
          <a:p>
            <a:r>
              <a:rPr lang="el-GR" sz="3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Επίπεδο 2: Πρακτική Λόγου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C078C08-C5DC-0792-EFA3-61786309A5F5}"/>
              </a:ext>
            </a:extLst>
          </p:cNvPr>
          <p:cNvSpPr>
            <a:spLocks noGrp="1"/>
          </p:cNvSpPr>
          <p:nvPr>
            <p:ph sz="quarter" idx="26"/>
          </p:nvPr>
        </p:nvSpPr>
        <p:spPr>
          <a:xfrm>
            <a:off x="4591663" y="1567582"/>
            <a:ext cx="7383905" cy="3231221"/>
          </a:xfrm>
        </p:spPr>
        <p:txBody>
          <a:bodyPr/>
          <a:lstStyle/>
          <a:p>
            <a:r>
              <a:rPr lang="el-GR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Παραγωγή:</a:t>
            </a:r>
            <a:endParaRPr lang="el-GR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l-G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Ποιος παράγει το κείμενο; Υπό ποιες συνθήκες;</a:t>
            </a:r>
          </a:p>
          <a:p>
            <a:r>
              <a:rPr lang="el-GR" sz="2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Intertextuality</a:t>
            </a:r>
            <a:r>
              <a:rPr lang="el-G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 Ποιοι άλλοι λόγοι συνυφαίνονται;</a:t>
            </a:r>
          </a:p>
          <a:p>
            <a:r>
              <a:rPr lang="el-GR" sz="2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Interdiscursivity</a:t>
            </a:r>
            <a:r>
              <a:rPr lang="el-G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 Συνδυασμός διαφορετικών </a:t>
            </a:r>
            <a:r>
              <a:rPr lang="el-GR" sz="2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λογοτυπικών</a:t>
            </a:r>
            <a:r>
              <a:rPr lang="el-G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συμβάσεων</a:t>
            </a:r>
            <a:endParaRPr lang="el-GR" sz="20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l-GR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Διανομή:</a:t>
            </a:r>
            <a:endParaRPr lang="el-GR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l-G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Μέσα και κανάλια μετάδοσης</a:t>
            </a:r>
          </a:p>
          <a:p>
            <a:r>
              <a:rPr lang="el-G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Ποιος έχει πρόσβαση; Ποιος αποκλείεται;</a:t>
            </a:r>
          </a:p>
          <a:p>
            <a:r>
              <a:rPr lang="el-GR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Αποδοχή:</a:t>
            </a:r>
            <a:endParaRPr lang="el-GR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l-G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Πώς ερμηνεύουν οι αποδέκτες το κείμενο;</a:t>
            </a:r>
          </a:p>
          <a:p>
            <a:r>
              <a:rPr lang="el-G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Ποιες προϋποθέσεις (</a:t>
            </a:r>
            <a:r>
              <a:rPr lang="el-GR" sz="2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presuppositions</a:t>
            </a:r>
            <a:r>
              <a:rPr lang="el-G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) απαιτούνται;</a:t>
            </a:r>
          </a:p>
          <a:p>
            <a:r>
              <a:rPr lang="el-G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Ερμηνευτικά πλαίσια και </a:t>
            </a:r>
            <a:r>
              <a:rPr lang="el-GR" sz="2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subject</a:t>
            </a:r>
            <a:r>
              <a:rPr lang="el-G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l-GR" sz="2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positions</a:t>
            </a:r>
            <a:endParaRPr lang="el-GR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80790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7C919D-B009-ECCF-BED8-38806D20DB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B9DDD0D-8DDF-E43A-AB76-207353779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88501" y="562011"/>
            <a:ext cx="7383905" cy="1828800"/>
          </a:xfrm>
        </p:spPr>
        <p:txBody>
          <a:bodyPr/>
          <a:lstStyle/>
          <a:p>
            <a:r>
              <a:rPr lang="el-GR" sz="3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Επίπεδο 3: Κοινωνική Πρακτική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33D9155-A2BF-513C-AE07-953578AEAF83}"/>
              </a:ext>
            </a:extLst>
          </p:cNvPr>
          <p:cNvSpPr>
            <a:spLocks noGrp="1"/>
          </p:cNvSpPr>
          <p:nvPr>
            <p:ph sz="quarter" idx="26"/>
          </p:nvPr>
        </p:nvSpPr>
        <p:spPr>
          <a:xfrm>
            <a:off x="4680053" y="1955724"/>
            <a:ext cx="6400799" cy="2218965"/>
          </a:xfrm>
        </p:spPr>
        <p:txBody>
          <a:bodyPr/>
          <a:lstStyle/>
          <a:p>
            <a:r>
              <a:rPr lang="el-GR" sz="22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Σχέση με Ευρύτερες Κοινωνικές Δομές:</a:t>
            </a:r>
            <a:endParaRPr lang="el-GR" sz="2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el-GR" sz="2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Πώς ο λόγος συνδέεται με ιδεολογία και εξουσία;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Πώς αναπαράγει ή αμφισβητεί κοινωνικές σχέσεις;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Ηγεμονική πάλη και κοινωνική αλλαγή</a:t>
            </a:r>
          </a:p>
        </p:txBody>
      </p:sp>
    </p:spTree>
    <p:extLst>
      <p:ext uri="{BB962C8B-B14F-4D97-AF65-F5344CB8AC3E}">
        <p14:creationId xmlns:p14="http://schemas.microsoft.com/office/powerpoint/2010/main" val="3235376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1BB5DF-5390-4509-DB8D-16384353A9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D8131-D635-C352-8291-D01334236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5749" y="769456"/>
            <a:ext cx="6400800" cy="715215"/>
          </a:xfrm>
        </p:spPr>
        <p:txBody>
          <a:bodyPr/>
          <a:lstStyle/>
          <a:p>
            <a:r>
              <a:rPr lang="el-GR" sz="3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Ερωτήματα κατά τον </a:t>
            </a:r>
            <a:r>
              <a:rPr lang="de-DE" sz="3000" b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Fairclough</a:t>
            </a:r>
            <a:r>
              <a:rPr lang="el-GR" sz="3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: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BD0C141F-2501-8A87-D7CF-BD32DEE3ACA6}"/>
              </a:ext>
            </a:extLst>
          </p:cNvPr>
          <p:cNvSpPr txBox="1">
            <a:spLocks/>
          </p:cNvSpPr>
          <p:nvPr/>
        </p:nvSpPr>
        <p:spPr>
          <a:xfrm>
            <a:off x="4695089" y="1960570"/>
            <a:ext cx="8004747" cy="115424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</a:pPr>
            <a:r>
              <a:rPr lang="el-GR" sz="2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Τι αναπαρίσταται;</a:t>
            </a:r>
          </a:p>
          <a:p>
            <a:pPr algn="just">
              <a:lnSpc>
                <a:spcPct val="100000"/>
              </a:lnSpc>
            </a:pPr>
            <a:r>
              <a:rPr lang="el-GR" sz="2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Τι παραλείπεται;</a:t>
            </a:r>
          </a:p>
          <a:p>
            <a:pPr algn="just">
              <a:lnSpc>
                <a:spcPct val="100000"/>
              </a:lnSpc>
            </a:pPr>
            <a:r>
              <a:rPr lang="el-GR" sz="2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Ποιες ταυτότητες κατασκευάζονται;</a:t>
            </a:r>
          </a:p>
          <a:p>
            <a:pPr algn="just">
              <a:lnSpc>
                <a:spcPct val="100000"/>
              </a:lnSpc>
            </a:pPr>
            <a:r>
              <a:rPr lang="el-GR" sz="2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Ποια συμφέροντα εξυπηρετούνται;</a:t>
            </a:r>
          </a:p>
          <a:p>
            <a:pPr algn="just">
              <a:lnSpc>
                <a:spcPct val="100000"/>
              </a:lnSpc>
            </a:pPr>
            <a:r>
              <a:rPr lang="el-GR" sz="2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Ποιες εναλλακτικές αποσιωπώνται;</a:t>
            </a:r>
          </a:p>
        </p:txBody>
      </p:sp>
    </p:spTree>
    <p:extLst>
      <p:ext uri="{BB962C8B-B14F-4D97-AF65-F5344CB8AC3E}">
        <p14:creationId xmlns:p14="http://schemas.microsoft.com/office/powerpoint/2010/main" val="24218017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D78C12-EC83-8CF0-4E50-05B21BDD31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E371C9-C4E1-75F1-D46C-7AAA9C93D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420" y="487884"/>
            <a:ext cx="10983495" cy="780394"/>
          </a:xfrm>
        </p:spPr>
        <p:txBody>
          <a:bodyPr/>
          <a:lstStyle/>
          <a:p>
            <a:r>
              <a:rPr lang="el-GR" sz="3000" b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Κοινωνιογνωστική</a:t>
            </a:r>
            <a:r>
              <a:rPr lang="el-GR" sz="3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Προσέγγιση του </a:t>
            </a:r>
            <a:r>
              <a:rPr lang="el-GR" sz="3000" b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van</a:t>
            </a:r>
            <a:r>
              <a:rPr lang="el-GR" sz="3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l-GR" sz="3000" b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Dijk</a:t>
            </a:r>
            <a:endParaRPr lang="el-GR" sz="3000" b="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1E2E924C-1425-672F-EEE2-537228EA9022}"/>
              </a:ext>
            </a:extLst>
          </p:cNvPr>
          <p:cNvSpPr txBox="1">
            <a:spLocks/>
          </p:cNvSpPr>
          <p:nvPr/>
        </p:nvSpPr>
        <p:spPr>
          <a:xfrm>
            <a:off x="451420" y="1753648"/>
            <a:ext cx="8004747" cy="115424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Η Γνωστική Διάσταση:</a:t>
            </a:r>
            <a:endParaRPr lang="de-DE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indent="0">
              <a:buNone/>
            </a:pPr>
            <a:endParaRPr lang="el-GR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Η ΚΑΛ πρέπει να εξηγεί τη νοητική επεξεργασία του λόγου</a:t>
            </a:r>
          </a:p>
          <a:p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Νοητικά μοντέλα, σχήματα, πλαίσια (</a:t>
            </a:r>
            <a:r>
              <a:rPr lang="el-GR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mental</a:t>
            </a:r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l-GR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models</a:t>
            </a:r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l-GR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schemata</a:t>
            </a:r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l-GR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frames</a:t>
            </a:r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)</a:t>
            </a:r>
          </a:p>
          <a:p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Κοινωνικές αναπαραστάσεις και ομαδική γνώση</a:t>
            </a:r>
          </a:p>
        </p:txBody>
      </p:sp>
    </p:spTree>
    <p:extLst>
      <p:ext uri="{BB962C8B-B14F-4D97-AF65-F5344CB8AC3E}">
        <p14:creationId xmlns:p14="http://schemas.microsoft.com/office/powerpoint/2010/main" val="12262792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05CCA8-E3D9-4366-8D2D-4047A4D723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712B1175-7F94-A4ED-BD0D-9DA1AAAAB3FF}"/>
              </a:ext>
            </a:extLst>
          </p:cNvPr>
          <p:cNvSpPr txBox="1">
            <a:spLocks/>
          </p:cNvSpPr>
          <p:nvPr/>
        </p:nvSpPr>
        <p:spPr>
          <a:xfrm>
            <a:off x="451420" y="1770331"/>
            <a:ext cx="8004747" cy="115424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Τριαδικό μοντέλο </a:t>
            </a:r>
          </a:p>
        </p:txBody>
      </p:sp>
      <p:graphicFrame>
        <p:nvGraphicFramePr>
          <p:cNvPr id="3" name="Διάγραμμα 2">
            <a:extLst>
              <a:ext uri="{FF2B5EF4-FFF2-40B4-BE49-F238E27FC236}">
                <a16:creationId xmlns:a16="http://schemas.microsoft.com/office/drawing/2014/main" id="{CA972572-11D0-88CF-2FF8-09454613FD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02993276"/>
              </p:ext>
            </p:extLst>
          </p:nvPr>
        </p:nvGraphicFramePr>
        <p:xfrm>
          <a:off x="1992671" y="1858821"/>
          <a:ext cx="6392472" cy="32864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CAF8E8C9-8E20-AC5D-92BC-83926E8C412B}"/>
              </a:ext>
            </a:extLst>
          </p:cNvPr>
          <p:cNvSpPr txBox="1">
            <a:spLocks/>
          </p:cNvSpPr>
          <p:nvPr/>
        </p:nvSpPr>
        <p:spPr>
          <a:xfrm>
            <a:off x="451420" y="487884"/>
            <a:ext cx="10983495" cy="780394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b="1" i="0" kern="1200" spc="100" baseline="0">
                <a:solidFill>
                  <a:schemeClr val="bg1"/>
                </a:solidFill>
                <a:latin typeface="+mj-lt"/>
                <a:ea typeface="+mj-ea"/>
                <a:cs typeface="Arial Black" panose="020B0604020202020204" pitchFamily="34" charset="0"/>
              </a:defRPr>
            </a:lvl1pPr>
          </a:lstStyle>
          <a:p>
            <a:r>
              <a:rPr lang="el-GR" sz="3000" b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Κοινωνιογνωστική</a:t>
            </a:r>
            <a:r>
              <a:rPr lang="el-GR" sz="3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Προσέγγιση του </a:t>
            </a:r>
            <a:r>
              <a:rPr lang="el-GR" sz="3000" b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van</a:t>
            </a:r>
            <a:r>
              <a:rPr lang="el-GR" sz="3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l-GR" sz="3000" b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Dijk</a:t>
            </a:r>
            <a:endParaRPr lang="el-GR" sz="3000" b="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907008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920156-C3BD-91A1-2537-49D471A530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1148908E-B489-E986-1E70-AA2EC655B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420" y="261742"/>
            <a:ext cx="10983495" cy="780394"/>
          </a:xfrm>
        </p:spPr>
        <p:txBody>
          <a:bodyPr/>
          <a:lstStyle/>
          <a:p>
            <a:r>
              <a:rPr lang="el-GR" sz="3000" b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Κοινωνιογνωστική</a:t>
            </a:r>
            <a:r>
              <a:rPr lang="el-GR" sz="3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Προσέγγιση του </a:t>
            </a:r>
            <a:r>
              <a:rPr lang="el-GR" sz="3000" b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van</a:t>
            </a:r>
            <a:r>
              <a:rPr lang="el-GR" sz="3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l-GR" sz="3000" b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Dijk</a:t>
            </a:r>
            <a:endParaRPr lang="el-GR" sz="3000" b="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graphicFrame>
        <p:nvGraphicFramePr>
          <p:cNvPr id="7" name="Διάγραμμα 6">
            <a:extLst>
              <a:ext uri="{FF2B5EF4-FFF2-40B4-BE49-F238E27FC236}">
                <a16:creationId xmlns:a16="http://schemas.microsoft.com/office/drawing/2014/main" id="{2406C137-8FF6-B5BE-FBE3-33F3EE5AB16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05382403"/>
              </p:ext>
            </p:extLst>
          </p:nvPr>
        </p:nvGraphicFramePr>
        <p:xfrm>
          <a:off x="625987" y="1026377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335189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A33853-A158-571A-BE72-9B4310C19E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FBD61774-829D-3D64-D2A6-C685AE92A683}"/>
              </a:ext>
            </a:extLst>
          </p:cNvPr>
          <p:cNvSpPr txBox="1">
            <a:spLocks/>
          </p:cNvSpPr>
          <p:nvPr/>
        </p:nvSpPr>
        <p:spPr>
          <a:xfrm>
            <a:off x="451420" y="1406536"/>
            <a:ext cx="8004747" cy="115424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Το Ιδεολογικό Τετράγωνο 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3BFD8F15-EF0A-B39C-F2B8-05E9EAC6AC10}"/>
              </a:ext>
            </a:extLst>
          </p:cNvPr>
          <p:cNvSpPr txBox="1">
            <a:spLocks/>
          </p:cNvSpPr>
          <p:nvPr/>
        </p:nvSpPr>
        <p:spPr>
          <a:xfrm>
            <a:off x="451420" y="308330"/>
            <a:ext cx="10983495" cy="780394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b="1" i="0" kern="1200" spc="100" baseline="0">
                <a:solidFill>
                  <a:schemeClr val="bg1"/>
                </a:solidFill>
                <a:latin typeface="+mj-lt"/>
                <a:ea typeface="+mj-ea"/>
                <a:cs typeface="Arial Black" panose="020B0604020202020204" pitchFamily="34" charset="0"/>
              </a:defRPr>
            </a:lvl1pPr>
          </a:lstStyle>
          <a:p>
            <a:r>
              <a:rPr lang="el-GR" sz="3000" b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Κοινωνιογνωστική</a:t>
            </a:r>
            <a:r>
              <a:rPr lang="el-GR" sz="3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Προσέγγιση του </a:t>
            </a:r>
            <a:r>
              <a:rPr lang="el-GR" sz="3000" b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van</a:t>
            </a:r>
            <a:r>
              <a:rPr lang="el-GR" sz="3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l-GR" sz="3000" b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Dijk</a:t>
            </a:r>
            <a:endParaRPr lang="el-GR" sz="3000" b="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graphicFrame>
        <p:nvGraphicFramePr>
          <p:cNvPr id="2" name="Διάγραμμα 1">
            <a:extLst>
              <a:ext uri="{FF2B5EF4-FFF2-40B4-BE49-F238E27FC236}">
                <a16:creationId xmlns:a16="http://schemas.microsoft.com/office/drawing/2014/main" id="{DC18999A-346C-4489-0739-D5EA78742CA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58834533"/>
              </p:ext>
            </p:extLst>
          </p:nvPr>
        </p:nvGraphicFramePr>
        <p:xfrm>
          <a:off x="1657413" y="2042160"/>
          <a:ext cx="8004747" cy="45257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177542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29E464-BE0A-8163-B2E8-78F31CFD2A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1">
            <a:extLst>
              <a:ext uri="{FF2B5EF4-FFF2-40B4-BE49-F238E27FC236}">
                <a16:creationId xmlns:a16="http://schemas.microsoft.com/office/drawing/2014/main" id="{9BCE10E9-24D6-4F1A-CD00-B10B250AB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261" y="770436"/>
            <a:ext cx="9420481" cy="675095"/>
          </a:xfrm>
        </p:spPr>
        <p:txBody>
          <a:bodyPr/>
          <a:lstStyle/>
          <a:p>
            <a:r>
              <a:rPr lang="el-GR" sz="3000" b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Ιστορικοκεντρική</a:t>
            </a:r>
            <a:r>
              <a:rPr lang="el-GR" sz="3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προσέγγιση της </a:t>
            </a:r>
            <a:r>
              <a:rPr lang="de-DE" sz="3000" b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Wodak</a:t>
            </a:r>
            <a:r>
              <a:rPr lang="de-DE" sz="3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endParaRPr lang="el-GR" sz="3000" b="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2E02DCC6-404F-817C-0507-8999A4B301E6}"/>
              </a:ext>
            </a:extLst>
          </p:cNvPr>
          <p:cNvSpPr txBox="1">
            <a:spLocks/>
          </p:cNvSpPr>
          <p:nvPr/>
        </p:nvSpPr>
        <p:spPr>
          <a:xfrm>
            <a:off x="465925" y="1871635"/>
            <a:ext cx="8004747" cy="115424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Βασικά Χαρακτηριστικά:</a:t>
            </a:r>
            <a:endParaRPr lang="el-GR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de-DE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Εστίαση στην ιστορική διάσταση του λόγου</a:t>
            </a:r>
          </a:p>
          <a:p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Ιδιαίτερη έμφαση σε θέματα εθνικής ταυτότητας, ρατσισμού, εξτρεμισμού</a:t>
            </a:r>
          </a:p>
        </p:txBody>
      </p:sp>
    </p:spTree>
    <p:extLst>
      <p:ext uri="{BB962C8B-B14F-4D97-AF65-F5344CB8AC3E}">
        <p14:creationId xmlns:p14="http://schemas.microsoft.com/office/powerpoint/2010/main" val="2888375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2B1BE7-1D63-327C-1378-76DB2A773F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1">
            <a:extLst>
              <a:ext uri="{FF2B5EF4-FFF2-40B4-BE49-F238E27FC236}">
                <a16:creationId xmlns:a16="http://schemas.microsoft.com/office/drawing/2014/main" id="{A28E6170-AC96-D05A-7E2A-BEFE77558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261" y="770436"/>
            <a:ext cx="9420481" cy="675095"/>
          </a:xfrm>
        </p:spPr>
        <p:txBody>
          <a:bodyPr/>
          <a:lstStyle/>
          <a:p>
            <a:r>
              <a:rPr lang="el-GR" sz="3000" b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Ιστορικοκεντρική</a:t>
            </a:r>
            <a:r>
              <a:rPr lang="el-GR" sz="3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προσέγγιση της </a:t>
            </a:r>
            <a:r>
              <a:rPr lang="de-DE" sz="3000" b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Wodak</a:t>
            </a:r>
            <a:r>
              <a:rPr lang="de-DE" sz="3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endParaRPr lang="el-GR" sz="3000" b="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91B82A72-7EF2-0744-CCD4-4C757CB5FBE7}"/>
              </a:ext>
            </a:extLst>
          </p:cNvPr>
          <p:cNvSpPr txBox="1">
            <a:spLocks/>
          </p:cNvSpPr>
          <p:nvPr/>
        </p:nvSpPr>
        <p:spPr>
          <a:xfrm>
            <a:off x="495421" y="1930629"/>
            <a:ext cx="9791579" cy="115424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Γιατί «</a:t>
            </a:r>
            <a:r>
              <a:rPr lang="el-GR" sz="20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Ιστορικοκεντρική</a:t>
            </a:r>
            <a:r>
              <a:rPr lang="el-GR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»; </a:t>
            </a:r>
            <a:endParaRPr lang="el-GR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de-DE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Τα φαινόμενα λόγου έχουν διαχρονική διάσταση</a:t>
            </a:r>
          </a:p>
          <a:p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Η κατανόηση απαιτεί γνώση της ιστορίας (π.χ. αντισημιτισμός, εθνικισμός)</a:t>
            </a:r>
          </a:p>
          <a:p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Οι λόγοι μεταβάλλονται και </a:t>
            </a:r>
            <a:r>
              <a:rPr lang="el-GR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επανα</a:t>
            </a:r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-περιβάλλονται (</a:t>
            </a:r>
            <a:r>
              <a:rPr lang="el-GR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recontextualization</a:t>
            </a:r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)</a:t>
            </a:r>
          </a:p>
          <a:p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Αναφορές σε ιστορικά γεγονότα και μύθους</a:t>
            </a:r>
          </a:p>
        </p:txBody>
      </p:sp>
    </p:spTree>
    <p:extLst>
      <p:ext uri="{BB962C8B-B14F-4D97-AF65-F5344CB8AC3E}">
        <p14:creationId xmlns:p14="http://schemas.microsoft.com/office/powerpoint/2010/main" val="8958003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67FC03-699C-E318-858C-9B59EDB8F6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1">
            <a:extLst>
              <a:ext uri="{FF2B5EF4-FFF2-40B4-BE49-F238E27FC236}">
                <a16:creationId xmlns:a16="http://schemas.microsoft.com/office/drawing/2014/main" id="{659A9713-1755-8687-DAD6-15E051D45C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261" y="770436"/>
            <a:ext cx="9420481" cy="675095"/>
          </a:xfrm>
        </p:spPr>
        <p:txBody>
          <a:bodyPr/>
          <a:lstStyle/>
          <a:p>
            <a:r>
              <a:rPr lang="el-GR" sz="3000" b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Ιστορικοκεντρική</a:t>
            </a:r>
            <a:r>
              <a:rPr lang="el-GR" sz="3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προσέγγιση της </a:t>
            </a:r>
            <a:r>
              <a:rPr lang="de-DE" sz="3000" b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Wodak</a:t>
            </a:r>
            <a:r>
              <a:rPr lang="de-DE" sz="3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endParaRPr lang="el-GR" sz="3000" b="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2C289BDC-013A-1998-59D8-E3CB28D77EDC}"/>
              </a:ext>
            </a:extLst>
          </p:cNvPr>
          <p:cNvSpPr txBox="1">
            <a:spLocks/>
          </p:cNvSpPr>
          <p:nvPr/>
        </p:nvSpPr>
        <p:spPr>
          <a:xfrm>
            <a:off x="358261" y="1832306"/>
            <a:ext cx="8004747" cy="115424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4 επίπεδα ανάλυσης </a:t>
            </a:r>
          </a:p>
        </p:txBody>
      </p:sp>
      <p:graphicFrame>
        <p:nvGraphicFramePr>
          <p:cNvPr id="2" name="Διάγραμμα 1">
            <a:extLst>
              <a:ext uri="{FF2B5EF4-FFF2-40B4-BE49-F238E27FC236}">
                <a16:creationId xmlns:a16="http://schemas.microsoft.com/office/drawing/2014/main" id="{2A579AD3-CB87-8534-9BD4-AD9FAC5A4F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87192579"/>
              </p:ext>
            </p:extLst>
          </p:nvPr>
        </p:nvGraphicFramePr>
        <p:xfrm>
          <a:off x="2300982" y="2152227"/>
          <a:ext cx="7477760" cy="45838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79974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66443B2-5F6E-B2A8-FD98-5B28221B2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9388" y="708834"/>
            <a:ext cx="6400800" cy="1828800"/>
          </a:xfrm>
        </p:spPr>
        <p:txBody>
          <a:bodyPr/>
          <a:lstStyle/>
          <a:p>
            <a:r>
              <a:rPr lang="el-GR" sz="36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Ιστορική Εξέλιξη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A3207CB-8B3F-203F-741F-C30DFA748188}"/>
              </a:ext>
            </a:extLst>
          </p:cNvPr>
          <p:cNvSpPr>
            <a:spLocks noGrp="1"/>
          </p:cNvSpPr>
          <p:nvPr>
            <p:ph sz="quarter" idx="26"/>
          </p:nvPr>
        </p:nvSpPr>
        <p:spPr>
          <a:xfrm>
            <a:off x="3065698" y="2131364"/>
            <a:ext cx="8989142" cy="3231221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Κριτική Θεωρία της Σχολής της Φρανκφούρτης</a:t>
            </a:r>
          </a:p>
          <a:p>
            <a:r>
              <a:rPr lang="el-G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		(Γερμανία του Μεσοπολέμου/ Ινστιτούτο Κοινωνικής Έρευνας)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Μια θεωρία κατά του θετικισμού, του υλισμού και της φαινομενολογίας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Στοχεύει στον μετασχηματισμό της κοινωνικής πραγματικότητας </a:t>
            </a:r>
            <a:endParaRPr lang="de-DE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Κύριοι εκπρόσωποι: </a:t>
            </a:r>
            <a:r>
              <a:rPr lang="de-DE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</a:t>
            </a:r>
            <a:r>
              <a:rPr lang="el-GR" sz="2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dorno</a:t>
            </a:r>
            <a:r>
              <a:rPr lang="el-G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l-GR" sz="2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Horkheimer</a:t>
            </a:r>
            <a:r>
              <a:rPr lang="el-G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l-GR" sz="2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Marcuse</a:t>
            </a:r>
            <a:r>
              <a:rPr lang="de-DE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Habermas </a:t>
            </a:r>
            <a:endParaRPr lang="el-GR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lvl="1"/>
            <a:endParaRPr lang="el-GR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12433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8079C7-4671-B029-FBA6-0AFC8B8709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1">
            <a:extLst>
              <a:ext uri="{FF2B5EF4-FFF2-40B4-BE49-F238E27FC236}">
                <a16:creationId xmlns:a16="http://schemas.microsoft.com/office/drawing/2014/main" id="{BD0B3818-9C20-87D1-2432-86C5E9872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261" y="770436"/>
            <a:ext cx="9420481" cy="675095"/>
          </a:xfrm>
        </p:spPr>
        <p:txBody>
          <a:bodyPr/>
          <a:lstStyle/>
          <a:p>
            <a:r>
              <a:rPr lang="el-GR" sz="3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Συγκριτική Επισκόπηση </a:t>
            </a:r>
          </a:p>
        </p:txBody>
      </p:sp>
      <p:graphicFrame>
        <p:nvGraphicFramePr>
          <p:cNvPr id="2" name="Πίνακας 1">
            <a:extLst>
              <a:ext uri="{FF2B5EF4-FFF2-40B4-BE49-F238E27FC236}">
                <a16:creationId xmlns:a16="http://schemas.microsoft.com/office/drawing/2014/main" id="{D1ABB489-1CEF-CC6E-964F-573DB9ECF3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05923"/>
              </p:ext>
            </p:extLst>
          </p:nvPr>
        </p:nvGraphicFramePr>
        <p:xfrm>
          <a:off x="919368" y="2188716"/>
          <a:ext cx="10569576" cy="3566160"/>
        </p:xfrm>
        <a:graphic>
          <a:graphicData uri="http://schemas.openxmlformats.org/drawingml/2006/table">
            <a:tbl>
              <a:tblPr>
                <a:tableStyleId>{E269D01E-BC32-4049-B463-5C60D7B0CCD2}</a:tableStyleId>
              </a:tblPr>
              <a:tblGrid>
                <a:gridCol w="2642394">
                  <a:extLst>
                    <a:ext uri="{9D8B030D-6E8A-4147-A177-3AD203B41FA5}">
                      <a16:colId xmlns:a16="http://schemas.microsoft.com/office/drawing/2014/main" val="203298832"/>
                    </a:ext>
                  </a:extLst>
                </a:gridCol>
                <a:gridCol w="2642394">
                  <a:extLst>
                    <a:ext uri="{9D8B030D-6E8A-4147-A177-3AD203B41FA5}">
                      <a16:colId xmlns:a16="http://schemas.microsoft.com/office/drawing/2014/main" val="1016581986"/>
                    </a:ext>
                  </a:extLst>
                </a:gridCol>
                <a:gridCol w="2642394">
                  <a:extLst>
                    <a:ext uri="{9D8B030D-6E8A-4147-A177-3AD203B41FA5}">
                      <a16:colId xmlns:a16="http://schemas.microsoft.com/office/drawing/2014/main" val="3049391140"/>
                    </a:ext>
                  </a:extLst>
                </a:gridCol>
                <a:gridCol w="2642394">
                  <a:extLst>
                    <a:ext uri="{9D8B030D-6E8A-4147-A177-3AD203B41FA5}">
                      <a16:colId xmlns:a16="http://schemas.microsoft.com/office/drawing/2014/main" val="63634277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800" dirty="0">
                          <a:solidFill>
                            <a:schemeClr val="bg1"/>
                          </a:solidFill>
                        </a:rPr>
                        <a:t>Διάσταση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e-DE" sz="1800">
                          <a:solidFill>
                            <a:schemeClr val="bg1"/>
                          </a:solidFill>
                        </a:rPr>
                        <a:t>Fairclough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e-DE" sz="1800">
                          <a:solidFill>
                            <a:schemeClr val="bg1"/>
                          </a:solidFill>
                        </a:rPr>
                        <a:t>van Dijk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e-DE" sz="1800" dirty="0" err="1">
                          <a:solidFill>
                            <a:schemeClr val="bg1"/>
                          </a:solidFill>
                        </a:rPr>
                        <a:t>Wodak</a:t>
                      </a:r>
                      <a:r>
                        <a:rPr lang="de-DE" sz="1800" dirty="0">
                          <a:solidFill>
                            <a:schemeClr val="bg1"/>
                          </a:solidFill>
                        </a:rPr>
                        <a:t>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64581827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800" b="1">
                          <a:solidFill>
                            <a:schemeClr val="bg1"/>
                          </a:solidFill>
                        </a:rPr>
                        <a:t>Θεωρητική Βάση</a:t>
                      </a:r>
                      <a:endParaRPr lang="el-GR" sz="180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800" dirty="0">
                          <a:solidFill>
                            <a:schemeClr val="bg1"/>
                          </a:solidFill>
                        </a:rPr>
                        <a:t>Κριτική Θεωρία, Γραμματολογία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800">
                          <a:solidFill>
                            <a:schemeClr val="bg1"/>
                          </a:solidFill>
                        </a:rPr>
                        <a:t>Κοινωνική Γνωστική Επιστήμη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800" dirty="0">
                          <a:solidFill>
                            <a:schemeClr val="bg1"/>
                          </a:solidFill>
                        </a:rPr>
                        <a:t>Επιχειρηματολογία, Ιστορία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266616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800" b="1">
                          <a:solidFill>
                            <a:schemeClr val="bg1"/>
                          </a:solidFill>
                        </a:rPr>
                        <a:t>Κύρια Εστίαση</a:t>
                      </a:r>
                      <a:endParaRPr lang="el-GR" sz="180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800">
                          <a:solidFill>
                            <a:schemeClr val="bg1"/>
                          </a:solidFill>
                        </a:rPr>
                        <a:t>Κοινωνική αλλαγή, Ηγεμονία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800">
                          <a:solidFill>
                            <a:schemeClr val="bg1"/>
                          </a:solidFill>
                        </a:rPr>
                        <a:t>Γνώση, Ιδεολογία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800">
                          <a:solidFill>
                            <a:schemeClr val="bg1"/>
                          </a:solidFill>
                        </a:rPr>
                        <a:t>Ιστορικό πλαίσιο, Πολιτικές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48520428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800" b="1">
                          <a:solidFill>
                            <a:schemeClr val="bg1"/>
                          </a:solidFill>
                        </a:rPr>
                        <a:t>Μεθοδολογία</a:t>
                      </a:r>
                      <a:endParaRPr lang="el-GR" sz="180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800">
                          <a:solidFill>
                            <a:schemeClr val="bg1"/>
                          </a:solidFill>
                        </a:rPr>
                        <a:t>Τρισδιάστατη ανάλυση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800">
                          <a:solidFill>
                            <a:schemeClr val="bg1"/>
                          </a:solidFill>
                        </a:rPr>
                        <a:t>Πολυεπίπεδη (μακρό-μικρό)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8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de-DE" sz="1800" dirty="0" err="1">
                          <a:solidFill>
                            <a:schemeClr val="bg1"/>
                          </a:solidFill>
                        </a:rPr>
                        <a:t>Ethnography</a:t>
                      </a:r>
                      <a:endParaRPr lang="de-DE" sz="18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42993378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800" b="1">
                          <a:solidFill>
                            <a:schemeClr val="bg1"/>
                          </a:solidFill>
                        </a:rPr>
                        <a:t>Αναλυτικά Εργαλεία</a:t>
                      </a:r>
                      <a:endParaRPr lang="el-GR" sz="180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e-DE" sz="1800">
                          <a:solidFill>
                            <a:schemeClr val="bg1"/>
                          </a:solidFill>
                        </a:rPr>
                        <a:t>Intertextuality, Modality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800">
                          <a:solidFill>
                            <a:schemeClr val="bg1"/>
                          </a:solidFill>
                        </a:rPr>
                        <a:t>Ιδεολογικό τετράγωνο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800">
                          <a:solidFill>
                            <a:schemeClr val="bg1"/>
                          </a:solidFill>
                        </a:rPr>
                        <a:t>Στρατηγικές αναπαράστασης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639651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800" b="1" dirty="0">
                          <a:solidFill>
                            <a:schemeClr val="bg1"/>
                          </a:solidFill>
                        </a:rPr>
                        <a:t>Πεδίο Εφαρμογής</a:t>
                      </a:r>
                      <a:endParaRPr lang="el-GR" sz="18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800">
                          <a:solidFill>
                            <a:schemeClr val="bg1"/>
                          </a:solidFill>
                        </a:rPr>
                        <a:t>ΜΜΕ, Νεοφιλελευθερισμός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800">
                          <a:solidFill>
                            <a:schemeClr val="bg1"/>
                          </a:solidFill>
                        </a:rPr>
                        <a:t>Ρατσισμός, Ειδήσεις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800" dirty="0">
                          <a:solidFill>
                            <a:schemeClr val="bg1"/>
                          </a:solidFill>
                        </a:rPr>
                        <a:t>Εθνικισμός, Διακρίσεις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368916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9686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426720" y="182880"/>
            <a:ext cx="11216640" cy="121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933" dirty="0">
                <a:solidFill>
                  <a:schemeClr val="tx1">
                    <a:lumMod val="85000"/>
                    <a:lumOff val="15000"/>
                  </a:schemeClr>
                </a:solidFill>
                <a:ea typeface="Georgia" pitchFamily="34" charset="-122"/>
                <a:cs typeface="Georgia" pitchFamily="34" charset="-120"/>
              </a:rPr>
              <a:t>Διαστάσεις ΚΑΛ-Ανάλυσης σε Πολιτικά Κείμενα</a:t>
            </a:r>
            <a:endParaRPr lang="en-US" sz="2933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" name="Shape 3"/>
          <p:cNvSpPr/>
          <p:nvPr/>
        </p:nvSpPr>
        <p:spPr>
          <a:xfrm>
            <a:off x="426720" y="1524000"/>
            <a:ext cx="3657600" cy="2072640"/>
          </a:xfrm>
          <a:prstGeom prst="rect">
            <a:avLst/>
          </a:prstGeom>
          <a:solidFill>
            <a:srgbClr val="FFFFFF"/>
          </a:solidFill>
          <a:ln w="12700">
            <a:solidFill>
              <a:srgbClr val="1A2B5E">
                <a:alpha val="40000"/>
              </a:srgbClr>
            </a:solidFill>
            <a:prstDash val="solid"/>
          </a:ln>
          <a:effectLst>
            <a:outerShdw blurRad="762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l-GR" sz="2400"/>
          </a:p>
        </p:txBody>
      </p:sp>
      <p:sp>
        <p:nvSpPr>
          <p:cNvPr id="6" name="Shape 4"/>
          <p:cNvSpPr/>
          <p:nvPr/>
        </p:nvSpPr>
        <p:spPr>
          <a:xfrm>
            <a:off x="426720" y="1524000"/>
            <a:ext cx="3657600" cy="85344"/>
          </a:xfrm>
          <a:prstGeom prst="rect">
            <a:avLst/>
          </a:prstGeom>
          <a:solidFill>
            <a:srgbClr val="1A2B5E"/>
          </a:solidFill>
          <a:ln w="12700">
            <a:solidFill>
              <a:srgbClr val="1A2B5E"/>
            </a:solidFill>
            <a:prstDash val="solid"/>
          </a:ln>
        </p:spPr>
        <p:txBody>
          <a:bodyPr/>
          <a:lstStyle/>
          <a:p>
            <a:endParaRPr lang="el-GR" sz="2400"/>
          </a:p>
        </p:txBody>
      </p:sp>
      <p:sp>
        <p:nvSpPr>
          <p:cNvPr id="7" name="Text 5"/>
          <p:cNvSpPr/>
          <p:nvPr/>
        </p:nvSpPr>
        <p:spPr>
          <a:xfrm>
            <a:off x="548640" y="1645920"/>
            <a:ext cx="609600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400" b="1" dirty="0">
                <a:solidFill>
                  <a:srgbClr val="1A2B5E"/>
                </a:solidFill>
                <a:ea typeface="Georgia" pitchFamily="34" charset="-122"/>
                <a:cs typeface="Georgia" pitchFamily="34" charset="-120"/>
              </a:rPr>
              <a:t>01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48640" y="2072640"/>
            <a:ext cx="3413760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b="1" dirty="0">
                <a:solidFill>
                  <a:srgbClr val="1C1C2E"/>
                </a:solidFill>
                <a:ea typeface="Calibri" pitchFamily="34" charset="-122"/>
                <a:cs typeface="Calibri" pitchFamily="34" charset="-120"/>
              </a:rPr>
              <a:t>Λεξιλογικές Επιλογές</a:t>
            </a:r>
            <a:endParaRPr lang="en-US" sz="1467" dirty="0"/>
          </a:p>
        </p:txBody>
      </p:sp>
      <p:sp>
        <p:nvSpPr>
          <p:cNvPr id="9" name="Text 7"/>
          <p:cNvSpPr/>
          <p:nvPr/>
        </p:nvSpPr>
        <p:spPr>
          <a:xfrm>
            <a:off x="548640" y="2560320"/>
            <a:ext cx="34137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333" dirty="0">
                <a:solidFill>
                  <a:srgbClr val="6B7280"/>
                </a:solidFill>
                <a:ea typeface="Calibri" pitchFamily="34" charset="-122"/>
                <a:cs typeface="Calibri" pitchFamily="34" charset="-120"/>
              </a:rPr>
              <a:t>Ποιες λέξεις επιλέγονται; Ευφημισμοί, κακοφημισμοί, θετικά/αρνητικά φορτισμένοι όροι</a:t>
            </a:r>
            <a:endParaRPr lang="en-US" sz="1333" dirty="0"/>
          </a:p>
        </p:txBody>
      </p:sp>
      <p:sp>
        <p:nvSpPr>
          <p:cNvPr id="10" name="Shape 8"/>
          <p:cNvSpPr/>
          <p:nvPr/>
        </p:nvSpPr>
        <p:spPr>
          <a:xfrm>
            <a:off x="4267200" y="1524000"/>
            <a:ext cx="3657600" cy="2072640"/>
          </a:xfrm>
          <a:prstGeom prst="rect">
            <a:avLst/>
          </a:prstGeom>
          <a:solidFill>
            <a:srgbClr val="FFFFFF"/>
          </a:solidFill>
          <a:ln w="12700">
            <a:solidFill>
              <a:srgbClr val="2E6FA8">
                <a:alpha val="40000"/>
              </a:srgbClr>
            </a:solidFill>
            <a:prstDash val="solid"/>
          </a:ln>
          <a:effectLst>
            <a:outerShdw blurRad="762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l-GR" sz="2400"/>
          </a:p>
        </p:txBody>
      </p:sp>
      <p:sp>
        <p:nvSpPr>
          <p:cNvPr id="11" name="Shape 9"/>
          <p:cNvSpPr/>
          <p:nvPr/>
        </p:nvSpPr>
        <p:spPr>
          <a:xfrm>
            <a:off x="4267200" y="1524000"/>
            <a:ext cx="3657600" cy="85344"/>
          </a:xfrm>
          <a:prstGeom prst="rect">
            <a:avLst/>
          </a:prstGeom>
          <a:solidFill>
            <a:srgbClr val="2E6FA8"/>
          </a:solidFill>
          <a:ln w="12700">
            <a:solidFill>
              <a:srgbClr val="2E6FA8"/>
            </a:solidFill>
            <a:prstDash val="solid"/>
          </a:ln>
        </p:spPr>
        <p:txBody>
          <a:bodyPr/>
          <a:lstStyle/>
          <a:p>
            <a:endParaRPr lang="el-GR" sz="2400"/>
          </a:p>
        </p:txBody>
      </p:sp>
      <p:sp>
        <p:nvSpPr>
          <p:cNvPr id="12" name="Text 10"/>
          <p:cNvSpPr/>
          <p:nvPr/>
        </p:nvSpPr>
        <p:spPr>
          <a:xfrm>
            <a:off x="4389120" y="1645920"/>
            <a:ext cx="609600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400" b="1" dirty="0">
                <a:solidFill>
                  <a:srgbClr val="2E6FA8"/>
                </a:solidFill>
                <a:ea typeface="Georgia" pitchFamily="34" charset="-122"/>
                <a:cs typeface="Georgia" pitchFamily="34" charset="-120"/>
              </a:rPr>
              <a:t>02</a:t>
            </a:r>
            <a:endParaRPr lang="en-US" sz="2400" dirty="0"/>
          </a:p>
        </p:txBody>
      </p:sp>
      <p:sp>
        <p:nvSpPr>
          <p:cNvPr id="13" name="Text 11"/>
          <p:cNvSpPr/>
          <p:nvPr/>
        </p:nvSpPr>
        <p:spPr>
          <a:xfrm>
            <a:off x="4389120" y="2072640"/>
            <a:ext cx="3413760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b="1" dirty="0">
                <a:solidFill>
                  <a:srgbClr val="1C1C2E"/>
                </a:solidFill>
                <a:ea typeface="Calibri" pitchFamily="34" charset="-122"/>
                <a:cs typeface="Calibri" pitchFamily="34" charset="-120"/>
              </a:rPr>
              <a:t>Μεταφορές &amp; Πλαίσια</a:t>
            </a:r>
            <a:endParaRPr lang="en-US" sz="1467" dirty="0"/>
          </a:p>
        </p:txBody>
      </p:sp>
      <p:sp>
        <p:nvSpPr>
          <p:cNvPr id="14" name="Text 12"/>
          <p:cNvSpPr/>
          <p:nvPr/>
        </p:nvSpPr>
        <p:spPr>
          <a:xfrm>
            <a:off x="4389120" y="2560320"/>
            <a:ext cx="34137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333" dirty="0">
                <a:solidFill>
                  <a:srgbClr val="6B7280"/>
                </a:solidFill>
                <a:ea typeface="Calibri" pitchFamily="34" charset="-122"/>
                <a:cs typeface="Calibri" pitchFamily="34" charset="-120"/>
              </a:rPr>
              <a:t>Ποιες μεταφορές δομούν την πολιτική πραγματικότητα; (π.χ. «πόλεμος» κατά της φτώχειας)</a:t>
            </a:r>
            <a:endParaRPr lang="en-US" sz="1333" dirty="0"/>
          </a:p>
        </p:txBody>
      </p:sp>
      <p:sp>
        <p:nvSpPr>
          <p:cNvPr id="15" name="Shape 13"/>
          <p:cNvSpPr/>
          <p:nvPr/>
        </p:nvSpPr>
        <p:spPr>
          <a:xfrm>
            <a:off x="8107680" y="1524000"/>
            <a:ext cx="3657600" cy="2072640"/>
          </a:xfrm>
          <a:prstGeom prst="rect">
            <a:avLst/>
          </a:prstGeom>
          <a:solidFill>
            <a:srgbClr val="FFFFFF"/>
          </a:solidFill>
          <a:ln w="12700">
            <a:solidFill>
              <a:srgbClr val="C8962E">
                <a:alpha val="40000"/>
              </a:srgbClr>
            </a:solidFill>
            <a:prstDash val="solid"/>
          </a:ln>
          <a:effectLst>
            <a:outerShdw blurRad="762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l-GR" sz="2400"/>
          </a:p>
        </p:txBody>
      </p:sp>
      <p:sp>
        <p:nvSpPr>
          <p:cNvPr id="16" name="Shape 14"/>
          <p:cNvSpPr/>
          <p:nvPr/>
        </p:nvSpPr>
        <p:spPr>
          <a:xfrm>
            <a:off x="8107680" y="1524000"/>
            <a:ext cx="3657600" cy="85344"/>
          </a:xfrm>
          <a:prstGeom prst="rect">
            <a:avLst/>
          </a:prstGeom>
          <a:solidFill>
            <a:srgbClr val="C8962E"/>
          </a:solidFill>
          <a:ln w="12700">
            <a:solidFill>
              <a:srgbClr val="C8962E"/>
            </a:solidFill>
            <a:prstDash val="solid"/>
          </a:ln>
        </p:spPr>
        <p:txBody>
          <a:bodyPr/>
          <a:lstStyle/>
          <a:p>
            <a:endParaRPr lang="el-GR" sz="2400"/>
          </a:p>
        </p:txBody>
      </p:sp>
      <p:sp>
        <p:nvSpPr>
          <p:cNvPr id="17" name="Text 15"/>
          <p:cNvSpPr/>
          <p:nvPr/>
        </p:nvSpPr>
        <p:spPr>
          <a:xfrm>
            <a:off x="8229600" y="1645920"/>
            <a:ext cx="609600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400" b="1" dirty="0">
                <a:solidFill>
                  <a:srgbClr val="C8962E"/>
                </a:solidFill>
                <a:ea typeface="Georgia" pitchFamily="34" charset="-122"/>
                <a:cs typeface="Georgia" pitchFamily="34" charset="-120"/>
              </a:rPr>
              <a:t>03</a:t>
            </a:r>
            <a:endParaRPr lang="en-US" sz="2400" dirty="0"/>
          </a:p>
        </p:txBody>
      </p:sp>
      <p:sp>
        <p:nvSpPr>
          <p:cNvPr id="18" name="Text 16"/>
          <p:cNvSpPr/>
          <p:nvPr/>
        </p:nvSpPr>
        <p:spPr>
          <a:xfrm>
            <a:off x="8229600" y="2072640"/>
            <a:ext cx="3413760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b="1" dirty="0">
                <a:solidFill>
                  <a:srgbClr val="1C1C2E"/>
                </a:solidFill>
                <a:ea typeface="Calibri" pitchFamily="34" charset="-122"/>
                <a:cs typeface="Calibri" pitchFamily="34" charset="-120"/>
              </a:rPr>
              <a:t>Ενεργητική / Παθητική Σύνταξη</a:t>
            </a:r>
            <a:endParaRPr lang="en-US" sz="1467" dirty="0"/>
          </a:p>
        </p:txBody>
      </p:sp>
      <p:sp>
        <p:nvSpPr>
          <p:cNvPr id="19" name="Text 17"/>
          <p:cNvSpPr/>
          <p:nvPr/>
        </p:nvSpPr>
        <p:spPr>
          <a:xfrm>
            <a:off x="8229600" y="2560320"/>
            <a:ext cx="34137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333" dirty="0">
                <a:solidFill>
                  <a:srgbClr val="6B7280"/>
                </a:solidFill>
                <a:ea typeface="Calibri" pitchFamily="34" charset="-122"/>
                <a:cs typeface="Calibri" pitchFamily="34" charset="-120"/>
              </a:rPr>
              <a:t>Ποιος είναι ο δράστης; Πώς αποδίδεται/αποκρύπτεται η ευθύνη στο κείμενο;</a:t>
            </a:r>
            <a:endParaRPr lang="en-US" sz="1333" dirty="0"/>
          </a:p>
        </p:txBody>
      </p:sp>
      <p:sp>
        <p:nvSpPr>
          <p:cNvPr id="20" name="Shape 18"/>
          <p:cNvSpPr/>
          <p:nvPr/>
        </p:nvSpPr>
        <p:spPr>
          <a:xfrm>
            <a:off x="426720" y="3840480"/>
            <a:ext cx="3657600" cy="2072640"/>
          </a:xfrm>
          <a:prstGeom prst="rect">
            <a:avLst/>
          </a:prstGeom>
          <a:solidFill>
            <a:srgbClr val="FFFFFF"/>
          </a:solidFill>
          <a:ln w="12700">
            <a:solidFill>
              <a:srgbClr val="8B2FC9">
                <a:alpha val="40000"/>
              </a:srgbClr>
            </a:solidFill>
            <a:prstDash val="solid"/>
          </a:ln>
          <a:effectLst>
            <a:outerShdw blurRad="762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l-GR" sz="2400"/>
          </a:p>
        </p:txBody>
      </p:sp>
      <p:sp>
        <p:nvSpPr>
          <p:cNvPr id="21" name="Shape 19"/>
          <p:cNvSpPr/>
          <p:nvPr/>
        </p:nvSpPr>
        <p:spPr>
          <a:xfrm>
            <a:off x="426720" y="3840480"/>
            <a:ext cx="3657600" cy="85344"/>
          </a:xfrm>
          <a:prstGeom prst="rect">
            <a:avLst/>
          </a:prstGeom>
          <a:solidFill>
            <a:srgbClr val="8B2FC9"/>
          </a:solidFill>
          <a:ln w="12700">
            <a:solidFill>
              <a:srgbClr val="8B2FC9"/>
            </a:solidFill>
            <a:prstDash val="solid"/>
          </a:ln>
        </p:spPr>
        <p:txBody>
          <a:bodyPr/>
          <a:lstStyle/>
          <a:p>
            <a:endParaRPr lang="el-GR" sz="2400"/>
          </a:p>
        </p:txBody>
      </p:sp>
      <p:sp>
        <p:nvSpPr>
          <p:cNvPr id="22" name="Text 20"/>
          <p:cNvSpPr/>
          <p:nvPr/>
        </p:nvSpPr>
        <p:spPr>
          <a:xfrm>
            <a:off x="548640" y="3962400"/>
            <a:ext cx="609600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400" b="1" dirty="0">
                <a:solidFill>
                  <a:srgbClr val="8B2FC9"/>
                </a:solidFill>
                <a:ea typeface="Georgia" pitchFamily="34" charset="-122"/>
                <a:cs typeface="Georgia" pitchFamily="34" charset="-120"/>
              </a:rPr>
              <a:t>04</a:t>
            </a:r>
            <a:endParaRPr lang="en-US" sz="2400" dirty="0"/>
          </a:p>
        </p:txBody>
      </p:sp>
      <p:sp>
        <p:nvSpPr>
          <p:cNvPr id="23" name="Text 21"/>
          <p:cNvSpPr/>
          <p:nvPr/>
        </p:nvSpPr>
        <p:spPr>
          <a:xfrm>
            <a:off x="548640" y="4389120"/>
            <a:ext cx="3413760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b="1" dirty="0">
                <a:solidFill>
                  <a:srgbClr val="1C1C2E"/>
                </a:solidFill>
                <a:ea typeface="Calibri" pitchFamily="34" charset="-122"/>
                <a:cs typeface="Calibri" pitchFamily="34" charset="-120"/>
              </a:rPr>
              <a:t>Αναφορά &amp; Αντωνυμίες</a:t>
            </a:r>
            <a:endParaRPr lang="en-US" sz="1467" dirty="0"/>
          </a:p>
        </p:txBody>
      </p:sp>
      <p:sp>
        <p:nvSpPr>
          <p:cNvPr id="24" name="Text 22"/>
          <p:cNvSpPr/>
          <p:nvPr/>
        </p:nvSpPr>
        <p:spPr>
          <a:xfrm>
            <a:off x="548640" y="4876800"/>
            <a:ext cx="34137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333" dirty="0">
                <a:solidFill>
                  <a:srgbClr val="6B7280"/>
                </a:solidFill>
                <a:ea typeface="Calibri" pitchFamily="34" charset="-122"/>
                <a:cs typeface="Calibri" pitchFamily="34" charset="-120"/>
              </a:rPr>
              <a:t>«Εμείς» vs «αυτοί» — Κατασκευή εθνικής/πολιτικής ταυτότητας μέσα από τη γλώσσα</a:t>
            </a:r>
            <a:endParaRPr lang="en-US" sz="1333" dirty="0"/>
          </a:p>
        </p:txBody>
      </p:sp>
      <p:sp>
        <p:nvSpPr>
          <p:cNvPr id="25" name="Shape 23"/>
          <p:cNvSpPr/>
          <p:nvPr/>
        </p:nvSpPr>
        <p:spPr>
          <a:xfrm>
            <a:off x="4267200" y="3840480"/>
            <a:ext cx="3657600" cy="2072640"/>
          </a:xfrm>
          <a:prstGeom prst="rect">
            <a:avLst/>
          </a:prstGeom>
          <a:solidFill>
            <a:srgbClr val="FFFFFF"/>
          </a:solidFill>
          <a:ln w="12700">
            <a:solidFill>
              <a:srgbClr val="2E8B57">
                <a:alpha val="40000"/>
              </a:srgbClr>
            </a:solidFill>
            <a:prstDash val="solid"/>
          </a:ln>
          <a:effectLst>
            <a:outerShdw blurRad="762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l-GR" sz="2400"/>
          </a:p>
        </p:txBody>
      </p:sp>
      <p:sp>
        <p:nvSpPr>
          <p:cNvPr id="26" name="Shape 24"/>
          <p:cNvSpPr/>
          <p:nvPr/>
        </p:nvSpPr>
        <p:spPr>
          <a:xfrm>
            <a:off x="4267200" y="3840480"/>
            <a:ext cx="3657600" cy="85344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prstDash val="solid"/>
          </a:ln>
        </p:spPr>
        <p:txBody>
          <a:bodyPr/>
          <a:lstStyle/>
          <a:p>
            <a:endParaRPr lang="el-GR" sz="2400"/>
          </a:p>
        </p:txBody>
      </p:sp>
      <p:sp>
        <p:nvSpPr>
          <p:cNvPr id="27" name="Text 25"/>
          <p:cNvSpPr/>
          <p:nvPr/>
        </p:nvSpPr>
        <p:spPr>
          <a:xfrm>
            <a:off x="4389120" y="3962400"/>
            <a:ext cx="609600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400" b="1" dirty="0">
                <a:solidFill>
                  <a:srgbClr val="2E8B57"/>
                </a:solidFill>
                <a:ea typeface="Georgia" pitchFamily="34" charset="-122"/>
                <a:cs typeface="Georgia" pitchFamily="34" charset="-120"/>
              </a:rPr>
              <a:t>05</a:t>
            </a:r>
            <a:endParaRPr lang="en-US" sz="2400" dirty="0"/>
          </a:p>
        </p:txBody>
      </p:sp>
      <p:sp>
        <p:nvSpPr>
          <p:cNvPr id="28" name="Text 26"/>
          <p:cNvSpPr/>
          <p:nvPr/>
        </p:nvSpPr>
        <p:spPr>
          <a:xfrm>
            <a:off x="4389120" y="4389120"/>
            <a:ext cx="3413760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b="1" dirty="0">
                <a:solidFill>
                  <a:srgbClr val="1C1C2E"/>
                </a:solidFill>
                <a:ea typeface="Calibri" pitchFamily="34" charset="-122"/>
                <a:cs typeface="Calibri" pitchFamily="34" charset="-120"/>
              </a:rPr>
              <a:t>Προϋποθέσεις &amp; Συνεπαγωγές</a:t>
            </a:r>
            <a:endParaRPr lang="en-US" sz="1467" dirty="0"/>
          </a:p>
        </p:txBody>
      </p:sp>
      <p:sp>
        <p:nvSpPr>
          <p:cNvPr id="29" name="Text 27"/>
          <p:cNvSpPr/>
          <p:nvPr/>
        </p:nvSpPr>
        <p:spPr>
          <a:xfrm>
            <a:off x="4389120" y="4876800"/>
            <a:ext cx="34137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333" dirty="0">
                <a:solidFill>
                  <a:srgbClr val="6B7280"/>
                </a:solidFill>
                <a:ea typeface="Calibri" pitchFamily="34" charset="-122"/>
                <a:cs typeface="Calibri" pitchFamily="34" charset="-120"/>
              </a:rPr>
              <a:t>Τι θεωρείται «δεδομένο»; Ποια ιδεολογία κρύβεται ανάμεσα στις γραμμές;</a:t>
            </a:r>
            <a:endParaRPr lang="en-US" sz="1333" dirty="0"/>
          </a:p>
        </p:txBody>
      </p:sp>
      <p:sp>
        <p:nvSpPr>
          <p:cNvPr id="30" name="Shape 28"/>
          <p:cNvSpPr/>
          <p:nvPr/>
        </p:nvSpPr>
        <p:spPr>
          <a:xfrm>
            <a:off x="8107680" y="3840480"/>
            <a:ext cx="3657600" cy="2072640"/>
          </a:xfrm>
          <a:prstGeom prst="rect">
            <a:avLst/>
          </a:prstGeom>
          <a:solidFill>
            <a:srgbClr val="FFFFFF"/>
          </a:solidFill>
          <a:ln w="12700">
            <a:solidFill>
              <a:srgbClr val="C0392B">
                <a:alpha val="40000"/>
              </a:srgbClr>
            </a:solidFill>
            <a:prstDash val="solid"/>
          </a:ln>
          <a:effectLst>
            <a:outerShdw blurRad="762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l-GR" sz="2400"/>
          </a:p>
        </p:txBody>
      </p:sp>
      <p:sp>
        <p:nvSpPr>
          <p:cNvPr id="31" name="Shape 29"/>
          <p:cNvSpPr/>
          <p:nvPr/>
        </p:nvSpPr>
        <p:spPr>
          <a:xfrm>
            <a:off x="8107680" y="3840480"/>
            <a:ext cx="3657600" cy="85344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l-GR" sz="2400"/>
          </a:p>
        </p:txBody>
      </p:sp>
      <p:sp>
        <p:nvSpPr>
          <p:cNvPr id="32" name="Text 30"/>
          <p:cNvSpPr/>
          <p:nvPr/>
        </p:nvSpPr>
        <p:spPr>
          <a:xfrm>
            <a:off x="8229600" y="3962400"/>
            <a:ext cx="609600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400" b="1" dirty="0">
                <a:solidFill>
                  <a:srgbClr val="C0392B"/>
                </a:solidFill>
                <a:ea typeface="Georgia" pitchFamily="34" charset="-122"/>
                <a:cs typeface="Georgia" pitchFamily="34" charset="-120"/>
              </a:rPr>
              <a:t>06</a:t>
            </a:r>
            <a:endParaRPr lang="en-US" sz="2400" dirty="0"/>
          </a:p>
        </p:txBody>
      </p:sp>
      <p:sp>
        <p:nvSpPr>
          <p:cNvPr id="33" name="Text 31"/>
          <p:cNvSpPr/>
          <p:nvPr/>
        </p:nvSpPr>
        <p:spPr>
          <a:xfrm>
            <a:off x="8229600" y="4389120"/>
            <a:ext cx="3413760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b="1" dirty="0">
                <a:solidFill>
                  <a:srgbClr val="1C1C2E"/>
                </a:solidFill>
                <a:ea typeface="Calibri" pitchFamily="34" charset="-122"/>
                <a:cs typeface="Calibri" pitchFamily="34" charset="-120"/>
              </a:rPr>
              <a:t>Διακειμενικότητα</a:t>
            </a:r>
            <a:endParaRPr lang="en-US" sz="1467" dirty="0"/>
          </a:p>
        </p:txBody>
      </p:sp>
      <p:sp>
        <p:nvSpPr>
          <p:cNvPr id="34" name="Text 32"/>
          <p:cNvSpPr/>
          <p:nvPr/>
        </p:nvSpPr>
        <p:spPr>
          <a:xfrm>
            <a:off x="8229600" y="4876800"/>
            <a:ext cx="34137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333" dirty="0">
                <a:solidFill>
                  <a:srgbClr val="6B7280"/>
                </a:solidFill>
                <a:ea typeface="Calibri" pitchFamily="34" charset="-122"/>
                <a:cs typeface="Calibri" pitchFamily="34" charset="-120"/>
              </a:rPr>
              <a:t>Πώς το κείμενο αντλεί και ανασυγκροτεί προηγούμενους λόγους και αφηγήματα;</a:t>
            </a:r>
            <a:endParaRPr lang="en-US" sz="1333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DED311-6DC8-6F56-1CB0-43FE59B181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3">
            <a:extLst>
              <a:ext uri="{FF2B5EF4-FFF2-40B4-BE49-F238E27FC236}">
                <a16:creationId xmlns:a16="http://schemas.microsoft.com/office/drawing/2014/main" id="{385571FB-1B4A-C3A4-9383-2C60BCA22AA3}"/>
              </a:ext>
            </a:extLst>
          </p:cNvPr>
          <p:cNvSpPr/>
          <p:nvPr/>
        </p:nvSpPr>
        <p:spPr>
          <a:xfrm>
            <a:off x="1525967" y="1661652"/>
            <a:ext cx="5028216" cy="3824748"/>
          </a:xfrm>
          <a:prstGeom prst="rect">
            <a:avLst/>
          </a:prstGeom>
          <a:solidFill>
            <a:srgbClr val="F4F1EC"/>
          </a:solidFill>
          <a:ln w="12700">
            <a:solidFill>
              <a:srgbClr val="F4F1EC"/>
            </a:solidFill>
            <a:prstDash val="solid"/>
          </a:ln>
        </p:spPr>
        <p:txBody>
          <a:bodyPr/>
          <a:lstStyle/>
          <a:p>
            <a:endParaRPr lang="el-GR" sz="16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8" name="Shape 4">
            <a:extLst>
              <a:ext uri="{FF2B5EF4-FFF2-40B4-BE49-F238E27FC236}">
                <a16:creationId xmlns:a16="http://schemas.microsoft.com/office/drawing/2014/main" id="{13B0A0FD-EFDF-AE3F-AF98-F585F7AEED9F}"/>
              </a:ext>
            </a:extLst>
          </p:cNvPr>
          <p:cNvSpPr/>
          <p:nvPr/>
        </p:nvSpPr>
        <p:spPr>
          <a:xfrm>
            <a:off x="1525967" y="1661652"/>
            <a:ext cx="79994" cy="3824748"/>
          </a:xfrm>
          <a:prstGeom prst="rect">
            <a:avLst/>
          </a:prstGeom>
          <a:solidFill>
            <a:srgbClr val="2E6FA8"/>
          </a:solidFill>
          <a:ln w="12700">
            <a:solidFill>
              <a:srgbClr val="2E6FA8"/>
            </a:solidFill>
            <a:prstDash val="solid"/>
          </a:ln>
        </p:spPr>
        <p:txBody>
          <a:bodyPr/>
          <a:lstStyle/>
          <a:p>
            <a:endParaRPr lang="el-GR" sz="16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9" name="Text 5">
            <a:extLst>
              <a:ext uri="{FF2B5EF4-FFF2-40B4-BE49-F238E27FC236}">
                <a16:creationId xmlns:a16="http://schemas.microsoft.com/office/drawing/2014/main" id="{BAC21B2E-E3DE-72DC-2A42-E66B4C4A2069}"/>
              </a:ext>
            </a:extLst>
          </p:cNvPr>
          <p:cNvSpPr/>
          <p:nvPr/>
        </p:nvSpPr>
        <p:spPr>
          <a:xfrm>
            <a:off x="1708846" y="1855716"/>
            <a:ext cx="4571105" cy="4302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ea typeface="Georgia" pitchFamily="34" charset="-122"/>
                <a:cs typeface="Georgia" pitchFamily="34" charset="-120"/>
              </a:rPr>
              <a:t>Η Πρόκληση</a:t>
            </a: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" name="Text 6">
            <a:extLst>
              <a:ext uri="{FF2B5EF4-FFF2-40B4-BE49-F238E27FC236}">
                <a16:creationId xmlns:a16="http://schemas.microsoft.com/office/drawing/2014/main" id="{85D11D82-ACB3-62AE-911F-1F1024CC5E49}"/>
              </a:ext>
            </a:extLst>
          </p:cNvPr>
          <p:cNvSpPr/>
          <p:nvPr/>
        </p:nvSpPr>
        <p:spPr>
          <a:xfrm>
            <a:off x="1754567" y="2352368"/>
            <a:ext cx="4456828" cy="5737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  <a:ea typeface="Calibri" pitchFamily="34" charset="-122"/>
                <a:cs typeface="Calibri" pitchFamily="34" charset="-120"/>
              </a:rPr>
              <a:t>▸  Τα πολιτικά κείμενα φέρουν ιδεολογική φόρτιση που συχνά παραμένει αόρατη</a:t>
            </a: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1" name="Text 7">
            <a:extLst>
              <a:ext uri="{FF2B5EF4-FFF2-40B4-BE49-F238E27FC236}">
                <a16:creationId xmlns:a16="http://schemas.microsoft.com/office/drawing/2014/main" id="{55F80398-0DC2-2FAE-C371-646E1BA0A87A}"/>
              </a:ext>
            </a:extLst>
          </p:cNvPr>
          <p:cNvSpPr/>
          <p:nvPr/>
        </p:nvSpPr>
        <p:spPr>
          <a:xfrm>
            <a:off x="1754567" y="2992448"/>
            <a:ext cx="4456828" cy="5737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  <a:ea typeface="Calibri" pitchFamily="34" charset="-122"/>
                <a:cs typeface="Calibri" pitchFamily="34" charset="-120"/>
              </a:rPr>
              <a:t>▸  Κάθε μεταφραστική επιλογή αποτελεί ιδεολογική πράξη</a:t>
            </a: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2" name="Text 8">
            <a:extLst>
              <a:ext uri="{FF2B5EF4-FFF2-40B4-BE49-F238E27FC236}">
                <a16:creationId xmlns:a16="http://schemas.microsoft.com/office/drawing/2014/main" id="{F8E3DE8B-E57C-763A-14FE-6B1625E5EA0D}"/>
              </a:ext>
            </a:extLst>
          </p:cNvPr>
          <p:cNvSpPr/>
          <p:nvPr/>
        </p:nvSpPr>
        <p:spPr>
          <a:xfrm>
            <a:off x="1754567" y="3632528"/>
            <a:ext cx="4456828" cy="5737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  <a:ea typeface="Calibri" pitchFamily="34" charset="-122"/>
                <a:cs typeface="Calibri" pitchFamily="34" charset="-120"/>
              </a:rPr>
              <a:t>▸  Η «ουδετερότητα» στη μετάφραση είναι αδύνατη</a:t>
            </a: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3" name="Text 9">
            <a:extLst>
              <a:ext uri="{FF2B5EF4-FFF2-40B4-BE49-F238E27FC236}">
                <a16:creationId xmlns:a16="http://schemas.microsoft.com/office/drawing/2014/main" id="{E5311AB6-78FD-7AA2-C0F7-76893FA8047A}"/>
              </a:ext>
            </a:extLst>
          </p:cNvPr>
          <p:cNvSpPr/>
          <p:nvPr/>
        </p:nvSpPr>
        <p:spPr>
          <a:xfrm>
            <a:off x="1754567" y="4272608"/>
            <a:ext cx="4456828" cy="5737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  <a:ea typeface="Calibri" pitchFamily="34" charset="-122"/>
                <a:cs typeface="Calibri" pitchFamily="34" charset="-120"/>
              </a:rPr>
              <a:t>▸  Το νόημα μεταλλάσσεται μέσω πολιτισμικών φίλτρων</a:t>
            </a: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4" name="Shape 10">
            <a:extLst>
              <a:ext uri="{FF2B5EF4-FFF2-40B4-BE49-F238E27FC236}">
                <a16:creationId xmlns:a16="http://schemas.microsoft.com/office/drawing/2014/main" id="{70779702-08FE-0C5D-EAC5-55DF04C6455B}"/>
              </a:ext>
            </a:extLst>
          </p:cNvPr>
          <p:cNvSpPr/>
          <p:nvPr/>
        </p:nvSpPr>
        <p:spPr>
          <a:xfrm>
            <a:off x="5915087" y="1661652"/>
            <a:ext cx="5028216" cy="3824748"/>
          </a:xfrm>
          <a:prstGeom prst="rect">
            <a:avLst/>
          </a:prstGeom>
          <a:solidFill>
            <a:srgbClr val="F4F1EC"/>
          </a:solidFill>
          <a:ln w="12700">
            <a:solidFill>
              <a:srgbClr val="F4F1EC"/>
            </a:solidFill>
            <a:prstDash val="solid"/>
          </a:ln>
        </p:spPr>
        <p:txBody>
          <a:bodyPr/>
          <a:lstStyle/>
          <a:p>
            <a:endParaRPr lang="el-GR" sz="16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5" name="Shape 11">
            <a:extLst>
              <a:ext uri="{FF2B5EF4-FFF2-40B4-BE49-F238E27FC236}">
                <a16:creationId xmlns:a16="http://schemas.microsoft.com/office/drawing/2014/main" id="{785563A3-490E-FCF8-5129-2C5D97F3C11E}"/>
              </a:ext>
            </a:extLst>
          </p:cNvPr>
          <p:cNvSpPr/>
          <p:nvPr/>
        </p:nvSpPr>
        <p:spPr>
          <a:xfrm>
            <a:off x="5915087" y="1661652"/>
            <a:ext cx="79994" cy="3824748"/>
          </a:xfrm>
          <a:prstGeom prst="rect">
            <a:avLst/>
          </a:prstGeom>
          <a:solidFill>
            <a:srgbClr val="C8962E"/>
          </a:solidFill>
          <a:ln w="12700">
            <a:solidFill>
              <a:srgbClr val="C8962E"/>
            </a:solidFill>
            <a:prstDash val="solid"/>
          </a:ln>
        </p:spPr>
        <p:txBody>
          <a:bodyPr/>
          <a:lstStyle/>
          <a:p>
            <a:endParaRPr lang="el-GR" sz="16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6" name="Text 12">
            <a:extLst>
              <a:ext uri="{FF2B5EF4-FFF2-40B4-BE49-F238E27FC236}">
                <a16:creationId xmlns:a16="http://schemas.microsoft.com/office/drawing/2014/main" id="{77560E92-F94F-4951-F3F5-A8D3BD59D8DB}"/>
              </a:ext>
            </a:extLst>
          </p:cNvPr>
          <p:cNvSpPr/>
          <p:nvPr/>
        </p:nvSpPr>
        <p:spPr>
          <a:xfrm>
            <a:off x="6097966" y="1855716"/>
            <a:ext cx="4571105" cy="4302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ea typeface="Georgia" pitchFamily="34" charset="-122"/>
                <a:cs typeface="Georgia" pitchFamily="34" charset="-120"/>
              </a:rPr>
              <a:t>Η Συμβολή της ΚΑΛ</a:t>
            </a: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7" name="Text 13">
            <a:extLst>
              <a:ext uri="{FF2B5EF4-FFF2-40B4-BE49-F238E27FC236}">
                <a16:creationId xmlns:a16="http://schemas.microsoft.com/office/drawing/2014/main" id="{E25D7AE8-BE4D-4609-9D6A-22898C2D97C7}"/>
              </a:ext>
            </a:extLst>
          </p:cNvPr>
          <p:cNvSpPr/>
          <p:nvPr/>
        </p:nvSpPr>
        <p:spPr>
          <a:xfrm>
            <a:off x="6143687" y="2352368"/>
            <a:ext cx="4456828" cy="5737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  <a:ea typeface="Calibri" pitchFamily="34" charset="-122"/>
                <a:cs typeface="Calibri" pitchFamily="34" charset="-120"/>
              </a:rPr>
              <a:t>▸  Αποκωδικοποίηση ρητορικών στρατηγικών του πρωτοτύπου</a:t>
            </a: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8" name="Text 14">
            <a:extLst>
              <a:ext uri="{FF2B5EF4-FFF2-40B4-BE49-F238E27FC236}">
                <a16:creationId xmlns:a16="http://schemas.microsoft.com/office/drawing/2014/main" id="{C6F1E764-EE39-B8EF-776C-2A8A316EDCD8}"/>
              </a:ext>
            </a:extLst>
          </p:cNvPr>
          <p:cNvSpPr/>
          <p:nvPr/>
        </p:nvSpPr>
        <p:spPr>
          <a:xfrm>
            <a:off x="6143687" y="2992448"/>
            <a:ext cx="4456828" cy="5737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  <a:ea typeface="Calibri" pitchFamily="34" charset="-122"/>
                <a:cs typeface="Calibri" pitchFamily="34" charset="-120"/>
              </a:rPr>
              <a:t>▸  Επίγνωση της ιδεολογικής θέσης του μεταφραστή</a:t>
            </a: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9" name="Text 15">
            <a:extLst>
              <a:ext uri="{FF2B5EF4-FFF2-40B4-BE49-F238E27FC236}">
                <a16:creationId xmlns:a16="http://schemas.microsoft.com/office/drawing/2014/main" id="{EE0CCBFB-C2E2-33D5-B3DA-CB2F3372D7E5}"/>
              </a:ext>
            </a:extLst>
          </p:cNvPr>
          <p:cNvSpPr/>
          <p:nvPr/>
        </p:nvSpPr>
        <p:spPr>
          <a:xfrm>
            <a:off x="6143687" y="3632528"/>
            <a:ext cx="4456828" cy="5737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  <a:ea typeface="Calibri" pitchFamily="34" charset="-122"/>
                <a:cs typeface="Calibri" pitchFamily="34" charset="-120"/>
              </a:rPr>
              <a:t>▸  Συνειδητή επιλογή μεταφραστικών ισοδυνάμων</a:t>
            </a: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0" name="Text 16">
            <a:extLst>
              <a:ext uri="{FF2B5EF4-FFF2-40B4-BE49-F238E27FC236}">
                <a16:creationId xmlns:a16="http://schemas.microsoft.com/office/drawing/2014/main" id="{79A24DD6-5342-48FD-F485-D2A3B161E32C}"/>
              </a:ext>
            </a:extLst>
          </p:cNvPr>
          <p:cNvSpPr/>
          <p:nvPr/>
        </p:nvSpPr>
        <p:spPr>
          <a:xfrm>
            <a:off x="6143687" y="4272608"/>
            <a:ext cx="4456828" cy="5737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  <a:ea typeface="Calibri" pitchFamily="34" charset="-122"/>
                <a:cs typeface="Calibri" pitchFamily="34" charset="-120"/>
              </a:rPr>
              <a:t>▸  Διατήρηση ή αμφισβήτηση ισορροπιών εξουσίας</a:t>
            </a: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1" name="Text 17">
            <a:extLst>
              <a:ext uri="{FF2B5EF4-FFF2-40B4-BE49-F238E27FC236}">
                <a16:creationId xmlns:a16="http://schemas.microsoft.com/office/drawing/2014/main" id="{E4F77C1C-1C40-B4FD-963C-4801523F598F}"/>
              </a:ext>
            </a:extLst>
          </p:cNvPr>
          <p:cNvSpPr/>
          <p:nvPr/>
        </p:nvSpPr>
        <p:spPr>
          <a:xfrm>
            <a:off x="1137457" y="5680464"/>
            <a:ext cx="10284987" cy="2868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  <a:ea typeface="Georgia" pitchFamily="34" charset="-122"/>
                <a:cs typeface="Georgia" pitchFamily="34" charset="-120"/>
              </a:rPr>
              <a:t>Ο μεταφραστής δεν είναι ποτέ ουδέτερος ενδιάμεσος, αλλά ενεργός παράγοντας νοηματοδότησης.</a:t>
            </a: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2" name="Τίτλος 1">
            <a:extLst>
              <a:ext uri="{FF2B5EF4-FFF2-40B4-BE49-F238E27FC236}">
                <a16:creationId xmlns:a16="http://schemas.microsoft.com/office/drawing/2014/main" id="{DD485F27-BCE2-D457-735A-FFA871970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310" y="420624"/>
            <a:ext cx="11650572" cy="768096"/>
          </a:xfrm>
        </p:spPr>
        <p:txBody>
          <a:bodyPr/>
          <a:lstStyle/>
          <a:p>
            <a:pPr>
              <a:lnSpc>
                <a:spcPts val="5300"/>
              </a:lnSpc>
            </a:pPr>
            <a:r>
              <a:rPr lang="el-GR" sz="28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Comfortaa Light Bold"/>
                <a:cs typeface="Comfortaa Light Bold"/>
                <a:sym typeface="Comfortaa Light Bold"/>
              </a:rPr>
              <a:t>Γιατί η ΚΑΛ είναι κρίσιμη για τη Μεταφραστική Πράξη; </a:t>
            </a:r>
            <a:endParaRPr lang="en-US" sz="2800" b="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ea typeface="Comfortaa Light Bold"/>
              <a:cs typeface="Comfortaa Light Bold"/>
              <a:sym typeface="Comfortaa Light Bold"/>
            </a:endParaRPr>
          </a:p>
        </p:txBody>
      </p:sp>
    </p:spTree>
    <p:extLst>
      <p:ext uri="{BB962C8B-B14F-4D97-AF65-F5344CB8AC3E}">
        <p14:creationId xmlns:p14="http://schemas.microsoft.com/office/powerpoint/2010/main" val="32710813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487680" y="0"/>
            <a:ext cx="11216640" cy="121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"/>
                <a:ea typeface="Georgia" pitchFamily="34" charset="-122"/>
                <a:cs typeface="Georgia" pitchFamily="34" charset="-120"/>
              </a:rPr>
              <a:t>Μεταφραστικές Στρατηγικές υπό το Πρίσμα της ΚΑΛ</a:t>
            </a:r>
            <a:endParaRPr lang="en-US" sz="2800" dirty="0">
              <a:solidFill>
                <a:schemeClr val="tx1">
                  <a:lumMod val="85000"/>
                  <a:lumOff val="15000"/>
                </a:schemeClr>
              </a:solidFill>
              <a:latin typeface="Arial "/>
            </a:endParaRPr>
          </a:p>
        </p:txBody>
      </p:sp>
      <p:sp>
        <p:nvSpPr>
          <p:cNvPr id="5" name="Shape 3"/>
          <p:cNvSpPr/>
          <p:nvPr/>
        </p:nvSpPr>
        <p:spPr>
          <a:xfrm>
            <a:off x="426720" y="1463040"/>
            <a:ext cx="3657600" cy="4632960"/>
          </a:xfrm>
          <a:prstGeom prst="rect">
            <a:avLst/>
          </a:prstGeom>
          <a:solidFill>
            <a:srgbClr val="F4F1EC"/>
          </a:solidFill>
          <a:ln w="12700">
            <a:solidFill>
              <a:srgbClr val="F4F1EC"/>
            </a:solidFill>
            <a:prstDash val="solid"/>
          </a:ln>
        </p:spPr>
        <p:txBody>
          <a:bodyPr/>
          <a:lstStyle/>
          <a:p>
            <a:endParaRPr lang="el-GR" sz="2400">
              <a:latin typeface="Arial "/>
            </a:endParaRPr>
          </a:p>
        </p:txBody>
      </p:sp>
      <p:sp>
        <p:nvSpPr>
          <p:cNvPr id="6" name="Shape 4"/>
          <p:cNvSpPr/>
          <p:nvPr/>
        </p:nvSpPr>
        <p:spPr>
          <a:xfrm>
            <a:off x="426720" y="1463040"/>
            <a:ext cx="3657600" cy="97536"/>
          </a:xfrm>
          <a:prstGeom prst="rect">
            <a:avLst/>
          </a:prstGeom>
          <a:solidFill>
            <a:srgbClr val="1A2B5E"/>
          </a:solidFill>
          <a:ln w="12700">
            <a:solidFill>
              <a:srgbClr val="1A2B5E"/>
            </a:solidFill>
            <a:prstDash val="solid"/>
          </a:ln>
        </p:spPr>
        <p:txBody>
          <a:bodyPr/>
          <a:lstStyle/>
          <a:p>
            <a:endParaRPr lang="el-GR" sz="2400">
              <a:latin typeface="Arial "/>
            </a:endParaRPr>
          </a:p>
        </p:txBody>
      </p:sp>
      <p:sp>
        <p:nvSpPr>
          <p:cNvPr id="7" name="Text 5"/>
          <p:cNvSpPr/>
          <p:nvPr/>
        </p:nvSpPr>
        <p:spPr>
          <a:xfrm>
            <a:off x="609600" y="1584960"/>
            <a:ext cx="32918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733" b="1" dirty="0">
                <a:solidFill>
                  <a:srgbClr val="1A2B5E"/>
                </a:solidFill>
                <a:latin typeface="Arial "/>
                <a:ea typeface="Georgia" pitchFamily="34" charset="-122"/>
                <a:cs typeface="Georgia" pitchFamily="34" charset="-120"/>
              </a:rPr>
              <a:t>1. Κυριαρχούσα Μετάφραση</a:t>
            </a:r>
            <a:endParaRPr lang="en-US" sz="1733" dirty="0">
              <a:latin typeface="Arial "/>
            </a:endParaRPr>
          </a:p>
        </p:txBody>
      </p:sp>
      <p:sp>
        <p:nvSpPr>
          <p:cNvPr id="8" name="Text 6"/>
          <p:cNvSpPr/>
          <p:nvPr/>
        </p:nvSpPr>
        <p:spPr>
          <a:xfrm>
            <a:off x="609600" y="2377440"/>
            <a:ext cx="329184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467" dirty="0">
                <a:solidFill>
                  <a:srgbClr val="1C1C2E"/>
                </a:solidFill>
                <a:latin typeface="Arial "/>
                <a:ea typeface="Calibri" pitchFamily="34" charset="-122"/>
                <a:cs typeface="Calibri" pitchFamily="34" charset="-120"/>
              </a:rPr>
              <a:t>Αναπαραγωγή της ιδεολογίας του πρωτοτύπου. Κατάλληλη όταν επιδιώκεται αντικειμενική μεταφορά πολιτικού λόγου.</a:t>
            </a:r>
            <a:endParaRPr lang="en-US" sz="1467" dirty="0">
              <a:latin typeface="Arial "/>
            </a:endParaRPr>
          </a:p>
        </p:txBody>
      </p:sp>
      <p:sp>
        <p:nvSpPr>
          <p:cNvPr id="9" name="Shape 7"/>
          <p:cNvSpPr/>
          <p:nvPr/>
        </p:nvSpPr>
        <p:spPr>
          <a:xfrm>
            <a:off x="548640" y="4328160"/>
            <a:ext cx="3413760" cy="670560"/>
          </a:xfrm>
          <a:prstGeom prst="rect">
            <a:avLst/>
          </a:prstGeom>
          <a:solidFill>
            <a:srgbClr val="E8F5E9"/>
          </a:solidFill>
          <a:ln w="12700">
            <a:solidFill>
              <a:srgbClr val="2E8B57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l-GR" sz="2400">
              <a:latin typeface="Arial "/>
            </a:endParaRPr>
          </a:p>
        </p:txBody>
      </p:sp>
      <p:sp>
        <p:nvSpPr>
          <p:cNvPr id="10" name="Text 8"/>
          <p:cNvSpPr/>
          <p:nvPr/>
        </p:nvSpPr>
        <p:spPr>
          <a:xfrm>
            <a:off x="609600" y="4352544"/>
            <a:ext cx="3291840" cy="609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333" b="1" dirty="0">
                <a:solidFill>
                  <a:srgbClr val="2E8B57"/>
                </a:solidFill>
                <a:latin typeface="Arial "/>
                <a:ea typeface="Calibri" pitchFamily="34" charset="-122"/>
                <a:cs typeface="Calibri" pitchFamily="34" charset="-120"/>
              </a:rPr>
              <a:t>✓  Πιστότητα στο πρωτότυπο</a:t>
            </a:r>
            <a:endParaRPr lang="en-US" sz="1333" dirty="0">
              <a:latin typeface="Arial "/>
            </a:endParaRPr>
          </a:p>
        </p:txBody>
      </p:sp>
      <p:sp>
        <p:nvSpPr>
          <p:cNvPr id="11" name="Shape 9"/>
          <p:cNvSpPr/>
          <p:nvPr/>
        </p:nvSpPr>
        <p:spPr>
          <a:xfrm>
            <a:off x="548640" y="5120640"/>
            <a:ext cx="3413760" cy="670560"/>
          </a:xfrm>
          <a:prstGeom prst="rect">
            <a:avLst/>
          </a:prstGeom>
          <a:solidFill>
            <a:srgbClr val="FEECEC"/>
          </a:solidFill>
          <a:ln w="12700">
            <a:solidFill>
              <a:srgbClr val="C0392B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l-GR" sz="2400">
              <a:latin typeface="Arial 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609600" y="5145024"/>
            <a:ext cx="3291840" cy="609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333" b="1" dirty="0">
                <a:solidFill>
                  <a:srgbClr val="C0392B"/>
                </a:solidFill>
                <a:latin typeface="Arial "/>
                <a:ea typeface="Calibri" pitchFamily="34" charset="-122"/>
                <a:cs typeface="Calibri" pitchFamily="34" charset="-120"/>
              </a:rPr>
              <a:t>⚠  Ενδέχεται να αναπαράγει προβληματικές ιδεολογίες</a:t>
            </a:r>
            <a:endParaRPr lang="en-US" sz="1333" dirty="0">
              <a:latin typeface="Arial "/>
            </a:endParaRPr>
          </a:p>
        </p:txBody>
      </p:sp>
      <p:sp>
        <p:nvSpPr>
          <p:cNvPr id="13" name="Shape 11"/>
          <p:cNvSpPr/>
          <p:nvPr/>
        </p:nvSpPr>
        <p:spPr>
          <a:xfrm>
            <a:off x="4267200" y="1463040"/>
            <a:ext cx="3657600" cy="4632960"/>
          </a:xfrm>
          <a:prstGeom prst="rect">
            <a:avLst/>
          </a:prstGeom>
          <a:solidFill>
            <a:srgbClr val="F4F1EC"/>
          </a:solidFill>
          <a:ln w="12700">
            <a:solidFill>
              <a:srgbClr val="F4F1EC"/>
            </a:solidFill>
            <a:prstDash val="solid"/>
          </a:ln>
        </p:spPr>
        <p:txBody>
          <a:bodyPr/>
          <a:lstStyle/>
          <a:p>
            <a:endParaRPr lang="el-GR" sz="2400">
              <a:latin typeface="Arial "/>
            </a:endParaRPr>
          </a:p>
        </p:txBody>
      </p:sp>
      <p:sp>
        <p:nvSpPr>
          <p:cNvPr id="14" name="Shape 12"/>
          <p:cNvSpPr/>
          <p:nvPr/>
        </p:nvSpPr>
        <p:spPr>
          <a:xfrm>
            <a:off x="4267200" y="1463040"/>
            <a:ext cx="3657600" cy="97536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l-GR" sz="2400">
              <a:latin typeface="Arial 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4450080" y="1584960"/>
            <a:ext cx="32918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733" b="1" dirty="0">
                <a:solidFill>
                  <a:srgbClr val="C0392B"/>
                </a:solidFill>
                <a:latin typeface="Arial "/>
                <a:ea typeface="Georgia" pitchFamily="34" charset="-122"/>
                <a:cs typeface="Georgia" pitchFamily="34" charset="-120"/>
              </a:rPr>
              <a:t>2. Αντιστασιακή Μετάφραση</a:t>
            </a:r>
            <a:endParaRPr lang="en-US" sz="1733" dirty="0">
              <a:latin typeface="Arial 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4450080" y="2377440"/>
            <a:ext cx="329184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467" dirty="0">
                <a:solidFill>
                  <a:srgbClr val="1C1C2E"/>
                </a:solidFill>
                <a:latin typeface="Arial "/>
                <a:ea typeface="Calibri" pitchFamily="34" charset="-122"/>
                <a:cs typeface="Calibri" pitchFamily="34" charset="-120"/>
              </a:rPr>
              <a:t>Αποστασιοποίηση από την ιδεολογία του πρωτοτύπου μέσα από γλωσσικές επιλογές που αμφισβητούν κυρίαρχες αφηγήσεις.</a:t>
            </a:r>
            <a:endParaRPr lang="en-US" sz="1467" dirty="0">
              <a:latin typeface="Arial "/>
            </a:endParaRPr>
          </a:p>
        </p:txBody>
      </p:sp>
      <p:sp>
        <p:nvSpPr>
          <p:cNvPr id="17" name="Shape 15"/>
          <p:cNvSpPr/>
          <p:nvPr/>
        </p:nvSpPr>
        <p:spPr>
          <a:xfrm>
            <a:off x="4389120" y="4328160"/>
            <a:ext cx="3413760" cy="670560"/>
          </a:xfrm>
          <a:prstGeom prst="rect">
            <a:avLst/>
          </a:prstGeom>
          <a:solidFill>
            <a:srgbClr val="E8F5E9"/>
          </a:solidFill>
          <a:ln w="12700">
            <a:solidFill>
              <a:srgbClr val="2E8B57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l-GR" sz="2400">
              <a:latin typeface="Arial 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4450080" y="4352544"/>
            <a:ext cx="3291840" cy="609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333" b="1" dirty="0">
                <a:solidFill>
                  <a:srgbClr val="2E8B57"/>
                </a:solidFill>
                <a:latin typeface="Arial "/>
                <a:ea typeface="Calibri" pitchFamily="34" charset="-122"/>
                <a:cs typeface="Calibri" pitchFamily="34" charset="-120"/>
              </a:rPr>
              <a:t>✓  Κριτική ανάγνωση της εξουσίας</a:t>
            </a:r>
            <a:endParaRPr lang="en-US" sz="1333" dirty="0">
              <a:latin typeface="Arial "/>
            </a:endParaRPr>
          </a:p>
        </p:txBody>
      </p:sp>
      <p:sp>
        <p:nvSpPr>
          <p:cNvPr id="19" name="Shape 17"/>
          <p:cNvSpPr/>
          <p:nvPr/>
        </p:nvSpPr>
        <p:spPr>
          <a:xfrm>
            <a:off x="4389120" y="5120640"/>
            <a:ext cx="3413760" cy="670560"/>
          </a:xfrm>
          <a:prstGeom prst="rect">
            <a:avLst/>
          </a:prstGeom>
          <a:solidFill>
            <a:srgbClr val="FEECEC"/>
          </a:solidFill>
          <a:ln w="12700">
            <a:solidFill>
              <a:srgbClr val="C0392B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l-GR" sz="2400">
              <a:latin typeface="Arial "/>
            </a:endParaRPr>
          </a:p>
        </p:txBody>
      </p:sp>
      <p:sp>
        <p:nvSpPr>
          <p:cNvPr id="20" name="Text 18"/>
          <p:cNvSpPr/>
          <p:nvPr/>
        </p:nvSpPr>
        <p:spPr>
          <a:xfrm>
            <a:off x="4450080" y="5145024"/>
            <a:ext cx="3291840" cy="609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333" b="1" dirty="0">
                <a:solidFill>
                  <a:srgbClr val="C0392B"/>
                </a:solidFill>
                <a:latin typeface="Arial "/>
                <a:ea typeface="Calibri" pitchFamily="34" charset="-122"/>
                <a:cs typeface="Calibri" pitchFamily="34" charset="-120"/>
              </a:rPr>
              <a:t>⚠  Κίνδυνος υποκειμενισμού</a:t>
            </a:r>
            <a:endParaRPr lang="en-US" sz="1333" dirty="0">
              <a:latin typeface="Arial "/>
            </a:endParaRPr>
          </a:p>
        </p:txBody>
      </p:sp>
      <p:sp>
        <p:nvSpPr>
          <p:cNvPr id="21" name="Shape 19"/>
          <p:cNvSpPr/>
          <p:nvPr/>
        </p:nvSpPr>
        <p:spPr>
          <a:xfrm>
            <a:off x="8107680" y="1463040"/>
            <a:ext cx="3657600" cy="4632960"/>
          </a:xfrm>
          <a:prstGeom prst="rect">
            <a:avLst/>
          </a:prstGeom>
          <a:solidFill>
            <a:srgbClr val="F4F1EC"/>
          </a:solidFill>
          <a:ln w="12700">
            <a:solidFill>
              <a:srgbClr val="F4F1EC"/>
            </a:solidFill>
            <a:prstDash val="solid"/>
          </a:ln>
        </p:spPr>
        <p:txBody>
          <a:bodyPr/>
          <a:lstStyle/>
          <a:p>
            <a:endParaRPr lang="el-GR" sz="2400">
              <a:latin typeface="Arial "/>
            </a:endParaRPr>
          </a:p>
        </p:txBody>
      </p:sp>
      <p:sp>
        <p:nvSpPr>
          <p:cNvPr id="22" name="Shape 20"/>
          <p:cNvSpPr/>
          <p:nvPr/>
        </p:nvSpPr>
        <p:spPr>
          <a:xfrm>
            <a:off x="8107680" y="1463040"/>
            <a:ext cx="3657600" cy="97536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prstDash val="solid"/>
          </a:ln>
        </p:spPr>
        <p:txBody>
          <a:bodyPr/>
          <a:lstStyle/>
          <a:p>
            <a:endParaRPr lang="el-GR" sz="2400">
              <a:latin typeface="Arial "/>
            </a:endParaRPr>
          </a:p>
        </p:txBody>
      </p:sp>
      <p:sp>
        <p:nvSpPr>
          <p:cNvPr id="23" name="Text 21"/>
          <p:cNvSpPr/>
          <p:nvPr/>
        </p:nvSpPr>
        <p:spPr>
          <a:xfrm>
            <a:off x="8290560" y="1584960"/>
            <a:ext cx="32918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733" b="1" dirty="0">
                <a:solidFill>
                  <a:srgbClr val="2E8B57"/>
                </a:solidFill>
                <a:latin typeface="Arial "/>
                <a:ea typeface="Georgia" pitchFamily="34" charset="-122"/>
                <a:cs typeface="Georgia" pitchFamily="34" charset="-120"/>
              </a:rPr>
              <a:t>3. Μετάφραση Αποστρέβλωσης</a:t>
            </a:r>
            <a:endParaRPr lang="en-US" sz="1733" dirty="0">
              <a:latin typeface="Arial "/>
            </a:endParaRPr>
          </a:p>
        </p:txBody>
      </p:sp>
      <p:sp>
        <p:nvSpPr>
          <p:cNvPr id="24" name="Text 22"/>
          <p:cNvSpPr/>
          <p:nvPr/>
        </p:nvSpPr>
        <p:spPr>
          <a:xfrm>
            <a:off x="8290560" y="2377440"/>
            <a:ext cx="329184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467" dirty="0">
                <a:solidFill>
                  <a:srgbClr val="1C1C2E"/>
                </a:solidFill>
                <a:latin typeface="Arial "/>
                <a:ea typeface="Calibri" pitchFamily="34" charset="-122"/>
                <a:cs typeface="Calibri" pitchFamily="34" charset="-120"/>
              </a:rPr>
              <a:t>Χρήση παρατηρήσεων, υποσημειώσεων ή εναλλακτικών αποδόσεων για να αναδειχτεί η πολιτική διάσταση του κειμένου.</a:t>
            </a:r>
            <a:endParaRPr lang="en-US" sz="1467" dirty="0">
              <a:latin typeface="Arial "/>
            </a:endParaRPr>
          </a:p>
        </p:txBody>
      </p:sp>
      <p:sp>
        <p:nvSpPr>
          <p:cNvPr id="25" name="Shape 23"/>
          <p:cNvSpPr/>
          <p:nvPr/>
        </p:nvSpPr>
        <p:spPr>
          <a:xfrm>
            <a:off x="8229600" y="4328160"/>
            <a:ext cx="3413760" cy="670560"/>
          </a:xfrm>
          <a:prstGeom prst="rect">
            <a:avLst/>
          </a:prstGeom>
          <a:solidFill>
            <a:srgbClr val="E8F5E9"/>
          </a:solidFill>
          <a:ln w="12700">
            <a:solidFill>
              <a:srgbClr val="2E8B57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l-GR" sz="2400">
              <a:latin typeface="Arial "/>
            </a:endParaRPr>
          </a:p>
        </p:txBody>
      </p:sp>
      <p:sp>
        <p:nvSpPr>
          <p:cNvPr id="26" name="Text 24"/>
          <p:cNvSpPr/>
          <p:nvPr/>
        </p:nvSpPr>
        <p:spPr>
          <a:xfrm>
            <a:off x="8290560" y="4352544"/>
            <a:ext cx="3291840" cy="609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333" b="1" dirty="0">
                <a:solidFill>
                  <a:srgbClr val="2E8B57"/>
                </a:solidFill>
                <a:latin typeface="Arial "/>
                <a:ea typeface="Calibri" pitchFamily="34" charset="-122"/>
                <a:cs typeface="Calibri" pitchFamily="34" charset="-120"/>
              </a:rPr>
              <a:t>✓  Διαφάνεια &amp; κριτική εγρήγορση</a:t>
            </a:r>
            <a:endParaRPr lang="en-US" sz="1333" dirty="0">
              <a:latin typeface="Arial "/>
            </a:endParaRPr>
          </a:p>
        </p:txBody>
      </p:sp>
      <p:sp>
        <p:nvSpPr>
          <p:cNvPr id="27" name="Shape 25"/>
          <p:cNvSpPr/>
          <p:nvPr/>
        </p:nvSpPr>
        <p:spPr>
          <a:xfrm>
            <a:off x="8229600" y="5120640"/>
            <a:ext cx="3413760" cy="670560"/>
          </a:xfrm>
          <a:prstGeom prst="rect">
            <a:avLst/>
          </a:prstGeom>
          <a:solidFill>
            <a:srgbClr val="FEECEC"/>
          </a:solidFill>
          <a:ln w="12700">
            <a:solidFill>
              <a:srgbClr val="C0392B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l-GR" sz="2400">
              <a:latin typeface="Arial "/>
            </a:endParaRPr>
          </a:p>
        </p:txBody>
      </p:sp>
      <p:sp>
        <p:nvSpPr>
          <p:cNvPr id="28" name="Text 26"/>
          <p:cNvSpPr/>
          <p:nvPr/>
        </p:nvSpPr>
        <p:spPr>
          <a:xfrm>
            <a:off x="8290560" y="5145024"/>
            <a:ext cx="3291840" cy="609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333" b="1" dirty="0">
                <a:solidFill>
                  <a:srgbClr val="C0392B"/>
                </a:solidFill>
                <a:latin typeface="Arial "/>
                <a:ea typeface="Calibri" pitchFamily="34" charset="-122"/>
                <a:cs typeface="Calibri" pitchFamily="34" charset="-120"/>
              </a:rPr>
              <a:t>⚠  Διακοπή ροής ανάγνωσης</a:t>
            </a:r>
            <a:endParaRPr lang="en-US" sz="1333" dirty="0">
              <a:latin typeface="Arial 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487680" y="0"/>
            <a:ext cx="11216640" cy="121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933" dirty="0">
                <a:solidFill>
                  <a:schemeClr val="tx1">
                    <a:lumMod val="85000"/>
                    <a:lumOff val="15000"/>
                  </a:schemeClr>
                </a:solidFill>
                <a:ea typeface="Georgia" pitchFamily="34" charset="-122"/>
                <a:cs typeface="Georgia" pitchFamily="34" charset="-120"/>
              </a:rPr>
              <a:t>Παράδειγμα Εφαρμογής: Πολιτικά Ευφημιστικά</a:t>
            </a:r>
            <a:endParaRPr lang="en-US" sz="2933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" name="Shape 3"/>
          <p:cNvSpPr/>
          <p:nvPr/>
        </p:nvSpPr>
        <p:spPr>
          <a:xfrm>
            <a:off x="487680" y="1463040"/>
            <a:ext cx="11216640" cy="548640"/>
          </a:xfrm>
          <a:prstGeom prst="rect">
            <a:avLst/>
          </a:prstGeom>
          <a:solidFill>
            <a:srgbClr val="1A2B5E">
              <a:alpha val="15000"/>
            </a:srgbClr>
          </a:solidFill>
          <a:ln w="12700">
            <a:solidFill>
              <a:srgbClr val="1A2B5E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l-GR" sz="2400"/>
          </a:p>
        </p:txBody>
      </p:sp>
      <p:sp>
        <p:nvSpPr>
          <p:cNvPr id="6" name="Text 4"/>
          <p:cNvSpPr/>
          <p:nvPr/>
        </p:nvSpPr>
        <p:spPr>
          <a:xfrm>
            <a:off x="670560" y="1487424"/>
            <a:ext cx="10972800" cy="487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533" i="1" dirty="0">
                <a:solidFill>
                  <a:srgbClr val="1C1C2E"/>
                </a:solidFill>
                <a:ea typeface="Calibri" pitchFamily="34" charset="-122"/>
                <a:cs typeface="Calibri" pitchFamily="34" charset="-120"/>
              </a:rPr>
              <a:t>Αγγλικό πρωτότυπο (ΗΠΑ, 2003): «collateral damage» — «enhanced interrogation techniques»</a:t>
            </a:r>
            <a:endParaRPr lang="en-US" sz="1533" dirty="0"/>
          </a:p>
        </p:txBody>
      </p:sp>
      <p:sp>
        <p:nvSpPr>
          <p:cNvPr id="7" name="Shape 5"/>
          <p:cNvSpPr/>
          <p:nvPr/>
        </p:nvSpPr>
        <p:spPr>
          <a:xfrm>
            <a:off x="487680" y="2255520"/>
            <a:ext cx="11216640" cy="1219200"/>
          </a:xfrm>
          <a:prstGeom prst="rect">
            <a:avLst/>
          </a:prstGeom>
          <a:solidFill>
            <a:srgbClr val="FFFFFF"/>
          </a:solidFill>
          <a:ln w="12700">
            <a:solidFill>
              <a:srgbClr val="1A2B5E">
                <a:alpha val="30000"/>
              </a:srgbClr>
            </a:solidFill>
            <a:prstDash val="solid"/>
          </a:ln>
          <a:effectLst>
            <a:outerShdw blurRad="50800" dist="12700" dir="81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el-GR" sz="2400"/>
          </a:p>
        </p:txBody>
      </p:sp>
      <p:sp>
        <p:nvSpPr>
          <p:cNvPr id="8" name="Shape 6"/>
          <p:cNvSpPr/>
          <p:nvPr/>
        </p:nvSpPr>
        <p:spPr>
          <a:xfrm>
            <a:off x="487680" y="2255520"/>
            <a:ext cx="85344" cy="1219200"/>
          </a:xfrm>
          <a:prstGeom prst="rect">
            <a:avLst/>
          </a:prstGeom>
          <a:solidFill>
            <a:srgbClr val="1A2B5E"/>
          </a:solidFill>
          <a:ln w="12700">
            <a:solidFill>
              <a:srgbClr val="1A2B5E"/>
            </a:solidFill>
            <a:prstDash val="solid"/>
          </a:ln>
        </p:spPr>
        <p:txBody>
          <a:bodyPr/>
          <a:lstStyle/>
          <a:p>
            <a:endParaRPr lang="el-GR" sz="2400"/>
          </a:p>
        </p:txBody>
      </p:sp>
      <p:sp>
        <p:nvSpPr>
          <p:cNvPr id="9" name="Text 7"/>
          <p:cNvSpPr/>
          <p:nvPr/>
        </p:nvSpPr>
        <p:spPr>
          <a:xfrm>
            <a:off x="731520" y="231648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00" b="1" dirty="0">
                <a:solidFill>
                  <a:srgbClr val="1A2B5E"/>
                </a:solidFill>
                <a:ea typeface="Calibri" pitchFamily="34" charset="-122"/>
                <a:cs typeface="Calibri" pitchFamily="34" charset="-120"/>
              </a:rPr>
              <a:t>Κυριαρχούσα απόδοση: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731520" y="2657856"/>
            <a:ext cx="48768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i="1" dirty="0">
                <a:solidFill>
                  <a:srgbClr val="1C1C2E"/>
                </a:solidFill>
                <a:ea typeface="Georgia" pitchFamily="34" charset="-122"/>
                <a:cs typeface="Georgia" pitchFamily="34" charset="-120"/>
              </a:rPr>
              <a:t>«παράπλευρες απώλειες» — «ενισχυμένες τεχνικές ανάκρισης»</a:t>
            </a:r>
            <a:endParaRPr lang="en-US" sz="1467" dirty="0"/>
          </a:p>
        </p:txBody>
      </p:sp>
      <p:sp>
        <p:nvSpPr>
          <p:cNvPr id="11" name="Text 9"/>
          <p:cNvSpPr/>
          <p:nvPr/>
        </p:nvSpPr>
        <p:spPr>
          <a:xfrm>
            <a:off x="5852160" y="2377440"/>
            <a:ext cx="5730240" cy="975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333" dirty="0">
                <a:solidFill>
                  <a:srgbClr val="6B7280"/>
                </a:solidFill>
                <a:ea typeface="Calibri" pitchFamily="34" charset="-122"/>
                <a:cs typeface="Calibri" pitchFamily="34" charset="-120"/>
              </a:rPr>
              <a:t>Διατηρεί τον ευφημιστικό χαρακτήρα. Αναπαράγει την αποποίηση ευθύνης που ενσωματώνεται στην αγγλική ρητορική</a:t>
            </a:r>
            <a:endParaRPr lang="en-US" sz="1333" dirty="0"/>
          </a:p>
        </p:txBody>
      </p:sp>
      <p:sp>
        <p:nvSpPr>
          <p:cNvPr id="12" name="Shape 10"/>
          <p:cNvSpPr/>
          <p:nvPr/>
        </p:nvSpPr>
        <p:spPr>
          <a:xfrm>
            <a:off x="5791200" y="2377440"/>
            <a:ext cx="24384" cy="975360"/>
          </a:xfrm>
          <a:prstGeom prst="rect">
            <a:avLst/>
          </a:prstGeom>
          <a:solidFill>
            <a:srgbClr val="6B7280">
              <a:alpha val="30000"/>
            </a:srgbClr>
          </a:solidFill>
          <a:ln w="12700">
            <a:solidFill>
              <a:srgbClr val="6B7280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l-GR" sz="2400"/>
          </a:p>
        </p:txBody>
      </p:sp>
      <p:sp>
        <p:nvSpPr>
          <p:cNvPr id="13" name="Shape 11"/>
          <p:cNvSpPr/>
          <p:nvPr/>
        </p:nvSpPr>
        <p:spPr>
          <a:xfrm>
            <a:off x="487680" y="3657600"/>
            <a:ext cx="11216640" cy="1219200"/>
          </a:xfrm>
          <a:prstGeom prst="rect">
            <a:avLst/>
          </a:prstGeom>
          <a:solidFill>
            <a:srgbClr val="FFFFFF"/>
          </a:solidFill>
          <a:ln w="12700">
            <a:solidFill>
              <a:srgbClr val="C0392B">
                <a:alpha val="30000"/>
              </a:srgbClr>
            </a:solidFill>
            <a:prstDash val="solid"/>
          </a:ln>
          <a:effectLst>
            <a:outerShdw blurRad="50800" dist="12700" dir="81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el-GR" sz="2400"/>
          </a:p>
        </p:txBody>
      </p:sp>
      <p:sp>
        <p:nvSpPr>
          <p:cNvPr id="14" name="Shape 12"/>
          <p:cNvSpPr/>
          <p:nvPr/>
        </p:nvSpPr>
        <p:spPr>
          <a:xfrm>
            <a:off x="487680" y="3657600"/>
            <a:ext cx="85344" cy="121920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l-GR" sz="2400"/>
          </a:p>
        </p:txBody>
      </p:sp>
      <p:sp>
        <p:nvSpPr>
          <p:cNvPr id="15" name="Text 13"/>
          <p:cNvSpPr/>
          <p:nvPr/>
        </p:nvSpPr>
        <p:spPr>
          <a:xfrm>
            <a:off x="731520" y="371856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00" b="1" dirty="0">
                <a:solidFill>
                  <a:srgbClr val="C0392B"/>
                </a:solidFill>
                <a:ea typeface="Calibri" pitchFamily="34" charset="-122"/>
                <a:cs typeface="Calibri" pitchFamily="34" charset="-120"/>
              </a:rPr>
              <a:t>Αντιστασιακή απόδοση: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731520" y="4059936"/>
            <a:ext cx="48768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i="1" dirty="0">
                <a:solidFill>
                  <a:srgbClr val="1C1C2E"/>
                </a:solidFill>
                <a:ea typeface="Georgia" pitchFamily="34" charset="-122"/>
                <a:cs typeface="Georgia" pitchFamily="34" charset="-120"/>
              </a:rPr>
              <a:t>«θάνατοι αμάχων» — «βασανιστήρια»</a:t>
            </a:r>
            <a:endParaRPr lang="en-US" sz="1467" dirty="0"/>
          </a:p>
        </p:txBody>
      </p:sp>
      <p:sp>
        <p:nvSpPr>
          <p:cNvPr id="17" name="Text 15"/>
          <p:cNvSpPr/>
          <p:nvPr/>
        </p:nvSpPr>
        <p:spPr>
          <a:xfrm>
            <a:off x="5852160" y="3779520"/>
            <a:ext cx="5730240" cy="975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333" dirty="0">
                <a:solidFill>
                  <a:srgbClr val="6B7280"/>
                </a:solidFill>
                <a:ea typeface="Calibri" pitchFamily="34" charset="-122"/>
                <a:cs typeface="Calibri" pitchFamily="34" charset="-120"/>
              </a:rPr>
              <a:t>Αποσυνθέτει τον ευφημισμό. Αποκαθιστά τη σημασιολογική πραγματικότητα αλλά απομακρύνεται από το ύφος του πρωτοτύπου</a:t>
            </a:r>
            <a:endParaRPr lang="en-US" sz="1333" dirty="0"/>
          </a:p>
        </p:txBody>
      </p:sp>
      <p:sp>
        <p:nvSpPr>
          <p:cNvPr id="18" name="Shape 16"/>
          <p:cNvSpPr/>
          <p:nvPr/>
        </p:nvSpPr>
        <p:spPr>
          <a:xfrm>
            <a:off x="5791200" y="3779520"/>
            <a:ext cx="24384" cy="975360"/>
          </a:xfrm>
          <a:prstGeom prst="rect">
            <a:avLst/>
          </a:prstGeom>
          <a:solidFill>
            <a:srgbClr val="6B7280">
              <a:alpha val="30000"/>
            </a:srgbClr>
          </a:solidFill>
          <a:ln w="12700">
            <a:solidFill>
              <a:srgbClr val="6B7280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l-GR" sz="2400"/>
          </a:p>
        </p:txBody>
      </p:sp>
      <p:sp>
        <p:nvSpPr>
          <p:cNvPr id="19" name="Shape 17"/>
          <p:cNvSpPr/>
          <p:nvPr/>
        </p:nvSpPr>
        <p:spPr>
          <a:xfrm>
            <a:off x="487680" y="5059680"/>
            <a:ext cx="11216640" cy="1219200"/>
          </a:xfrm>
          <a:prstGeom prst="rect">
            <a:avLst/>
          </a:prstGeom>
          <a:solidFill>
            <a:srgbClr val="FFFFFF"/>
          </a:solidFill>
          <a:ln w="12700">
            <a:solidFill>
              <a:srgbClr val="2E8B57">
                <a:alpha val="30000"/>
              </a:srgbClr>
            </a:solidFill>
            <a:prstDash val="solid"/>
          </a:ln>
          <a:effectLst>
            <a:outerShdw blurRad="50800" dist="12700" dir="81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el-GR" sz="2400"/>
          </a:p>
        </p:txBody>
      </p:sp>
      <p:sp>
        <p:nvSpPr>
          <p:cNvPr id="20" name="Shape 18"/>
          <p:cNvSpPr/>
          <p:nvPr/>
        </p:nvSpPr>
        <p:spPr>
          <a:xfrm>
            <a:off x="487680" y="5059680"/>
            <a:ext cx="85344" cy="1219200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prstDash val="solid"/>
          </a:ln>
        </p:spPr>
        <p:txBody>
          <a:bodyPr/>
          <a:lstStyle/>
          <a:p>
            <a:endParaRPr lang="el-GR" sz="2400"/>
          </a:p>
        </p:txBody>
      </p:sp>
      <p:sp>
        <p:nvSpPr>
          <p:cNvPr id="21" name="Text 19"/>
          <p:cNvSpPr/>
          <p:nvPr/>
        </p:nvSpPr>
        <p:spPr>
          <a:xfrm>
            <a:off x="731520" y="512064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00" b="1" dirty="0">
                <a:solidFill>
                  <a:srgbClr val="2E8B57"/>
                </a:solidFill>
                <a:ea typeface="Calibri" pitchFamily="34" charset="-122"/>
                <a:cs typeface="Calibri" pitchFamily="34" charset="-120"/>
              </a:rPr>
              <a:t>Μετάφραση με σχολιασμό: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731520" y="5462016"/>
            <a:ext cx="48768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i="1" dirty="0">
                <a:solidFill>
                  <a:srgbClr val="1C1C2E"/>
                </a:solidFill>
                <a:ea typeface="Georgia" pitchFamily="34" charset="-122"/>
                <a:cs typeface="Georgia" pitchFamily="34" charset="-120"/>
              </a:rPr>
              <a:t>«παράπλευρες απώλειες» [*=ευφημισμός για θανάτους αμάχων]</a:t>
            </a:r>
            <a:endParaRPr lang="en-US" sz="1467" dirty="0"/>
          </a:p>
        </p:txBody>
      </p:sp>
      <p:sp>
        <p:nvSpPr>
          <p:cNvPr id="23" name="Text 21"/>
          <p:cNvSpPr/>
          <p:nvPr/>
        </p:nvSpPr>
        <p:spPr>
          <a:xfrm>
            <a:off x="5852160" y="5181600"/>
            <a:ext cx="5730240" cy="975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333" dirty="0">
                <a:solidFill>
                  <a:srgbClr val="6B7280"/>
                </a:solidFill>
                <a:ea typeface="Calibri" pitchFamily="34" charset="-122"/>
                <a:cs typeface="Calibri" pitchFamily="34" charset="-120"/>
              </a:rPr>
              <a:t>Διατηρεί τη γλωσσική επιλογή αλλά κάνει ορατή την ιδεολογική διάσταση μέσω υποσημείωσης</a:t>
            </a:r>
            <a:endParaRPr lang="en-US" sz="1333" dirty="0"/>
          </a:p>
        </p:txBody>
      </p:sp>
      <p:sp>
        <p:nvSpPr>
          <p:cNvPr id="24" name="Shape 22"/>
          <p:cNvSpPr/>
          <p:nvPr/>
        </p:nvSpPr>
        <p:spPr>
          <a:xfrm>
            <a:off x="5791200" y="5181600"/>
            <a:ext cx="24384" cy="975360"/>
          </a:xfrm>
          <a:prstGeom prst="rect">
            <a:avLst/>
          </a:prstGeom>
          <a:solidFill>
            <a:srgbClr val="6B7280">
              <a:alpha val="30000"/>
            </a:srgbClr>
          </a:solidFill>
          <a:ln w="12700">
            <a:solidFill>
              <a:srgbClr val="6B7280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l-GR" sz="240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487680" y="0"/>
            <a:ext cx="11216640" cy="121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  <a:ea typeface="Georgia" pitchFamily="34" charset="-122"/>
                <a:cs typeface="Georgia" pitchFamily="34" charset="-120"/>
              </a:rPr>
              <a:t>Μεθοδολογικό Πλαίσιο Εφαρμογής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5" name="Shape 3"/>
          <p:cNvSpPr/>
          <p:nvPr/>
        </p:nvSpPr>
        <p:spPr>
          <a:xfrm>
            <a:off x="487680" y="1524000"/>
            <a:ext cx="11216640" cy="1036320"/>
          </a:xfrm>
          <a:prstGeom prst="rect">
            <a:avLst/>
          </a:prstGeom>
          <a:solidFill>
            <a:srgbClr val="F4F1EC"/>
          </a:solidFill>
          <a:ln w="12700">
            <a:solidFill>
              <a:srgbClr val="F4F1EC"/>
            </a:solidFill>
            <a:prstDash val="solid"/>
          </a:ln>
        </p:spPr>
        <p:txBody>
          <a:bodyPr/>
          <a:lstStyle/>
          <a:p>
            <a:endParaRPr lang="el-GR" sz="240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6" name="Shape 4"/>
          <p:cNvSpPr/>
          <p:nvPr/>
        </p:nvSpPr>
        <p:spPr>
          <a:xfrm>
            <a:off x="609600" y="1645920"/>
            <a:ext cx="792480" cy="792480"/>
          </a:xfrm>
          <a:prstGeom prst="ellipse">
            <a:avLst/>
          </a:prstGeom>
          <a:solidFill>
            <a:srgbClr val="1A2B5E"/>
          </a:solidFill>
          <a:ln w="12700">
            <a:solidFill>
              <a:srgbClr val="1A2B5E"/>
            </a:solidFill>
            <a:prstDash val="solid"/>
          </a:ln>
        </p:spPr>
        <p:txBody>
          <a:bodyPr/>
          <a:lstStyle/>
          <a:p>
            <a:endParaRPr lang="el-GR" sz="240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7" name="Text 5"/>
          <p:cNvSpPr/>
          <p:nvPr/>
        </p:nvSpPr>
        <p:spPr>
          <a:xfrm>
            <a:off x="609600" y="1645920"/>
            <a:ext cx="792480" cy="792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2667" b="1" dirty="0">
                <a:solidFill>
                  <a:schemeClr val="bg1"/>
                </a:solidFill>
                <a:latin typeface="Arial  "/>
                <a:ea typeface="Georgia" pitchFamily="34" charset="-122"/>
                <a:cs typeface="Georgia" pitchFamily="34" charset="-120"/>
              </a:rPr>
              <a:t>1</a:t>
            </a:r>
            <a:endParaRPr lang="en-US" sz="2667" dirty="0">
              <a:solidFill>
                <a:schemeClr val="bg1"/>
              </a:solidFill>
              <a:latin typeface="Arial  "/>
            </a:endParaRPr>
          </a:p>
        </p:txBody>
      </p:sp>
      <p:sp>
        <p:nvSpPr>
          <p:cNvPr id="8" name="Text 6"/>
          <p:cNvSpPr/>
          <p:nvPr/>
        </p:nvSpPr>
        <p:spPr>
          <a:xfrm>
            <a:off x="1584960" y="1621536"/>
            <a:ext cx="963168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733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  <a:ea typeface="Georgia" pitchFamily="34" charset="-122"/>
                <a:cs typeface="Georgia" pitchFamily="34" charset="-120"/>
              </a:rPr>
              <a:t>Ανάλυση Πρωτοτύπου</a:t>
            </a:r>
            <a:endParaRPr lang="en-US" sz="1733" dirty="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9" name="Text 7"/>
          <p:cNvSpPr/>
          <p:nvPr/>
        </p:nvSpPr>
        <p:spPr>
          <a:xfrm>
            <a:off x="1584960" y="2011680"/>
            <a:ext cx="9875520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  <a:ea typeface="Calibri" pitchFamily="34" charset="-122"/>
                <a:cs typeface="Calibri" pitchFamily="34" charset="-120"/>
              </a:rPr>
              <a:t>Εντοπισμός ιδεολογικών στοιχείων, ρητορικών στρατηγικών και γλωσσικών επιλογών μέσα από πολυεπίπεδη ανάλυση</a:t>
            </a:r>
            <a:endParaRPr lang="en-US" sz="1467" dirty="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10" name="Shape 8"/>
          <p:cNvSpPr/>
          <p:nvPr/>
        </p:nvSpPr>
        <p:spPr>
          <a:xfrm>
            <a:off x="487680" y="2743200"/>
            <a:ext cx="11216640" cy="1036320"/>
          </a:xfrm>
          <a:prstGeom prst="rect">
            <a:avLst/>
          </a:prstGeom>
          <a:solidFill>
            <a:srgbClr val="F4F1EC"/>
          </a:solidFill>
          <a:ln w="12700">
            <a:solidFill>
              <a:srgbClr val="F4F1EC"/>
            </a:solidFill>
            <a:prstDash val="solid"/>
          </a:ln>
        </p:spPr>
        <p:txBody>
          <a:bodyPr/>
          <a:lstStyle/>
          <a:p>
            <a:endParaRPr lang="el-GR" sz="240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11" name="Shape 9"/>
          <p:cNvSpPr/>
          <p:nvPr/>
        </p:nvSpPr>
        <p:spPr>
          <a:xfrm>
            <a:off x="609600" y="2865120"/>
            <a:ext cx="792480" cy="792480"/>
          </a:xfrm>
          <a:prstGeom prst="ellipse">
            <a:avLst/>
          </a:prstGeom>
          <a:solidFill>
            <a:srgbClr val="2E6FA8"/>
          </a:solidFill>
          <a:ln w="12700">
            <a:solidFill>
              <a:srgbClr val="2E6FA8"/>
            </a:solidFill>
            <a:prstDash val="solid"/>
          </a:ln>
        </p:spPr>
        <p:txBody>
          <a:bodyPr/>
          <a:lstStyle/>
          <a:p>
            <a:endParaRPr lang="el-GR" sz="240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609600" y="2865120"/>
            <a:ext cx="792480" cy="792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2667" b="1" dirty="0">
                <a:solidFill>
                  <a:schemeClr val="bg1"/>
                </a:solidFill>
                <a:latin typeface="Arial  "/>
                <a:ea typeface="Georgia" pitchFamily="34" charset="-122"/>
                <a:cs typeface="Georgia" pitchFamily="34" charset="-120"/>
              </a:rPr>
              <a:t>2</a:t>
            </a:r>
            <a:endParaRPr lang="en-US" sz="2667" dirty="0">
              <a:solidFill>
                <a:schemeClr val="bg1"/>
              </a:solidFill>
              <a:latin typeface="Arial  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1584960" y="2840736"/>
            <a:ext cx="963168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733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  <a:ea typeface="Georgia" pitchFamily="34" charset="-122"/>
                <a:cs typeface="Georgia" pitchFamily="34" charset="-120"/>
              </a:rPr>
              <a:t>Συμφραζόμενα &amp; Πλαίσιο</a:t>
            </a:r>
            <a:endParaRPr lang="en-US" sz="1733" dirty="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1584960" y="3230880"/>
            <a:ext cx="9875520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  <a:ea typeface="Calibri" pitchFamily="34" charset="-122"/>
                <a:cs typeface="Calibri" pitchFamily="34" charset="-120"/>
              </a:rPr>
              <a:t>Μελέτη του πολιτικού, κοινωνικού και ιστορικού πλαισίου παραγωγής του κειμένου και των εξουσιαστικών σχέσεων</a:t>
            </a:r>
            <a:endParaRPr lang="en-US" sz="1467" dirty="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15" name="Shape 13"/>
          <p:cNvSpPr/>
          <p:nvPr/>
        </p:nvSpPr>
        <p:spPr>
          <a:xfrm>
            <a:off x="487680" y="3962400"/>
            <a:ext cx="11216640" cy="1036320"/>
          </a:xfrm>
          <a:prstGeom prst="rect">
            <a:avLst/>
          </a:prstGeom>
          <a:solidFill>
            <a:srgbClr val="F4F1EC"/>
          </a:solidFill>
          <a:ln w="12700">
            <a:solidFill>
              <a:srgbClr val="F4F1EC"/>
            </a:solidFill>
            <a:prstDash val="solid"/>
          </a:ln>
        </p:spPr>
        <p:txBody>
          <a:bodyPr/>
          <a:lstStyle/>
          <a:p>
            <a:endParaRPr lang="el-GR" sz="240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16" name="Shape 14"/>
          <p:cNvSpPr/>
          <p:nvPr/>
        </p:nvSpPr>
        <p:spPr>
          <a:xfrm>
            <a:off x="609600" y="4084320"/>
            <a:ext cx="792480" cy="792480"/>
          </a:xfrm>
          <a:prstGeom prst="ellipse">
            <a:avLst/>
          </a:prstGeom>
          <a:solidFill>
            <a:srgbClr val="C8962E"/>
          </a:solidFill>
          <a:ln w="12700">
            <a:solidFill>
              <a:srgbClr val="C8962E"/>
            </a:solidFill>
            <a:prstDash val="solid"/>
          </a:ln>
        </p:spPr>
        <p:txBody>
          <a:bodyPr/>
          <a:lstStyle/>
          <a:p>
            <a:endParaRPr lang="el-GR" sz="240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17" name="Text 15"/>
          <p:cNvSpPr/>
          <p:nvPr/>
        </p:nvSpPr>
        <p:spPr>
          <a:xfrm>
            <a:off x="609600" y="4084320"/>
            <a:ext cx="792480" cy="792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2667" b="1" dirty="0">
                <a:solidFill>
                  <a:schemeClr val="bg1"/>
                </a:solidFill>
                <a:latin typeface="Arial  "/>
                <a:ea typeface="Georgia" pitchFamily="34" charset="-122"/>
                <a:cs typeface="Georgia" pitchFamily="34" charset="-120"/>
              </a:rPr>
              <a:t>3</a:t>
            </a:r>
            <a:endParaRPr lang="en-US" sz="2667" dirty="0">
              <a:solidFill>
                <a:schemeClr val="bg1"/>
              </a:solidFill>
              <a:latin typeface="Arial  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1584960" y="4059936"/>
            <a:ext cx="963168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733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  <a:ea typeface="Georgia" pitchFamily="34" charset="-122"/>
                <a:cs typeface="Georgia" pitchFamily="34" charset="-120"/>
              </a:rPr>
              <a:t>Επιλογή Στρατηγικής</a:t>
            </a:r>
            <a:endParaRPr lang="en-US" sz="1733" dirty="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19" name="Text 17"/>
          <p:cNvSpPr/>
          <p:nvPr/>
        </p:nvSpPr>
        <p:spPr>
          <a:xfrm>
            <a:off x="1584960" y="4450080"/>
            <a:ext cx="9875520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  <a:ea typeface="Calibri" pitchFamily="34" charset="-122"/>
                <a:cs typeface="Calibri" pitchFamily="34" charset="-120"/>
              </a:rPr>
              <a:t>Συνειδητή απόφαση για τη μεταφραστική προσέγγιση βάσει σκοπού, κοινού-στόχου και ηθικής θέσης</a:t>
            </a:r>
            <a:endParaRPr lang="en-US" sz="1467" dirty="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20" name="Shape 18"/>
          <p:cNvSpPr/>
          <p:nvPr/>
        </p:nvSpPr>
        <p:spPr>
          <a:xfrm>
            <a:off x="487680" y="5181600"/>
            <a:ext cx="11216640" cy="1036320"/>
          </a:xfrm>
          <a:prstGeom prst="rect">
            <a:avLst/>
          </a:prstGeom>
          <a:solidFill>
            <a:srgbClr val="F4F1EC"/>
          </a:solidFill>
          <a:ln w="12700">
            <a:solidFill>
              <a:srgbClr val="F4F1EC"/>
            </a:solidFill>
            <a:prstDash val="solid"/>
          </a:ln>
        </p:spPr>
        <p:txBody>
          <a:bodyPr/>
          <a:lstStyle/>
          <a:p>
            <a:endParaRPr lang="el-GR" sz="240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21" name="Shape 19"/>
          <p:cNvSpPr/>
          <p:nvPr/>
        </p:nvSpPr>
        <p:spPr>
          <a:xfrm>
            <a:off x="609600" y="5303520"/>
            <a:ext cx="792480" cy="792480"/>
          </a:xfrm>
          <a:prstGeom prst="ellipse">
            <a:avLst/>
          </a:prstGeom>
          <a:solidFill>
            <a:srgbClr val="2E8B57"/>
          </a:solidFill>
          <a:ln w="12700">
            <a:solidFill>
              <a:srgbClr val="2E8B57"/>
            </a:solidFill>
            <a:prstDash val="solid"/>
          </a:ln>
        </p:spPr>
        <p:txBody>
          <a:bodyPr/>
          <a:lstStyle/>
          <a:p>
            <a:endParaRPr lang="el-GR" sz="240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22" name="Text 20"/>
          <p:cNvSpPr/>
          <p:nvPr/>
        </p:nvSpPr>
        <p:spPr>
          <a:xfrm>
            <a:off x="609600" y="5303520"/>
            <a:ext cx="792480" cy="792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2667" b="1" dirty="0">
                <a:solidFill>
                  <a:schemeClr val="bg1"/>
                </a:solidFill>
                <a:latin typeface="Arial  "/>
                <a:ea typeface="Georgia" pitchFamily="34" charset="-122"/>
                <a:cs typeface="Georgia" pitchFamily="34" charset="-120"/>
              </a:rPr>
              <a:t>4</a:t>
            </a:r>
            <a:endParaRPr lang="en-US" sz="2667" dirty="0">
              <a:solidFill>
                <a:schemeClr val="bg1"/>
              </a:solidFill>
              <a:latin typeface="Arial  "/>
            </a:endParaRPr>
          </a:p>
        </p:txBody>
      </p:sp>
      <p:sp>
        <p:nvSpPr>
          <p:cNvPr id="23" name="Text 21"/>
          <p:cNvSpPr/>
          <p:nvPr/>
        </p:nvSpPr>
        <p:spPr>
          <a:xfrm>
            <a:off x="1584960" y="5279136"/>
            <a:ext cx="963168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733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  <a:ea typeface="Georgia" pitchFamily="34" charset="-122"/>
                <a:cs typeface="Georgia" pitchFamily="34" charset="-120"/>
              </a:rPr>
              <a:t>Αναστοχαστική Αξιολόγηση</a:t>
            </a:r>
            <a:endParaRPr lang="en-US" sz="1733" dirty="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24" name="Text 22"/>
          <p:cNvSpPr/>
          <p:nvPr/>
        </p:nvSpPr>
        <p:spPr>
          <a:xfrm>
            <a:off x="1584960" y="5669280"/>
            <a:ext cx="9875520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  <a:ea typeface="Calibri" pitchFamily="34" charset="-122"/>
                <a:cs typeface="Calibri" pitchFamily="34" charset="-120"/>
              </a:rPr>
              <a:t>Αξιολόγηση των ιδεολογικών επιπτώσεων της μετάφρασης και καταγραφή αποκλίσεων από το πρωτότυπο</a:t>
            </a:r>
            <a:endParaRPr lang="en-US" sz="1467" dirty="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25" name="Shape 23"/>
          <p:cNvSpPr/>
          <p:nvPr/>
        </p:nvSpPr>
        <p:spPr>
          <a:xfrm>
            <a:off x="487680" y="6400800"/>
            <a:ext cx="11216640" cy="268224"/>
          </a:xfrm>
          <a:prstGeom prst="rect">
            <a:avLst/>
          </a:prstGeom>
          <a:solidFill>
            <a:srgbClr val="C8962E">
              <a:alpha val="15000"/>
            </a:srgbClr>
          </a:solidFill>
          <a:ln w="12700">
            <a:solidFill>
              <a:srgbClr val="C8962E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l-GR" sz="240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487680" y="0"/>
            <a:ext cx="11216640" cy="121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3467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  <a:ea typeface="Georgia" pitchFamily="34" charset="-122"/>
                <a:cs typeface="Georgia" pitchFamily="34" charset="-120"/>
              </a:rPr>
              <a:t>Πεδία Εφαρμογής</a:t>
            </a:r>
            <a:endParaRPr lang="en-US" sz="3467" dirty="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5" name="Shape 3"/>
          <p:cNvSpPr/>
          <p:nvPr/>
        </p:nvSpPr>
        <p:spPr>
          <a:xfrm>
            <a:off x="487680" y="1463040"/>
            <a:ext cx="548640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1A2B5E">
                <a:alpha val="15000"/>
              </a:srgbClr>
            </a:solidFill>
            <a:prstDash val="solid"/>
          </a:ln>
          <a:effectLst>
            <a:outerShdw blurRad="635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l-GR" sz="240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6" name="Text 4"/>
          <p:cNvSpPr/>
          <p:nvPr/>
        </p:nvSpPr>
        <p:spPr>
          <a:xfrm>
            <a:off x="609600" y="158496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2933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</a:rPr>
              <a:t>🏛️</a:t>
            </a:r>
          </a:p>
        </p:txBody>
      </p:sp>
      <p:sp>
        <p:nvSpPr>
          <p:cNvPr id="7" name="Text 5"/>
          <p:cNvSpPr/>
          <p:nvPr/>
        </p:nvSpPr>
        <p:spPr>
          <a:xfrm>
            <a:off x="1402080" y="1584960"/>
            <a:ext cx="4450080" cy="4632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  <a:ea typeface="Calibri" pitchFamily="34" charset="-122"/>
                <a:cs typeface="Calibri" pitchFamily="34" charset="-120"/>
              </a:rPr>
              <a:t>Ευρωπαϊκοί &amp; Διεθνείς Θεσμοί</a:t>
            </a: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8" name="Text 6"/>
          <p:cNvSpPr/>
          <p:nvPr/>
        </p:nvSpPr>
        <p:spPr>
          <a:xfrm>
            <a:off x="1402080" y="2072640"/>
            <a:ext cx="44500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  <a:ea typeface="Calibri" pitchFamily="34" charset="-122"/>
                <a:cs typeface="Calibri" pitchFamily="34" charset="-120"/>
              </a:rPr>
              <a:t>Ε.Ε., ΟΗΕ, ΝΑΤΟ: Μετάφραση επίσημων εγγράφων, ψηφισμάτων, ανακοινωθέντων</a:t>
            </a:r>
            <a:endParaRPr lang="en-US" sz="1400" dirty="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9" name="Shape 7"/>
          <p:cNvSpPr/>
          <p:nvPr/>
        </p:nvSpPr>
        <p:spPr>
          <a:xfrm>
            <a:off x="6217920" y="1463040"/>
            <a:ext cx="548640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1A2B5E">
                <a:alpha val="15000"/>
              </a:srgbClr>
            </a:solidFill>
            <a:prstDash val="solid"/>
          </a:ln>
          <a:effectLst>
            <a:outerShdw blurRad="635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l-GR" sz="240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10" name="Text 8"/>
          <p:cNvSpPr/>
          <p:nvPr/>
        </p:nvSpPr>
        <p:spPr>
          <a:xfrm>
            <a:off x="6339840" y="158496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2933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</a:rPr>
              <a:t>📜</a:t>
            </a:r>
          </a:p>
        </p:txBody>
      </p:sp>
      <p:sp>
        <p:nvSpPr>
          <p:cNvPr id="11" name="Text 9"/>
          <p:cNvSpPr/>
          <p:nvPr/>
        </p:nvSpPr>
        <p:spPr>
          <a:xfrm>
            <a:off x="7132320" y="1584960"/>
            <a:ext cx="4450080" cy="4632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  <a:ea typeface="Calibri" pitchFamily="34" charset="-122"/>
                <a:cs typeface="Calibri" pitchFamily="34" charset="-120"/>
              </a:rPr>
              <a:t>Νομοθετικά Κείμενα</a:t>
            </a: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7132320" y="2072640"/>
            <a:ext cx="44500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  <a:ea typeface="Calibri" pitchFamily="34" charset="-122"/>
                <a:cs typeface="Calibri" pitchFamily="34" charset="-120"/>
              </a:rPr>
              <a:t>Μεταφορά νομοθετικής ρητορικής με συνειδητοποίηση ισορροπιών εξουσίας</a:t>
            </a:r>
            <a:endParaRPr lang="en-US" sz="1400" dirty="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13" name="Shape 11"/>
          <p:cNvSpPr/>
          <p:nvPr/>
        </p:nvSpPr>
        <p:spPr>
          <a:xfrm>
            <a:off x="487680" y="3108960"/>
            <a:ext cx="548640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1A2B5E">
                <a:alpha val="15000"/>
              </a:srgbClr>
            </a:solidFill>
            <a:prstDash val="solid"/>
          </a:ln>
          <a:effectLst>
            <a:outerShdw blurRad="635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l-GR" sz="240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609600" y="323088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2933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</a:rPr>
              <a:t>📰</a:t>
            </a:r>
          </a:p>
        </p:txBody>
      </p:sp>
      <p:sp>
        <p:nvSpPr>
          <p:cNvPr id="15" name="Text 13"/>
          <p:cNvSpPr/>
          <p:nvPr/>
        </p:nvSpPr>
        <p:spPr>
          <a:xfrm>
            <a:off x="1402080" y="3230880"/>
            <a:ext cx="4450080" cy="4632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  <a:ea typeface="Calibri" pitchFamily="34" charset="-122"/>
                <a:cs typeface="Calibri" pitchFamily="34" charset="-120"/>
              </a:rPr>
              <a:t>Πολιτική Αρθρογραφία</a:t>
            </a: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1402080" y="3718560"/>
            <a:ext cx="44500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  <a:ea typeface="Calibri" pitchFamily="34" charset="-122"/>
                <a:cs typeface="Calibri" pitchFamily="34" charset="-120"/>
              </a:rPr>
              <a:t>Ανάλυση και μετάφραση εφημερίδων, εκθέσεων think tanks, πολιτικών σχολίων</a:t>
            </a:r>
            <a:endParaRPr lang="en-US" sz="1400" dirty="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17" name="Shape 15"/>
          <p:cNvSpPr/>
          <p:nvPr/>
        </p:nvSpPr>
        <p:spPr>
          <a:xfrm>
            <a:off x="6217920" y="3108960"/>
            <a:ext cx="548640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1A2B5E">
                <a:alpha val="15000"/>
              </a:srgbClr>
            </a:solidFill>
            <a:prstDash val="solid"/>
          </a:ln>
          <a:effectLst>
            <a:outerShdw blurRad="635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l-GR" sz="240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6339840" y="323088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2933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</a:rPr>
              <a:t>🗣️</a:t>
            </a:r>
          </a:p>
        </p:txBody>
      </p:sp>
      <p:sp>
        <p:nvSpPr>
          <p:cNvPr id="19" name="Text 17"/>
          <p:cNvSpPr/>
          <p:nvPr/>
        </p:nvSpPr>
        <p:spPr>
          <a:xfrm>
            <a:off x="7132320" y="3230880"/>
            <a:ext cx="4450080" cy="4632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  <a:ea typeface="Calibri" pitchFamily="34" charset="-122"/>
                <a:cs typeface="Calibri" pitchFamily="34" charset="-120"/>
              </a:rPr>
              <a:t>Πολιτικοί Λόγοι</a:t>
            </a: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20" name="Text 18"/>
          <p:cNvSpPr/>
          <p:nvPr/>
        </p:nvSpPr>
        <p:spPr>
          <a:xfrm>
            <a:off x="7132320" y="3718560"/>
            <a:ext cx="44500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  <a:ea typeface="Calibri" pitchFamily="34" charset="-122"/>
                <a:cs typeface="Calibri" pitchFamily="34" charset="-120"/>
              </a:rPr>
              <a:t>Μεταφορά ομιλιών ηγετών: Διαχείριση ύφους, ρητορικής δύναμης &amp; πολιτισμικών εκφράσεων</a:t>
            </a:r>
            <a:endParaRPr lang="en-US" sz="1400" dirty="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21" name="Shape 19"/>
          <p:cNvSpPr/>
          <p:nvPr/>
        </p:nvSpPr>
        <p:spPr>
          <a:xfrm>
            <a:off x="487680" y="4754880"/>
            <a:ext cx="548640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1A2B5E">
                <a:alpha val="15000"/>
              </a:srgbClr>
            </a:solidFill>
            <a:prstDash val="solid"/>
          </a:ln>
          <a:effectLst>
            <a:outerShdw blurRad="635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l-GR" sz="240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22" name="Text 20"/>
          <p:cNvSpPr/>
          <p:nvPr/>
        </p:nvSpPr>
        <p:spPr>
          <a:xfrm>
            <a:off x="609600" y="487680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2933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</a:rPr>
              <a:t>⚔️</a:t>
            </a:r>
          </a:p>
        </p:txBody>
      </p:sp>
      <p:sp>
        <p:nvSpPr>
          <p:cNvPr id="23" name="Text 21"/>
          <p:cNvSpPr/>
          <p:nvPr/>
        </p:nvSpPr>
        <p:spPr>
          <a:xfrm>
            <a:off x="1402080" y="4876800"/>
            <a:ext cx="4450080" cy="4632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  <a:ea typeface="Calibri" pitchFamily="34" charset="-122"/>
                <a:cs typeface="Calibri" pitchFamily="34" charset="-120"/>
              </a:rPr>
              <a:t>Πολεμική / Προπαγανδιστική Ρητορική</a:t>
            </a: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24" name="Text 22"/>
          <p:cNvSpPr/>
          <p:nvPr/>
        </p:nvSpPr>
        <p:spPr>
          <a:xfrm>
            <a:off x="1402080" y="5364480"/>
            <a:ext cx="44500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  <a:ea typeface="Calibri" pitchFamily="34" charset="-122"/>
                <a:cs typeface="Calibri" pitchFamily="34" charset="-120"/>
              </a:rPr>
              <a:t>Εντοπισμός τεχνικών χειραγώγησης, ευφημισμών και δαιμονοποίησης στη μετάφραση</a:t>
            </a:r>
            <a:endParaRPr lang="en-US" sz="1400" dirty="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25" name="Shape 23"/>
          <p:cNvSpPr/>
          <p:nvPr/>
        </p:nvSpPr>
        <p:spPr>
          <a:xfrm>
            <a:off x="6217920" y="4754880"/>
            <a:ext cx="548640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1A2B5E">
                <a:alpha val="15000"/>
              </a:srgbClr>
            </a:solidFill>
            <a:prstDash val="solid"/>
          </a:ln>
          <a:effectLst>
            <a:outerShdw blurRad="635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l-GR" sz="240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26" name="Text 24"/>
          <p:cNvSpPr/>
          <p:nvPr/>
        </p:nvSpPr>
        <p:spPr>
          <a:xfrm>
            <a:off x="6339840" y="487680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2933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</a:rPr>
              <a:t>🌍</a:t>
            </a:r>
          </a:p>
        </p:txBody>
      </p:sp>
      <p:sp>
        <p:nvSpPr>
          <p:cNvPr id="27" name="Text 25"/>
          <p:cNvSpPr/>
          <p:nvPr/>
        </p:nvSpPr>
        <p:spPr>
          <a:xfrm>
            <a:off x="7132320" y="4876800"/>
            <a:ext cx="4450080" cy="4632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  <a:ea typeface="Calibri" pitchFamily="34" charset="-122"/>
                <a:cs typeface="Calibri" pitchFamily="34" charset="-120"/>
              </a:rPr>
              <a:t>Διπλωματικά Κείμενα</a:t>
            </a: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28" name="Text 26"/>
          <p:cNvSpPr/>
          <p:nvPr/>
        </p:nvSpPr>
        <p:spPr>
          <a:xfrm>
            <a:off x="7132320" y="5364480"/>
            <a:ext cx="44500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  <a:ea typeface="Calibri" pitchFamily="34" charset="-122"/>
                <a:cs typeface="Calibri" pitchFamily="34" charset="-120"/>
              </a:rPr>
              <a:t>Μετάφραση συνθηκών, επίσημης αλληλογραφίας και κοινών δηλώσεων</a:t>
            </a:r>
            <a:endParaRPr lang="en-US" sz="1400" dirty="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609600" y="304800"/>
            <a:ext cx="10972800" cy="853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  <a:ea typeface="Georgia" pitchFamily="34" charset="-122"/>
                <a:cs typeface="Georgia" pitchFamily="34" charset="-120"/>
              </a:rPr>
              <a:t>Συμπεράσματα</a:t>
            </a:r>
            <a:endParaRPr lang="en-US" sz="4000" dirty="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5" name="Shape 3"/>
          <p:cNvSpPr/>
          <p:nvPr/>
        </p:nvSpPr>
        <p:spPr>
          <a:xfrm>
            <a:off x="609600" y="1402080"/>
            <a:ext cx="10972800" cy="792480"/>
          </a:xfrm>
          <a:prstGeom prst="rect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C8962E">
                <a:alpha val="25000"/>
              </a:srgbClr>
            </a:solidFill>
            <a:prstDash val="solid"/>
          </a:ln>
        </p:spPr>
        <p:txBody>
          <a:bodyPr/>
          <a:lstStyle/>
          <a:p>
            <a:endParaRPr lang="el-GR" sz="240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6" name="Shape 4"/>
          <p:cNvSpPr/>
          <p:nvPr/>
        </p:nvSpPr>
        <p:spPr>
          <a:xfrm>
            <a:off x="609600" y="1402080"/>
            <a:ext cx="73152" cy="792480"/>
          </a:xfrm>
          <a:prstGeom prst="rect">
            <a:avLst/>
          </a:prstGeom>
          <a:solidFill>
            <a:srgbClr val="C8962E"/>
          </a:solidFill>
          <a:ln w="12700">
            <a:solidFill>
              <a:srgbClr val="C8962E"/>
            </a:solidFill>
            <a:prstDash val="solid"/>
          </a:ln>
        </p:spPr>
        <p:txBody>
          <a:bodyPr/>
          <a:lstStyle/>
          <a:p>
            <a:endParaRPr lang="el-GR" sz="240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7" name="Text 5"/>
          <p:cNvSpPr/>
          <p:nvPr/>
        </p:nvSpPr>
        <p:spPr>
          <a:xfrm>
            <a:off x="853440" y="1426464"/>
            <a:ext cx="10607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  <a:ea typeface="Calibri" pitchFamily="34" charset="-122"/>
                <a:cs typeface="Calibri" pitchFamily="34" charset="-120"/>
              </a:rPr>
              <a:t>1.  Η ΚΑΛ αποτελεί αναπόσπαστο εργαλείο για κάθε μεταφραστή πολιτικών κειμένων</a:t>
            </a: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8" name="Shape 6"/>
          <p:cNvSpPr/>
          <p:nvPr/>
        </p:nvSpPr>
        <p:spPr>
          <a:xfrm>
            <a:off x="609600" y="2340864"/>
            <a:ext cx="10972800" cy="792480"/>
          </a:xfrm>
          <a:prstGeom prst="rect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C8962E">
                <a:alpha val="25000"/>
              </a:srgbClr>
            </a:solidFill>
            <a:prstDash val="solid"/>
          </a:ln>
        </p:spPr>
        <p:txBody>
          <a:bodyPr/>
          <a:lstStyle/>
          <a:p>
            <a:endParaRPr lang="el-GR" sz="240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9" name="Shape 7"/>
          <p:cNvSpPr/>
          <p:nvPr/>
        </p:nvSpPr>
        <p:spPr>
          <a:xfrm>
            <a:off x="609600" y="2340864"/>
            <a:ext cx="73152" cy="792480"/>
          </a:xfrm>
          <a:prstGeom prst="rect">
            <a:avLst/>
          </a:prstGeom>
          <a:solidFill>
            <a:srgbClr val="C8962E"/>
          </a:solidFill>
          <a:ln w="12700">
            <a:solidFill>
              <a:srgbClr val="C8962E"/>
            </a:solidFill>
            <a:prstDash val="solid"/>
          </a:ln>
        </p:spPr>
        <p:txBody>
          <a:bodyPr/>
          <a:lstStyle/>
          <a:p>
            <a:endParaRPr lang="el-GR" sz="240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10" name="Text 8"/>
          <p:cNvSpPr/>
          <p:nvPr/>
        </p:nvSpPr>
        <p:spPr>
          <a:xfrm>
            <a:off x="853440" y="2365248"/>
            <a:ext cx="10607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  <a:ea typeface="Calibri" pitchFamily="34" charset="-122"/>
                <a:cs typeface="Calibri" pitchFamily="34" charset="-120"/>
              </a:rPr>
              <a:t>2.  Η «αντικειμενική» μετάφραση είναι μύθος — κάθε επιλογή είναι ιδεολογική πράξη</a:t>
            </a: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11" name="Shape 9"/>
          <p:cNvSpPr/>
          <p:nvPr/>
        </p:nvSpPr>
        <p:spPr>
          <a:xfrm>
            <a:off x="609600" y="3279648"/>
            <a:ext cx="10972800" cy="792480"/>
          </a:xfrm>
          <a:prstGeom prst="rect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C8962E">
                <a:alpha val="25000"/>
              </a:srgbClr>
            </a:solidFill>
            <a:prstDash val="solid"/>
          </a:ln>
        </p:spPr>
        <p:txBody>
          <a:bodyPr/>
          <a:lstStyle/>
          <a:p>
            <a:endParaRPr lang="el-GR" sz="240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12" name="Shape 10"/>
          <p:cNvSpPr/>
          <p:nvPr/>
        </p:nvSpPr>
        <p:spPr>
          <a:xfrm>
            <a:off x="609600" y="3279648"/>
            <a:ext cx="73152" cy="792480"/>
          </a:xfrm>
          <a:prstGeom prst="rect">
            <a:avLst/>
          </a:prstGeom>
          <a:solidFill>
            <a:srgbClr val="C8962E"/>
          </a:solidFill>
          <a:ln w="12700">
            <a:solidFill>
              <a:srgbClr val="C8962E"/>
            </a:solidFill>
            <a:prstDash val="solid"/>
          </a:ln>
        </p:spPr>
        <p:txBody>
          <a:bodyPr/>
          <a:lstStyle/>
          <a:p>
            <a:endParaRPr lang="el-GR" sz="240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853440" y="3304032"/>
            <a:ext cx="10607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  <a:ea typeface="Calibri" pitchFamily="34" charset="-122"/>
                <a:cs typeface="Calibri" pitchFamily="34" charset="-120"/>
              </a:rPr>
              <a:t>3.  Ο μεταφραστής οφείλει να γνωρίζει τη δική του ιδεολογική θέση</a:t>
            </a: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14" name="Shape 12"/>
          <p:cNvSpPr/>
          <p:nvPr/>
        </p:nvSpPr>
        <p:spPr>
          <a:xfrm>
            <a:off x="609600" y="4218432"/>
            <a:ext cx="10972800" cy="792480"/>
          </a:xfrm>
          <a:prstGeom prst="rect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C8962E">
                <a:alpha val="25000"/>
              </a:srgbClr>
            </a:solidFill>
            <a:prstDash val="solid"/>
          </a:ln>
        </p:spPr>
        <p:txBody>
          <a:bodyPr/>
          <a:lstStyle/>
          <a:p>
            <a:endParaRPr lang="el-GR" sz="240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15" name="Shape 13"/>
          <p:cNvSpPr/>
          <p:nvPr/>
        </p:nvSpPr>
        <p:spPr>
          <a:xfrm>
            <a:off x="609600" y="4218432"/>
            <a:ext cx="73152" cy="792480"/>
          </a:xfrm>
          <a:prstGeom prst="rect">
            <a:avLst/>
          </a:prstGeom>
          <a:solidFill>
            <a:srgbClr val="C8962E"/>
          </a:solidFill>
          <a:ln w="12700">
            <a:solidFill>
              <a:srgbClr val="C8962E"/>
            </a:solidFill>
            <a:prstDash val="solid"/>
          </a:ln>
        </p:spPr>
        <p:txBody>
          <a:bodyPr/>
          <a:lstStyle/>
          <a:p>
            <a:endParaRPr lang="el-GR" sz="240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853440" y="4242816"/>
            <a:ext cx="10607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  <a:ea typeface="Calibri" pitchFamily="34" charset="-122"/>
                <a:cs typeface="Calibri" pitchFamily="34" charset="-120"/>
              </a:rPr>
              <a:t>4.  Η ΚΑΛ παρέχει το εννοιολογικό οπλοστάσιο για συνειδητή, ηθική μεταφραστική πράξη</a:t>
            </a: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17" name="Shape 15"/>
          <p:cNvSpPr/>
          <p:nvPr/>
        </p:nvSpPr>
        <p:spPr>
          <a:xfrm>
            <a:off x="609600" y="5157216"/>
            <a:ext cx="10972800" cy="792480"/>
          </a:xfrm>
          <a:prstGeom prst="rect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C8962E">
                <a:alpha val="25000"/>
              </a:srgbClr>
            </a:solidFill>
            <a:prstDash val="solid"/>
          </a:ln>
        </p:spPr>
        <p:txBody>
          <a:bodyPr/>
          <a:lstStyle/>
          <a:p>
            <a:endParaRPr lang="el-GR" sz="240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18" name="Shape 16"/>
          <p:cNvSpPr/>
          <p:nvPr/>
        </p:nvSpPr>
        <p:spPr>
          <a:xfrm>
            <a:off x="609600" y="5157216"/>
            <a:ext cx="73152" cy="792480"/>
          </a:xfrm>
          <a:prstGeom prst="rect">
            <a:avLst/>
          </a:prstGeom>
          <a:solidFill>
            <a:srgbClr val="C8962E"/>
          </a:solidFill>
          <a:ln w="12700">
            <a:solidFill>
              <a:srgbClr val="C8962E"/>
            </a:solidFill>
            <a:prstDash val="solid"/>
          </a:ln>
        </p:spPr>
        <p:txBody>
          <a:bodyPr/>
          <a:lstStyle/>
          <a:p>
            <a:endParaRPr lang="el-GR" sz="240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19" name="Text 17"/>
          <p:cNvSpPr/>
          <p:nvPr/>
        </p:nvSpPr>
        <p:spPr>
          <a:xfrm>
            <a:off x="853440" y="5181600"/>
            <a:ext cx="10607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  <a:ea typeface="Calibri" pitchFamily="34" charset="-122"/>
                <a:cs typeface="Calibri" pitchFamily="34" charset="-120"/>
              </a:rPr>
              <a:t>5.  Η κριτική ικανότητα του μεταφραστή είναι ζήτημα επαγγελματικής &amp; κοινωνικής ευθύνης</a:t>
            </a: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20" name="Text 18"/>
          <p:cNvSpPr/>
          <p:nvPr/>
        </p:nvSpPr>
        <p:spPr>
          <a:xfrm>
            <a:off x="265471" y="6211824"/>
            <a:ext cx="10972800" cy="3413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  <a:ea typeface="Georgia" pitchFamily="34" charset="-122"/>
                <a:cs typeface="Georgia" pitchFamily="34" charset="-120"/>
              </a:rPr>
              <a:t>Η μετάφραση δεν είναι απλή γλωσσική μεταφορά — είναι πράξη πολιτικής.</a:t>
            </a: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CB4610-C2FF-103D-49A6-92BD19BD15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5424FCC-7585-B0F8-9C0E-5C0093366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ts val="5300"/>
              </a:lnSpc>
            </a:pPr>
            <a:r>
              <a:rPr lang="el-GR" sz="36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Comfortaa Light Bold"/>
                <a:ea typeface="Comfortaa Light Bold"/>
                <a:cs typeface="Comfortaa Light Bold"/>
                <a:sym typeface="Comfortaa Light Bold"/>
              </a:rPr>
              <a:t>Τι είναι η Κριτική Ανάλυση Λόγου;</a:t>
            </a:r>
          </a:p>
        </p:txBody>
      </p:sp>
      <p:sp>
        <p:nvSpPr>
          <p:cNvPr id="24" name="Text 4">
            <a:extLst>
              <a:ext uri="{FF2B5EF4-FFF2-40B4-BE49-F238E27FC236}">
                <a16:creationId xmlns:a16="http://schemas.microsoft.com/office/drawing/2014/main" id="{CAD724AE-772D-0716-BB30-D2FD4AF68F83}"/>
              </a:ext>
            </a:extLst>
          </p:cNvPr>
          <p:cNvSpPr/>
          <p:nvPr/>
        </p:nvSpPr>
        <p:spPr>
          <a:xfrm>
            <a:off x="771662" y="1433643"/>
            <a:ext cx="10148857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  <a:ea typeface="Georgia" pitchFamily="34" charset="-122"/>
                <a:cs typeface="Georgia" pitchFamily="34" charset="-120"/>
              </a:rPr>
              <a:t>Η ΚΑΛ εξετάζει τον τρόπο με τον οποίο η γλώσσα αναπαράγει, αμφισβητεί και </a:t>
            </a:r>
            <a:r>
              <a:rPr 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  <a:ea typeface="Georgia" pitchFamily="34" charset="-122"/>
                <a:cs typeface="Georgia" pitchFamily="34" charset="-120"/>
              </a:rPr>
              <a:t>νομιμοποιεί σχέσεις εξουσίας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  <a:ea typeface="Georgia" pitchFamily="34" charset="-122"/>
                <a:cs typeface="Georgia" pitchFamily="34" charset="-120"/>
              </a:rPr>
              <a:t> μέσα σε κοινωνικά και πολιτικά συμφραζόμενα.</a:t>
            </a: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25" name="Shape 5">
            <a:extLst>
              <a:ext uri="{FF2B5EF4-FFF2-40B4-BE49-F238E27FC236}">
                <a16:creationId xmlns:a16="http://schemas.microsoft.com/office/drawing/2014/main" id="{131590FD-039B-BFB0-6DFD-EAD2CB1D5614}"/>
              </a:ext>
            </a:extLst>
          </p:cNvPr>
          <p:cNvSpPr/>
          <p:nvPr/>
        </p:nvSpPr>
        <p:spPr>
          <a:xfrm>
            <a:off x="771662" y="2817629"/>
            <a:ext cx="3226947" cy="2606728"/>
          </a:xfrm>
          <a:prstGeom prst="rect">
            <a:avLst/>
          </a:prstGeom>
          <a:solidFill>
            <a:srgbClr val="FFFFFF"/>
          </a:solidFill>
          <a:ln w="12700">
            <a:solidFill>
              <a:srgbClr val="1A2B5E">
                <a:alpha val="20000"/>
              </a:srgbClr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27" name="Text 7">
            <a:extLst>
              <a:ext uri="{FF2B5EF4-FFF2-40B4-BE49-F238E27FC236}">
                <a16:creationId xmlns:a16="http://schemas.microsoft.com/office/drawing/2014/main" id="{EEAA718B-B3D1-E19A-F5E5-43DACE8DA1A3}"/>
              </a:ext>
            </a:extLst>
          </p:cNvPr>
          <p:cNvSpPr/>
          <p:nvPr/>
        </p:nvSpPr>
        <p:spPr>
          <a:xfrm>
            <a:off x="882937" y="2937148"/>
            <a:ext cx="3004399" cy="6233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1A2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🔍 Γλώσσα &amp; Εξουσία</a:t>
            </a:r>
            <a:endParaRPr lang="en-US" dirty="0"/>
          </a:p>
        </p:txBody>
      </p:sp>
      <p:sp>
        <p:nvSpPr>
          <p:cNvPr id="28" name="Text 8">
            <a:extLst>
              <a:ext uri="{FF2B5EF4-FFF2-40B4-BE49-F238E27FC236}">
                <a16:creationId xmlns:a16="http://schemas.microsoft.com/office/drawing/2014/main" id="{99EACF30-A93B-AB22-73DE-4AA17A50582C}"/>
              </a:ext>
            </a:extLst>
          </p:cNvPr>
          <p:cNvSpPr/>
          <p:nvPr/>
        </p:nvSpPr>
        <p:spPr>
          <a:xfrm>
            <a:off x="882937" y="3649267"/>
            <a:ext cx="3004399" cy="170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Ανάλυση του τρόπου που ο λόγος ενισχύει ή αποδυναμώνει ιδεολογικές θέσεις</a:t>
            </a:r>
            <a:endParaRPr lang="en-US" sz="1600" dirty="0"/>
          </a:p>
        </p:txBody>
      </p:sp>
      <p:sp>
        <p:nvSpPr>
          <p:cNvPr id="29" name="Shape 9">
            <a:extLst>
              <a:ext uri="{FF2B5EF4-FFF2-40B4-BE49-F238E27FC236}">
                <a16:creationId xmlns:a16="http://schemas.microsoft.com/office/drawing/2014/main" id="{00FBEAD6-0222-26E1-65B9-A1CF2813BF9C}"/>
              </a:ext>
            </a:extLst>
          </p:cNvPr>
          <p:cNvSpPr/>
          <p:nvPr/>
        </p:nvSpPr>
        <p:spPr>
          <a:xfrm>
            <a:off x="4559711" y="2855915"/>
            <a:ext cx="3226947" cy="2606728"/>
          </a:xfrm>
          <a:prstGeom prst="rect">
            <a:avLst/>
          </a:prstGeom>
          <a:solidFill>
            <a:srgbClr val="FFFFFF"/>
          </a:solidFill>
          <a:ln w="12700">
            <a:solidFill>
              <a:srgbClr val="1A2B5E">
                <a:alpha val="20000"/>
              </a:srgbClr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l-GR" dirty="0"/>
          </a:p>
        </p:txBody>
      </p:sp>
      <p:grpSp>
        <p:nvGrpSpPr>
          <p:cNvPr id="54" name="Ομάδα 53">
            <a:extLst>
              <a:ext uri="{FF2B5EF4-FFF2-40B4-BE49-F238E27FC236}">
                <a16:creationId xmlns:a16="http://schemas.microsoft.com/office/drawing/2014/main" id="{F22BBC12-C50F-D092-EA08-833788146387}"/>
              </a:ext>
            </a:extLst>
          </p:cNvPr>
          <p:cNvGrpSpPr/>
          <p:nvPr/>
        </p:nvGrpSpPr>
        <p:grpSpPr>
          <a:xfrm>
            <a:off x="4769628" y="3029465"/>
            <a:ext cx="2882819" cy="1991402"/>
            <a:chOff x="3291840" y="2743014"/>
            <a:chExt cx="2468880" cy="1991402"/>
          </a:xfrm>
        </p:grpSpPr>
        <p:sp>
          <p:nvSpPr>
            <p:cNvPr id="31" name="Text 11">
              <a:extLst>
                <a:ext uri="{FF2B5EF4-FFF2-40B4-BE49-F238E27FC236}">
                  <a16:creationId xmlns:a16="http://schemas.microsoft.com/office/drawing/2014/main" id="{F071EBAA-6A45-B66B-CBA9-637F00EDC46B}"/>
                </a:ext>
              </a:extLst>
            </p:cNvPr>
            <p:cNvSpPr/>
            <p:nvPr/>
          </p:nvSpPr>
          <p:spPr>
            <a:xfrm>
              <a:off x="3291840" y="2743014"/>
              <a:ext cx="2468880" cy="502920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indent="0">
                <a:buNone/>
              </a:pPr>
              <a:r>
                <a:rPr lang="en-US" b="1" dirty="0">
                  <a:solidFill>
                    <a:srgbClr val="1A2B5E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🏛️ </a:t>
              </a:r>
              <a:r>
                <a:rPr lang="en-US" b="1" dirty="0" err="1">
                  <a:solidFill>
                    <a:srgbClr val="1A2B5E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Ιδεολογί</a:t>
              </a:r>
              <a:r>
                <a:rPr lang="en-US" b="1" dirty="0">
                  <a:solidFill>
                    <a:srgbClr val="1A2B5E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α</a:t>
              </a:r>
              <a:endParaRPr lang="en-US" dirty="0"/>
            </a:p>
          </p:txBody>
        </p:sp>
        <p:sp>
          <p:nvSpPr>
            <p:cNvPr id="32" name="Text 12">
              <a:extLst>
                <a:ext uri="{FF2B5EF4-FFF2-40B4-BE49-F238E27FC236}">
                  <a16:creationId xmlns:a16="http://schemas.microsoft.com/office/drawing/2014/main" id="{9C6E9035-99B4-8F75-9E2C-4124E56E7F9E}"/>
                </a:ext>
              </a:extLst>
            </p:cNvPr>
            <p:cNvSpPr/>
            <p:nvPr/>
          </p:nvSpPr>
          <p:spPr>
            <a:xfrm>
              <a:off x="3291840" y="3362816"/>
              <a:ext cx="2468880" cy="1371600"/>
            </a:xfrm>
            <a:prstGeom prst="rect">
              <a:avLst/>
            </a:prstGeom>
            <a:noFill/>
            <a:ln/>
          </p:spPr>
          <p:txBody>
            <a:bodyPr wrap="square" rtlCol="0" anchor="t"/>
            <a:lstStyle/>
            <a:p>
              <a:pPr marL="0" indent="0">
                <a:buNone/>
              </a:pPr>
              <a:r>
                <a:rPr lang="en-US" sz="1600" dirty="0">
                  <a:solidFill>
                    <a:srgbClr val="1C1C2E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Αποκάλυψη των κρυμμένων παραδοχών πίσω από επίσημα κείμενα και δηλώσεις</a:t>
              </a:r>
              <a:endParaRPr lang="en-US" sz="1600" dirty="0"/>
            </a:p>
          </p:txBody>
        </p:sp>
      </p:grpSp>
      <p:grpSp>
        <p:nvGrpSpPr>
          <p:cNvPr id="53" name="Ομάδα 52">
            <a:extLst>
              <a:ext uri="{FF2B5EF4-FFF2-40B4-BE49-F238E27FC236}">
                <a16:creationId xmlns:a16="http://schemas.microsoft.com/office/drawing/2014/main" id="{E9A7E3A3-D8DB-28E8-FF20-D3823374FC41}"/>
              </a:ext>
            </a:extLst>
          </p:cNvPr>
          <p:cNvGrpSpPr/>
          <p:nvPr/>
        </p:nvGrpSpPr>
        <p:grpSpPr>
          <a:xfrm>
            <a:off x="8230584" y="2855915"/>
            <a:ext cx="3226947" cy="2606728"/>
            <a:chOff x="6035040" y="2606040"/>
            <a:chExt cx="2651760" cy="2103120"/>
          </a:xfrm>
        </p:grpSpPr>
        <p:sp>
          <p:nvSpPr>
            <p:cNvPr id="33" name="Shape 13">
              <a:extLst>
                <a:ext uri="{FF2B5EF4-FFF2-40B4-BE49-F238E27FC236}">
                  <a16:creationId xmlns:a16="http://schemas.microsoft.com/office/drawing/2014/main" id="{6F6CE578-7865-C917-2C63-884E88C52837}"/>
                </a:ext>
              </a:extLst>
            </p:cNvPr>
            <p:cNvSpPr/>
            <p:nvPr/>
          </p:nvSpPr>
          <p:spPr>
            <a:xfrm>
              <a:off x="6035040" y="2606040"/>
              <a:ext cx="2651760" cy="210312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1A2B5E">
                  <a:alpha val="20000"/>
                </a:srgbClr>
              </a:solidFill>
              <a:prstDash val="solid"/>
            </a:ln>
            <a:effectLst>
              <a:outerShdw blurRad="101600" dist="25400" dir="8100000" algn="bl" rotWithShape="0">
                <a:srgbClr val="000000">
                  <a:alpha val="8000"/>
                </a:srgbClr>
              </a:outerShdw>
            </a:effectLst>
          </p:spPr>
          <p:txBody>
            <a:bodyPr/>
            <a:lstStyle/>
            <a:p>
              <a:endParaRPr lang="el-GR" dirty="0"/>
            </a:p>
          </p:txBody>
        </p:sp>
        <p:sp>
          <p:nvSpPr>
            <p:cNvPr id="35" name="Text 15">
              <a:extLst>
                <a:ext uri="{FF2B5EF4-FFF2-40B4-BE49-F238E27FC236}">
                  <a16:creationId xmlns:a16="http://schemas.microsoft.com/office/drawing/2014/main" id="{3691DFD1-E1AB-A79B-EF19-4664C78B7DD5}"/>
                </a:ext>
              </a:extLst>
            </p:cNvPr>
            <p:cNvSpPr/>
            <p:nvPr/>
          </p:nvSpPr>
          <p:spPr>
            <a:xfrm>
              <a:off x="6126480" y="2697480"/>
              <a:ext cx="2468880" cy="502920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indent="0">
                <a:buNone/>
              </a:pPr>
              <a:r>
                <a:rPr lang="en-US" b="1" dirty="0">
                  <a:solidFill>
                    <a:srgbClr val="1A2B5E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🌐 Κοινωνικό Πλαίσιο</a:t>
              </a:r>
              <a:endParaRPr lang="en-US" dirty="0"/>
            </a:p>
          </p:txBody>
        </p:sp>
        <p:sp>
          <p:nvSpPr>
            <p:cNvPr id="36" name="Text 16">
              <a:extLst>
                <a:ext uri="{FF2B5EF4-FFF2-40B4-BE49-F238E27FC236}">
                  <a16:creationId xmlns:a16="http://schemas.microsoft.com/office/drawing/2014/main" id="{62730D24-88A0-B4D0-0518-DB2CA1AE5373}"/>
                </a:ext>
              </a:extLst>
            </p:cNvPr>
            <p:cNvSpPr/>
            <p:nvPr/>
          </p:nvSpPr>
          <p:spPr>
            <a:xfrm>
              <a:off x="6126480" y="3246120"/>
              <a:ext cx="2468880" cy="1371600"/>
            </a:xfrm>
            <a:prstGeom prst="rect">
              <a:avLst/>
            </a:prstGeom>
            <a:noFill/>
            <a:ln/>
          </p:spPr>
          <p:txBody>
            <a:bodyPr wrap="square" rtlCol="0" anchor="t"/>
            <a:lstStyle/>
            <a:p>
              <a:pPr marL="0" indent="0">
                <a:buNone/>
              </a:pPr>
              <a:r>
                <a:rPr lang="en-US" sz="1600" dirty="0">
                  <a:solidFill>
                    <a:srgbClr val="1C1C2E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Μελέτη της σχέσης μεταξύ γλωσσικών επιλογών και κοινωνικοπολιτικών συνθηκών</a:t>
              </a:r>
              <a:endParaRPr lang="en-US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3760294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EB34432A-C7D0-8615-0E46-A6FFF55E24B4}"/>
              </a:ext>
            </a:extLst>
          </p:cNvPr>
          <p:cNvSpPr txBox="1">
            <a:spLocks/>
          </p:cNvSpPr>
          <p:nvPr/>
        </p:nvSpPr>
        <p:spPr>
          <a:xfrm>
            <a:off x="424559" y="1931157"/>
            <a:ext cx="8004747" cy="115424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22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Λόγος (</a:t>
            </a:r>
            <a:r>
              <a:rPr lang="el-GR" sz="22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Discourse</a:t>
            </a:r>
            <a:r>
              <a:rPr lang="el-GR" sz="22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);</a:t>
            </a:r>
            <a:endParaRPr lang="el-GR" sz="2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el-GR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Γλώσσα σε χρήση, γλώσσα ως κοινωνική πρακτική</a:t>
            </a:r>
          </a:p>
          <a:p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Όχι απλώς κείμενα, αλλά τρόποι αναπαράστασης του κόσμου</a:t>
            </a:r>
          </a:p>
          <a:p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Λόγος ως διαμορφωτικός παράγοντας της πραγματικότητας</a:t>
            </a:r>
          </a:p>
        </p:txBody>
      </p:sp>
      <p:sp>
        <p:nvSpPr>
          <p:cNvPr id="7" name="Τίτλος 1">
            <a:extLst>
              <a:ext uri="{FF2B5EF4-FFF2-40B4-BE49-F238E27FC236}">
                <a16:creationId xmlns:a16="http://schemas.microsoft.com/office/drawing/2014/main" id="{A84B6970-BFE3-2F9E-488C-B838E9FF7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4559" y="193585"/>
            <a:ext cx="6400800" cy="1828800"/>
          </a:xfrm>
        </p:spPr>
        <p:txBody>
          <a:bodyPr/>
          <a:lstStyle/>
          <a:p>
            <a:r>
              <a:rPr lang="el-GR" sz="3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Ορισμοί και Βασικές Έννοιες </a:t>
            </a:r>
          </a:p>
        </p:txBody>
      </p:sp>
    </p:spTree>
    <p:extLst>
      <p:ext uri="{BB962C8B-B14F-4D97-AF65-F5344CB8AC3E}">
        <p14:creationId xmlns:p14="http://schemas.microsoft.com/office/powerpoint/2010/main" val="28550136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D366A4-01C4-A0D3-FEF4-41CE5455C5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E49E1B75-3CB1-0C55-D1D3-D658701A52A3}"/>
              </a:ext>
            </a:extLst>
          </p:cNvPr>
          <p:cNvSpPr txBox="1">
            <a:spLocks/>
          </p:cNvSpPr>
          <p:nvPr/>
        </p:nvSpPr>
        <p:spPr>
          <a:xfrm>
            <a:off x="424559" y="1931157"/>
            <a:ext cx="8004747" cy="115424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Εξουσία (</a:t>
            </a:r>
            <a:r>
              <a:rPr lang="de-DE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Power):</a:t>
            </a:r>
            <a:endParaRPr lang="de-DE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el-GR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Εξουσία ως ικανότητα επιβολής ορισμών και κατηγοριών</a:t>
            </a:r>
          </a:p>
          <a:p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Διάκριση: εξουσία επί (</a:t>
            </a:r>
            <a:r>
              <a:rPr lang="el-GR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power</a:t>
            </a:r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l-GR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over</a:t>
            </a:r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) </a:t>
            </a:r>
            <a:r>
              <a:rPr lang="el-GR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vs</a:t>
            </a:r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εξουσία προς (</a:t>
            </a:r>
            <a:r>
              <a:rPr lang="el-GR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power</a:t>
            </a:r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l-GR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to</a:t>
            </a:r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)</a:t>
            </a:r>
          </a:p>
          <a:p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Συμβολική βία: Η </a:t>
            </a:r>
            <a:r>
              <a:rPr lang="el-GR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φυσικοποίηση</a:t>
            </a:r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του αυθαίρετου</a:t>
            </a:r>
          </a:p>
          <a:p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Διαλεκτική σχέση: Ο λόγος ασκεί εξουσία, αλλά και υπόκειται σε εξουσία</a:t>
            </a:r>
          </a:p>
        </p:txBody>
      </p:sp>
      <p:sp>
        <p:nvSpPr>
          <p:cNvPr id="7" name="Τίτλος 1">
            <a:extLst>
              <a:ext uri="{FF2B5EF4-FFF2-40B4-BE49-F238E27FC236}">
                <a16:creationId xmlns:a16="http://schemas.microsoft.com/office/drawing/2014/main" id="{C7B1A474-226D-626D-4FBF-B7846269D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4559" y="193585"/>
            <a:ext cx="6400800" cy="1828800"/>
          </a:xfrm>
        </p:spPr>
        <p:txBody>
          <a:bodyPr/>
          <a:lstStyle/>
          <a:p>
            <a:r>
              <a:rPr lang="el-GR" sz="32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Ορισμοί και Βασικές Έννοιες </a:t>
            </a:r>
          </a:p>
        </p:txBody>
      </p:sp>
    </p:spTree>
    <p:extLst>
      <p:ext uri="{BB962C8B-B14F-4D97-AF65-F5344CB8AC3E}">
        <p14:creationId xmlns:p14="http://schemas.microsoft.com/office/powerpoint/2010/main" val="3420005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7A2606-960D-2B84-8333-86B50EEBA6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6AF8AE37-C1FC-57A5-1F3A-05FCBEAA250B}"/>
              </a:ext>
            </a:extLst>
          </p:cNvPr>
          <p:cNvSpPr txBox="1">
            <a:spLocks/>
          </p:cNvSpPr>
          <p:nvPr/>
        </p:nvSpPr>
        <p:spPr>
          <a:xfrm>
            <a:off x="424559" y="1931157"/>
            <a:ext cx="8004747" cy="115424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Ιδεολογία (</a:t>
            </a:r>
            <a:r>
              <a:rPr lang="de-DE" sz="24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Ideology</a:t>
            </a:r>
            <a:r>
              <a:rPr lang="de-DE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):</a:t>
            </a:r>
            <a:endParaRPr lang="de-DE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el-GR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Συστήματα πεποιθήσεων που υπηρετούν συμφέροντα εξουσίας</a:t>
            </a:r>
          </a:p>
          <a:p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Η "αόρατη" λειτουργία της ιδεολογίας: κοινή λογική, αυτονόητη</a:t>
            </a:r>
          </a:p>
          <a:p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Η ιδεολογία δεν είναι ψέμα, αλλά προοπτική που </a:t>
            </a:r>
            <a:r>
              <a:rPr lang="el-GR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φυσικοποιείται</a:t>
            </a:r>
            <a:endParaRPr lang="el-GR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Διάκριση </a:t>
            </a:r>
            <a:r>
              <a:rPr lang="el-GR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van</a:t>
            </a:r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l-GR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Dijk</a:t>
            </a:r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 γενικές ιδεολογίες </a:t>
            </a:r>
            <a:r>
              <a:rPr lang="el-GR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vs</a:t>
            </a:r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ειδικές πεποιθήσεις</a:t>
            </a:r>
          </a:p>
        </p:txBody>
      </p:sp>
      <p:sp>
        <p:nvSpPr>
          <p:cNvPr id="11" name="Τίτλος 1">
            <a:extLst>
              <a:ext uri="{FF2B5EF4-FFF2-40B4-BE49-F238E27FC236}">
                <a16:creationId xmlns:a16="http://schemas.microsoft.com/office/drawing/2014/main" id="{56ED4658-9762-1910-BB17-CFA56976705E}"/>
              </a:ext>
            </a:extLst>
          </p:cNvPr>
          <p:cNvSpPr txBox="1">
            <a:spLocks/>
          </p:cNvSpPr>
          <p:nvPr/>
        </p:nvSpPr>
        <p:spPr>
          <a:xfrm>
            <a:off x="424559" y="193585"/>
            <a:ext cx="6400800" cy="18288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b="1" i="0" kern="1200" spc="100" baseline="0">
                <a:solidFill>
                  <a:schemeClr val="bg1"/>
                </a:solidFill>
                <a:latin typeface="+mj-lt"/>
                <a:ea typeface="+mj-ea"/>
                <a:cs typeface="Arial Black" panose="020B0604020202020204" pitchFamily="34" charset="0"/>
              </a:defRPr>
            </a:lvl1pPr>
          </a:lstStyle>
          <a:p>
            <a:r>
              <a:rPr lang="el-GR" sz="3200" b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Ορισμοί και Βασικές Έννοιες </a:t>
            </a:r>
            <a:endParaRPr lang="el-GR" sz="3200" b="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51707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33B26B-3103-AECF-1193-CDD9836B19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796760CB-357B-1726-70F6-E01601333BFC}"/>
              </a:ext>
            </a:extLst>
          </p:cNvPr>
          <p:cNvSpPr txBox="1">
            <a:spLocks/>
          </p:cNvSpPr>
          <p:nvPr/>
        </p:nvSpPr>
        <p:spPr>
          <a:xfrm>
            <a:off x="424559" y="1931157"/>
            <a:ext cx="8004747" cy="115424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Ηγεμονία (</a:t>
            </a:r>
            <a:r>
              <a:rPr lang="de-DE" sz="24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Hegemony</a:t>
            </a:r>
            <a:r>
              <a:rPr lang="de-DE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):</a:t>
            </a:r>
            <a:endParaRPr lang="de-DE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el-GR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Κυριαρχία που επιτυγχάνεται με συναίνεση, όχι καταναγκασμό</a:t>
            </a:r>
          </a:p>
          <a:p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Διαρκής διαπραγμάτευση και αναπαραγωγή</a:t>
            </a:r>
          </a:p>
          <a:p>
            <a:r>
              <a:rPr lang="el-GR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Αντι</a:t>
            </a:r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-ηγεμονικοί λόγοι και αντίσταση</a:t>
            </a:r>
          </a:p>
        </p:txBody>
      </p:sp>
      <p:sp>
        <p:nvSpPr>
          <p:cNvPr id="6" name="Τίτλος 1">
            <a:extLst>
              <a:ext uri="{FF2B5EF4-FFF2-40B4-BE49-F238E27FC236}">
                <a16:creationId xmlns:a16="http://schemas.microsoft.com/office/drawing/2014/main" id="{83F997A5-FD11-B477-E0D8-4A95446336DF}"/>
              </a:ext>
            </a:extLst>
          </p:cNvPr>
          <p:cNvSpPr txBox="1">
            <a:spLocks/>
          </p:cNvSpPr>
          <p:nvPr/>
        </p:nvSpPr>
        <p:spPr>
          <a:xfrm>
            <a:off x="424559" y="193585"/>
            <a:ext cx="6400800" cy="18288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b="1" i="0" kern="1200" spc="100" baseline="0">
                <a:solidFill>
                  <a:schemeClr val="bg1"/>
                </a:solidFill>
                <a:latin typeface="+mj-lt"/>
                <a:ea typeface="+mj-ea"/>
                <a:cs typeface="Arial Black" panose="020B0604020202020204" pitchFamily="34" charset="0"/>
              </a:defRPr>
            </a:lvl1pPr>
          </a:lstStyle>
          <a:p>
            <a:r>
              <a:rPr lang="el-GR" sz="3200" b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Ορισμοί και Βασικές Έννοιες </a:t>
            </a:r>
            <a:endParaRPr lang="el-GR" sz="3200" b="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948208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1">
            <a:extLst>
              <a:ext uri="{FF2B5EF4-FFF2-40B4-BE49-F238E27FC236}">
                <a16:creationId xmlns:a16="http://schemas.microsoft.com/office/drawing/2014/main" id="{EB8FE527-3C13-705F-CD31-F434CFB76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5339" y="193585"/>
            <a:ext cx="6400800" cy="1828800"/>
          </a:xfrm>
        </p:spPr>
        <p:txBody>
          <a:bodyPr/>
          <a:lstStyle/>
          <a:p>
            <a:br>
              <a:rPr lang="el-GR" sz="3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</a:br>
            <a:r>
              <a:rPr lang="el-GR" sz="3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Η Γραμματολογία του </a:t>
            </a:r>
            <a:r>
              <a:rPr lang="de-DE" sz="3000" b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Fairclough</a:t>
            </a:r>
            <a:r>
              <a:rPr lang="de-DE" sz="3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endParaRPr lang="el-GR" sz="3000" b="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04005AA7-9C9F-6A40-535B-BC57EB6D1D4D}"/>
              </a:ext>
            </a:extLst>
          </p:cNvPr>
          <p:cNvSpPr txBox="1">
            <a:spLocks/>
          </p:cNvSpPr>
          <p:nvPr/>
        </p:nvSpPr>
        <p:spPr>
          <a:xfrm>
            <a:off x="505339" y="1655237"/>
            <a:ext cx="8004747" cy="115424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buNone/>
            </a:pPr>
            <a:r>
              <a:rPr lang="el-G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Τρία επίπεδα ανάλυσης που </a:t>
            </a:r>
            <a:r>
              <a:rPr lang="el-GR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αλληλοσχετίζονται</a:t>
            </a:r>
            <a:r>
              <a:rPr lang="el-G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</a:p>
        </p:txBody>
      </p:sp>
      <p:graphicFrame>
        <p:nvGraphicFramePr>
          <p:cNvPr id="10" name="Διάγραμμα 9">
            <a:extLst>
              <a:ext uri="{FF2B5EF4-FFF2-40B4-BE49-F238E27FC236}">
                <a16:creationId xmlns:a16="http://schemas.microsoft.com/office/drawing/2014/main" id="{F648AAB0-DC4B-91E7-7A40-CA642EC2DF8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12001132"/>
              </p:ext>
            </p:extLst>
          </p:nvPr>
        </p:nvGraphicFramePr>
        <p:xfrm>
          <a:off x="4394442" y="1727507"/>
          <a:ext cx="7292219" cy="46420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559290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16DB4B7-944E-330A-6B49-BB9F2962C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7379" y="562978"/>
            <a:ext cx="6400800" cy="1828800"/>
          </a:xfrm>
        </p:spPr>
        <p:txBody>
          <a:bodyPr/>
          <a:lstStyle/>
          <a:p>
            <a:r>
              <a:rPr lang="el-GR" sz="3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Επίπεδο 1: Κείμενο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A2C4EEF-54EE-528A-4611-E16D2713F7B8}"/>
              </a:ext>
            </a:extLst>
          </p:cNvPr>
          <p:cNvSpPr>
            <a:spLocks noGrp="1"/>
          </p:cNvSpPr>
          <p:nvPr>
            <p:ph sz="quarter" idx="26"/>
          </p:nvPr>
        </p:nvSpPr>
        <p:spPr>
          <a:xfrm>
            <a:off x="4217056" y="1477378"/>
            <a:ext cx="7600336" cy="3231221"/>
          </a:xfrm>
        </p:spPr>
        <p:txBody>
          <a:bodyPr/>
          <a:lstStyle/>
          <a:p>
            <a:r>
              <a:rPr lang="el-GR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Γλωσσική Ανάλυση:</a:t>
            </a:r>
            <a:endParaRPr lang="el-GR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Λεξιλόγιο: Επιλογές λέξεων, σημασιολογικά πεδία, μεταφορές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Γραμματική: Παθητική/ενεργητική φωνή, </a:t>
            </a:r>
            <a:r>
              <a:rPr lang="el-GR" sz="2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νομικοποίηση</a:t>
            </a:r>
            <a:r>
              <a:rPr lang="el-G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μετουσίωση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Συνοχή: Συνδετικοί μηχανισμοί, αναφορές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Δομή κειμένου: Οργάνωση, ιεράρχηση πληροφοριών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l-GR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Παράδειγμα Ανάλυσης:</a:t>
            </a:r>
          </a:p>
          <a:p>
            <a:r>
              <a:rPr lang="el-GR" sz="2000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Οι μετανάστες εισβάλλουν"</a:t>
            </a:r>
            <a:r>
              <a:rPr lang="el-G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l-GR" sz="2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vs</a:t>
            </a:r>
            <a:r>
              <a:rPr lang="el-G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l-GR" sz="2000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"Οι άνθρωποι αναζητούν καταφύγιο</a:t>
            </a:r>
            <a:endParaRPr lang="el-GR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l-G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Διαφορετικές λεξιλογικές επιλογές → διαφορετικές αναπαραστάσεις</a:t>
            </a:r>
          </a:p>
          <a:p>
            <a:endParaRPr lang="el-GR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5981094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Προσαρμοσμένο 5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BC328E"/>
      </a:accent1>
      <a:accent2>
        <a:srgbClr val="8D256A"/>
      </a:accent2>
      <a:accent3>
        <a:srgbClr val="B64926"/>
      </a:accent3>
      <a:accent4>
        <a:srgbClr val="5E1846"/>
      </a:accent4>
      <a:accent5>
        <a:srgbClr val="E8A9D3"/>
      </a:accent5>
      <a:accent6>
        <a:srgbClr val="B22600"/>
      </a:accent6>
      <a:hlink>
        <a:srgbClr val="CC9900"/>
      </a:hlink>
      <a:folHlink>
        <a:srgbClr val="666699"/>
      </a:folHlink>
    </a:clrScheme>
    <a:fontScheme name="Custom 12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03460604_win32_SL_V10" id="{99B34821-6204-44CE-8DD7-2088F7B07FF3}" vid="{E244DE33-B49D-4797-B149-ADA6E5DF59F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81F5C2-3514-4A07-8A5F-801AC1F704E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9458E52-C9AB-45CD-90E2-A592FBC3F28E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ECF14FD5-A096-4D90-927F-14121C04026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2704</TotalTime>
  <Words>1429</Words>
  <Application>Microsoft Office PowerPoint</Application>
  <PresentationFormat>Ευρεία οθόνη</PresentationFormat>
  <Paragraphs>265</Paragraphs>
  <Slides>27</Slides>
  <Notes>12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27</vt:i4>
      </vt:variant>
    </vt:vector>
  </HeadingPairs>
  <TitlesOfParts>
    <vt:vector size="35" baseType="lpstr">
      <vt:lpstr>Arial</vt:lpstr>
      <vt:lpstr>Arial </vt:lpstr>
      <vt:lpstr>Arial  </vt:lpstr>
      <vt:lpstr>Arial Black</vt:lpstr>
      <vt:lpstr>Calibri</vt:lpstr>
      <vt:lpstr>Comfortaa Light Bold</vt:lpstr>
      <vt:lpstr>Georgia</vt:lpstr>
      <vt:lpstr>Custom</vt:lpstr>
      <vt:lpstr>Παρουσίαση του PowerPoint</vt:lpstr>
      <vt:lpstr>Ιστορική Εξέλιξη </vt:lpstr>
      <vt:lpstr>Τι είναι η Κριτική Ανάλυση Λόγου;</vt:lpstr>
      <vt:lpstr>Ορισμοί και Βασικές Έννοιες </vt:lpstr>
      <vt:lpstr>Ορισμοί και Βασικές Έννοιες </vt:lpstr>
      <vt:lpstr>Παρουσίαση του PowerPoint</vt:lpstr>
      <vt:lpstr>Παρουσίαση του PowerPoint</vt:lpstr>
      <vt:lpstr> Η Γραμματολογία του Fairclough </vt:lpstr>
      <vt:lpstr>Επίπεδο 1: Κείμενο </vt:lpstr>
      <vt:lpstr>Επίπεδο 2: Πρακτική Λόγου </vt:lpstr>
      <vt:lpstr>Επίπεδο 3: Κοινωνική Πρακτική </vt:lpstr>
      <vt:lpstr>Ερωτήματα κατά τον Fairclough:</vt:lpstr>
      <vt:lpstr>Κοινωνιογνωστική Προσέγγιση του van Dijk</vt:lpstr>
      <vt:lpstr>Παρουσίαση του PowerPoint</vt:lpstr>
      <vt:lpstr>Κοινωνιογνωστική Προσέγγιση του van Dijk</vt:lpstr>
      <vt:lpstr>Παρουσίαση του PowerPoint</vt:lpstr>
      <vt:lpstr>Ιστορικοκεντρική προσέγγιση της Wodak </vt:lpstr>
      <vt:lpstr>Ιστορικοκεντρική προσέγγιση της Wodak </vt:lpstr>
      <vt:lpstr>Ιστορικοκεντρική προσέγγιση της Wodak </vt:lpstr>
      <vt:lpstr>Συγκριτική Επισκόπηση </vt:lpstr>
      <vt:lpstr>Παρουσίαση του PowerPoint</vt:lpstr>
      <vt:lpstr>Γιατί η ΚΑΛ είναι κρίσιμη για τη Μεταφραστική Πράξη;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stavroula vraila</dc:creator>
  <cp:lastModifiedBy>STAVROULA PARASKEVI VRAILA</cp:lastModifiedBy>
  <cp:revision>18</cp:revision>
  <dcterms:created xsi:type="dcterms:W3CDTF">2025-10-20T17:43:40Z</dcterms:created>
  <dcterms:modified xsi:type="dcterms:W3CDTF">2026-02-24T15:48:51Z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