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71" r:id="rId9"/>
    <p:sldId id="272" r:id="rId10"/>
    <p:sldId id="262" r:id="rId11"/>
    <p:sldId id="263" r:id="rId12"/>
    <p:sldId id="265" r:id="rId13"/>
    <p:sldId id="266" r:id="rId14"/>
    <p:sldId id="267" r:id="rId15"/>
    <p:sldId id="268" r:id="rId16"/>
    <p:sldId id="269" r:id="rId17"/>
    <p:sldId id="270" r:id="rId18"/>
    <p:sldId id="274" r:id="rId19"/>
  </p:sldIdLst>
  <p:sldSz cx="12192000" cy="6858000"/>
  <p:notesSz cx="6858000" cy="9144000"/>
  <p:embeddedFontLst>
    <p:embeddedFont>
      <p:font typeface="Plus Jakarta Sans"/>
      <p:bold r:id="rId20"/>
    </p:embeddedFont>
    <p:embeddedFont>
      <p:font typeface="Space Grotesk"/>
      <p:bold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4701480"/>
            <a:ext cx="457200" cy="28575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62000" y="2375594"/>
            <a:ext cx="9701212" cy="1097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sz="3600" b="1" i="0" u="none">
                <a:solidFill>
                  <a:srgbClr val="F8FAFC"/>
                </a:solidFill>
                <a:latin typeface="Space Grotesk"/>
              </a:rPr>
              <a:t>Πολυτροπική Μετάφραση &amp; Οπτικοακουστική Επικοινωνία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701355"/>
            <a:ext cx="73342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94A3B8"/>
                </a:solidFill>
                <a:latin typeface="Plus Jakarta Sans"/>
              </a:rPr>
              <a:t>Θεωρητικές αρχές, επαγγελματικές προδιαγραφές ροής εργασίας και οδηγίες προετοιμασίας (EL → DE)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4615755"/>
            <a:ext cx="6179343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CBD5E1"/>
                </a:solidFill>
                <a:latin typeface="Plus Jakarta Sans"/>
              </a:rPr>
              <a:t>Theoretische Grundlagen • Workflow • Transcreation • Arbeitsauftrag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881312"/>
            <a:ext cx="3403550" cy="2066925"/>
          </a:xfrm>
          <a:prstGeom prst="roundRect">
            <a:avLst>
              <a:gd name="adj" fmla="val 552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94150" y="2886075"/>
            <a:ext cx="3403550" cy="2057400"/>
          </a:xfrm>
          <a:prstGeom prst="roundRect">
            <a:avLst>
              <a:gd name="adj" fmla="val 555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26300" y="2881312"/>
            <a:ext cx="3403550" cy="2066925"/>
          </a:xfrm>
          <a:prstGeom prst="roundRect">
            <a:avLst>
              <a:gd name="adj" fmla="val 552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225" y="3195637"/>
            <a:ext cx="2851100" cy="2667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0375" y="3200400"/>
            <a:ext cx="2851100" cy="2667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525" y="3195637"/>
            <a:ext cx="2851100" cy="266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Space Grotesk"/>
              </a:rPr>
              <a:t>ΘΕΩΡΗΤΙΚΟ ΠΛΑΙΣΙΟ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781050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Η Πολυσημειωτική Φύση του Σποτ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8225" y="3633787"/>
            <a:ext cx="3742069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Σημειωτική Σύζευξη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8225" y="3976687"/>
            <a:ext cx="2946350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Plus Jakarta Sans"/>
              </a:rPr>
              <a:t>Το νόημα παράγεται από την ταυτόχρονη διάδραση εικόνας, ήχου, φωνής και κινούμενου κειμένου.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0375" y="3638550"/>
            <a:ext cx="3742069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Skopostheorie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0375" y="3971925"/>
            <a:ext cx="2946350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Plus Jakarta Sans"/>
              </a:rPr>
              <a:t>Προτεραιότητα έχει η άμεση επικοινωνιακή επίδραση και ο στόχος πληροφόρησης του κοινού-δέκτη.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2525" y="3633787"/>
            <a:ext cx="3742069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Διαδημιουργία (Transcreation)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525" y="3976687"/>
            <a:ext cx="2946350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Plus Jakarta Sans"/>
              </a:rPr>
              <a:t>Απελευθέρωση από τη λεξική πιστότητα προς όφελος της πολιτισμικής και ρητορικής λειτουργικότητας.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600325"/>
            <a:ext cx="5181600" cy="2628900"/>
          </a:xfrm>
          <a:prstGeom prst="roundRect">
            <a:avLst>
              <a:gd name="adj" fmla="val 434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48400" y="2595562"/>
            <a:ext cx="5181600" cy="2638425"/>
          </a:xfrm>
          <a:prstGeom prst="roundRect">
            <a:avLst>
              <a:gd name="adj" fmla="val 4332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14425" y="4552950"/>
            <a:ext cx="4476750" cy="3238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600825" y="4557712"/>
            <a:ext cx="4476750" cy="3238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114425" y="4552950"/>
            <a:ext cx="447675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600825" y="4557712"/>
            <a:ext cx="447675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425" y="2971800"/>
            <a:ext cx="171450" cy="2286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825" y="2971800"/>
            <a:ext cx="257175" cy="228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Space Grotesk"/>
              </a:rPr>
              <a:t>ΣΥΜΒΑΣΕΙΣ &amp; ΚΑΝΑΛΙΑ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781050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Εκφώνηση (Voice-Over) vs. Υποτιτλισμός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4425" y="3371850"/>
            <a:ext cx="45720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475569"/>
                </a:solidFill>
                <a:latin typeface="Plus Jakarta Sans"/>
              </a:rPr>
              <a:t>Κύριος Περιορισμός:</a:t>
            </a:r>
            <a:r>
              <a:rPr sz="1275" b="0" i="0" u="none">
                <a:solidFill>
                  <a:srgbClr val="475569"/>
                </a:solidFill>
                <a:latin typeface="Plus Jakarta Sans"/>
              </a:rPr>
              <a:t> Απόλυτος ισοχρονισμός (Isochronie) με τη διάρκεια του πλάνου.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4425" y="3962400"/>
            <a:ext cx="45720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475569"/>
                </a:solidFill>
                <a:latin typeface="Plus Jakarta Sans"/>
              </a:rPr>
              <a:t>Ακουστική ροή:</a:t>
            </a:r>
            <a:r>
              <a:rPr sz="1275" b="0" i="0" u="none">
                <a:solidFill>
                  <a:srgbClr val="475569"/>
                </a:solidFill>
                <a:latin typeface="Plus Jakarta Sans"/>
              </a:rPr>
              <a:t> Υπολογισμός σημείων αναπνοής και φυσικού τονισμού στα γερμανικά.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00825" y="3376612"/>
            <a:ext cx="45720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475569"/>
                </a:solidFill>
                <a:latin typeface="Plus Jakarta Sans"/>
              </a:rPr>
              <a:t>Κύριος Περιορισμός:</a:t>
            </a:r>
            <a:r>
              <a:rPr sz="1275" b="0" i="0" u="none">
                <a:solidFill>
                  <a:srgbClr val="475569"/>
                </a:solidFill>
                <a:latin typeface="Plus Jakarta Sans"/>
              </a:rPr>
              <a:t> Χωρικό όριο (~37–40 χαρακτήρες ανά γραμμή, max 2 γραμμές).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00825" y="3967162"/>
            <a:ext cx="45720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475569"/>
                </a:solidFill>
                <a:latin typeface="Plus Jakarta Sans"/>
              </a:rPr>
              <a:t>Ταχύτητα ανάγνωσης:</a:t>
            </a:r>
            <a:r>
              <a:rPr sz="1275" b="0" i="0" u="none">
                <a:solidFill>
                  <a:srgbClr val="475569"/>
                </a:solidFill>
                <a:latin typeface="Plus Jakarta Sans"/>
              </a:rPr>
              <a:t> 12 έως 15 χαρακτήρες ανά δευτερόλεπτο (CPS).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00175" y="2952750"/>
            <a:ext cx="3450431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Voice-Over / Off-Stimme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4425" y="4695825"/>
            <a:ext cx="5595937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2563EB"/>
                </a:solidFill>
                <a:latin typeface="Plus Jakarta Sans"/>
              </a:rPr>
              <a:t>Στόχος: Ρυθμική φυσικότητα στο αυτί.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2300" y="2947987"/>
            <a:ext cx="3328150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Υποτιτλισμός (Subtitling)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00825" y="4700587"/>
            <a:ext cx="5591175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2563EB"/>
                </a:solidFill>
                <a:latin typeface="Plus Jakarta Sans"/>
              </a:rPr>
              <a:t>Στόχος: Άμεση οπτική πρόσληψη χωρίς κόπωση.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1819275"/>
            <a:ext cx="5647432" cy="1257300"/>
          </a:xfrm>
          <a:prstGeom prst="roundRect">
            <a:avLst>
              <a:gd name="adj" fmla="val 909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3267075"/>
            <a:ext cx="5647432" cy="1257300"/>
          </a:xfrm>
          <a:prstGeom prst="roundRect">
            <a:avLst>
              <a:gd name="adj" fmla="val 909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62000" y="4714875"/>
            <a:ext cx="5647432" cy="1257300"/>
          </a:xfrm>
          <a:prstGeom prst="roundRect">
            <a:avLst>
              <a:gd name="adj" fmla="val 909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Space Grotesk"/>
              </a:rPr>
              <a:t>ΤΕΧΝΙΚΕΣ ΠΡΟΔΙΑΓΡΑΦΕΣ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781050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Οι Σκληροί Χρονικοί Περιορισμοί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0125" y="2057400"/>
            <a:ext cx="6171307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0F172A"/>
                </a:solidFill>
                <a:latin typeface="Plus Jakarta Sans"/>
              </a:rPr>
              <a:t>Η </a:t>
            </a:r>
            <a:r>
              <a:rPr sz="1500" b="1" i="0" u="none" dirty="0" err="1">
                <a:solidFill>
                  <a:srgbClr val="0F172A"/>
                </a:solidFill>
                <a:latin typeface="Plus Jakarta Sans"/>
              </a:rPr>
              <a:t>Γερμ</a:t>
            </a:r>
            <a:r>
              <a:rPr sz="1500" b="1" i="0" u="none" dirty="0">
                <a:solidFill>
                  <a:srgbClr val="0F172A"/>
                </a:solidFill>
                <a:latin typeface="Plus Jakarta Sans"/>
              </a:rPr>
              <a:t>ανική Επιμήκυνση (+20%)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0125" y="2381250"/>
            <a:ext cx="5266432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Τα γερμανικά συντακτικά σχήματα απαιτούν περισσότερο χρόνο εκφοράς από τα ελληνικά.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0125" y="3505200"/>
            <a:ext cx="6171307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Κανόνας Συμπύκνωσης (Reduktion)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0125" y="3829050"/>
            <a:ext cx="5266432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Αφαίρεση επεξηγηματικών μορίων και συμπτύξεις δευτερευουσών προτάσεων σε εμπρόθετα σύνολα.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0125" y="4953000"/>
            <a:ext cx="6171307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Κάρτα Τέλους (Bumper / Packshot)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0125" y="5276850"/>
            <a:ext cx="5266432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Απαιτούνται τουλάχιστον 2 δευτερόλεπτα αμιγούς χρόνου για την ανάγνωση του σλόγκαν και του URL.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3000375"/>
            <a:ext cx="2524125" cy="182880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76625" y="2895600"/>
            <a:ext cx="2524125" cy="2038350"/>
          </a:xfrm>
          <a:prstGeom prst="roundRect">
            <a:avLst>
              <a:gd name="adj" fmla="val 560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191250" y="2995612"/>
            <a:ext cx="2524125" cy="1838325"/>
          </a:xfrm>
          <a:prstGeom prst="roundRect">
            <a:avLst>
              <a:gd name="adj" fmla="val 621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05875" y="2995612"/>
            <a:ext cx="2524125" cy="1838325"/>
          </a:xfrm>
          <a:prstGeom prst="roundRect">
            <a:avLst>
              <a:gd name="adj" fmla="val 621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Space Grotesk"/>
              </a:rPr>
              <a:t>ΜΕΘΟΔΟΛΟΓΙΑ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781050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Η Επαγγελματική Ροή Εργασίας (Workflow)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0125" y="3276600"/>
            <a:ext cx="2559843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2563EB"/>
                </a:solidFill>
                <a:latin typeface="Space Grotesk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0125" y="3657600"/>
            <a:ext cx="268783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Spotting &amp; Logging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0125" y="3952875"/>
            <a:ext cx="214312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Καταγραφή time-code έναρξης/λήξης κάθε ατάκας και αλλαγής πλάνου.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14750" y="3171825"/>
            <a:ext cx="2559843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2563EB"/>
                </a:solidFill>
                <a:latin typeface="Space Grotesk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14750" y="3552825"/>
            <a:ext cx="268783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Οπτικός Έλεγχος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14750" y="3857625"/>
            <a:ext cx="2143125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Εντοπισμός γραφικών επί οθόνης (supers) ώστε να μην επαναλαμβάνονται προφορικά.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29375" y="3271837"/>
            <a:ext cx="2559843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2563EB"/>
                </a:solidFill>
                <a:latin typeface="Space Grotesk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9375" y="3652837"/>
            <a:ext cx="268783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Συγγραφή Σεναρίου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9375" y="3957637"/>
            <a:ext cx="214312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Σύνταξη σε δίστηλο πρότυπο (Time-code / EL Audio / DE Audio / Σημειώσεις).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0" y="3271837"/>
            <a:ext cx="2559843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2563EB"/>
                </a:solidFill>
                <a:latin typeface="Space Grotesk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0" y="3652837"/>
            <a:ext cx="268783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Ακουστική Δοκιμή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0" y="3957637"/>
            <a:ext cx="214312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Προφορική ανάγνωση ταυτόχρονα με το βίντεο και χρονόμετρο.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624137"/>
            <a:ext cx="10668000" cy="2438400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2624137"/>
          <a:ext cx="10658473" cy="2438400"/>
        </p:xfrm>
        <a:graphic>
          <a:graphicData uri="http://schemas.openxmlformats.org/drawingml/2006/table">
            <a:tbl>
              <a:tblPr/>
              <a:tblGrid>
                <a:gridCol w="1598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46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7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977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FFFFFF"/>
                          </a:solidFill>
                          <a:latin typeface="Space Grotesk"/>
                        </a:rPr>
                        <a:t>TC (In/Out)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FFFFFF"/>
                          </a:solidFill>
                          <a:latin typeface="Space Grotesk"/>
                        </a:rPr>
                        <a:t>Οπτικό Συμφραζόμενο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FFFFFF"/>
                          </a:solidFill>
                          <a:latin typeface="Space Grotesk"/>
                        </a:rPr>
                        <a:t>Ελληνικό Voice-Over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FFFFFF"/>
                          </a:solidFill>
                          <a:latin typeface="Space Grotesk"/>
                        </a:rPr>
                        <a:t>Γερμανική Απόδοση (DE)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2563EB"/>
                          </a:solidFill>
                          <a:latin typeface="Plus Jakarta Sans"/>
                        </a:rPr>
                        <a:t>00:00 - 00:06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Πολίτης σε αναμονή, γκισέ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«Θυμάσαι τις ατέλειωτες ουρές;»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2563EB"/>
                          </a:solidFill>
                          <a:latin typeface="Plus Jakarta Sans"/>
                        </a:rPr>
                        <a:t>Warteschlangen gehörten zum Alltag.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2563EB"/>
                          </a:solidFill>
                          <a:latin typeface="Plus Jakarta Sans"/>
                        </a:rPr>
                        <a:t>00:07 - 00:18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Χρήση smartphone, πλατφόρμα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«Πάνω από 1.500 υπηρεσίες σε μία οθόνη.»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2563EB"/>
                          </a:solidFill>
                          <a:latin typeface="Plus Jakarta Sans"/>
                        </a:rPr>
                        <a:t>Über 1.500 Behördengänge mit einem Klick.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2563EB"/>
                          </a:solidFill>
                          <a:latin typeface="Plus Jakarta Sans"/>
                        </a:rPr>
                        <a:t>00:19 - 00:25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Τελική κάρτα λογοτύπου &amp; URL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«Το κράτος αλλάζει. Η ζωή γίνεται απλή.»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2563EB"/>
                          </a:solidFill>
                          <a:latin typeface="Plus Jakarta Sans"/>
                        </a:rPr>
                        <a:t>Verwaltung neu gedacht. Einfach. Sicher.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4953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Space Grotesk"/>
              </a:rPr>
              <a:t>ΠΡΟΤΥΠΟ ΣΕΝΑΡΙΟΥ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723900"/>
            <a:ext cx="11430000" cy="3714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250" b="1" i="0" u="none">
                <a:solidFill>
                  <a:srgbClr val="0F172A"/>
                </a:solidFill>
                <a:latin typeface="Space Grotesk"/>
              </a:rPr>
              <a:t>Δομή Επαγγελματικού Σεναρίου Voice-Over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124075"/>
            <a:ext cx="5647432" cy="1133475"/>
          </a:xfrm>
          <a:prstGeom prst="roundRect">
            <a:avLst>
              <a:gd name="adj" fmla="val 1008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3429000"/>
            <a:ext cx="5647432" cy="1133475"/>
          </a:xfrm>
          <a:prstGeom prst="roundRect">
            <a:avLst>
              <a:gd name="adj" fmla="val 1008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62000" y="4733925"/>
            <a:ext cx="5647432" cy="933450"/>
          </a:xfrm>
          <a:prstGeom prst="roundRect">
            <a:avLst>
              <a:gd name="adj" fmla="val 1224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Space Grotesk"/>
              </a:rPr>
              <a:t>ΠΑΡΑΔΟΤΕΑ ΕΡΓΑΣΙΑΣ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781050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Κριτήρια Αξιολόγησης της Προεργασίας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1075" y="2343150"/>
            <a:ext cx="6837182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Plus Jakarta Sans"/>
              </a:rPr>
              <a:t>1. Σεβασμός Χρονικών Ορίων (Isochronie)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1075" y="2638425"/>
            <a:ext cx="530453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Το γερμανικό κείμενο χωράει αποδεδειγμένα στη διάρκεια της εκφώνησης χωρίς επιτάχυνση.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81075" y="3648075"/>
            <a:ext cx="6837182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Plus Jakarta Sans"/>
              </a:rPr>
              <a:t>2. Ορολογική &amp; Υφολογική Ακρίβεια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1075" y="3943350"/>
            <a:ext cx="530453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Χρήση αυθεντικών όρων γερμανικής διοίκησης και αποφυγή ελληνισμού στη σύνταξη.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1075" y="4953000"/>
            <a:ext cx="6837182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Plus Jakarta Sans"/>
              </a:rPr>
              <a:t>3. Προφορική Φυσικότητα (Speakability)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81075" y="5248275"/>
            <a:ext cx="651160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Κείμενο ρέον, ευκολοπρόφερτο, με κατάλληλες παύσεις για τον εκφωνητή.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881312"/>
            <a:ext cx="3352800" cy="2143125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419600" y="2881312"/>
            <a:ext cx="3352800" cy="2143125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2881312"/>
            <a:ext cx="3352800" cy="2143125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Space Grotesk"/>
              </a:rPr>
              <a:t>ΑΚΟΥΣΤΙΚΕΣ ΜΕΤΡΙΚΕΣ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781050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Παράμετροι Συγχρονισμού Εκφώνησης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5806" y="3309937"/>
            <a:ext cx="3405187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5100"/>
              </a:lnSpc>
            </a:pPr>
            <a:r>
              <a:rPr sz="5100" b="1" i="0" u="none">
                <a:solidFill>
                  <a:srgbClr val="2563EB"/>
                </a:solidFill>
                <a:latin typeface="Space Grotesk"/>
              </a:rPr>
              <a:t>4.5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5806" y="4110037"/>
            <a:ext cx="340518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Plus Jakarta Sans"/>
              </a:rPr>
              <a:t>Συλλαβές / Δευτερόλεπτο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5806" y="4395787"/>
            <a:ext cx="340518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64748B"/>
                </a:solidFill>
                <a:latin typeface="Plus Jakarta Sans"/>
              </a:rPr>
              <a:t>Μέση γερμανική ταχύτητα εκφοράς.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93406" y="3309937"/>
            <a:ext cx="3405187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5100"/>
              </a:lnSpc>
            </a:pPr>
            <a:r>
              <a:rPr sz="5100" b="1" i="0" u="none">
                <a:solidFill>
                  <a:srgbClr val="2563EB"/>
                </a:solidFill>
                <a:latin typeface="Space Grotesk"/>
              </a:rPr>
              <a:t>+20%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93406" y="4110037"/>
            <a:ext cx="340518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Plus Jakarta Sans"/>
              </a:rPr>
              <a:t>Γερμανική Επιμήκυνση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93406" y="4395787"/>
            <a:ext cx="340518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64748B"/>
                </a:solidFill>
                <a:latin typeface="Plus Jakarta Sans"/>
              </a:rPr>
              <a:t>Αύξηση χρόνου αν δεν γίνει περικοπή.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51006" y="3309937"/>
            <a:ext cx="3405187" cy="647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5100"/>
              </a:lnSpc>
            </a:pPr>
            <a:r>
              <a:rPr sz="5100" b="1" i="0" u="none">
                <a:solidFill>
                  <a:srgbClr val="2563EB"/>
                </a:solidFill>
                <a:latin typeface="Space Grotesk"/>
              </a:rPr>
              <a:t>2.0"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51006" y="4110037"/>
            <a:ext cx="340518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Plus Jakarta Sans"/>
              </a:rPr>
              <a:t>Ελάχιστη Διάρκεια Κάρτας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51006" y="4395787"/>
            <a:ext cx="340518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64748B"/>
                </a:solidFill>
                <a:latin typeface="Plus Jakarta Sans"/>
              </a:rPr>
              <a:t>Χρόνος ανάγνωσης τελικού σλόγκαν.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162175"/>
            <a:ext cx="5647432" cy="10287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3381375"/>
            <a:ext cx="5647432" cy="10287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62000" y="4600575"/>
            <a:ext cx="5647432" cy="10287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Space Grotesk"/>
              </a:rPr>
              <a:t>ΣΥΝΕΡΓΑΣΙΑ ΕΙΔΙΚΟΤΗΤΩΝ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781050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Ο Μεταφραστής στο Στούντιο Μοντάζ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0125" y="2400300"/>
            <a:ext cx="6787176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Σημειώσεις για τον Ηχολήπτη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0125" y="2724150"/>
            <a:ext cx="646397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Υπόδειξη τονισμού και παύσεων στο κείμενο.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0125" y="3619500"/>
            <a:ext cx="6787176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Εναλλακτικές Ατάκες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0125" y="3943350"/>
            <a:ext cx="646397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Άμεση παροχή συντομότερης εκδοχής στο μικρόφωνο.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0125" y="4838700"/>
            <a:ext cx="6787176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Πολιτισμική Επιμέλεια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0125" y="5162550"/>
            <a:ext cx="646397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Έλεγχος καταλληλότητας συμβόλων και χρωμάτων.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690812"/>
            <a:ext cx="3403550" cy="2447925"/>
          </a:xfrm>
          <a:prstGeom prst="roundRect">
            <a:avLst>
              <a:gd name="adj" fmla="val 466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94150" y="2690812"/>
            <a:ext cx="3403550" cy="2447925"/>
          </a:xfrm>
          <a:prstGeom prst="roundRect">
            <a:avLst>
              <a:gd name="adj" fmla="val 466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26300" y="2814637"/>
            <a:ext cx="3403550" cy="2200275"/>
          </a:xfrm>
          <a:prstGeom prst="roundRect">
            <a:avLst>
              <a:gd name="adj" fmla="val 519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Space Grotesk"/>
              </a:rPr>
              <a:t>ΤΥΠΟΛΟΓΙΑ ΠΗΓΩΝ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781050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Κατηγορίες Σποτ προς Μελέτη &amp; Εξάσκηση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8225" y="3005137"/>
            <a:ext cx="35638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563EB"/>
                </a:solidFill>
                <a:latin typeface="Space Grotesk"/>
              </a:rPr>
              <a:t>Κατηγορία 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8225" y="3338512"/>
            <a:ext cx="3093667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Εκσυγχρονισμός &amp; Μεταρρυθμίσεις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8225" y="3929062"/>
            <a:ext cx="29463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Καμπάνιες gov.gr και Ταμείου Ανάκαμψης «Ελλάδα 2.0».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8225" y="4462462"/>
            <a:ext cx="294635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F172A"/>
                </a:solidFill>
                <a:latin typeface="Plus Jakarta Sans"/>
              </a:rPr>
              <a:t>Πρόκληση: Ορολογία διοίκησης &amp; NextGenEU.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0375" y="3005137"/>
            <a:ext cx="35638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563EB"/>
                </a:solidFill>
                <a:latin typeface="Space Grotesk"/>
              </a:rPr>
              <a:t>Κατηγορία 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0375" y="3338512"/>
            <a:ext cx="3093667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Κοινωνική Επαγρύπνηση &amp; Υγεία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0375" y="3929062"/>
            <a:ext cx="29463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Εθνικά προγράμματα πρόληψης και δημόσιας υγείας.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0375" y="4462462"/>
            <a:ext cx="294635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F172A"/>
                </a:solidFill>
                <a:latin typeface="Plus Jakarta Sans"/>
              </a:rPr>
              <a:t>Πρόκληση: Ενσυναίσθηση χωρίς μελοδραματισμό.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525" y="3128962"/>
            <a:ext cx="35638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563EB"/>
                </a:solidFill>
                <a:latin typeface="Space Grotesk"/>
              </a:rPr>
              <a:t>Κατηγορία Γ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02525" y="3462337"/>
            <a:ext cx="3742069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Πολιτική Προστασία &amp; Νόμος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02525" y="3805237"/>
            <a:ext cx="29463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Καθαρισμός οικοπέδων και πρόληψη πυρκαγιών.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525" y="4338637"/>
            <a:ext cx="294635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F172A"/>
                </a:solidFill>
                <a:latin typeface="Plus Jakarta Sans"/>
              </a:rPr>
              <a:t>Πρόκληση: Επιτακτικές προσταγές και νομικοί όροι.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933700"/>
            <a:ext cx="3403550" cy="1962150"/>
          </a:xfrm>
          <a:prstGeom prst="roundRect">
            <a:avLst>
              <a:gd name="adj" fmla="val 582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94150" y="2933700"/>
            <a:ext cx="3403550" cy="1962150"/>
          </a:xfrm>
          <a:prstGeom prst="roundRect">
            <a:avLst>
              <a:gd name="adj" fmla="val 582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26300" y="2933700"/>
            <a:ext cx="3403550" cy="1962150"/>
          </a:xfrm>
          <a:prstGeom prst="roundRect">
            <a:avLst>
              <a:gd name="adj" fmla="val 582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75" y="3248025"/>
            <a:ext cx="2889200" cy="2476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1325" y="3248025"/>
            <a:ext cx="2889200" cy="2476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3475" y="3248025"/>
            <a:ext cx="2889200" cy="2476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Space Grotesk"/>
              </a:rPr>
              <a:t>ΚΑΤ' ΟΙΚΟΝ ΕΡΓΑΣΙΑ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781050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Οδηγίες Προπαρασκευής για το Σπίτι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9175" y="3648075"/>
            <a:ext cx="379207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Plus Jakarta Sans"/>
              </a:rPr>
              <a:t>Βήμα 1: Επιλογή &amp; Logging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9175" y="3981450"/>
            <a:ext cx="29844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Εντοπισμός επίσημου θεσμικού σποτ (20–30''). Καταγραφή των ατακών και χρονομέτρηση των πλάνων.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51325" y="3648075"/>
            <a:ext cx="379207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Plus Jakarta Sans"/>
              </a:rPr>
              <a:t>Βήμα 2: Απόδοση Σεναρίου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51325" y="3981450"/>
            <a:ext cx="29844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Σύνταξη γερμανικού Voice-Over script με αυστηρό ισοχρονισμό ή υπότιτλων με όριο χαρακτήρων.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83475" y="3648075"/>
            <a:ext cx="379207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Plus Jakarta Sans"/>
              </a:rPr>
              <a:t>Βήμα 3: Transcreation Σλόγκαν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83475" y="3981450"/>
            <a:ext cx="29844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Πρόταση 2 τουλάχιστον εναλλακτικών αποδόσεων για το τελικό μότο με σύντομη αιτιολόγηση.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526208" y="4143375"/>
            <a:ext cx="7139433" cy="485775"/>
          </a:xfrm>
          <a:prstGeom prst="roundRect">
            <a:avLst>
              <a:gd name="adj" fmla="val 15686"/>
            </a:avLst>
          </a:prstGeom>
          <a:solidFill>
            <a:srgbClr val="161F33"/>
          </a:solidFill>
          <a:ln w="9525">
            <a:solidFill>
              <a:srgbClr val="24324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607737" y="2228850"/>
            <a:ext cx="2976376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38BDF8"/>
                </a:solidFill>
                <a:latin typeface="Space Grotesk"/>
              </a:rPr>
              <a:t>ΣΥΝΟΨΗ &amp; ΕΠΟΜΕΝΟ ΒΗΜΑ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13030" y="2562225"/>
            <a:ext cx="8765939" cy="552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450" b="1" i="0" u="none">
                <a:solidFill>
                  <a:srgbClr val="F8FAFC"/>
                </a:solidFill>
                <a:latin typeface="Space Grotesk"/>
              </a:rPr>
              <a:t>Από τη Θεωρία στην Παραγωγή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47875" y="3305175"/>
            <a:ext cx="809625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94A3B8"/>
                </a:solidFill>
                <a:latin typeface="Plus Jakarta Sans"/>
              </a:rPr>
              <a:t>Στο επόμενο μάθημα θα γίνει ζωντανή σύγκριση των σεναρίων και των εναλλακτικών σλόγκαν που ετοιμάσατε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79060" y="4286250"/>
            <a:ext cx="8233729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E2E8F0"/>
                </a:solidFill>
                <a:latin typeface="Plus Jakarta Sans"/>
              </a:rPr>
              <a:t>Παράδοση εργασίας:</a:t>
            </a:r>
            <a:r>
              <a:rPr sz="1200" b="0" i="0" u="none">
                <a:solidFill>
                  <a:srgbClr val="E2E8F0"/>
                </a:solidFill>
                <a:latin typeface="Plus Jakarta Sans"/>
              </a:rPr>
              <a:t> Υποβολή σεναρίου 3 στηλών (TC / Ελληνικό / Γερμανικό) πριν το Μάθημα ΙΙΙ</a:t>
            </a:r>
          </a:p>
        </p:txBody>
      </p:sp>
    </p:spTree>
    <p:extLst>
      <p:ext uri="{BB962C8B-B14F-4D97-AF65-F5344CB8AC3E}">
        <p14:creationId xmlns:p14="http://schemas.microsoft.com/office/powerpoint/2010/main" val="2920615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3095625"/>
            <a:ext cx="2524125" cy="1638300"/>
          </a:xfrm>
          <a:prstGeom prst="roundRect">
            <a:avLst>
              <a:gd name="adj" fmla="val 697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76625" y="3095625"/>
            <a:ext cx="2524125" cy="1638300"/>
          </a:xfrm>
          <a:prstGeom prst="roundRect">
            <a:avLst>
              <a:gd name="adj" fmla="val 697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191250" y="3095625"/>
            <a:ext cx="2524125" cy="1638300"/>
          </a:xfrm>
          <a:prstGeom prst="roundRect">
            <a:avLst>
              <a:gd name="adj" fmla="val 697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05875" y="3095625"/>
            <a:ext cx="2524125" cy="1638300"/>
          </a:xfrm>
          <a:prstGeom prst="roundRect">
            <a:avLst>
              <a:gd name="adj" fmla="val 697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Space Grotesk"/>
              </a:rPr>
              <a:t>ΜΕΘΟΔΟΛΟΓΙΑ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781050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Η Ροή Εργασίας στο Εργαστήριο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0125" y="3371850"/>
            <a:ext cx="2559843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2563EB"/>
                </a:solidFill>
                <a:latin typeface="Space Grotesk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0125" y="3752850"/>
            <a:ext cx="268783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Σημειωτική Αποδόμηση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0125" y="4057650"/>
            <a:ext cx="21431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Χαρτογράφηση εικόνας και ηχητικών εφέ.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14750" y="3371850"/>
            <a:ext cx="2559843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2563EB"/>
                </a:solidFill>
                <a:latin typeface="Space Grotesk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14750" y="3752850"/>
            <a:ext cx="268783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Χρονικός Περιορισμός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14750" y="4057650"/>
            <a:ext cx="21431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Μέτρηση συλλαβών ανά δευτερόλεπτο πλάνου.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29375" y="3371850"/>
            <a:ext cx="2559843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2563EB"/>
                </a:solidFill>
                <a:latin typeface="Space Grotesk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9375" y="3752850"/>
            <a:ext cx="268783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Συμπύκνωση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9375" y="4057650"/>
            <a:ext cx="21431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Δραστική αφαίρεση περιττής σύνταξης.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0" y="3371850"/>
            <a:ext cx="2559843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2563EB"/>
                </a:solidFill>
                <a:latin typeface="Space Grotesk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0" y="3752850"/>
            <a:ext cx="268783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Ακουστική Δοκιμή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0" y="4057650"/>
            <a:ext cx="21431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Προσομοίωση εκφώνησης πάνω στο βίντεο.</a:t>
            </a:r>
          </a:p>
        </p:txBody>
      </p:sp>
    </p:spTree>
    <p:extLst>
      <p:ext uri="{BB962C8B-B14F-4D97-AF65-F5344CB8AC3E}">
        <p14:creationId xmlns:p14="http://schemas.microsoft.com/office/powerpoint/2010/main" val="2585506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790825"/>
            <a:ext cx="3403550" cy="2247900"/>
          </a:xfrm>
          <a:prstGeom prst="roundRect">
            <a:avLst>
              <a:gd name="adj" fmla="val 508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94150" y="2890837"/>
            <a:ext cx="3403550" cy="2047875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26300" y="3000375"/>
            <a:ext cx="3403550" cy="182880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Space Grotesk"/>
              </a:rPr>
              <a:t>ΣΠΟΤ 1 • ΕΘΝΙΚΟ ΣΧΕΔΙΟ ΑΝΑΚΑΜΨΗΣ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781050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«Ελλάδα 2.0: Το μέλλον αρχίζει σήμερα»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8225" y="3105150"/>
            <a:ext cx="35638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563EB"/>
                </a:solidFill>
                <a:latin typeface="Space Grotesk"/>
              </a:rPr>
              <a:t>00" - 08"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8225" y="3438525"/>
            <a:ext cx="3742069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Plus Jakarta Sans"/>
              </a:rPr>
              <a:t>Νέο Μοντέλο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8225" y="3771900"/>
            <a:ext cx="29463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Plus Jakarta Sans"/>
              </a:rPr>
              <a:t>«Επενδύουμε σε ένα νέο παραγωγικό μοντέλο.»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8225" y="4324350"/>
            <a:ext cx="29463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Plus Jakarta Sans"/>
              </a:rPr>
              <a:t>DE: Investition in zukunftsfähige Strukturen.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0375" y="3205162"/>
            <a:ext cx="35638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563EB"/>
                </a:solidFill>
                <a:latin typeface="Space Grotesk"/>
              </a:rPr>
              <a:t>09" - 20"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0375" y="3538537"/>
            <a:ext cx="3742069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Plus Jakarta Sans"/>
              </a:rPr>
              <a:t>Πράσινο &amp; Ψηφιακό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0375" y="3871912"/>
            <a:ext cx="29463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Plus Jakarta Sans"/>
              </a:rPr>
              <a:t>«Πράσινη ενέργεια, ψηφιακός μετασχηματισμός.»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0375" y="4424362"/>
            <a:ext cx="35638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Plus Jakarta Sans"/>
              </a:rPr>
              <a:t>DE: Grüne Energie. Digitaler Wandel.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525" y="3314700"/>
            <a:ext cx="35638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563EB"/>
                </a:solidFill>
                <a:latin typeface="Space Grotesk"/>
              </a:rPr>
              <a:t>21" - 30"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02525" y="3648075"/>
            <a:ext cx="3742069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Plus Jakarta Sans"/>
              </a:rPr>
              <a:t>Τελικό Slogan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02525" y="3981450"/>
            <a:ext cx="35638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Plus Jakarta Sans"/>
              </a:rPr>
              <a:t>«Το μέλλον αρχίζει σήμερα.»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525" y="4314825"/>
            <a:ext cx="35638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2563EB"/>
                </a:solidFill>
                <a:latin typeface="Plus Jakarta Sans"/>
              </a:rPr>
              <a:t>DE: Zukunft jetzt gestalten.</a:t>
            </a:r>
          </a:p>
        </p:txBody>
      </p:sp>
    </p:spTree>
    <p:extLst>
      <p:ext uri="{BB962C8B-B14F-4D97-AF65-F5344CB8AC3E}">
        <p14:creationId xmlns:p14="http://schemas.microsoft.com/office/powerpoint/2010/main" val="674569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782567" y="2162175"/>
            <a:ext cx="5647432" cy="10287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5782567" y="3381375"/>
            <a:ext cx="5647432" cy="10287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782567" y="4600575"/>
            <a:ext cx="5647432" cy="10287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085975"/>
            <a:ext cx="4639567" cy="3619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5" y="2095500"/>
            <a:ext cx="4620517" cy="36004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Space Grotesk"/>
              </a:rPr>
              <a:t>ΤΕΧΝΙΚΗ ΣΥΓΚΡΙΣΗ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781050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Εκφώνηση (Voice-Over) vs. Υποτιτλισμός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20692" y="2400300"/>
            <a:ext cx="6171307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Ακουστικός Ρυθμός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20692" y="2724150"/>
            <a:ext cx="617130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Υπολογισμός παύσεων και αναπνοών εκφωνητή.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20692" y="3619500"/>
            <a:ext cx="6171307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Οπτική Αποφόρτιση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20692" y="3943350"/>
            <a:ext cx="617130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Αποφυγή επικάλυψης γραφικών και προσώπων.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20692" y="4838700"/>
            <a:ext cx="6171307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Γερμανική Σύνταξη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20692" y="5162550"/>
            <a:ext cx="617130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Απαραίτητη μεταφορά ρημάτων σε φυσική θέση.</a:t>
            </a:r>
          </a:p>
        </p:txBody>
      </p:sp>
    </p:spTree>
    <p:extLst>
      <p:ext uri="{BB962C8B-B14F-4D97-AF65-F5344CB8AC3E}">
        <p14:creationId xmlns:p14="http://schemas.microsoft.com/office/powerpoint/2010/main" val="3228614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522190"/>
            <a:ext cx="5181600" cy="2785020"/>
          </a:xfrm>
          <a:prstGeom prst="roundRect">
            <a:avLst>
              <a:gd name="adj" fmla="val 410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48400" y="2522190"/>
            <a:ext cx="5181600" cy="2785020"/>
          </a:xfrm>
          <a:prstGeom prst="roundRect">
            <a:avLst>
              <a:gd name="adj" fmla="val 410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14425" y="4592835"/>
            <a:ext cx="4476750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600825" y="4592835"/>
            <a:ext cx="4476750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114425" y="4592835"/>
            <a:ext cx="447675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600825" y="4592835"/>
            <a:ext cx="447675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Space Grotesk"/>
              </a:rPr>
              <a:t>ΣΠΟΤ 2 • ΔΗΜΟΣΙΑ ΥΓΕΙΑ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781050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Καμπάνια Πρόληψης: «Φώφη Γεννηματά»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4425" y="2874615"/>
            <a:ext cx="559593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64748B"/>
                </a:solidFill>
                <a:latin typeface="Space Grotesk"/>
              </a:rPr>
              <a:t>ΕΛΛΗΝΙΚΟ ΠΡΩΤΟΤΥΠΟ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4425" y="3188940"/>
            <a:ext cx="5875734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Συναισθηματική Εμπλοκή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4425" y="3617565"/>
            <a:ext cx="457200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«Η πολιτεία πηγαίνει στον πολίτη. Ένα απλό SMS με το άυλο παραπεμπτικό. Χωρίς ταλαιπωρία, χωρίς καμία οικονομική επιβάρυνση.»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00825" y="2874615"/>
            <a:ext cx="55911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2563EB"/>
                </a:solidFill>
                <a:latin typeface="Space Grotesk"/>
              </a:rPr>
              <a:t>ΓΕΡΜΑΝΙΚΗ ΠΡΟΣΑΡΜΟΓΗ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00825" y="3188940"/>
            <a:ext cx="5591175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Θεσμική Λιτότητα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00825" y="3617565"/>
            <a:ext cx="457200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«Vorsorge direkt aufs Smartphone. Ihre digitale Überweisung zur Früherkennung. Schnell, unkompliziert und kostenfrei.»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4425" y="4754760"/>
            <a:ext cx="559593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2563EB"/>
                </a:solidFill>
                <a:latin typeface="Plus Jakarta Sans"/>
              </a:rPr>
              <a:t>Σλόγκαν: «Η πρόληψη σώζει ζωές.»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00825" y="4754760"/>
            <a:ext cx="55911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2563EB"/>
                </a:solidFill>
                <a:latin typeface="Plus Jakarta Sans"/>
              </a:rPr>
              <a:t>Claim: «Vorsorge rettet Leben.»</a:t>
            </a:r>
          </a:p>
        </p:txBody>
      </p:sp>
    </p:spTree>
    <p:extLst>
      <p:ext uri="{BB962C8B-B14F-4D97-AF65-F5344CB8AC3E}">
        <p14:creationId xmlns:p14="http://schemas.microsoft.com/office/powerpoint/2010/main" val="39721991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419350"/>
            <a:ext cx="10668000" cy="2847975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2419350"/>
          <a:ext cx="10658473" cy="2847975"/>
        </p:xfrm>
        <a:graphic>
          <a:graphicData uri="http://schemas.openxmlformats.org/drawingml/2006/table">
            <a:tbl>
              <a:tblPr/>
              <a:tblGrid>
                <a:gridCol w="31974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0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306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9595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FFFFFF"/>
                          </a:solidFill>
                          <a:latin typeface="Space Grotesk"/>
                        </a:rPr>
                        <a:t>Ελληνικό Voice-Over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FFFFFF"/>
                          </a:solidFill>
                          <a:latin typeface="Space Grotesk"/>
                        </a:rPr>
                        <a:t>Γερμανική Απόδοση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FFFFFF"/>
                          </a:solidFill>
                          <a:latin typeface="Space Grotesk"/>
                        </a:rPr>
                        <a:t>Τεχνικό &amp; Υφολογικό Σχόλιο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9595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«Μια σπίθα αρκεί.»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2563EB"/>
                          </a:solidFill>
                          <a:latin typeface="Plus Jakarta Sans"/>
                        </a:rPr>
                        <a:t>Ein Funke genügt.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64748B"/>
                          </a:solidFill>
                          <a:latin typeface="Plus Jakarta Sans"/>
                        </a:rPr>
                        <a:t>Άμεση ακουστική ταύτιση (1 sec).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9595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«Καθαρίζουμε τα οικόπεδά μας.»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2563EB"/>
                          </a:solidFill>
                          <a:latin typeface="Plus Jakarta Sans"/>
                        </a:rPr>
                        <a:t>Grundstücke von Brandlasten befreien.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64748B"/>
                          </a:solidFill>
                          <a:latin typeface="Plus Jakarta Sans"/>
                        </a:rPr>
                        <a:t>Χρήση τεχνικού όρου πυροπροστασίας.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9595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«Δεν είναι νομική υποχρέωση.»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2563EB"/>
                          </a:solidFill>
                          <a:latin typeface="Plus Jakarta Sans"/>
                        </a:rPr>
                        <a:t>Mehr als eine gesetzliche Pflicht.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64748B"/>
                          </a:solidFill>
                          <a:latin typeface="Plus Jakarta Sans"/>
                        </a:rPr>
                        <a:t>Μετατροπή άρνησης σε θετική έμφαση.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9595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«Δεν ανάβουμε φωτιά.»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2563EB"/>
                          </a:solidFill>
                          <a:latin typeface="Plus Jakarta Sans"/>
                        </a:rPr>
                        <a:t>Offenes Feuer vermeiden. Leben schützen.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64748B"/>
                          </a:solidFill>
                          <a:latin typeface="Plus Jakarta Sans"/>
                        </a:rPr>
                        <a:t>Σαφής προτροπή κατάλληλη για Bumper.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4953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Space Grotesk"/>
              </a:rPr>
              <a:t>ΣΠΟΤ 3 • ΠΟΛΙΤΙΚΗ ΠΡΟΣΤΑΣΙΑ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723900"/>
            <a:ext cx="11430000" cy="3714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250" b="1" i="0" u="none">
                <a:solidFill>
                  <a:srgbClr val="0F172A"/>
                </a:solidFill>
                <a:latin typeface="Space Grotesk"/>
              </a:rPr>
              <a:t>Απόδοση Επιτακτικών Μηνυμάτων</a:t>
            </a:r>
          </a:p>
        </p:txBody>
      </p:sp>
    </p:spTree>
    <p:extLst>
      <p:ext uri="{BB962C8B-B14F-4D97-AF65-F5344CB8AC3E}">
        <p14:creationId xmlns:p14="http://schemas.microsoft.com/office/powerpoint/2010/main" val="2236661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D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671316" y="4143375"/>
            <a:ext cx="6849219" cy="485775"/>
          </a:xfrm>
          <a:prstGeom prst="roundRect">
            <a:avLst>
              <a:gd name="adj" fmla="val 15686"/>
            </a:avLst>
          </a:prstGeom>
          <a:solidFill>
            <a:srgbClr val="161F33"/>
          </a:solidFill>
          <a:ln w="9525">
            <a:solidFill>
              <a:srgbClr val="24324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810701" y="2228850"/>
            <a:ext cx="2570447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38BDF8"/>
                </a:solidFill>
                <a:latin typeface="Space Grotesk"/>
              </a:rPr>
              <a:t>ΣΥΝΟΨΗ ΜΑΘΗΜΑΤΟΣ ΙΙ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7303" y="2562225"/>
            <a:ext cx="11017392" cy="552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450" b="1" i="0" u="none">
                <a:solidFill>
                  <a:srgbClr val="F8FAFC"/>
                </a:solidFill>
                <a:latin typeface="Space Grotesk"/>
              </a:rPr>
              <a:t>Από τον Μεταφραστή στον Transcreator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47875" y="3305175"/>
            <a:ext cx="809625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94A3B8"/>
                </a:solidFill>
                <a:latin typeface="Plus Jakarta Sans"/>
              </a:rPr>
              <a:t>Η επιτυχία της πολιτικής επικοινωνίας κρίνεται στο αν το μήνυμα λειτουργεί άμεσα στο αυτί και στο μάτι του κοινού-στόχου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60444" y="4286250"/>
            <a:ext cx="7870961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E2E8F0"/>
                </a:solidFill>
                <a:latin typeface="Plus Jakarta Sans"/>
              </a:rPr>
              <a:t>Επόμενο Μάθημα:</a:t>
            </a:r>
            <a:r>
              <a:rPr sz="1200" b="0" i="0" u="none">
                <a:solidFill>
                  <a:srgbClr val="E2E8F0"/>
                </a:solidFill>
                <a:latin typeface="Plus Jakarta Sans"/>
              </a:rPr>
              <a:t> Νομική ακρίβεια σε επίσημες κρατικές συμφωνίες και συμβάσεις (EL → DE)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1056</Words>
  <Application>Microsoft Office PowerPoint</Application>
  <PresentationFormat>Ευρεία οθόνη</PresentationFormat>
  <Paragraphs>181</Paragraphs>
  <Slides>18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18</vt:i4>
      </vt:variant>
    </vt:vector>
  </HeadingPairs>
  <TitlesOfParts>
    <vt:vector size="23" baseType="lpstr">
      <vt:lpstr>Calibri</vt:lpstr>
      <vt:lpstr>Space Grotesk</vt:lpstr>
      <vt:lpstr>Arial</vt:lpstr>
      <vt:lpstr>Plus Jakarta Sans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stavroula vraila</dc:creator>
  <cp:keywords/>
  <dc:description>generated using python-pptx</dc:description>
  <cp:lastModifiedBy>STAVROULA PARASKEVI VRAILA</cp:lastModifiedBy>
  <cp:revision>2</cp:revision>
  <dcterms:created xsi:type="dcterms:W3CDTF">2013-01-27T09:14:16Z</dcterms:created>
  <dcterms:modified xsi:type="dcterms:W3CDTF">2026-10-21T11:36:08Z</dcterms:modified>
  <cp:category/>
</cp:coreProperties>
</file>