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embeddedFontLst>
    <p:embeddedFont>
      <p:font typeface="Plus Jakarta Sans"/>
      <p:bold r:id="rId18"/>
      <p:italic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C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C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459485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284065"/>
            <a:ext cx="3708131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ΟΙΚΟΝΟΜΙΚΗ, ΝΟΜΙΚΗ, ΠΟΛΙΤΙΚΗ ΜΕΤΑΦΡΑΣΗ ΙΙΙ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36490"/>
            <a:ext cx="7143430" cy="5659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Πολιτικό &amp; Θεσμικό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459360"/>
            <a:ext cx="67627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Στρατηγική προσέγγιση, ορολογικές συμβάσεις και μεταφραστικές προκλήσεις από τα Ελληνικά στα Γερμανικά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373760"/>
            <a:ext cx="4786310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Εισ</a:t>
            </a:r>
            <a:r>
              <a:rPr sz="14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αγωγική Διάλεξη • Politisches &amp; Institutionelles Marketing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94" y="2792625"/>
            <a:ext cx="28511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144" y="2792625"/>
            <a:ext cx="28511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4294" y="2678325"/>
            <a:ext cx="28511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39621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ΔΙΕΠΙΣΤΗΜΟΝΙΚΗ ΤΟΜΗ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420083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Plus Jakarta Sans"/>
              </a:rPr>
              <a:t>Το Σημείο Τομής του Μαθήματος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994" y="3249825"/>
            <a:ext cx="74238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Plus Jakarta Sans"/>
              </a:rPr>
              <a:t>Πολιτική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9994" y="3611775"/>
            <a:ext cx="327192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Plus Jakarta Sans"/>
              </a:rPr>
              <a:t>Πειστική ρητορική και δημόσιος λόγος.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144" y="3249825"/>
            <a:ext cx="142622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Plus Jakarta Sans"/>
              </a:rPr>
              <a:t>Θεσμοί &amp; Δίκαιο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144" y="3611775"/>
            <a:ext cx="309161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Plus Jakarta Sans"/>
              </a:rPr>
              <a:t>Θεσμική ουδετερότητα και ακρίβεια.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04294" y="3135525"/>
            <a:ext cx="90518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Plus Jakarta Sans"/>
              </a:rPr>
              <a:t>Οικονομία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4294" y="3497475"/>
            <a:ext cx="29463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Plus Jakarta Sans"/>
              </a:rPr>
              <a:t>Στρατηγική προώθησης και επενδύσεις.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52035" y="3713831"/>
            <a:ext cx="447675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38435" y="3713831"/>
            <a:ext cx="4476750" cy="647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2035" y="3713831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38435" y="3713831"/>
            <a:ext cx="44767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35" y="2894681"/>
            <a:ext cx="228600" cy="228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435" y="2894681"/>
            <a:ext cx="257175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533400"/>
            <a:ext cx="162384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ΕΝΝΟΙΟΛΟΓΙΚΟ ΠΛΑΙΣΙΟ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781050"/>
            <a:ext cx="58630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Διαφοροποίηση Επικοινωνιακών Ειδών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035" y="3294731"/>
            <a:ext cx="477759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Επίσημη ενημέρωση πολιτών από κρατικούς φορείς.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8435" y="3294731"/>
            <a:ext cx="482798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Κομματική επικοινωνία και προεκλογικές εκστρατείες.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4935" y="2875631"/>
            <a:ext cx="3103414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Staatliche Öffentlichkeitsarbeit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035" y="3875756"/>
            <a:ext cx="218771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Κύριο Χαρακτηριστικό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2035" y="4132931"/>
            <a:ext cx="465409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Αυστηρή συνταγματική υποχρέωση ουδετερότητας.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9910" y="2875631"/>
            <a:ext cx="2175275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Politisches Marketing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8435" y="3875756"/>
            <a:ext cx="218771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Κύριο Χαρακτηριστικό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8435" y="4132931"/>
            <a:ext cx="394313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Έντονη συναισθηματική φόρτιση και πειθώ.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1806585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ΓΕΡΜΑΝΙΚΟΣ ΔΗΜΟΣΙΟΣ ΛΟΓΟΣ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515000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Plus Jakarta Sans"/>
              </a:rPr>
              <a:t>Συμβάσεις Είδους Κειμένου (Textsorten)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2419350"/>
            <a:ext cx="2551852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Sachlichkeit &amp; Transparenz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2733675"/>
            <a:ext cx="502669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chemeClr val="bg1"/>
                </a:solidFill>
                <a:latin typeface="Plus Jakarta Sans"/>
              </a:rPr>
              <a:t>Κυριαρχία αντικειμενικού και τεκμηριωμένου ύφους.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629025"/>
            <a:ext cx="109388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Nominalstil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0125" y="3943350"/>
            <a:ext cx="5107232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chemeClr val="bg1"/>
                </a:solidFill>
                <a:latin typeface="Plus Jakarta Sans"/>
              </a:rPr>
              <a:t>Συμπύκνωση νοημάτων μέσω σύνθετων ουσιαστικών.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0125" y="4838700"/>
            <a:ext cx="111209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Bürgernähe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0125" y="5153025"/>
            <a:ext cx="459799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chemeClr val="bg1"/>
                </a:solidFill>
                <a:latin typeface="Plus Jakarta Sans"/>
              </a:rPr>
              <a:t>Άμεση και κατανοητή επικοινωνία με τον πολίτη.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533400"/>
            <a:ext cx="115576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ΜΕΤΑΦΡΑΣΕΟΛΟΓΙΑ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42700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Plus Jakarta Sans"/>
              </a:rPr>
              <a:t>Μεταφραστικές Παγίδες EL → 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1521" y="2842825"/>
            <a:ext cx="2340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1521" y="3290500"/>
            <a:ext cx="183248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Αποφυγή Στόμφου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1521" y="3633400"/>
            <a:ext cx="28701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chemeClr val="bg1"/>
                </a:solidFill>
                <a:latin typeface="Plus Jakarta Sans"/>
              </a:rPr>
              <a:t>Περιορισμός περιττών ρητορικών σχημάτων.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3671" y="2842825"/>
            <a:ext cx="2340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3671" y="3290500"/>
            <a:ext cx="210115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Σταθεροί Συνδυασμοί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3671" y="3633400"/>
            <a:ext cx="28701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solidFill>
                  <a:schemeClr val="bg1"/>
                </a:solidFill>
                <a:latin typeface="Plus Jakarta Sans"/>
              </a:rPr>
              <a:t>Χρήση</a:t>
            </a:r>
            <a:r>
              <a:rPr b="0" i="0" u="none" dirty="0">
                <a:solidFill>
                  <a:schemeClr val="bg1"/>
                </a:solidFill>
                <a:latin typeface="Plus Jakarta Sans"/>
              </a:rPr>
              <a:t> α</a:t>
            </a:r>
            <a:r>
              <a:rPr b="0" i="0" u="none" dirty="0" err="1">
                <a:solidFill>
                  <a:schemeClr val="bg1"/>
                </a:solidFill>
                <a:latin typeface="Plus Jakarta Sans"/>
              </a:rPr>
              <a:t>κρι</a:t>
            </a:r>
            <a:r>
              <a:rPr b="0" i="0" u="none" dirty="0">
                <a:solidFill>
                  <a:schemeClr val="bg1"/>
                </a:solidFill>
                <a:latin typeface="Plus Jakarta Sans"/>
              </a:rPr>
              <a:t>βών γερμανικών </a:t>
            </a:r>
            <a:r>
              <a:rPr lang="el-GR" dirty="0">
                <a:solidFill>
                  <a:schemeClr val="bg1"/>
                </a:solidFill>
                <a:latin typeface="Plus Jakarta Sans"/>
              </a:rPr>
              <a:t>συμβάσεων</a:t>
            </a:r>
            <a:r>
              <a:rPr b="0" i="0" u="none" dirty="0">
                <a:solidFill>
                  <a:schemeClr val="bg1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5821" y="2842825"/>
            <a:ext cx="2340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5821" y="3290500"/>
            <a:ext cx="162480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chemeClr val="bg1"/>
                </a:solidFill>
                <a:latin typeface="Plus Jakarta Sans"/>
              </a:rPr>
              <a:t>Στόχευση Κοινού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5821" y="3633400"/>
            <a:ext cx="28701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chemeClr val="bg1"/>
                </a:solidFill>
                <a:latin typeface="Plus Jakarta Sans"/>
              </a:rPr>
              <a:t>Εξειδικευμένη προσαρμογή στον τελικό αποδέκτη.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122309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ΜΕΛΕΤΗ ΠΕΡΙΠΤΩΣΗΣ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484357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Plus Jakarta Sans"/>
              </a:rPr>
              <a:t>Standortmarketing &amp; Nation Branding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1908" y="2060377"/>
            <a:ext cx="482453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chemeClr val="bg1"/>
                </a:solidFill>
                <a:latin typeface="Plus Jakarta Sans"/>
              </a:rPr>
              <a:t>Οικονομική Διάσταση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1907" y="2384227"/>
            <a:ext cx="79758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chemeClr val="bg1"/>
                </a:solidFill>
                <a:latin typeface="Plus Jakarta Sans"/>
              </a:rPr>
              <a:t>Προσέλκυση ξένων άμεσων επενδύσεων.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1908" y="3279577"/>
            <a:ext cx="436154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chemeClr val="bg1"/>
                </a:solidFill>
                <a:latin typeface="Plus Jakarta Sans"/>
              </a:rPr>
              <a:t>Θεσμική Αξιοπιστία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1907" y="3601999"/>
            <a:ext cx="8688366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chemeClr val="bg1"/>
                </a:solidFill>
                <a:latin typeface="Plus Jakarta Sans"/>
              </a:rPr>
              <a:t>Εγγύηση</a:t>
            </a:r>
            <a:r>
              <a:rPr sz="2000" b="0" i="0" u="none" dirty="0">
                <a:solidFill>
                  <a:schemeClr val="bg1"/>
                </a:solidFill>
                <a:latin typeface="Plus Jakarta Sans"/>
              </a:rPr>
              <a:t> α</a:t>
            </a:r>
            <a:r>
              <a:rPr sz="2000" b="0" i="0" u="none" dirty="0" err="1">
                <a:solidFill>
                  <a:schemeClr val="bg1"/>
                </a:solidFill>
                <a:latin typeface="Plus Jakarta Sans"/>
              </a:rPr>
              <a:t>σφάλει</a:t>
            </a:r>
            <a:r>
              <a:rPr sz="2000" b="0" i="0" u="none" dirty="0">
                <a:solidFill>
                  <a:schemeClr val="bg1"/>
                </a:solidFill>
                <a:latin typeface="Plus Jakarta Sans"/>
              </a:rPr>
              <a:t>ας δικαίου και διαφάνειας.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1907" y="4498777"/>
            <a:ext cx="464382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chemeClr val="bg1"/>
                </a:solidFill>
                <a:latin typeface="Plus Jakarta Sans"/>
              </a:rPr>
              <a:t>Διαφημιστικός Τόνος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1907" y="4822627"/>
            <a:ext cx="757091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chemeClr val="bg1"/>
                </a:solidFill>
                <a:latin typeface="Plus Jakarta Sans"/>
              </a:rPr>
              <a:t>Σύγχρονο και ελκυστικό προφίλ χώρας.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495550"/>
            <a:ext cx="10668000" cy="26860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285231"/>
              </p:ext>
            </p:extLst>
          </p:nvPr>
        </p:nvGraphicFramePr>
        <p:xfrm>
          <a:off x="762000" y="2495550"/>
          <a:ext cx="10658473" cy="2686050"/>
        </p:xfrm>
        <a:graphic>
          <a:graphicData uri="http://schemas.openxmlformats.org/drawingml/2006/table">
            <a:tbl>
              <a:tblPr/>
              <a:tblGrid>
                <a:gridCol w="3197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0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Ελληνικός Όρος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Γερμανική Απόδοση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Μεταφραστικό Σχόλιο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επ</a:t>
                      </a:r>
                      <a:r>
                        <a:rPr sz="140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ενδυτικός</a:t>
                      </a:r>
                      <a:r>
                        <a:rPr sz="1400" b="1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π</a:t>
                      </a:r>
                      <a:r>
                        <a:rPr sz="140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ροορισμός</a:t>
                      </a:r>
                      <a:endParaRPr sz="14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</a:t>
                      </a:r>
                      <a:r>
                        <a:rPr sz="140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Investitionsstandort</a:t>
                      </a:r>
                      <a:endParaRPr sz="14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Όχι </a:t>
                      </a:r>
                      <a:r>
                        <a:rPr sz="1400" b="0" i="1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Investitionsziel</a:t>
                      </a:r>
                      <a:r>
                        <a:rPr sz="14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Κεντρικός όρος.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κόμβος καινοτομίας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Innovationsdrehscheibe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Εν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αλλακτικά: </a:t>
                      </a:r>
                      <a:r>
                        <a:rPr sz="1400" b="0" i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Innovations-Hub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ψηφιακό κράτος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 digitale Verwaltung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Εννοείται η διοίκηση (</a:t>
                      </a:r>
                      <a:r>
                        <a:rPr sz="1400" b="0" i="1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E-Government</a:t>
                      </a:r>
                      <a:r>
                        <a:rPr sz="14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μειώνει τη γραφειοκρατία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baut Bürokratie ab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Πάγιος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4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κολλοκ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ασμός (</a:t>
                      </a:r>
                      <a:r>
                        <a:rPr sz="1400" b="0" i="1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abbauen</a:t>
                      </a:r>
                      <a:r>
                        <a:rPr sz="14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95300"/>
            <a:ext cx="540212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ΓΛΩΣΣΑΡΙ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23900"/>
            <a:ext cx="3860031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chemeClr val="bg1"/>
                </a:solidFill>
                <a:latin typeface="Plus Jakarta Sans"/>
              </a:rPr>
              <a:t>Βασικοί Ορολογικοί Ισοδύναμοι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131766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ΚΕΙΜΕΝΟ ΕΡΓΑΣΙΑΣ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436266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Πρωτότυπο Προς Μετάφραση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1999" y="2529023"/>
            <a:ext cx="5228996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Ελλάδα: Ένας σύγχρονος επενδυτικός προορισμός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1999" y="2957648"/>
            <a:ext cx="9953625" cy="5628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Ελλάδα αλλάζει σελίδα. Μέσα από ένα ολοκληρωμένο σχέδιο μεταρρυθμίσεων, η χώρα μας μετατρέπεται σε δυναμικό κόμβο καινοτομίας και πράσινης ενέργειας στη Νοτιοανατολική Ευρώπη.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692858"/>
            <a:ext cx="10167486" cy="5628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νέο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ψηφι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ακό κράτος μειώνει δραστικά τη γραφειοκρατία και εγγυάται διαφάνεια. Επ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ενδύστε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σφάλει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α. Επ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ενδύστε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</a:t>
            </a:r>
            <a:r>
              <a:rPr sz="16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ύριο</a:t>
            </a:r>
            <a:r>
              <a:rPr sz="16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137377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ΠΡΟΤΥΠΗ ΑΠΟΔΟΣΗ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355706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Musterübersetzung (DE)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9487" y="2425304"/>
            <a:ext cx="595675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Griechenland: Ein moderner Investitionsstandort mit Zukunft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9487" y="2844404"/>
            <a:ext cx="9953625" cy="582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Griechenland schlägt ein neues Kapitel auf. Durch ein umfassendes Reformprogramm entwickelt sich das Land zügig zu einer dynamischen Drehscheibe für Innovation und grüne Energie in Südosteuropa.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487" y="3579615"/>
            <a:ext cx="9953625" cy="5828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95"/>
              </a:lnSpc>
            </a:pPr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moderne digitale Verwaltung baut Bürokratie konsequent ab und garantiert Transparenz. Investieren mit Sicherheit. Investieren in die Zukunft.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756695"/>
            <a:ext cx="457200" cy="285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987004"/>
            <a:ext cx="285526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ΜΕΤΑΦΡΑΣΗ ΙΙΙ • ΕΙΔΙΚΕΥΜΕΝΑ ΠΕΔΙΑ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339429"/>
            <a:ext cx="9301162" cy="11885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sz="39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Πολυμεσική Μετάφραση στο Πολιτικό &amp; Θεσμικό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756570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Συνέργεια σημειωτικών πόρων, τεχνικοί περιορισμοί και διαδημιουργία από τα Ελληνικά στα Γερμανικά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670970"/>
            <a:ext cx="4230582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Multimodal Translation • Audiovisuelle Medien &amp; Transcreation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51" y="2839371"/>
            <a:ext cx="28511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201" y="2839371"/>
            <a:ext cx="28511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351" y="2839371"/>
            <a:ext cx="28511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533400"/>
            <a:ext cx="1389804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ΘΕΩΡΗΤΙΚΟ ΠΛΑΙΣΙΟ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781050"/>
            <a:ext cx="7148239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Συνέργεια Σημειωτικών Πόρων (Semiotic Modes)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7051" y="3296571"/>
            <a:ext cx="1651478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Ακουστικό Κανάλι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7051" y="3658521"/>
            <a:ext cx="29463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Εκφώνηση, ρυθμός και μουσική επένδυση.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9201" y="3296571"/>
            <a:ext cx="1346907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Οπτικό Κανάλι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9201" y="3658521"/>
            <a:ext cx="29463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Κινούμενη εικόνα, χρώματα και κρατικά σύμβολα.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1351" y="3296571"/>
            <a:ext cx="1845057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Κείμενο Επί Οθόνης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71351" y="3658521"/>
            <a:ext cx="29463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Επίτιτλοι, συνθήματα και νομικές σημειώσεις.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533400"/>
            <a:ext cx="138178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ΜΟΡΦΕΣ ΑΠΟΔΟΣΗΣ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537544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Τρεις Στρατηγικές Μετάφρασης Σποτ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241" y="2691135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3241" y="3091185"/>
            <a:ext cx="123328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Υποτιτλισμός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3241" y="3434085"/>
            <a:ext cx="2844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Χωρικοί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και 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χρονικοί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εριορισμοί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α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νάγνωσης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3241" y="4043685"/>
            <a:ext cx="290515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Ιδ</a:t>
            </a:r>
            <a:r>
              <a:rPr sz="14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ανικό για ψηφιακά μέσα και κινητά.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1274" y="2691135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1274" y="3091185"/>
            <a:ext cx="2185022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Εκφώνηση (Voice-Over)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1274" y="3434085"/>
            <a:ext cx="2844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όλυτος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συγχρονισμός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διάρκει</a:t>
            </a:r>
            <a:r>
              <a:rPr sz="15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ας ομιλίας.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1274" y="4043685"/>
            <a:ext cx="284484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Συμ</a:t>
            </a:r>
            <a:r>
              <a:rPr sz="14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πύκνωση μακροσκελών γερμανικών δομών.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224" y="2691135"/>
            <a:ext cx="256480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224" y="3091185"/>
            <a:ext cx="134011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Διαδημιουργία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224" y="3434085"/>
            <a:ext cx="2844849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Πολιτισμική προσαρμογή του κεντρικού μηνύματος.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224" y="4043685"/>
            <a:ext cx="284484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Εφ</a:t>
            </a:r>
            <a:r>
              <a:rPr sz="1400" b="0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αρμογή σε σλόγκαν και επικοινωνιακά μότο.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533400"/>
            <a:ext cx="1771319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ΤΕΧΝΙΚΕΣ ΠΡΟΔΙΑΓΡΑΦΕΣ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781050"/>
            <a:ext cx="508895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Σκληροί Περιορισμοί του Μέσου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83760" y="2990850"/>
            <a:ext cx="1109278" cy="654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2740" y="3790950"/>
            <a:ext cx="177131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Χαρακτήρες / Γραμμή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36591" y="4076700"/>
            <a:ext cx="220361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Ανώτατο χωρικό όριο υπότιτλου.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2118" y="2990850"/>
            <a:ext cx="727763" cy="654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4160" y="3790950"/>
            <a:ext cx="196367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CPS (Χαρακτήρες / Sec)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1661" y="4076700"/>
            <a:ext cx="2428678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Ταχύτητα άνετης ανάγνωσης θεατή.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7432" y="2990850"/>
            <a:ext cx="1032335" cy="654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sz="51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±0"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737" y="3790950"/>
            <a:ext cx="213372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Ισοχρονισμός (Isochrony)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6518" y="4076700"/>
            <a:ext cx="2554162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Απόλυτη ταύτιση χρόνου εκφώνησης.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62000" y="533400"/>
            <a:ext cx="1428276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ΣΥΝΘΗΚΕΣ ΕΠΕΞΕΡΓΑΣΙΑΣ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781050"/>
            <a:ext cx="498694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chemeClr val="bg1"/>
                </a:solidFill>
                <a:latin typeface="Plus Jakarta Sans"/>
              </a:rPr>
              <a:t>Η Εικόνα ως Περιορισμός και Βοήθημα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6240" y="2104295"/>
            <a:ext cx="243278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Οπτική Πλεοναστικότητα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6240" y="2428145"/>
            <a:ext cx="447731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εικόνα καθιστά περιττές ορισμένες περιγραφές.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6240" y="3323495"/>
            <a:ext cx="272170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Συγχρονισμός με το Μοντάζ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6240" y="3647345"/>
            <a:ext cx="487986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αλλαγές πλάνων υπαγορεύουν τα συντακτικά όρια.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6240" y="4542695"/>
            <a:ext cx="228267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Γερμανική Επιμήκυνση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6240" y="4866545"/>
            <a:ext cx="531728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Ανάγκη δραστικής αφαίρεσης δευτερευουσών προτάσεων.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495300"/>
            <a:ext cx="1457130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ΜΕΛΕΤΗ ΠΕΡΙΠΤΩΣΗΣ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723900"/>
            <a:ext cx="4221477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Χρονική Ανάλυση Σποτ: gov.gr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0125" y="2786062"/>
            <a:ext cx="72616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00" - 07"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125" y="3062287"/>
            <a:ext cx="159979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Παρελθόν &amp; Ουρές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0125" y="3386137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Ελληνικό: «Θυμάσαι τις ουρές;»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0125" y="3881437"/>
            <a:ext cx="21574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DE: «Erinnern Sie sich an endlose Warteschlangen?»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7" y="2786062"/>
            <a:ext cx="72616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08" - 18"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7" y="3062287"/>
            <a:ext cx="125168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Ψηφιακή Λύση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9987" y="3386137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Ελληνικό: «Πάνω από 1.500 υπηρεσίες»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9987" y="3881437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DE: «Über 1.500 Behördengänge digital.»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850" y="2786062"/>
            <a:ext cx="72616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19" - 25"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9850" y="3062287"/>
            <a:ext cx="100392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Διαδικασίες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9850" y="3386137"/>
            <a:ext cx="21574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Ελληνικό: «Εξουσιοδοτήσεις, δηλώσεις»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850" y="4096881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DE: «</a:t>
            </a:r>
            <a:r>
              <a:rPr sz="14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Vollmachten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sz="1400" b="1" i="0" u="none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Nachweise</a:t>
            </a:r>
            <a:r>
              <a:rPr sz="1400" b="1" i="0" u="non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Klick.»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29712" y="2786062"/>
            <a:ext cx="72616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26" - 30"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9712" y="3062287"/>
            <a:ext cx="1298241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Τελικό Σλόγκαν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9712" y="3386137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Ελληνικό: «Το κράτος αλλάζει.»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29712" y="3881437"/>
            <a:ext cx="2157412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DE: «Verwaltung neu gedacht.»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495550"/>
            <a:ext cx="10668000" cy="26860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144221"/>
              </p:ext>
            </p:extLst>
          </p:nvPr>
        </p:nvGraphicFramePr>
        <p:xfrm>
          <a:off x="762000" y="2495550"/>
          <a:ext cx="10658473" cy="2686050"/>
        </p:xfrm>
        <a:graphic>
          <a:graphicData uri="http://schemas.openxmlformats.org/drawingml/2006/table">
            <a:tbl>
              <a:tblPr/>
              <a:tblGrid>
                <a:gridCol w="3197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06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Ελληνικό Σλόγκαν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Γερμανική Διαδημιουργία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Σημειωτική Λειτουργία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</a:t>
                      </a:r>
                      <a:r>
                        <a:rPr sz="1350" b="1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35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κράτος</a:t>
                      </a:r>
                      <a:r>
                        <a:rPr sz="1350" b="1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α</a:t>
                      </a:r>
                      <a:r>
                        <a:rPr sz="1350" b="1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λλάζει</a:t>
                      </a:r>
                      <a:endParaRPr sz="135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Verwaltung neu gedacht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Σύγχρονος εκσυγχρονισμός διοίκησης.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Η ζωή μας γίνεται πιο απλή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Einfach. Schnell. Sicher.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Τρίπτυχο λειτουργικότητας και ασφάλειας.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Το μέλλον αρχίζει σήμερα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Zukunft jetzt gestalten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Ενεργητική προτροπή μεταρρυθμίσεων.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Η πρόληψη σώζει ζωές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Vorsorge rettet Leben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Κοινωνικό</a:t>
                      </a:r>
                      <a:r>
                        <a:rPr sz="12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μήνυμ</a:t>
                      </a:r>
                      <a:r>
                        <a:rPr sz="1200" b="0" i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 άμεσης δράσης.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95300"/>
            <a:ext cx="916918" cy="16158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chemeClr val="bg1"/>
                </a:solidFill>
                <a:latin typeface="Plus Jakarta Sans"/>
              </a:rPr>
              <a:t>ΔΙΑΔΗΜΙΟΥΡΓΙΑ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723900"/>
            <a:ext cx="560544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250" b="1" i="0" u="none">
                <a:solidFill>
                  <a:schemeClr val="bg1"/>
                </a:solidFill>
                <a:latin typeface="Plus Jakarta Sans"/>
              </a:rPr>
              <a:t>Σύγκριση Σλόγκαν &amp; Πολιτισμική Προσαρμογή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721</Words>
  <Application>Microsoft Office PowerPoint</Application>
  <PresentationFormat>Ευρεία οθόνη</PresentationFormat>
  <Paragraphs>156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0" baseType="lpstr">
      <vt:lpstr>Plus Jakarta Sans</vt:lpstr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stavroula vraila</dc:creator>
  <cp:keywords/>
  <dc:description>generated using python-pptx</dc:description>
  <cp:lastModifiedBy>STAVROULA PARASKEVI VRAILA</cp:lastModifiedBy>
  <cp:revision>4</cp:revision>
  <dcterms:created xsi:type="dcterms:W3CDTF">2013-01-27T09:14:16Z</dcterms:created>
  <dcterms:modified xsi:type="dcterms:W3CDTF">2026-10-01T10:38:33Z</dcterms:modified>
  <cp:category/>
</cp:coreProperties>
</file>