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4740473"/>
            <a:ext cx="60960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2079426"/>
            <a:ext cx="3013967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F59E0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ΜΆΘΗΜΑ Γ΄ ΕΞΑΜΉΝΟΥ • ΕΒΔΟΜΆΔΑ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431851"/>
            <a:ext cx="9901237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sz="3900" b="1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</a:t>
            </a:r>
            <a:r>
              <a:rPr sz="3900" b="1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Νομο</a:t>
            </a:r>
            <a:r>
              <a:rPr sz="3900" b="1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παρασκευαστικός Λόγος στη Διεπιφάνεια Δικαίου &amp; Πολιτικής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848992"/>
            <a:ext cx="7334250" cy="586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>
                <a:solidFill>
                  <a:srgbClr val="94A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μετάφραση της Αιτιολογικής Έκθεσης (Gesetzesbegründung) από τα Γερμανικά στα Ελληνικά.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662237"/>
            <a:ext cx="5295900" cy="100965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3862387"/>
            <a:ext cx="5295900" cy="100965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1957387"/>
            <a:ext cx="5295900" cy="3619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457200"/>
            <a:ext cx="651306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</a:t>
            </a:r>
            <a:r>
              <a:rPr sz="2400" b="1" i="0" u="none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Θεσμικό</a:t>
            </a:r>
            <a:r>
              <a:rPr sz="2400" b="1" i="0" u="none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Πλ</a:t>
            </a:r>
            <a:r>
              <a:rPr sz="2400" b="1" i="0" u="none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αίσιο: Bundestag-Drucksache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90837"/>
            <a:ext cx="2160015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Κανονιστική Λειτουργία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214687"/>
            <a:ext cx="3937103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Αποτύπωση της βούλησης του ιστορικού νομοθέτη.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090987"/>
            <a:ext cx="2166234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Πολιτική Νομιμοποίηση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414837"/>
            <a:ext cx="4068871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Πειστική επιχειρηματολογία υπέρ της μεταρρύθμισης.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109912"/>
            <a:ext cx="2600325" cy="1695450"/>
          </a:xfrm>
          <a:prstGeom prst="roundRect">
            <a:avLst>
              <a:gd name="adj" fmla="val 674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400425" y="3109912"/>
            <a:ext cx="2600325" cy="1695450"/>
          </a:xfrm>
          <a:prstGeom prst="roundRect">
            <a:avLst>
              <a:gd name="adj" fmla="val 674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191250" y="3109912"/>
            <a:ext cx="2600325" cy="1695450"/>
          </a:xfrm>
          <a:prstGeom prst="roundRect">
            <a:avLst>
              <a:gd name="adj" fmla="val 674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982075" y="3109912"/>
            <a:ext cx="2600325" cy="1695450"/>
          </a:xfrm>
          <a:prstGeom prst="roundRect">
            <a:avLst>
              <a:gd name="adj" fmla="val 674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3376612"/>
            <a:ext cx="2219325" cy="2286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0925" y="3376612"/>
            <a:ext cx="2219325" cy="2286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0" y="3376612"/>
            <a:ext cx="2219325" cy="2286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2575" y="3376612"/>
            <a:ext cx="2219325" cy="228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57200"/>
            <a:ext cx="288585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Δομή του Vorblatt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981075"/>
            <a:ext cx="5967531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Τυποποιημένη διάρθρωση του εισαγωγικού φύλλου της Αιτιολογικής Έκθεσης.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100" y="3757612"/>
            <a:ext cx="1514838" cy="21929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Problem &amp; Ziel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" y="4081462"/>
            <a:ext cx="2314575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Διάγνωση κοινωνικού προβλήματος.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90925" y="3757612"/>
            <a:ext cx="896079" cy="21929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Lösung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90925" y="4081462"/>
            <a:ext cx="2314575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Προτεινόμενη νομοθετική παρέμβαση.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1750" y="3757612"/>
            <a:ext cx="1282018" cy="21929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Alternativen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81750" y="4081462"/>
            <a:ext cx="2314575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Απόρριψη λοιπών ρυθμίσεων.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72575" y="3757612"/>
            <a:ext cx="990271" cy="21929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 Aufwand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72575" y="4081462"/>
            <a:ext cx="2314575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Υπολογισμός κόστους συμμόρφωσης.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228975"/>
            <a:ext cx="3505200" cy="1457325"/>
          </a:xfrm>
          <a:prstGeom prst="roundRect">
            <a:avLst>
              <a:gd name="adj" fmla="val 784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343400" y="3228975"/>
            <a:ext cx="3505200" cy="1457325"/>
          </a:xfrm>
          <a:prstGeom prst="roundRect">
            <a:avLst>
              <a:gd name="adj" fmla="val 784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077200" y="3228975"/>
            <a:ext cx="3505200" cy="1457325"/>
          </a:xfrm>
          <a:prstGeom prst="roundRect">
            <a:avLst>
              <a:gd name="adj" fmla="val 784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3228975"/>
            <a:ext cx="3505200" cy="28575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43400" y="3228975"/>
            <a:ext cx="3505200" cy="28575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077200" y="3228975"/>
            <a:ext cx="3505200" cy="28575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457200"/>
            <a:ext cx="4790414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Υφολογικές Συμβάσεις DE vs. 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981075"/>
            <a:ext cx="4991431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Διαφορές δομής μεταξύ των δύο κοινοβουλευτικών παραδόσεων.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562350"/>
            <a:ext cx="1537409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Ονοματικό Ύφος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924300"/>
            <a:ext cx="299085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Μετατροπή πυκνών ονομάτων σε ρηματικές δομές.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562350"/>
            <a:ext cx="1907638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Εκτεταμένες Μετοχές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924300"/>
            <a:ext cx="299085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Ανάλυση σε δευτερεύουσες αναφορικές προτάσεις.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0" y="3562350"/>
            <a:ext cx="2332370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Κανονιστική Δεοντολογία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0" y="3924300"/>
            <a:ext cx="299085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Απόδοση με οριστική ενεστώτα κανονιστικού χαρακτήρα.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809750" y="3890962"/>
            <a:ext cx="2654349" cy="1133475"/>
          </a:xfrm>
          <a:prstGeom prst="roundRect">
            <a:avLst>
              <a:gd name="adj" fmla="val 672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768899" y="3890962"/>
            <a:ext cx="2654349" cy="1133475"/>
          </a:xfrm>
          <a:prstGeom prst="roundRect">
            <a:avLst>
              <a:gd name="adj" fmla="val 672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728049" y="3890962"/>
            <a:ext cx="2654349" cy="1133475"/>
          </a:xfrm>
          <a:prstGeom prst="roundRect">
            <a:avLst>
              <a:gd name="adj" fmla="val 672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457200"/>
            <a:ext cx="500438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Πρόβλημα 1: Θεσμική Ασυμμετρία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0463" y="2433637"/>
            <a:ext cx="10265503" cy="69249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sz="54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Ομοσπονδία vs. Ενιαίο Κράτος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86546" y="3309937"/>
            <a:ext cx="6189900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Απουσία άμεσων θεσμικών ισοδυνάμων στο ελληνικό δίκαιο.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08922" y="4119562"/>
            <a:ext cx="856004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Bundesrat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63706" y="4395787"/>
            <a:ext cx="2746437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6474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Ομοσπονδιακό Συμβούλιο Κρατιδίων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59306" y="4119562"/>
            <a:ext cx="1673535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Zustimmungsgesetz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92557" y="4395787"/>
            <a:ext cx="1807033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6474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Νόμος απαιτών συναίνεση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4636" y="4119562"/>
            <a:ext cx="1481175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Länderkompetenz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82005" y="4395787"/>
            <a:ext cx="2746437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6474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Νομοθετική αρμοδιότητα κρατιδίων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433637"/>
            <a:ext cx="5334000" cy="3048000"/>
          </a:xfrm>
          <a:prstGeom prst="roundRect">
            <a:avLst>
              <a:gd name="adj" fmla="val 375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248400" y="2433637"/>
            <a:ext cx="5334000" cy="3048000"/>
          </a:xfrm>
          <a:prstGeom prst="roundRect">
            <a:avLst>
              <a:gd name="adj" fmla="val 375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457200"/>
            <a:ext cx="491903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Πρόβλημα 2: Πολιτική Πλαισίωση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981075"/>
            <a:ext cx="4406847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Ιδεολογική φόρτιση πίσω από την τεχνοκρατική ορολογία.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476625"/>
            <a:ext cx="2837059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Τεχνοκρατική Ουδετερότητα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867150"/>
            <a:ext cx="2534348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Επίφαση αντικειμενικής ανάγκης.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210050"/>
            <a:ext cx="2819618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Χρήση όρων όπως Bürokratieabbau.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53200" y="3476625"/>
            <a:ext cx="2087110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Ιδεολογικό Πρόσημο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3200" y="3867150"/>
            <a:ext cx="3108223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Στρατηγική καθοδήγηση του αναγνώστη.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3200" y="4210050"/>
            <a:ext cx="3700437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Νομιμοποίηση αμφιλεγόμενων μεταρρυθμίσεων.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148012"/>
            <a:ext cx="2600325" cy="1695450"/>
          </a:xfrm>
          <a:prstGeom prst="roundRect">
            <a:avLst>
              <a:gd name="adj" fmla="val 674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400425" y="3148012"/>
            <a:ext cx="2600325" cy="1695450"/>
          </a:xfrm>
          <a:prstGeom prst="roundRect">
            <a:avLst>
              <a:gd name="adj" fmla="val 674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191250" y="3148012"/>
            <a:ext cx="2600325" cy="1695450"/>
          </a:xfrm>
          <a:prstGeom prst="roundRect">
            <a:avLst>
              <a:gd name="adj" fmla="val 674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982075" y="3148012"/>
            <a:ext cx="2600325" cy="1695450"/>
          </a:xfrm>
          <a:prstGeom prst="roundRect">
            <a:avLst>
              <a:gd name="adj" fmla="val 674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428117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Μεθοδολογική Ροή Επίλυσης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981075"/>
            <a:ext cx="5755422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Τέσσερα βήματα μετάβασης από το γερμανικό κείμενο στο ελληνικό σχέδιο.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414712"/>
            <a:ext cx="256480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814762"/>
            <a:ext cx="737381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Πρόθεση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" y="4119562"/>
            <a:ext cx="2172518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Διάγνωση πολιτικού στόχου.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0925" y="3414712"/>
            <a:ext cx="256480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90925" y="3814762"/>
            <a:ext cx="1008289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Τεκμηρίωση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90925" y="4119562"/>
            <a:ext cx="2080826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Έλεγχος επίσημων πηγών.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81750" y="3414712"/>
            <a:ext cx="256480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81750" y="3814762"/>
            <a:ext cx="1171796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Αποσυμπίεση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1750" y="4119562"/>
            <a:ext cx="2314575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Διάσπαση μακροπεριόδων προτάσεων.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72575" y="3414712"/>
            <a:ext cx="256480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72575" y="3814762"/>
            <a:ext cx="1005083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Εναρμόνιση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72575" y="4119562"/>
            <a:ext cx="2314575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Ελληνική κοινοβουλευτική διατύπωση.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333625"/>
            <a:ext cx="10972800" cy="809625"/>
          </a:xfrm>
          <a:prstGeom prst="roundRect">
            <a:avLst>
              <a:gd name="adj" fmla="val 941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09600" y="3333750"/>
            <a:ext cx="10972800" cy="819150"/>
          </a:xfrm>
          <a:prstGeom prst="roundRect">
            <a:avLst>
              <a:gd name="adj" fmla="val 9302"/>
            </a:avLst>
          </a:prstGeom>
          <a:solidFill>
            <a:srgbClr val="FF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9600" y="4343400"/>
            <a:ext cx="10972800" cy="819150"/>
          </a:xfrm>
          <a:prstGeom prst="roundRect">
            <a:avLst>
              <a:gd name="adj" fmla="val 9302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2333625"/>
            <a:ext cx="38100" cy="809625"/>
          </a:xfrm>
          <a:prstGeom prst="rect">
            <a:avLst/>
          </a:prstGeom>
          <a:solidFill>
            <a:srgbClr val="6474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3333750"/>
            <a:ext cx="38100" cy="819150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4343400"/>
            <a:ext cx="38100" cy="81915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457200"/>
            <a:ext cx="564443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Μελέτη Περίπτωσης: Δίκαιο Ιθαγένειας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2524125"/>
            <a:ext cx="1710405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ΓΕΡΜΑΝΙΚΌ ΠΡΩΤΌΤΥΠΟ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2733675"/>
            <a:ext cx="6052939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1" u="none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«Vermeidung von Mehrstaatigkeit führt zu integrationspolitischen Schieflagen.»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3524250"/>
            <a:ext cx="2284280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E11D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ΆΣΤΟΧΗ ΚΑΤΆ ΛΈΞΗ ΜΕΤΆΦΡΑΣΗ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3733800"/>
            <a:ext cx="5876609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8813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«Η αποφυγή πολλαπλής υπηκοότητας οδηγεί σε ενταξιακοπολιτικές κλίσεις.»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4533900"/>
            <a:ext cx="1952458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6A3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ΔΌΚΙΜΗ ΘΕΣΜΙΚΉ ΑΠΌΔΟΣΗ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4743450"/>
            <a:ext cx="7193892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45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«Η αποφυγή της πολλαπλής ιθαγένειας προκαλεί στρεβλώσεις στην πολιτική ένταξης.»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09887"/>
            <a:ext cx="5342929" cy="167640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257329" y="2700337"/>
            <a:ext cx="5325070" cy="971550"/>
          </a:xfrm>
          <a:prstGeom prst="roundRect">
            <a:avLst>
              <a:gd name="adj" fmla="val 1176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257329" y="3824287"/>
            <a:ext cx="5325070" cy="971550"/>
          </a:xfrm>
          <a:prstGeom prst="roundRect">
            <a:avLst>
              <a:gd name="adj" fmla="val 1176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457200"/>
            <a:ext cx="623728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Μελέτη Περίπτωσης: Νομοθετική Στάθμιση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214687"/>
            <a:ext cx="1505220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ΓΕΡΜΑΝΙΚΌ ΚΕΊΜΕΝΟ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481387"/>
            <a:ext cx="4828579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500" b="0" i="1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«Damit wird ein Paradigmenwechsel vollzogen [...] Die Einbürgerungsschwellen werden anreizorientiert abgesenkt.»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85929" y="2928937"/>
            <a:ext cx="1755289" cy="21929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Paradigmenwechsel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85929" y="3214687"/>
            <a:ext cx="2302490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Ριζική αλλαγή παραδείγματος.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85929" y="4052887"/>
            <a:ext cx="1349728" cy="21929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Anreizorientiert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85929" y="4338637"/>
            <a:ext cx="3279103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Αναπροσαρμογή μέσω παροχής κινήτρων.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349196"/>
              </p:ext>
            </p:extLst>
          </p:nvPr>
        </p:nvGraphicFramePr>
        <p:xfrm>
          <a:off x="609600" y="2657475"/>
          <a:ext cx="10972799" cy="2524125"/>
        </p:xfrm>
        <a:graphic>
          <a:graphicData uri="http://schemas.openxmlformats.org/drawingml/2006/table">
            <a:tbl>
              <a:tblPr/>
              <a:tblGrid>
                <a:gridCol w="3456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53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09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algn="l"/>
                      <a:r>
                        <a:rPr sz="1350" b="1" i="0" u="none" dirty="0" err="1">
                          <a:solidFill>
                            <a:srgbClr val="0F172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Γερμ</a:t>
                      </a:r>
                      <a:r>
                        <a:rPr sz="1350" b="1" i="0" u="none" dirty="0">
                          <a:solidFill>
                            <a:srgbClr val="0F172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ανικός Όρος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E11D4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Άστοχη Απόδοση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16A34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Δόκιμος Όρος (EL)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1E293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Gesetzentwurf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64748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Προσχέδιο νόμου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F172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Σχέδιο νόμου / Νομοσχέδιο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1E293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Erfüllungsaufwand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64748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Έξοδα εκπλήρωσης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F172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Κόστος συμμόρφωσης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1E293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Ermessensspielraum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64748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Περιθώριο εκτίμησης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F172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Διακριτική ευχέρεια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algn="l"/>
                      <a:r>
                        <a:rPr sz="1350" b="1" i="0" u="none" dirty="0" err="1">
                          <a:solidFill>
                            <a:srgbClr val="1E293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Teilhabe</a:t>
                      </a:r>
                      <a:endParaRPr sz="1350" b="1" i="0" u="none" dirty="0">
                        <a:solidFill>
                          <a:srgbClr val="1E293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64748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Μερίδιο / Συμμέτοχο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 dirty="0" err="1">
                          <a:solidFill>
                            <a:srgbClr val="0F172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Συμμετοχή</a:t>
                      </a:r>
                      <a:r>
                        <a:rPr sz="1350" b="1" i="0" u="none" dirty="0">
                          <a:solidFill>
                            <a:srgbClr val="0F172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350" b="1" i="0" u="none" dirty="0" err="1">
                          <a:solidFill>
                            <a:srgbClr val="0F172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στ</a:t>
                      </a:r>
                      <a:r>
                        <a:rPr sz="1350" b="1" i="0" u="none" dirty="0">
                          <a:solidFill>
                            <a:srgbClr val="0F172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 κοινά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9600" y="457200"/>
            <a:ext cx="372319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Εργαλειοθήκη Ορολογίας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981075"/>
            <a:ext cx="4503605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Βασικές αντιστοιχίσεις όρων νομοπαρασκευαστικού λόγου.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186112"/>
            <a:ext cx="3505200" cy="154305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343400" y="3186112"/>
            <a:ext cx="3505200" cy="154305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077200" y="3186112"/>
            <a:ext cx="3505200" cy="154305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490912"/>
            <a:ext cx="2895600" cy="2286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3490912"/>
            <a:ext cx="2895600" cy="2286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3490912"/>
            <a:ext cx="2895600" cy="228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57200"/>
            <a:ext cx="433913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Εργαστήριο &amp; AI Post-Editing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981075"/>
            <a:ext cx="4661533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Κριτικός έλεγχος μηχανικής μετάφρασης σε υβριδικά κείμενα.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871912"/>
            <a:ext cx="2164567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Υφολογική Εξομάλυνση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195762"/>
            <a:ext cx="2185535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Απώλεια ρητορικής έντασης.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871912"/>
            <a:ext cx="1954381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Ορολογικά Σφάλματα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4195762"/>
            <a:ext cx="2218556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Αδυναμία διάκρισης θεσμών.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0" y="3871912"/>
            <a:ext cx="1630254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Κριτική Επιμέλεια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0" y="4195762"/>
            <a:ext cx="2852063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Στάθμιση πολιτικών συμφραζομένων.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384</Words>
  <Application>Microsoft Office PowerPoint</Application>
  <PresentationFormat>Ευρεία οθόνη</PresentationFormat>
  <Paragraphs>96</Paragraphs>
  <Slides>11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4" baseType="lpstr">
      <vt:lpstr>Calibri</vt:lpstr>
      <vt:lpstr>Arial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stavroula vraila</dc:creator>
  <cp:keywords/>
  <dc:description>generated using python-pptx</dc:description>
  <cp:lastModifiedBy>STAVROULA PARASKEVI VRAILA</cp:lastModifiedBy>
  <cp:revision>3</cp:revision>
  <dcterms:created xsi:type="dcterms:W3CDTF">2013-01-27T09:14:16Z</dcterms:created>
  <dcterms:modified xsi:type="dcterms:W3CDTF">2026-10-13T10:27:39Z</dcterms:modified>
  <cp:category/>
</cp:coreProperties>
</file>