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675733"/>
            <a:ext cx="6096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506116"/>
            <a:ext cx="8901112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sz="39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Θεωρητικές Προσεγγίσεις στη Νομική Μετάφραση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885158"/>
            <a:ext cx="69532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Εισ</a:t>
            </a:r>
            <a:r>
              <a:rPr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αγωγή στη μετάφραση νόμων: Λειτουργικές και κειμενοκεντρικές θεωρίες (Nord, Reiss, Vermeer, Baker, Newmark).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457200"/>
            <a:ext cx="24304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ΕΙΣΑΓΩΓΙΚΟ ΠΛΑΙΣΙΟ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704850"/>
            <a:ext cx="702299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Φύση του Νομικού Λόγου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99" y="2474383"/>
            <a:ext cx="9222041" cy="239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95"/>
              </a:lnSpc>
            </a:pPr>
            <a:r>
              <a:rPr sz="1600" b="1" i="0" u="none" dirty="0" err="1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Δεσμευτικότητ</a:t>
            </a:r>
            <a:r>
              <a:rPr sz="16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α:</a:t>
            </a:r>
            <a:r>
              <a:rPr sz="16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Εκτελεστή και κανονιστική νομική ισχύς.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99" y="3181498"/>
            <a:ext cx="9350477" cy="239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95"/>
              </a:lnSpc>
            </a:pPr>
            <a:r>
              <a:rPr sz="1600" b="1" i="0" u="none" dirty="0" err="1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Εννοιολογική</a:t>
            </a:r>
            <a:r>
              <a:rPr sz="16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Ακρί</a:t>
            </a:r>
            <a:r>
              <a:rPr sz="16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βεια:</a:t>
            </a:r>
            <a:r>
              <a:rPr sz="16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Αυστηρή νομική ορολογία χωρίς πολυσημία.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99" y="3878609"/>
            <a:ext cx="9350477" cy="239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95"/>
              </a:lnSpc>
            </a:pPr>
            <a:r>
              <a:rPr sz="16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Συντακτική Πολυπλοκότητα:</a:t>
            </a:r>
            <a:r>
              <a:rPr sz="1600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Μακροπερίοδος λόγος, παθητική φωνή, ονοματοποίηση.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99" y="4575720"/>
            <a:ext cx="9350477" cy="239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95"/>
              </a:lnSpc>
            </a:pPr>
            <a:r>
              <a:rPr sz="16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Συστημική Συσχέτιση:</a:t>
            </a:r>
            <a:r>
              <a:rPr sz="1600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Αλληλεπίδραση ελληνικού και γερμανικού δικαίου.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28950"/>
            <a:ext cx="3505200" cy="176212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43400" y="3028950"/>
            <a:ext cx="3505200" cy="176212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77200" y="3028950"/>
            <a:ext cx="3505200" cy="176212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57575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latin typeface="Arial" panose="020B0604020202020204" pitchFamily="34" charset="0"/>
                <a:cs typeface="Arial" panose="020B0604020202020204" pitchFamily="34" charset="0"/>
              </a:rPr>
              <a:t>ΚΕΙΜΕΝΙΚΗ ΤΥΠΟΛΟΓΙΑ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661219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latin typeface="Arial" panose="020B0604020202020204" pitchFamily="34" charset="0"/>
                <a:cs typeface="Arial" panose="020B0604020202020204" pitchFamily="34" charset="0"/>
              </a:rPr>
              <a:t>Katharina Reiss: Κατηγοριοποίηση Κειμένων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25" y="3343275"/>
            <a:ext cx="854401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ΤΥΠΟΣ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629025"/>
            <a:ext cx="198656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Πληροφοριακό Κείμενο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4019550"/>
            <a:ext cx="31242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Μετάδοση πραγματολογικών στοιχείων και γεγονότων.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1525" y="3343275"/>
            <a:ext cx="854401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ΤΥΠΟΣ 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1525" y="3629025"/>
            <a:ext cx="1736950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Εκφραστικό Κείμενο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1525" y="4019550"/>
            <a:ext cx="325351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Έμφαση στην αισθητική μορφή και ύφος.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5325" y="3343275"/>
            <a:ext cx="174284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ΝΟΜΟΙ &amp; ΔΙΑΤΑΞΕΙΣ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5325" y="3629025"/>
            <a:ext cx="167398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Ενεργητικό Κείμενο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5325" y="4019550"/>
            <a:ext cx="31242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Πρόκληση άμεσης νομικής συμμόρφωσης.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1768113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latin typeface="Arial" panose="020B0604020202020204" pitchFamily="34" charset="0"/>
                <a:cs typeface="Arial" panose="020B0604020202020204" pitchFamily="34" charset="0"/>
              </a:rPr>
              <a:t>ΛΕΙΤΟΥΡΓΙΚΗ ΠΡΟΣΕΓΓΙΣΗ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04850"/>
            <a:ext cx="821372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latin typeface="Arial" panose="020B0604020202020204" pitchFamily="34" charset="0"/>
                <a:cs typeface="Arial" panose="020B0604020202020204" pitchFamily="34" charset="0"/>
              </a:rPr>
              <a:t>Hans J. Vermeer: Η Θεωρία του Σκοπού (Skopostheorie)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45656" y="3114675"/>
            <a:ext cx="2500685" cy="6924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sz="5400" b="1" i="0" u="none">
                <a:latin typeface="Arial" panose="020B0604020202020204" pitchFamily="34" charset="0"/>
                <a:cs typeface="Arial" panose="020B0604020202020204" pitchFamily="34" charset="0"/>
              </a:rPr>
              <a:t>Skopos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2899" y="3990975"/>
            <a:ext cx="578619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latin typeface="Arial" panose="020B0604020202020204" pitchFamily="34" charset="0"/>
                <a:cs typeface="Arial" panose="020B0604020202020204" pitchFamily="34" charset="0"/>
              </a:rPr>
              <a:t>Ο τελικός σκοπός καθορίζει τη μεταφραστική μέθοδο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18521" y="4400550"/>
            <a:ext cx="6554808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0" i="0" u="none">
                <a:latin typeface="Arial" panose="020B0604020202020204" pitchFamily="34" charset="0"/>
                <a:cs typeface="Arial" panose="020B0604020202020204" pitchFamily="34" charset="0"/>
              </a:rPr>
              <a:t>Ενημερωτική απόδοση διατάξεων ή παραγωγή ισότιμου εκτελεστού νομικού κειμένου.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24175"/>
            <a:ext cx="5334000" cy="1971675"/>
          </a:xfrm>
          <a:prstGeom prst="roundRect">
            <a:avLst>
              <a:gd name="adj" fmla="val 579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248400" y="2924175"/>
            <a:ext cx="5334000" cy="1971675"/>
          </a:xfrm>
          <a:prstGeom prst="roundRect">
            <a:avLst>
              <a:gd name="adj" fmla="val 579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457200"/>
            <a:ext cx="2709075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ΔΙΑΧΩΡΙΣΜΟΣ ΜΕΤΑΦΡΑΣΤΙΚΗΣ ΠΡΑΞΗΣ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709232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Christiane Nord: Τεκμηριωτική έναντι Οργανικής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238500"/>
            <a:ext cx="2639762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latin typeface="Arial" panose="020B0604020202020204" pitchFamily="34" charset="0"/>
                <a:cs typeface="Arial" panose="020B0604020202020204" pitchFamily="34" charset="0"/>
              </a:rPr>
              <a:t>Τεκμηριωτική (Documentary)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62725" y="3238500"/>
            <a:ext cx="2213748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latin typeface="Arial" panose="020B0604020202020204" pitchFamily="34" charset="0"/>
                <a:cs typeface="Arial" panose="020B0604020202020204" pitchFamily="34" charset="0"/>
              </a:rPr>
              <a:t>Οργανική (Instrumental)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3667125"/>
            <a:ext cx="4752840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latin typeface="Arial" panose="020B0604020202020204" pitchFamily="34" charset="0"/>
                <a:cs typeface="Arial" panose="020B0604020202020204" pitchFamily="34" charset="0"/>
              </a:rPr>
              <a:t>Στόχος:</a:t>
            </a:r>
            <a:r>
              <a:rPr sz="1500" b="0" i="0" u="none">
                <a:latin typeface="Arial" panose="020B0604020202020204" pitchFamily="34" charset="0"/>
                <a:cs typeface="Arial" panose="020B0604020202020204" pitchFamily="34" charset="0"/>
              </a:rPr>
              <a:t> Καταγραφή του πρωτότυπου νομικού κειμένου.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4010025"/>
            <a:ext cx="5217006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latin typeface="Arial" panose="020B0604020202020204" pitchFamily="34" charset="0"/>
                <a:cs typeface="Arial" panose="020B0604020202020204" pitchFamily="34" charset="0"/>
              </a:rPr>
              <a:t>Λειτουργία:</a:t>
            </a:r>
            <a:r>
              <a:rPr sz="1500" b="0" i="0" u="none">
                <a:latin typeface="Arial" panose="020B0604020202020204" pitchFamily="34" charset="0"/>
                <a:cs typeface="Arial" panose="020B0604020202020204" pitchFamily="34" charset="0"/>
              </a:rPr>
              <a:t> Πληροφόρηση αλλοδαπού παραλήπτη για νόμο.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4352925"/>
            <a:ext cx="4803944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latin typeface="Arial" panose="020B0604020202020204" pitchFamily="34" charset="0"/>
                <a:cs typeface="Arial" panose="020B0604020202020204" pitchFamily="34" charset="0"/>
              </a:rPr>
              <a:t>Εφαρμογή:</a:t>
            </a:r>
            <a:r>
              <a:rPr sz="1500" b="0" i="0" u="none">
                <a:latin typeface="Arial" panose="020B0604020202020204" pitchFamily="34" charset="0"/>
                <a:cs typeface="Arial" panose="020B0604020202020204" pitchFamily="34" charset="0"/>
              </a:rPr>
              <a:t> Μετάφραση ελληνικού ΦΕΚ για ενημέρωση.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62725" y="3667125"/>
            <a:ext cx="4089517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latin typeface="Arial" panose="020B0604020202020204" pitchFamily="34" charset="0"/>
                <a:cs typeface="Arial" panose="020B0604020202020204" pitchFamily="34" charset="0"/>
              </a:rPr>
              <a:t>Στόχος:</a:t>
            </a:r>
            <a:r>
              <a:rPr sz="1500" b="0" i="0" u="none">
                <a:latin typeface="Arial" panose="020B0604020202020204" pitchFamily="34" charset="0"/>
                <a:cs typeface="Arial" panose="020B0604020202020204" pitchFamily="34" charset="0"/>
              </a:rPr>
              <a:t> Παραγωγή ισότιμου νομικού εργαλείου.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2725" y="4010025"/>
            <a:ext cx="4476803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latin typeface="Arial" panose="020B0604020202020204" pitchFamily="34" charset="0"/>
                <a:cs typeface="Arial" panose="020B0604020202020204" pitchFamily="34" charset="0"/>
              </a:rPr>
              <a:t>Λειτουργία:</a:t>
            </a:r>
            <a:r>
              <a:rPr sz="1500" b="0" i="0" u="none">
                <a:latin typeface="Arial" panose="020B0604020202020204" pitchFamily="34" charset="0"/>
                <a:cs typeface="Arial" panose="020B0604020202020204" pitchFamily="34" charset="0"/>
              </a:rPr>
              <a:t> Άμεση νομική ισχύς στη γλώσσα-στόχο.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2725" y="4352925"/>
            <a:ext cx="5082097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latin typeface="Arial" panose="020B0604020202020204" pitchFamily="34" charset="0"/>
                <a:cs typeface="Arial" panose="020B0604020202020204" pitchFamily="34" charset="0"/>
              </a:rPr>
              <a:t>Εφαρμογή:</a:t>
            </a:r>
            <a:r>
              <a:rPr sz="1500" b="0" i="0" u="none">
                <a:latin typeface="Arial" panose="020B0604020202020204" pitchFamily="34" charset="0"/>
                <a:cs typeface="Arial" panose="020B0604020202020204" pitchFamily="34" charset="0"/>
              </a:rPr>
              <a:t> Ευρωπαϊκές οδηγίες και δίγλωσσες συμβάσεις.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00362"/>
            <a:ext cx="2600325" cy="2057400"/>
          </a:xfrm>
          <a:prstGeom prst="roundRect">
            <a:avLst>
              <a:gd name="adj" fmla="val 555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400425" y="2900362"/>
            <a:ext cx="2600325" cy="2057400"/>
          </a:xfrm>
          <a:prstGeom prst="roundRect">
            <a:avLst>
              <a:gd name="adj" fmla="val 555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91250" y="2900362"/>
            <a:ext cx="2600325" cy="2057400"/>
          </a:xfrm>
          <a:prstGeom prst="roundRect">
            <a:avLst>
              <a:gd name="adj" fmla="val 555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982075" y="2900362"/>
            <a:ext cx="2600325" cy="2057400"/>
          </a:xfrm>
          <a:prstGeom prst="roundRect">
            <a:avLst>
              <a:gd name="adj" fmla="val 555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713611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latin typeface="Arial" panose="020B0604020202020204" pitchFamily="34" charset="0"/>
                <a:cs typeface="Arial" panose="020B0604020202020204" pitchFamily="34" charset="0"/>
              </a:rPr>
              <a:t>ΛΕΙΤΟΥΡΓΙΚΗ ΤΥΠΟΛΟΓΙΑ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791748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latin typeface="Arial" panose="020B0604020202020204" pitchFamily="34" charset="0"/>
                <a:cs typeface="Arial" panose="020B0604020202020204" pitchFamily="34" charset="0"/>
              </a:rPr>
              <a:t>Christiane Nord: Οι 4 Κειμενικές Λειτουργίες στο Νόμο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3176587"/>
            <a:ext cx="1650580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ΚΥΡΙΑ ΛΕΙΤΟΥΡΓΙΑ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625" y="3405187"/>
            <a:ext cx="95378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Επικλητική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3748087"/>
            <a:ext cx="107240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(Appellative)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625" y="4024312"/>
            <a:ext cx="2295525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Επιβολή κανόνων δικαίου και κανονιστική συμμόρφωση.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00450" y="3176587"/>
            <a:ext cx="1338508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ΠΕΡΙΕΧΟΜΕΝΟ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00450" y="3405187"/>
            <a:ext cx="939103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Αναφορική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0450" y="3748087"/>
            <a:ext cx="104355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(Referential)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0450" y="4024312"/>
            <a:ext cx="2295525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Πραγματολογικές νομικές ορολογίες και πραγματικά περιστατικά.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91275" y="3176587"/>
            <a:ext cx="1021113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ΣΥΜΒΑΣΕΙΣ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1275" y="3405187"/>
            <a:ext cx="59631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Φατική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91275" y="3748087"/>
            <a:ext cx="65562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(Phatic)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91275" y="4024312"/>
            <a:ext cx="229552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Τυπικές διατάξεις έναρξης και κύρωσης νομοθετήματος.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2100" y="3176587"/>
            <a:ext cx="1441741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ΟΥΔΕΤΕΡΟΤΗΤΑ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2100" y="3405187"/>
            <a:ext cx="1024768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Εκφραστική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2100" y="3748087"/>
            <a:ext cx="106439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(Expressive)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2100" y="4024312"/>
            <a:ext cx="2295525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Σχεδόν απούσα λόγω απρόσωπης νομοθετικής φύσης.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209925"/>
            <a:ext cx="2628900" cy="1476375"/>
          </a:xfrm>
          <a:prstGeom prst="roundRect">
            <a:avLst>
              <a:gd name="adj" fmla="val 774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390900" y="3209925"/>
            <a:ext cx="2628900" cy="1476375"/>
          </a:xfrm>
          <a:prstGeom prst="roundRect">
            <a:avLst>
              <a:gd name="adj" fmla="val 774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72200" y="3209925"/>
            <a:ext cx="2628900" cy="1476375"/>
          </a:xfrm>
          <a:prstGeom prst="roundRect">
            <a:avLst>
              <a:gd name="adj" fmla="val 774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953500" y="3209925"/>
            <a:ext cx="2628900" cy="1476375"/>
          </a:xfrm>
          <a:prstGeom prst="roundRect">
            <a:avLst>
              <a:gd name="adj" fmla="val 774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787349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latin typeface="Arial" panose="020B0604020202020204" pitchFamily="34" charset="0"/>
                <a:cs typeface="Arial" panose="020B0604020202020204" pitchFamily="34" charset="0"/>
              </a:rPr>
              <a:t>ΜΕΘΟΔΟΛΟΓΙΑ ΑΝΑΛΥΣΗΣ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799552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latin typeface="Arial" panose="020B0604020202020204" pitchFamily="34" charset="0"/>
                <a:cs typeface="Arial" panose="020B0604020202020204" pitchFamily="34" charset="0"/>
              </a:rPr>
              <a:t>Christiane Nord: Στάδια Προ-μεταφραστικής Ανάλυσης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3448050"/>
            <a:ext cx="78707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ΒΗΜΑ 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625" y="3695700"/>
            <a:ext cx="1208985" cy="2192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Εξωκειμενικοί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4010025"/>
            <a:ext cx="23241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Πομπός, πρόθεση, αποδέκτης, δίαυλος, χρόνος.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0925" y="3448050"/>
            <a:ext cx="78707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ΒΗΜΑ 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90925" y="3695700"/>
            <a:ext cx="1297150" cy="2192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Ενδοκειμενικοί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90925" y="4010025"/>
            <a:ext cx="23241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Θέμα, δομή, λεξιλόγιο, συντακτικά μοτίβα.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2225" y="3448050"/>
            <a:ext cx="78707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ΒΗΜΑ 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72225" y="3695700"/>
            <a:ext cx="1213217" cy="2192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Εντολή (Brief)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2225" y="4010025"/>
            <a:ext cx="23241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Προσδιορισμός σκοπού και αναγκών παραλήπτη.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53525" y="3448050"/>
            <a:ext cx="78707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ΒΗΜΑ 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53525" y="3695700"/>
            <a:ext cx="1544910" cy="2192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Αρχή Αφοσίωσης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53525" y="4010025"/>
            <a:ext cx="23241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Δεσμευτική ισορροπία συντάκτη και αποδέκτη.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90875"/>
            <a:ext cx="3505200" cy="1438275"/>
          </a:xfrm>
          <a:prstGeom prst="roundRect">
            <a:avLst>
              <a:gd name="adj" fmla="val 794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43400" y="3190875"/>
            <a:ext cx="3505200" cy="1438275"/>
          </a:xfrm>
          <a:prstGeom prst="roundRect">
            <a:avLst>
              <a:gd name="adj" fmla="val 794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77200" y="3190875"/>
            <a:ext cx="3505200" cy="1438275"/>
          </a:xfrm>
          <a:prstGeom prst="roundRect">
            <a:avLst>
              <a:gd name="adj" fmla="val 794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2040623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latin typeface="Arial" panose="020B0604020202020204" pitchFamily="34" charset="0"/>
                <a:cs typeface="Arial" panose="020B0604020202020204" pitchFamily="34" charset="0"/>
              </a:rPr>
              <a:t>ΙΣΟΔΥΝΑΜΙΑ ΣΤΗ ΜΕΤΑΦΡΑΣΗ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741869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latin typeface="Arial" panose="020B0604020202020204" pitchFamily="34" charset="0"/>
                <a:cs typeface="Arial" panose="020B0604020202020204" pitchFamily="34" charset="0"/>
              </a:rPr>
              <a:t>Mona Baker: Επίπεδα Ισοδυναμίας στη Νομοθεσία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25" y="3505200"/>
            <a:ext cx="1429879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latin typeface="Arial" panose="020B0604020202020204" pitchFamily="34" charset="0"/>
                <a:cs typeface="Arial" panose="020B0604020202020204" pitchFamily="34" charset="0"/>
              </a:rPr>
              <a:t>Λεξικό Επίπεδο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857625"/>
            <a:ext cx="2908198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Απ</a:t>
            </a:r>
            <a:r>
              <a:rPr sz="1500" b="0" i="0" u="none" dirty="0" err="1">
                <a:latin typeface="Arial" panose="020B0604020202020204" pitchFamily="34" charset="0"/>
                <a:cs typeface="Arial" panose="020B0604020202020204" pitchFamily="34" charset="0"/>
              </a:rPr>
              <a:t>όδοση</a:t>
            </a:r>
            <a:r>
              <a:rPr sz="15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latin typeface="Arial" panose="020B0604020202020204" pitchFamily="34" charset="0"/>
                <a:cs typeface="Arial" panose="020B0604020202020204" pitchFamily="34" charset="0"/>
              </a:rPr>
              <a:t>όρων</a:t>
            </a:r>
            <a:r>
              <a:rPr sz="15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latin typeface="Arial" panose="020B0604020202020204" pitchFamily="34" charset="0"/>
                <a:cs typeface="Arial" panose="020B0604020202020204" pitchFamily="34" charset="0"/>
              </a:rPr>
              <a:t>χωρίς</a:t>
            </a:r>
            <a:r>
              <a:rPr sz="15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latin typeface="Arial" panose="020B0604020202020204" pitchFamily="34" charset="0"/>
                <a:cs typeface="Arial" panose="020B0604020202020204" pitchFamily="34" charset="0"/>
              </a:rPr>
              <a:t>άμεσο</a:t>
            </a:r>
            <a:r>
              <a:rPr sz="15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latin typeface="Arial" panose="020B0604020202020204" pitchFamily="34" charset="0"/>
                <a:cs typeface="Arial" panose="020B0604020202020204" pitchFamily="34" charset="0"/>
              </a:rPr>
              <a:t>ισοδύν</a:t>
            </a:r>
            <a:r>
              <a:rPr sz="15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αμο.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1525" y="3505200"/>
            <a:ext cx="1917192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latin typeface="Arial" panose="020B0604020202020204" pitchFamily="34" charset="0"/>
                <a:cs typeface="Arial" panose="020B0604020202020204" pitchFamily="34" charset="0"/>
              </a:rPr>
              <a:t>Γραμματικό Επίπεδο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1525" y="3857625"/>
            <a:ext cx="312420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latin typeface="Arial" panose="020B0604020202020204" pitchFamily="34" charset="0"/>
                <a:cs typeface="Arial" panose="020B0604020202020204" pitchFamily="34" charset="0"/>
              </a:rPr>
              <a:t>Προσαρμογή δεοντικής τροπικότητας στα γερμανικά.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5325" y="3505200"/>
            <a:ext cx="1724831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latin typeface="Arial" panose="020B0604020202020204" pitchFamily="34" charset="0"/>
                <a:cs typeface="Arial" panose="020B0604020202020204" pitchFamily="34" charset="0"/>
              </a:rPr>
              <a:t>Κειμενικό Επίπεδο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5325" y="3857625"/>
            <a:ext cx="312420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latin typeface="Arial" panose="020B0604020202020204" pitchFamily="34" charset="0"/>
                <a:cs typeface="Arial" panose="020B0604020202020204" pitchFamily="34" charset="0"/>
              </a:rPr>
              <a:t>Συνοχή και θεματική ροή νομικών παραγράφων.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100262"/>
            <a:ext cx="5257800" cy="3619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457200"/>
            <a:ext cx="1803379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latin typeface="Arial" panose="020B0604020202020204" pitchFamily="34" charset="0"/>
                <a:cs typeface="Arial" panose="020B0604020202020204" pitchFamily="34" charset="0"/>
              </a:rPr>
              <a:t>ΜΕΘΟΔΟΛΟΓΙΚΟ ΔΙΛΗΜΜΑ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704850"/>
            <a:ext cx="720434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latin typeface="Arial" panose="020B0604020202020204" pitchFamily="34" charset="0"/>
                <a:cs typeface="Arial" panose="020B0604020202020204" pitchFamily="34" charset="0"/>
              </a:rPr>
              <a:t>Peter Newmark: Σημασιολογική &amp; Επικοινωνιακή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4600" y="3195637"/>
            <a:ext cx="2759923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latin typeface="Arial" panose="020B0604020202020204" pitchFamily="34" charset="0"/>
                <a:cs typeface="Arial" panose="020B0604020202020204" pitchFamily="34" charset="0"/>
              </a:rPr>
              <a:t>Σημασιολογική Μετάφραση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600" y="3548062"/>
            <a:ext cx="4950842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latin typeface="Arial" panose="020B0604020202020204" pitchFamily="34" charset="0"/>
                <a:cs typeface="Arial" panose="020B0604020202020204" pitchFamily="34" charset="0"/>
              </a:rPr>
              <a:t>Αυστηρή προσήλωση στη σύνταξη και διατύπωση του νομοθέτη.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24600" y="4043362"/>
            <a:ext cx="2755434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latin typeface="Arial" panose="020B0604020202020204" pitchFamily="34" charset="0"/>
                <a:cs typeface="Arial" panose="020B0604020202020204" pitchFamily="34" charset="0"/>
              </a:rPr>
              <a:t>Επικοινωνιακή Μετάφραση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24600" y="4395787"/>
            <a:ext cx="442024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latin typeface="Arial" panose="020B0604020202020204" pitchFamily="34" charset="0"/>
                <a:cs typeface="Arial" panose="020B0604020202020204" pitchFamily="34" charset="0"/>
              </a:rPr>
              <a:t>Ομαλή ανάγνωση και φυσική λειτουργία στο δίκαιο-στόχο.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52712"/>
            <a:ext cx="10972800" cy="72390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3605212"/>
            <a:ext cx="10972800" cy="704850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4538662"/>
            <a:ext cx="10972800" cy="704850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835439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latin typeface="Arial" panose="020B0604020202020204" pitchFamily="34" charset="0"/>
                <a:cs typeface="Arial" panose="020B0604020202020204" pitchFamily="34" charset="0"/>
              </a:rPr>
              <a:t>ΣΥΓΚΡΙΤΙΚΗ ΝΟΜΟΤΕΧΝΙΚΗ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658218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latin typeface="Arial" panose="020B0604020202020204" pitchFamily="34" charset="0"/>
                <a:cs typeface="Arial" panose="020B0604020202020204" pitchFamily="34" charset="0"/>
              </a:rPr>
              <a:t>Συμβάσεις Νομοθετικής Σύνταξης (EL vs. DE)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2890837"/>
            <a:ext cx="208339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latin typeface="Arial" panose="020B0604020202020204" pitchFamily="34" charset="0"/>
                <a:cs typeface="Arial" panose="020B0604020202020204" pitchFamily="34" charset="0"/>
              </a:rPr>
              <a:t>Ελληνική Διατύπωση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93408" y="2914650"/>
            <a:ext cx="20518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1" i="0" u="none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2250" y="2890837"/>
            <a:ext cx="230261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latin typeface="Arial" panose="020B0604020202020204" pitchFamily="34" charset="0"/>
                <a:cs typeface="Arial" panose="020B0604020202020204" pitchFamily="34" charset="0"/>
              </a:rPr>
              <a:t>Γερμανική Νομοτεχνική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843337"/>
            <a:ext cx="355033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latin typeface="Arial" panose="020B0604020202020204" pitchFamily="34" charset="0"/>
                <a:cs typeface="Arial" panose="020B0604020202020204" pitchFamily="34" charset="0"/>
              </a:rPr>
              <a:t>Υποτακτική έγκριση («τιμωρείται με...»)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84546" y="3857625"/>
            <a:ext cx="102290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1" i="0" u="none">
                <a:latin typeface="Arial" panose="020B0604020202020204" pitchFamily="34" charset="0"/>
                <a:cs typeface="Arial" panose="020B0604020202020204" pitchFamily="34" charset="0"/>
              </a:rPr>
              <a:t>ΑΠΟΔΟΣΗ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7385" y="3852508"/>
            <a:ext cx="374237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 dirty="0" err="1">
                <a:latin typeface="Arial" panose="020B0604020202020204" pitchFamily="34" charset="0"/>
                <a:cs typeface="Arial" panose="020B0604020202020204" pitchFamily="34" charset="0"/>
              </a:rPr>
              <a:t>Οριστική</a:t>
            </a:r>
            <a:r>
              <a:rPr sz="16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i="0" u="none" dirty="0" err="1">
                <a:latin typeface="Arial" panose="020B0604020202020204" pitchFamily="34" charset="0"/>
                <a:cs typeface="Arial" panose="020B0604020202020204" pitchFamily="34" charset="0"/>
              </a:rPr>
              <a:t>ενεστώτ</a:t>
            </a:r>
            <a:r>
              <a:rPr sz="16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α («wird bestraft mit...»)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4776787"/>
            <a:ext cx="357950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latin typeface="Arial" panose="020B0604020202020204" pitchFamily="34" charset="0"/>
                <a:cs typeface="Arial" panose="020B0604020202020204" pitchFamily="34" charset="0"/>
              </a:rPr>
              <a:t>Άρθρο / Παράγραφος / Εδάφιο (Νόμος)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85370" y="4791075"/>
            <a:ext cx="62126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1" i="0" u="none">
                <a:latin typeface="Arial" panose="020B0604020202020204" pitchFamily="34" charset="0"/>
                <a:cs typeface="Arial" panose="020B0604020202020204" pitchFamily="34" charset="0"/>
              </a:rPr>
              <a:t>ΔΟΜΗ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7385" y="4781550"/>
            <a:ext cx="3063083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§ / Artikel / </a:t>
            </a:r>
            <a:r>
              <a:rPr sz="1600" b="0" i="0" u="none" dirty="0" err="1">
                <a:latin typeface="Arial" panose="020B0604020202020204" pitchFamily="34" charset="0"/>
                <a:cs typeface="Arial" panose="020B0604020202020204" pitchFamily="34" charset="0"/>
              </a:rPr>
              <a:t>Absatz</a:t>
            </a:r>
            <a:r>
              <a:rPr sz="16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 / Satz (</a:t>
            </a:r>
            <a:r>
              <a:rPr sz="1600" b="0" i="0" u="none" dirty="0" err="1">
                <a:latin typeface="Arial" panose="020B0604020202020204" pitchFamily="34" charset="0"/>
                <a:cs typeface="Arial" panose="020B0604020202020204" pitchFamily="34" charset="0"/>
              </a:rPr>
              <a:t>Gesetz</a:t>
            </a:r>
            <a:r>
              <a:rPr sz="1600" b="0" i="0" u="none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76550"/>
            <a:ext cx="5334000" cy="2066925"/>
          </a:xfrm>
          <a:prstGeom prst="roundRect">
            <a:avLst>
              <a:gd name="adj" fmla="val 552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248400" y="3009900"/>
            <a:ext cx="5334000" cy="1800225"/>
          </a:xfrm>
          <a:prstGeom prst="roundRect">
            <a:avLst>
              <a:gd name="adj" fmla="val 634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457200"/>
            <a:ext cx="1516441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latin typeface="Arial" panose="020B0604020202020204" pitchFamily="34" charset="0"/>
                <a:cs typeface="Arial" panose="020B0604020202020204" pitchFamily="34" charset="0"/>
              </a:rPr>
              <a:t>ΠΡΑΚΤΙΚΗ ΕΦΑΡΜΟΓΗ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815415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latin typeface="Arial" panose="020B0604020202020204" pitchFamily="34" charset="0"/>
                <a:cs typeface="Arial" panose="020B0604020202020204" pitchFamily="34" charset="0"/>
              </a:rPr>
              <a:t>Μελέτη Περίπτωσης: Μετάφραση Νομοθετικής Διάταξης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190875"/>
            <a:ext cx="2952411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ΕΛΛΗΝΙΚΟ ΠΡΩΤΟΤΥΠΟ (ΝΟΜΟΣ)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476625"/>
            <a:ext cx="5040630" cy="5150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«Η ισχύς του παρόντος νόμου αρχίζει από τη δημοσίευσή του στην Εφημερίδα της Κυβερνήσεως.»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4429125"/>
            <a:ext cx="438395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Τυπική καταληκτική διάταξη ελληνικών νομοθετημάτων.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62725" y="3324225"/>
            <a:ext cx="277447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ΓΕΡΜΑΝΙΚΗ ΑΠΟΔΟΣΗ ΣΤΟΧΟΣ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62725" y="3609975"/>
            <a:ext cx="5040630" cy="5121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1" i="0" u="none">
                <a:latin typeface="Arial" panose="020B0604020202020204" pitchFamily="34" charset="0"/>
                <a:cs typeface="Arial" panose="020B0604020202020204" pitchFamily="34" charset="0"/>
              </a:rPr>
              <a:t>«Dieses Gesetz tritt am Tage nach seiner Verkündung im Gesetzblatt in Kraft.»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62725" y="4295775"/>
            <a:ext cx="4321376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>
                <a:latin typeface="Arial" panose="020B0604020202020204" pitchFamily="34" charset="0"/>
                <a:cs typeface="Arial" panose="020B0604020202020204" pitchFamily="34" charset="0"/>
              </a:rPr>
              <a:t>Προσαρμογή στη γερμανική συνταγματική διατύπωση.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458938"/>
            <a:ext cx="10972800" cy="466129"/>
          </a:xfrm>
          <a:prstGeom prst="roundRect">
            <a:avLst>
              <a:gd name="adj" fmla="val 163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3058417"/>
            <a:ext cx="10972800" cy="466129"/>
          </a:xfrm>
          <a:prstGeom prst="roundRect">
            <a:avLst>
              <a:gd name="adj" fmla="val 163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3657897"/>
            <a:ext cx="10972800" cy="466129"/>
          </a:xfrm>
          <a:prstGeom prst="roundRect">
            <a:avLst>
              <a:gd name="adj" fmla="val 163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4257377"/>
            <a:ext cx="10972800" cy="466129"/>
          </a:xfrm>
          <a:prstGeom prst="roundRect">
            <a:avLst>
              <a:gd name="adj" fmla="val 163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600" y="4856857"/>
            <a:ext cx="10972800" cy="466129"/>
          </a:xfrm>
          <a:prstGeom prst="roundRect">
            <a:avLst>
              <a:gd name="adj" fmla="val 163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915542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3515022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4114502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4713982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" y="5313461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1628651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ΒΙΒΛΙΟΓΡΑΦΙΚΕΣ ΠΗΓΕΣ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04850"/>
            <a:ext cx="372319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Βιβλιογραφία Μαθήματος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2573238"/>
            <a:ext cx="10687050" cy="200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21"/>
              </a:lnSpc>
            </a:pPr>
            <a:r>
              <a:rPr sz="1275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Baker, M. (2018):</a:t>
            </a:r>
            <a:r>
              <a:rPr sz="1275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Other Words: A Coursebook on Translation (3rd ed.). London: Routledge.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" y="3172717"/>
            <a:ext cx="10687050" cy="200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21"/>
              </a:lnSpc>
            </a:pPr>
            <a:r>
              <a:rPr sz="1275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Newmark, P. (1988):</a:t>
            </a:r>
            <a:r>
              <a:rPr sz="1275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Textbook of Translation. New York: Prentice Hall.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" y="3772197"/>
            <a:ext cx="10687050" cy="200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21"/>
              </a:lnSpc>
            </a:pPr>
            <a:r>
              <a:rPr sz="1275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Nord, C. (2005):</a:t>
            </a:r>
            <a:r>
              <a:rPr sz="1275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Text Analysis in Translation: Theory, Methodology, and Didactic Application. Amsterdam: Rodopi.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" y="4371677"/>
            <a:ext cx="10687050" cy="200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21"/>
              </a:lnSpc>
            </a:pPr>
            <a:r>
              <a:rPr sz="1275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Reiss, K. (2000):</a:t>
            </a:r>
            <a:r>
              <a:rPr sz="1275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Translation Criticism: The Potentials and Limitations. Manchester: St. Jerome.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4971157"/>
            <a:ext cx="10687050" cy="200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21"/>
              </a:lnSpc>
            </a:pPr>
            <a:r>
              <a:rPr sz="1275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Reiss, K. &amp; Vermeer, H. J. (1984):</a:t>
            </a:r>
            <a:r>
              <a:rPr sz="1275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Grundlegung einer allgemeinen Translationstheorie. Tübingen: Niemeyer.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602</Words>
  <Application>Microsoft Office PowerPoint</Application>
  <PresentationFormat>Ευρεία οθόνη</PresentationFormat>
  <Paragraphs>106</Paragraphs>
  <Slides>12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5" baseType="lpstr">
      <vt:lpstr>Calibri</vt:lpstr>
      <vt:lpstr>Arial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stavroula vraila</dc:creator>
  <cp:keywords/>
  <dc:description>generated using python-pptx</dc:description>
  <cp:lastModifiedBy>STAVROULA PARASKEVI VRAILA</cp:lastModifiedBy>
  <cp:revision>3</cp:revision>
  <dcterms:created xsi:type="dcterms:W3CDTF">2013-01-27T09:14:16Z</dcterms:created>
  <dcterms:modified xsi:type="dcterms:W3CDTF">2026-10-15T15:10:23Z</dcterms:modified>
  <cp:category/>
</cp:coreProperties>
</file>