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62" r:id="rId8"/>
    <p:sldId id="261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1B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Μεσαίο στυλ 1 - Έμφαση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4708177"/>
            <a:ext cx="609600" cy="28575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2121247"/>
            <a:ext cx="2551083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ΜΆΘΗΜΑ 1 • ΕΙΣΑΓΩΓΙΚΉ ΔΙΆΛΕΞΗ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464147"/>
            <a:ext cx="8901112" cy="11541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484"/>
              </a:lnSpc>
            </a:pPr>
            <a:r>
              <a:rPr sz="39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Θεωρητικά Θεμέλια Ειδικής &amp; Νομικής Μετάφρασης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831877"/>
            <a:ext cx="65722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Συγκριτικό δίκαιο, έννομη τάξη και η σύγχρονη πρόκληση της Τεχνητής Νοημοσύνης (DE → EL)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336527"/>
            <a:ext cx="5105400" cy="2184945"/>
          </a:xfrm>
          <a:prstGeom prst="roundRect">
            <a:avLst>
              <a:gd name="adj" fmla="val 523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324600" y="2336527"/>
            <a:ext cx="5105400" cy="2184945"/>
          </a:xfrm>
          <a:prstGeom prst="roundRect">
            <a:avLst>
              <a:gd name="adj" fmla="val 523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533400"/>
            <a:ext cx="2721579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ΕΠΙΣΤΗΜΟΛΟΓ</a:t>
            </a:r>
            <a:r>
              <a:rPr lang="el-GR" sz="14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</a:t>
            </a:r>
            <a:r>
              <a:rPr sz="14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 ΤΗΣ ΓΛ</a:t>
            </a:r>
            <a:r>
              <a:rPr lang="el-GR" sz="14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Ω</a:t>
            </a:r>
            <a:r>
              <a:rPr sz="14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ΣΣΑΣ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771525"/>
            <a:ext cx="4136389" cy="4154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Κοινή vs. Ειδική Γλώσσα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4900" y="2679427"/>
            <a:ext cx="3569760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Κοινή Γλώσσα (Gemeinsprache)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4900" y="3127102"/>
            <a:ext cx="3352969" cy="2509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Πολυσημία:</a:t>
            </a:r>
            <a:r>
              <a:rPr sz="1350" b="0" i="0" u="none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Πολλαπλές δυνατές ερμηνείες.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4900" y="3515692"/>
            <a:ext cx="3754489" cy="2509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Συμφραζόμενα:</a:t>
            </a:r>
            <a:r>
              <a:rPr sz="1350" b="0" i="0" u="none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Υφολογική ελευθερία έκφρασης.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4900" y="3904282"/>
            <a:ext cx="3680559" cy="2509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Λειτουργία:</a:t>
            </a:r>
            <a:r>
              <a:rPr sz="1350" b="0" i="0" u="none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Καθημερινή κοινωνική επικοινωνία.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67500" y="2679427"/>
            <a:ext cx="3184911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Ειδικός Λόγος (Fachsprache)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67500" y="3127102"/>
            <a:ext cx="3689087" cy="2509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Μονοσημία:</a:t>
            </a:r>
            <a:r>
              <a:rPr sz="1350" b="0" i="0" u="none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Αυστηρή εννοιολογική οριοθέτηση.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67500" y="3515692"/>
            <a:ext cx="3655937" cy="2509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Τυποποίηση:</a:t>
            </a:r>
            <a:r>
              <a:rPr sz="1350" b="0" i="0" u="none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Καθιερωμένες κειμενικές νόρμες.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0" y="3904282"/>
            <a:ext cx="3487621" cy="2509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Οικονομία:</a:t>
            </a:r>
            <a:r>
              <a:rPr sz="1350" b="0" i="0" u="none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Μέγιστη εννοιολογική πυκνότητα.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681287"/>
            <a:ext cx="3378249" cy="1847850"/>
          </a:xfrm>
          <a:prstGeom prst="roundRect">
            <a:avLst>
              <a:gd name="adj" fmla="val 618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406949" y="2681287"/>
            <a:ext cx="3378249" cy="1847850"/>
          </a:xfrm>
          <a:prstGeom prst="roundRect">
            <a:avLst>
              <a:gd name="adj" fmla="val 618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051899" y="2681287"/>
            <a:ext cx="3378249" cy="1847850"/>
          </a:xfrm>
          <a:prstGeom prst="roundRect">
            <a:avLst>
              <a:gd name="adj" fmla="val 618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2986087"/>
            <a:ext cx="333375" cy="2667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649" y="2986087"/>
            <a:ext cx="200025" cy="2667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8599" y="2986087"/>
            <a:ext cx="333375" cy="266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0" y="533400"/>
            <a:ext cx="3092898" cy="20005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ΜΟΝΤ</a:t>
            </a:r>
            <a:r>
              <a:rPr lang="el-GR"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</a:t>
            </a:r>
            <a:r>
              <a:rPr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ΛΟ ΕΠΙΚΟΙΝΩΝ</a:t>
            </a:r>
            <a:r>
              <a:rPr lang="el-GR"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</a:t>
            </a:r>
            <a:r>
              <a:rPr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ΑΣ HOFFMANN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771525"/>
            <a:ext cx="5466240" cy="4154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Επίπεδα Εξειδίκευσης του Λόγου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8700" y="3443287"/>
            <a:ext cx="2021707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Ειδικός προς Ειδικό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8700" y="3824287"/>
            <a:ext cx="2940099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Απόλυτη θεωρητική ορολογική πυκνότητα.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49" y="3443287"/>
            <a:ext cx="2393604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Ειδικός προς Ημι-ειδικό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49" y="3824287"/>
            <a:ext cx="2940099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Επαγγελματική εφαρμογή σε πρακτικά δικόγραφα.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99" y="3443287"/>
            <a:ext cx="1975797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Ειδικός προς Κοινό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99" y="3824287"/>
            <a:ext cx="2940099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Επεξηγηματική εκλαΐκευση εννοιών δικαίου.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1999" y="630215"/>
            <a:ext cx="3764509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ΕΠΑΓΓΕΛΜΑΤΙΚ</a:t>
            </a:r>
            <a:r>
              <a:rPr lang="el-GR" sz="14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sz="14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ΠΛΑ</a:t>
            </a:r>
            <a:r>
              <a:rPr lang="el-GR" sz="14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</a:t>
            </a:r>
            <a:r>
              <a:rPr sz="14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ΣΙΑ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1999" y="868340"/>
            <a:ext cx="8590358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Πρότυ</a:t>
            </a:r>
            <a:r>
              <a:rPr sz="27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 EMT &amp; ISO 17100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1999" y="2980432"/>
            <a:ext cx="10191135" cy="26571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6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EMT (Ευρωπαϊκή Επιτροπή):</a:t>
            </a:r>
            <a:r>
              <a:rPr sz="160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Καθορίζει το ακαδημαϊκό προφίλ δεξιοτήτων του σύγχρονου μεταφραστή.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1999" y="3681412"/>
            <a:ext cx="10191135" cy="26571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6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 17100:</a:t>
            </a:r>
            <a:r>
              <a:rPr sz="160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Διεθνές βιομηχανικό πρότυπο πιστοποίησης διαδικασιών και ποιότητας υπηρεσιών.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1999" y="4382392"/>
            <a:ext cx="10191135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Αρχή των 4 Ματιών: Υποχρεωτική αναθεώρηση από δεύτερο ειδικό.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12077" y="2505075"/>
            <a:ext cx="3367846" cy="20005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ΕΠΙΤΕΛΕΣΤΙΚ</a:t>
            </a:r>
            <a:r>
              <a:rPr lang="el-GR"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</a:t>
            </a:r>
            <a:r>
              <a:rPr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ΔΙ</a:t>
            </a:r>
            <a:r>
              <a:rPr lang="el-GR"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ΣΤΑΣΗ ΤΟΥ ΔΙΚΑ</a:t>
            </a:r>
            <a:r>
              <a:rPr lang="el-GR"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</a:t>
            </a:r>
            <a:r>
              <a:rPr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2895600"/>
            <a:ext cx="11430000" cy="990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900"/>
              </a:lnSpc>
            </a:pPr>
            <a:r>
              <a:rPr sz="3000" b="0" i="1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«Ο </a:t>
            </a:r>
            <a:r>
              <a:rPr sz="3000" b="0" i="1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νομικός</a:t>
            </a:r>
            <a:r>
              <a:rPr sz="3000" b="0" i="1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000" b="0" i="1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λόγος</a:t>
            </a:r>
            <a:r>
              <a:rPr sz="3000" b="0" i="1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000" b="0" i="1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δεν</a:t>
            </a:r>
            <a:r>
              <a:rPr sz="3000" b="0" i="1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π</a:t>
            </a:r>
            <a:r>
              <a:rPr sz="3000" b="0" i="1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εριγράφει</a:t>
            </a:r>
            <a:r>
              <a:rPr sz="3000" b="0" i="1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απ</a:t>
            </a:r>
            <a:r>
              <a:rPr sz="3000" b="0" i="1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λώς</a:t>
            </a:r>
            <a:r>
              <a:rPr sz="3000" b="0" i="1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000" b="0" i="1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μι</a:t>
            </a:r>
            <a:r>
              <a:rPr sz="3000" b="0" i="1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 πραγματικότητα· παράγει άμεσα έννομα αποτελέσματα.»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10631" y="4152900"/>
            <a:ext cx="5970737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Επιτελεστική Γλώσσα • Θέσπιση δικαιωμάτων, υποχρεώσεων και ακυροτήτων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Πίνακας 3">
            <a:extLst>
              <a:ext uri="{FF2B5EF4-FFF2-40B4-BE49-F238E27FC236}">
                <a16:creationId xmlns:a16="http://schemas.microsoft.com/office/drawing/2014/main" id="{7474B3AD-A4DD-8803-72B4-56339AE27E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802029"/>
              </p:ext>
            </p:extLst>
          </p:nvPr>
        </p:nvGraphicFramePr>
        <p:xfrm>
          <a:off x="1507066" y="1649280"/>
          <a:ext cx="9177867" cy="4535540"/>
        </p:xfrm>
        <a:graphic>
          <a:graphicData uri="http://schemas.openxmlformats.org/drawingml/2006/table">
            <a:tbl>
              <a:tblPr>
                <a:tableStyleId>{B301B821-A1FF-4177-AEE7-76D212191A09}</a:tableStyleId>
              </a:tblPr>
              <a:tblGrid>
                <a:gridCol w="3059289">
                  <a:extLst>
                    <a:ext uri="{9D8B030D-6E8A-4147-A177-3AD203B41FA5}">
                      <a16:colId xmlns:a16="http://schemas.microsoft.com/office/drawing/2014/main" val="2170209090"/>
                    </a:ext>
                  </a:extLst>
                </a:gridCol>
                <a:gridCol w="3059289">
                  <a:extLst>
                    <a:ext uri="{9D8B030D-6E8A-4147-A177-3AD203B41FA5}">
                      <a16:colId xmlns:a16="http://schemas.microsoft.com/office/drawing/2014/main" val="4101675127"/>
                    </a:ext>
                  </a:extLst>
                </a:gridCol>
                <a:gridCol w="3059289">
                  <a:extLst>
                    <a:ext uri="{9D8B030D-6E8A-4147-A177-3AD203B41FA5}">
                      <a16:colId xmlns:a16="http://schemas.microsoft.com/office/drawing/2014/main" val="341928825"/>
                    </a:ext>
                  </a:extLst>
                </a:gridCol>
              </a:tblGrid>
              <a:tr h="547094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el-GR" sz="15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Κριτήριο Σύγκρισης</a:t>
                      </a:r>
                      <a:endParaRPr lang="el-GR" sz="150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604" marR="74604" marT="49736" marB="49736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el-GR" sz="15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Ηπειρωτικό Δίκαιο (Civil Law / Kontinentales Recht)</a:t>
                      </a:r>
                      <a:endParaRPr lang="el-GR" sz="150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604" marR="74604" marT="49736" marB="49736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el-GR" sz="15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Κοινό Δίκαιο (Common Law / Fallrecht)</a:t>
                      </a:r>
                      <a:endParaRPr lang="el-GR" sz="150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604" marR="74604" marT="49736" marB="49736" anchor="ctr"/>
                </a:tc>
                <a:extLst>
                  <a:ext uri="{0D108BD9-81ED-4DB2-BD59-A6C34878D82A}">
                    <a16:rowId xmlns:a16="http://schemas.microsoft.com/office/drawing/2014/main" val="879694271"/>
                  </a:ext>
                </a:extLst>
              </a:tr>
              <a:tr h="994717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el-GR" sz="15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Γεωγραφική / Ιστορική Εξάπλωση</a:t>
                      </a:r>
                      <a:endParaRPr lang="el-GR" sz="150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604" marR="74604" marT="49736" marB="49736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el-GR" sz="15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Γερμανία, Ελλάδα, Γαλλία, Ιταλία, σχεδόν όλη η ηπειρωτική Ευρώπη (Ρωμαϊκή ρίζα).</a:t>
                      </a:r>
                      <a:endParaRPr lang="el-GR" sz="150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604" marR="74604" marT="49736" marB="49736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el-GR" sz="15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Ηνωμένο Βασίλειο, ΗΠΑ, Καναδάς, Αυστραλία (Αγγλοσαξονική παράδοση).</a:t>
                      </a:r>
                      <a:endParaRPr lang="el-GR" sz="150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604" marR="74604" marT="49736" marB="49736" anchor="ctr"/>
                </a:tc>
                <a:extLst>
                  <a:ext uri="{0D108BD9-81ED-4DB2-BD59-A6C34878D82A}">
                    <a16:rowId xmlns:a16="http://schemas.microsoft.com/office/drawing/2014/main" val="3162148951"/>
                  </a:ext>
                </a:extLst>
              </a:tr>
              <a:tr h="994717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el-GR" sz="15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Πρωταρχική Πηγή Δικαίου</a:t>
                      </a:r>
                      <a:endParaRPr lang="el-GR" sz="150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604" marR="74604" marT="49736" marB="49736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el-GR" sz="15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Γραπτός νόμος και Κώδικες (π.χ. BGB, Ελληνικός ΑΚ, Ποινικός Κώδικας).</a:t>
                      </a:r>
                      <a:endParaRPr lang="el-GR" sz="150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604" marR="74604" marT="49736" marB="49736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el-GR" sz="15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Δικαστικό προηγούμενο / Νομολογία (Case Law, Precedents).</a:t>
                      </a:r>
                      <a:endParaRPr lang="el-GR" sz="150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604" marR="74604" marT="49736" marB="49736" anchor="ctr"/>
                </a:tc>
                <a:extLst>
                  <a:ext uri="{0D108BD9-81ED-4DB2-BD59-A6C34878D82A}">
                    <a16:rowId xmlns:a16="http://schemas.microsoft.com/office/drawing/2014/main" val="1666148158"/>
                  </a:ext>
                </a:extLst>
              </a:tr>
              <a:tr h="994717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el-GR" sz="15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Ρόλος του Δικαστή</a:t>
                      </a:r>
                      <a:endParaRPr lang="el-GR" sz="150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604" marR="74604" marT="49736" marB="49736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el-GR" sz="15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Ερμηνεύει και εφαρμόζει τον ήδη θεσπισμένο κανόνα δικαίου στα πραγματικά περιστατικά.</a:t>
                      </a:r>
                      <a:endParaRPr lang="el-GR" sz="150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604" marR="74604" marT="49736" marB="49736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el-GR" sz="15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Δημιουργεί δίκαιο μέσα από τις αποφάσεις του (Judge-made law).</a:t>
                      </a:r>
                      <a:endParaRPr lang="el-GR" sz="150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604" marR="74604" marT="49736" marB="49736" anchor="ctr"/>
                </a:tc>
                <a:extLst>
                  <a:ext uri="{0D108BD9-81ED-4DB2-BD59-A6C34878D82A}">
                    <a16:rowId xmlns:a16="http://schemas.microsoft.com/office/drawing/2014/main" val="2485497639"/>
                  </a:ext>
                </a:extLst>
              </a:tr>
              <a:tr h="994717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el-GR" sz="1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Δομή &amp; Ύφος Κειμένων</a:t>
                      </a:r>
                      <a:endParaRPr lang="el-GR" sz="1500" dirty="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604" marR="74604" marT="49736" marB="49736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el-GR" sz="15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Συστηματική, αφηρημένη, γενική και δογματικά οργανωμένη διατύπωση.</a:t>
                      </a:r>
                      <a:endParaRPr lang="el-GR" sz="150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604" marR="74604" marT="49736" marB="49736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el-GR" sz="1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Εμπειρική, περιπτωσιολογική, εξαιρετικά εκτενής και αναλυτική περιγραφή.</a:t>
                      </a:r>
                      <a:endParaRPr lang="el-GR" sz="1500" dirty="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604" marR="74604" marT="49736" marB="49736" anchor="ctr"/>
                </a:tc>
                <a:extLst>
                  <a:ext uri="{0D108BD9-81ED-4DB2-BD59-A6C34878D82A}">
                    <a16:rowId xmlns:a16="http://schemas.microsoft.com/office/drawing/2014/main" val="175043979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FA7AB24-4064-DCDB-D0EC-2D955FE02D7B}"/>
              </a:ext>
            </a:extLst>
          </p:cNvPr>
          <p:cNvSpPr txBox="1"/>
          <p:nvPr/>
        </p:nvSpPr>
        <p:spPr>
          <a:xfrm>
            <a:off x="997145" y="956004"/>
            <a:ext cx="9765089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l-G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Ηπειρωτικό Δίκαιο (Civil Law) </a:t>
            </a:r>
            <a:r>
              <a:rPr lang="el-G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el-G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Κοινό Δίκαιο (Common Law)</a:t>
            </a:r>
            <a:endParaRPr sz="2400" b="1" i="0" u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FA2388-7EE7-3BD6-B2CA-EB299BEF8562}"/>
              </a:ext>
            </a:extLst>
          </p:cNvPr>
          <p:cNvSpPr txBox="1"/>
          <p:nvPr/>
        </p:nvSpPr>
        <p:spPr>
          <a:xfrm>
            <a:off x="997145" y="621534"/>
            <a:ext cx="4226641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l-G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ΣΥΣΤΗΜΑΤΑ ΔΙΚΑΙΟΥ</a:t>
            </a:r>
            <a:endParaRPr sz="1400" b="1" i="0" u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589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7145" y="621534"/>
            <a:ext cx="4226641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ΣΥΓΚΡΙΤΙΚ</a:t>
            </a:r>
            <a:r>
              <a:rPr lang="el-G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</a:t>
            </a:r>
            <a:r>
              <a:rPr sz="14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Δ</a:t>
            </a:r>
            <a:r>
              <a:rPr lang="el-GR" sz="14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</a:t>
            </a:r>
            <a:r>
              <a:rPr sz="14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ΚΑΙΟ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7145" y="956004"/>
            <a:ext cx="9765089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Συστημική</a:t>
            </a:r>
            <a:r>
              <a:rPr sz="24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Εξάρτηση</a:t>
            </a:r>
            <a:r>
              <a:rPr sz="24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sz="2400" b="1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Systemgebundenheit</a:t>
            </a:r>
            <a:r>
              <a:rPr sz="24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7145" y="2497101"/>
            <a:ext cx="10781900" cy="2725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</a:t>
            </a:r>
            <a:r>
              <a:rPr b="1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ουσί</a:t>
            </a:r>
            <a:r>
              <a:rPr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 καθολικού σημείου:</a:t>
            </a:r>
            <a:r>
              <a:rPr b="0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Το δίκαιο δεν υφίσταται ανεξάρτητα από την εθνική έννομη τάξη.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7145" y="3198082"/>
            <a:ext cx="10781900" cy="2725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1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Κοινή</a:t>
            </a:r>
            <a:r>
              <a:rPr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ηπ</a:t>
            </a:r>
            <a:r>
              <a:rPr b="1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ειρωτική</a:t>
            </a:r>
            <a:r>
              <a:rPr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ρίζ</a:t>
            </a:r>
            <a:r>
              <a:rPr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α:</a:t>
            </a:r>
            <a:r>
              <a:rPr b="0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Γερμανία και Ελλάδα μοιράζονται τη ρωμαιογερμανική παράδοση (Civil Law).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7145" y="3899062"/>
            <a:ext cx="10781900" cy="2725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Αυτόνομες έννοιες:</a:t>
            </a:r>
            <a:r>
              <a:rPr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Κάθε σύστημα ορίζει αποκλειστικά τα δικά του έννομα αποτελέσματα.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9776" y="2600325"/>
            <a:ext cx="3378249" cy="1657350"/>
          </a:xfrm>
          <a:prstGeom prst="roundRect">
            <a:avLst>
              <a:gd name="adj" fmla="val 689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334725" y="2600325"/>
            <a:ext cx="3378249" cy="1657350"/>
          </a:xfrm>
          <a:prstGeom prst="roundRect">
            <a:avLst>
              <a:gd name="adj" fmla="val 689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979675" y="2600325"/>
            <a:ext cx="3378249" cy="1657350"/>
          </a:xfrm>
          <a:prstGeom prst="roundRect">
            <a:avLst>
              <a:gd name="adj" fmla="val 689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33400"/>
            <a:ext cx="3251916" cy="20005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ΣΥΝΤΑΚΤΙΚ</a:t>
            </a:r>
            <a:r>
              <a:rPr lang="el-GR"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</a:t>
            </a:r>
            <a:r>
              <a:rPr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ΔΟΜΗ </a:t>
            </a:r>
            <a:r>
              <a:rPr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(RECHTSSPRACHE)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771525"/>
            <a:ext cx="7221721" cy="4154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Γνωρίσμ</a:t>
            </a:r>
            <a:r>
              <a:rPr sz="27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ατα του Γερμανικού Νομικού Λόγου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6476" y="2905125"/>
            <a:ext cx="3087104" cy="5078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Ονοματικός Τρόπος (Nominalstil)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6476" y="3552825"/>
            <a:ext cx="2940099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Πύκνωση νοήματος μέσω ρηματικών ουσιαστικών.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01425" y="2905125"/>
            <a:ext cx="3087104" cy="5078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Σύνθετα Ουσιαστικά (Komposita)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01425" y="3552825"/>
            <a:ext cx="2940099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Μονολεκτική απόδοση πολυεπίπεδων θεσμών.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46375" y="2905125"/>
            <a:ext cx="3087104" cy="5078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Απρόσωπη Διατύπωση (Passiv)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46375" y="3552825"/>
            <a:ext cx="2940099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Κανονιστική αντικειμενικότητα χωρίς υποκειμενικότητα.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720156"/>
            <a:ext cx="3403550" cy="1666875"/>
          </a:xfrm>
          <a:prstGeom prst="roundRect">
            <a:avLst>
              <a:gd name="adj" fmla="val 6857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394150" y="2720156"/>
            <a:ext cx="3403550" cy="1666875"/>
          </a:xfrm>
          <a:prstGeom prst="roundRect">
            <a:avLst>
              <a:gd name="adj" fmla="val 6857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026450" y="2717698"/>
            <a:ext cx="3403550" cy="1666875"/>
          </a:xfrm>
          <a:prstGeom prst="roundRect">
            <a:avLst>
              <a:gd name="adj" fmla="val 6857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33400"/>
            <a:ext cx="4659224" cy="20005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ΕΝΝΟΙΟΛΟΓΙΚ</a:t>
            </a:r>
            <a:r>
              <a:rPr lang="el-GR"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</a:t>
            </a:r>
            <a:r>
              <a:rPr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ΑΣΥΜΜΕΤΡ</a:t>
            </a:r>
            <a:r>
              <a:rPr lang="el-GR"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</a:t>
            </a:r>
            <a:r>
              <a:rPr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 (BEGRIFFSINKONGRUENZ)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771525"/>
            <a:ext cx="6013056" cy="4154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Βαθμοί Μεταφραστικής Ισοδυναμίας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3024956"/>
            <a:ext cx="304160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B453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ΒΑΘΜΟΣ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22750" y="3024956"/>
            <a:ext cx="304160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B453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ΒΑΘΜΟΣ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55050" y="3022498"/>
            <a:ext cx="304160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B453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ΒΑΘΜΟΣ 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0600" y="3301181"/>
            <a:ext cx="1981312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Πλήρης Ισοδυναμία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600" y="3682181"/>
            <a:ext cx="30416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Απόλυτη ταύτιση νομικού περιεχομένου.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750" y="3301181"/>
            <a:ext cx="1926810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Μερική Ισοδυναμία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750" y="3682181"/>
            <a:ext cx="30416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Σύγκλιση με ουσιώδεις εννοιολογικές αποκλίσεις.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55050" y="3298723"/>
            <a:ext cx="1459246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Απόλυτο Κενό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55050" y="3679723"/>
            <a:ext cx="30416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Πλήρης απουσία αντίστοιχου θεσμού στόχου.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2909808"/>
            <a:ext cx="381000" cy="19050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32250" y="2909808"/>
            <a:ext cx="381000" cy="19050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102500" y="2909808"/>
            <a:ext cx="381000" cy="19050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33400"/>
            <a:ext cx="2220736" cy="20005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ΜΕΘΟΔΟΛΟΓ</a:t>
            </a:r>
            <a:r>
              <a:rPr lang="el-GR"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ΙΑ </a:t>
            </a:r>
            <a:r>
              <a:rPr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</a:t>
            </a:r>
            <a:r>
              <a:rPr lang="el-GR"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</a:t>
            </a:r>
            <a:r>
              <a:rPr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ΔΟΣΗΣ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771525"/>
            <a:ext cx="6252161" cy="4154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Στρατηγικές Διαχείρισης Ασυμμετρίας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081258"/>
            <a:ext cx="2645981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Λειτουργική Ισοδυναμία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490833"/>
            <a:ext cx="34226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Αναζήτηση θεσμού με ταυτόσημο νομικό αποτέλεσμα.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32250" y="3081258"/>
            <a:ext cx="3223959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Θεωρία του Σκοπού (Skopos)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2250" y="3490833"/>
            <a:ext cx="34226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Καθορισμός στρατηγικής βάσει τελικού παραλήπτη.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500" y="3081258"/>
            <a:ext cx="2514535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Περιγραφική Απόδοση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02500" y="3490833"/>
            <a:ext cx="34226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Επεξηγηματική απόδοση και υποσημειώσεις μεταφραστή.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628007"/>
            <a:ext cx="5105400" cy="2659260"/>
          </a:xfrm>
          <a:prstGeom prst="roundRect">
            <a:avLst>
              <a:gd name="adj" fmla="val 429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324600" y="2480369"/>
            <a:ext cx="5105400" cy="2954535"/>
          </a:xfrm>
          <a:prstGeom prst="roundRect">
            <a:avLst>
              <a:gd name="adj" fmla="val 386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533400"/>
            <a:ext cx="1782539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l-GR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</a:t>
            </a:r>
            <a:r>
              <a:rPr sz="105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ΓΧΡΟΝΕΣ ΤΕΧΝΟΛΟΓ</a:t>
            </a:r>
            <a:r>
              <a:rPr lang="el-GR" sz="105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</a:t>
            </a:r>
            <a:r>
              <a:rPr sz="105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771525"/>
            <a:ext cx="6248185" cy="4154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Τεχνητή Νοημοσύνη &amp; Νομικός Λόγος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4900" y="2970907"/>
            <a:ext cx="3831049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Μεγάλα Γλωσσικά Μοντέλα (LLMs)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4900" y="3418582"/>
            <a:ext cx="45148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Στατιστική συσχέτιση:</a:t>
            </a:r>
            <a:r>
              <a:rPr sz="1350" b="0" i="0" u="none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Πρόβλεψη της πιθανότερης επόμενης λέξης.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4900" y="4081462"/>
            <a:ext cx="45148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Γλωσσική ευχέρεια:</a:t>
            </a:r>
            <a:r>
              <a:rPr sz="1350" b="0" i="0" u="none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Άψογη συντακτική επιφάνεια κειμένου.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4900" y="4744342"/>
            <a:ext cx="3551293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B453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Απουσία κατανόησης εννόμων συνεπειών.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67500" y="2823269"/>
            <a:ext cx="4740592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Ανθρώπινος Μεταφραστής (Sachkompetenz)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67500" y="3566219"/>
            <a:ext cx="45148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Δογματική ανάλυση:</a:t>
            </a:r>
            <a:r>
              <a:rPr sz="1350" b="0" i="0" u="none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Κατανόηση των νομικών συλλογισμών.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67500" y="4229100"/>
            <a:ext cx="45148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Συστημική ευθύνη:</a:t>
            </a:r>
            <a:r>
              <a:rPr sz="1350" b="0" i="0" u="none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Επαλήθευση ισχύοντος δικαίου και νομολογίας.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67500" y="4891980"/>
            <a:ext cx="3987951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Αποκλειστικός νομικός υπεύθυνος του κειμένου.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37555" y="2600325"/>
            <a:ext cx="3378249" cy="1657350"/>
          </a:xfrm>
          <a:prstGeom prst="roundRect">
            <a:avLst>
              <a:gd name="adj" fmla="val 689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382504" y="2733675"/>
            <a:ext cx="3378249" cy="1390650"/>
          </a:xfrm>
          <a:prstGeom prst="roundRect">
            <a:avLst>
              <a:gd name="adj" fmla="val 821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027454" y="2733675"/>
            <a:ext cx="3378249" cy="1390650"/>
          </a:xfrm>
          <a:prstGeom prst="roundRect">
            <a:avLst>
              <a:gd name="adj" fmla="val 821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33400"/>
            <a:ext cx="1783437" cy="20005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ΚΡΙΤΙΚ</a:t>
            </a:r>
            <a:r>
              <a:rPr lang="el-GR"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</a:t>
            </a:r>
            <a:r>
              <a:rPr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ΑΞΙΟΛ</a:t>
            </a:r>
            <a:r>
              <a:rPr lang="el-GR"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</a:t>
            </a:r>
            <a:r>
              <a:rPr sz="13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ΓΗΣΗ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771525"/>
            <a:ext cx="6765314" cy="4154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Κίνδυνοι της ΤΝ στο Δικαστηριακό Πεδίο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4255" y="2905125"/>
            <a:ext cx="3087104" cy="5078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Αληθοφανής Πλάνη (Hallucinations)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4255" y="3552825"/>
            <a:ext cx="2940099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Δημιουργία ανύπαρκτων νομικών διατάξεων.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49204" y="3038475"/>
            <a:ext cx="2407262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Εννοιολογική Μετάθεση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9204" y="3419475"/>
            <a:ext cx="2940099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Εισαγωγή όρων αγγλοσαξονικού Common Law.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94154" y="3038475"/>
            <a:ext cx="2990178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Εμπιστευτικότητα Δεδομένων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4154" y="3419475"/>
            <a:ext cx="2940099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Παραβίαση απορρήτου και κανόνων GDPR.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67400" y="4200525"/>
            <a:ext cx="457200" cy="1905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7079" y="2514600"/>
            <a:ext cx="9437840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 Μεταφραστής ως Εγγυητής Εγκυρότητας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47875" y="3286125"/>
            <a:ext cx="80962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τεχνολογία αποτελεί υποστηρικτικό εργαλείο. Η τελική νομική ευθύνη παραμένει αποκλειστικά ανθρώπινη.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11526" y="4486275"/>
            <a:ext cx="1768946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Ερωτήσεις &amp; Συζήτηση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649</Words>
  <Application>Microsoft Office PowerPoint</Application>
  <PresentationFormat>Ευρεία οθόνη</PresentationFormat>
  <Paragraphs>99</Paragraphs>
  <Slides>13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stavroula vraila</dc:creator>
  <cp:keywords/>
  <dc:description>generated using python-pptx</dc:description>
  <cp:lastModifiedBy>STAVROULA PARASKEVI VRAILA</cp:lastModifiedBy>
  <cp:revision>3</cp:revision>
  <dcterms:created xsi:type="dcterms:W3CDTF">2013-01-27T09:14:16Z</dcterms:created>
  <dcterms:modified xsi:type="dcterms:W3CDTF">2026-09-30T12:00:33Z</dcterms:modified>
  <cp:category/>
</cp:coreProperties>
</file>