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9" r:id="rId4"/>
    <p:sldId id="265" r:id="rId5"/>
    <p:sldId id="260" r:id="rId6"/>
    <p:sldId id="258" r:id="rId7"/>
    <p:sldId id="264" r:id="rId8"/>
    <p:sldId id="261" r:id="rId9"/>
    <p:sldId id="262" r:id="rId10"/>
    <p:sldId id="266" r:id="rId11"/>
    <p:sldId id="267" r:id="rId12"/>
    <p:sldId id="268"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1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1364673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221F4D7-F3F9-4994-A75F-49B7EDB7A12C}" type="datetimeFigureOut">
              <a:rPr lang="el-GR" smtClean="0"/>
              <a:t>5/11/2024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842408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93880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02007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122680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978087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916577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437839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1098883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3474672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28602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221F4D7-F3F9-4994-A75F-49B7EDB7A12C}" type="datetimeFigureOut">
              <a:rPr lang="el-GR" smtClean="0"/>
              <a:t>5/11/2024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48299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221F4D7-F3F9-4994-A75F-49B7EDB7A12C}" type="datetimeFigureOut">
              <a:rPr lang="el-GR" smtClean="0"/>
              <a:t>5/11/2024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355072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671413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6842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A221F4D7-F3F9-4994-A75F-49B7EDB7A12C}" type="datetimeFigureOut">
              <a:rPr lang="el-GR" smtClean="0"/>
              <a:t>5/11/2024</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2396286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221F4D7-F3F9-4994-A75F-49B7EDB7A12C}" type="datetimeFigureOut">
              <a:rPr lang="el-GR" smtClean="0"/>
              <a:t>5/11/2024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FBF9331-C392-46B5-A415-C1A0B0555FFC}" type="slidenum">
              <a:rPr lang="el-GR" smtClean="0"/>
              <a:t>‹#›</a:t>
            </a:fld>
            <a:endParaRPr lang="el-GR"/>
          </a:p>
        </p:txBody>
      </p:sp>
    </p:spTree>
    <p:extLst>
      <p:ext uri="{BB962C8B-B14F-4D97-AF65-F5344CB8AC3E}">
        <p14:creationId xmlns:p14="http://schemas.microsoft.com/office/powerpoint/2010/main" val="1843581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221F4D7-F3F9-4994-A75F-49B7EDB7A12C}" type="datetimeFigureOut">
              <a:rPr lang="el-GR" smtClean="0"/>
              <a:t>5/11/2024</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FBF9331-C392-46B5-A415-C1A0B0555FFC}" type="slidenum">
              <a:rPr lang="el-GR" smtClean="0"/>
              <a:t>‹#›</a:t>
            </a:fld>
            <a:endParaRPr lang="el-GR"/>
          </a:p>
        </p:txBody>
      </p:sp>
    </p:spTree>
    <p:extLst>
      <p:ext uri="{BB962C8B-B14F-4D97-AF65-F5344CB8AC3E}">
        <p14:creationId xmlns:p14="http://schemas.microsoft.com/office/powerpoint/2010/main" val="3307595100"/>
      </p:ext>
    </p:extLst>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20CBE2-30B2-3785-6320-22C97136325E}"/>
              </a:ext>
            </a:extLst>
          </p:cNvPr>
          <p:cNvSpPr>
            <a:spLocks noGrp="1"/>
          </p:cNvSpPr>
          <p:nvPr>
            <p:ph type="ctrTitle"/>
          </p:nvPr>
        </p:nvSpPr>
        <p:spPr/>
        <p:txBody>
          <a:bodyPr/>
          <a:lstStyle/>
          <a:p>
            <a:r>
              <a:rPr lang="el-GR" dirty="0"/>
              <a:t>Πολιτικές έννοιες			</a:t>
            </a:r>
          </a:p>
        </p:txBody>
      </p:sp>
      <p:sp>
        <p:nvSpPr>
          <p:cNvPr id="3" name="Υπότιτλος 2">
            <a:extLst>
              <a:ext uri="{FF2B5EF4-FFF2-40B4-BE49-F238E27FC236}">
                <a16:creationId xmlns:a16="http://schemas.microsoft.com/office/drawing/2014/main" id="{51D82FE3-68B7-A670-1AAD-FA223CBAB8EA}"/>
              </a:ext>
            </a:extLst>
          </p:cNvPr>
          <p:cNvSpPr>
            <a:spLocks noGrp="1"/>
          </p:cNvSpPr>
          <p:nvPr>
            <p:ph type="subTitle" idx="1"/>
          </p:nvPr>
        </p:nvSpPr>
        <p:spPr/>
        <p:txBody>
          <a:bodyPr/>
          <a:lstStyle/>
          <a:p>
            <a:r>
              <a:rPr lang="el-GR" dirty="0" err="1"/>
              <a:t>Εισαγωγη</a:t>
            </a:r>
            <a:r>
              <a:rPr lang="el-GR" dirty="0"/>
              <a:t> στην πολιτική </a:t>
            </a:r>
            <a:r>
              <a:rPr lang="el-GR" dirty="0" err="1"/>
              <a:t>επιστημη</a:t>
            </a:r>
            <a:r>
              <a:rPr lang="el-GR" dirty="0"/>
              <a:t> – </a:t>
            </a:r>
            <a:r>
              <a:rPr lang="el-GR" dirty="0" err="1"/>
              <a:t>σταυρουλα</a:t>
            </a:r>
            <a:r>
              <a:rPr lang="el-GR" dirty="0"/>
              <a:t> </a:t>
            </a:r>
            <a:r>
              <a:rPr lang="el-GR" dirty="0" err="1"/>
              <a:t>βραιλα</a:t>
            </a:r>
            <a:r>
              <a:rPr lang="el-GR" dirty="0"/>
              <a:t> </a:t>
            </a:r>
          </a:p>
        </p:txBody>
      </p:sp>
      <p:sp>
        <p:nvSpPr>
          <p:cNvPr id="8" name="Ορθογώνιο 7">
            <a:extLst>
              <a:ext uri="{FF2B5EF4-FFF2-40B4-BE49-F238E27FC236}">
                <a16:creationId xmlns:a16="http://schemas.microsoft.com/office/drawing/2014/main" id="{ACB0947C-3228-C9D3-8850-D33433214C0C}"/>
              </a:ext>
            </a:extLst>
          </p:cNvPr>
          <p:cNvSpPr/>
          <p:nvPr/>
        </p:nvSpPr>
        <p:spPr>
          <a:xfrm rot="16200000">
            <a:off x="8483328" y="3149327"/>
            <a:ext cx="6830963" cy="586381"/>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9" name="Ορθογώνιο 8">
            <a:extLst>
              <a:ext uri="{FF2B5EF4-FFF2-40B4-BE49-F238E27FC236}">
                <a16:creationId xmlns:a16="http://schemas.microsoft.com/office/drawing/2014/main" id="{0D577B59-4885-85D7-098B-0BA7C006AEB0}"/>
              </a:ext>
            </a:extLst>
          </p:cNvPr>
          <p:cNvSpPr/>
          <p:nvPr/>
        </p:nvSpPr>
        <p:spPr>
          <a:xfrm rot="16200000" flipV="1">
            <a:off x="10713133" y="1185674"/>
            <a:ext cx="2566219" cy="194868"/>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extLst>
      <p:ext uri="{BB962C8B-B14F-4D97-AF65-F5344CB8AC3E}">
        <p14:creationId xmlns:p14="http://schemas.microsoft.com/office/powerpoint/2010/main" val="1521000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590080-3FCF-C60F-4EBB-9C0190DF8F1E}"/>
              </a:ext>
            </a:extLst>
          </p:cNvPr>
          <p:cNvSpPr>
            <a:spLocks noGrp="1"/>
          </p:cNvSpPr>
          <p:nvPr>
            <p:ph type="title"/>
          </p:nvPr>
        </p:nvSpPr>
        <p:spPr/>
        <p:txBody>
          <a:bodyPr/>
          <a:lstStyle/>
          <a:p>
            <a:r>
              <a:rPr lang="el-GR" dirty="0"/>
              <a:t>Κύριοι εκπρόσωποι</a:t>
            </a:r>
          </a:p>
        </p:txBody>
      </p:sp>
      <p:sp>
        <p:nvSpPr>
          <p:cNvPr id="3" name="Θέση περιεχομένου 2">
            <a:extLst>
              <a:ext uri="{FF2B5EF4-FFF2-40B4-BE49-F238E27FC236}">
                <a16:creationId xmlns:a16="http://schemas.microsoft.com/office/drawing/2014/main" id="{D1E558A5-4D93-53C0-75FE-3849AB59EEFA}"/>
              </a:ext>
            </a:extLst>
          </p:cNvPr>
          <p:cNvSpPr>
            <a:spLocks noGrp="1"/>
          </p:cNvSpPr>
          <p:nvPr>
            <p:ph idx="1"/>
          </p:nvPr>
        </p:nvSpPr>
        <p:spPr>
          <a:xfrm>
            <a:off x="1103312" y="2052918"/>
            <a:ext cx="9404723" cy="4195481"/>
          </a:xfrm>
        </p:spPr>
        <p:txBody>
          <a:bodyPr>
            <a:normAutofit fontScale="92500" lnSpcReduction="20000"/>
          </a:bodyPr>
          <a:lstStyle/>
          <a:p>
            <a:pPr algn="just"/>
            <a:r>
              <a:rPr lang="el-GR" dirty="0"/>
              <a:t>3. </a:t>
            </a:r>
            <a:r>
              <a:rPr lang="el-GR" dirty="0" err="1"/>
              <a:t>John</a:t>
            </a:r>
            <a:r>
              <a:rPr lang="el-GR" dirty="0"/>
              <a:t> </a:t>
            </a:r>
            <a:r>
              <a:rPr lang="el-GR" dirty="0" err="1"/>
              <a:t>Stuart</a:t>
            </a:r>
            <a:r>
              <a:rPr lang="el-GR" dirty="0"/>
              <a:t> </a:t>
            </a:r>
            <a:r>
              <a:rPr lang="el-GR" dirty="0" err="1"/>
              <a:t>Mill</a:t>
            </a:r>
            <a:r>
              <a:rPr lang="el-GR" dirty="0"/>
              <a:t> (1806-1873)</a:t>
            </a:r>
          </a:p>
          <a:p>
            <a:pPr marL="0" indent="0" algn="just">
              <a:buNone/>
            </a:pPr>
            <a:r>
              <a:rPr lang="el-GR" dirty="0"/>
              <a:t>Ο </a:t>
            </a:r>
            <a:r>
              <a:rPr lang="el-GR" dirty="0" err="1"/>
              <a:t>Mill</a:t>
            </a:r>
            <a:r>
              <a:rPr lang="el-GR" dirty="0"/>
              <a:t> ήταν φιλόσοφος και υπέρμαχος της ατομικής ελευθερίας. Στο έργο του Περί Ελευθερίας (On </a:t>
            </a:r>
            <a:r>
              <a:rPr lang="el-GR" dirty="0" err="1"/>
              <a:t>Liberty</a:t>
            </a:r>
            <a:r>
              <a:rPr lang="el-GR" dirty="0"/>
              <a:t>), ανέπτυξε την ιδέα ότι η ελευθερία του ατόμου θα πρέπει να είναι απόλυτη, εκτός αν απειλεί την ελευθερία των άλλων. Ο </a:t>
            </a:r>
            <a:r>
              <a:rPr lang="el-GR" dirty="0" err="1"/>
              <a:t>Mill</a:t>
            </a:r>
            <a:r>
              <a:rPr lang="el-GR" dirty="0"/>
              <a:t> ήταν υποστηρικτής της ανεκτικότητας και πίστευε πως η ελευθερία του λόγου είναι θεμελιώδης για την πρόοδο της κοινωνίας. Αξιοσημείωτη είναι επίσης η συνεισφορά του στη φιλελεύθερη δημοκρατία και την ισότητα των φύλων.</a:t>
            </a:r>
          </a:p>
          <a:p>
            <a:pPr algn="just"/>
            <a:r>
              <a:rPr lang="el-GR" dirty="0"/>
              <a:t>4. </a:t>
            </a:r>
            <a:r>
              <a:rPr lang="el-GR" dirty="0" err="1"/>
              <a:t>Alexis</a:t>
            </a:r>
            <a:r>
              <a:rPr lang="el-GR" dirty="0"/>
              <a:t> de </a:t>
            </a:r>
            <a:r>
              <a:rPr lang="el-GR" dirty="0" err="1"/>
              <a:t>Tocqueville</a:t>
            </a:r>
            <a:r>
              <a:rPr lang="el-GR" dirty="0"/>
              <a:t> (1805-1859)</a:t>
            </a:r>
          </a:p>
          <a:p>
            <a:pPr marL="0" indent="0" algn="just">
              <a:buNone/>
            </a:pPr>
            <a:r>
              <a:rPr lang="el-GR" dirty="0"/>
              <a:t>Ο </a:t>
            </a:r>
            <a:r>
              <a:rPr lang="el-GR" dirty="0" err="1"/>
              <a:t>Tocqueville</a:t>
            </a:r>
            <a:r>
              <a:rPr lang="el-GR" dirty="0"/>
              <a:t> ήταν Γάλλος πολιτικός στοχαστής που ανέλυσε την δημοκρατία στην Αμερική και τον τρόπο που αυτή επηρέαζε τις κοινωνικές και πολιτικές σχέσεις. Στο έργο του Η Δημοκρατία στην Αμερική, εκφράζει την πίστη του στην ατομική ελευθερία, αλλά προειδοποιεί για τους κινδύνους του "τυραννικού" κοινωνικού κομφορμισμού και της "τυραννίας της πλειοψηφίας". Επικεντρώθηκε στον κεντρικό ρόλο της κοινωνίας των πολιτών και της τοπικής αυτοδιοίκησης στην προστασία των ατομικών ελευθεριών.</a:t>
            </a:r>
          </a:p>
        </p:txBody>
      </p:sp>
    </p:spTree>
    <p:extLst>
      <p:ext uri="{BB962C8B-B14F-4D97-AF65-F5344CB8AC3E}">
        <p14:creationId xmlns:p14="http://schemas.microsoft.com/office/powerpoint/2010/main" val="1551003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BA887B3D-596E-3AC3-3777-D9A27313F4C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59AF5EB-24F9-B075-C31E-5ADE9B31B3B4}"/>
              </a:ext>
            </a:extLst>
          </p:cNvPr>
          <p:cNvSpPr>
            <a:spLocks noGrp="1"/>
          </p:cNvSpPr>
          <p:nvPr>
            <p:ph type="title"/>
          </p:nvPr>
        </p:nvSpPr>
        <p:spPr/>
        <p:txBody>
          <a:bodyPr/>
          <a:lstStyle/>
          <a:p>
            <a:r>
              <a:rPr lang="el-GR" dirty="0"/>
              <a:t>Κύριοι εκπρόσωποι</a:t>
            </a:r>
          </a:p>
        </p:txBody>
      </p:sp>
      <p:sp>
        <p:nvSpPr>
          <p:cNvPr id="3" name="Θέση περιεχομένου 2">
            <a:extLst>
              <a:ext uri="{FF2B5EF4-FFF2-40B4-BE49-F238E27FC236}">
                <a16:creationId xmlns:a16="http://schemas.microsoft.com/office/drawing/2014/main" id="{1DF47154-8542-CFD4-EEB3-7524ECBF5E00}"/>
              </a:ext>
            </a:extLst>
          </p:cNvPr>
          <p:cNvSpPr>
            <a:spLocks noGrp="1"/>
          </p:cNvSpPr>
          <p:nvPr>
            <p:ph idx="1"/>
          </p:nvPr>
        </p:nvSpPr>
        <p:spPr>
          <a:xfrm>
            <a:off x="1103312" y="2052918"/>
            <a:ext cx="9404723" cy="4195481"/>
          </a:xfrm>
        </p:spPr>
        <p:txBody>
          <a:bodyPr>
            <a:normAutofit fontScale="85000" lnSpcReduction="20000"/>
          </a:bodyPr>
          <a:lstStyle/>
          <a:p>
            <a:pPr algn="just"/>
            <a:r>
              <a:rPr lang="el-GR" dirty="0"/>
              <a:t>5. </a:t>
            </a:r>
            <a:r>
              <a:rPr lang="el-GR" dirty="0" err="1"/>
              <a:t>Isaiah</a:t>
            </a:r>
            <a:r>
              <a:rPr lang="el-GR" dirty="0"/>
              <a:t> </a:t>
            </a:r>
            <a:r>
              <a:rPr lang="el-GR" dirty="0" err="1"/>
              <a:t>Berlin</a:t>
            </a:r>
            <a:r>
              <a:rPr lang="el-GR" dirty="0"/>
              <a:t> (1909-1997)</a:t>
            </a:r>
          </a:p>
          <a:p>
            <a:pPr marL="0" indent="0" algn="just">
              <a:buNone/>
            </a:pPr>
            <a:r>
              <a:rPr lang="el-GR" dirty="0"/>
              <a:t>Ο </a:t>
            </a:r>
            <a:r>
              <a:rPr lang="el-GR" dirty="0" err="1"/>
              <a:t>Βερολινός</a:t>
            </a:r>
            <a:r>
              <a:rPr lang="el-GR" dirty="0"/>
              <a:t> στοχαστής </a:t>
            </a:r>
            <a:r>
              <a:rPr lang="el-GR" dirty="0" err="1"/>
              <a:t>Isaiah</a:t>
            </a:r>
            <a:r>
              <a:rPr lang="el-GR" dirty="0"/>
              <a:t> </a:t>
            </a:r>
            <a:r>
              <a:rPr lang="el-GR" dirty="0" err="1"/>
              <a:t>Berlin</a:t>
            </a:r>
            <a:r>
              <a:rPr lang="el-GR" dirty="0"/>
              <a:t> συνέβαλε σημαντικά στη φιλελεύθερη θεωρία, κυρίως μέσω της διάκρισης μεταξύ αρνητικής και θετικής ελευθερίας. Στο έργο του, ξεχώρισε την αρνητική ελευθερία – δηλαδή την ελευθερία από εξωτερικούς περιορισμούς – από τη θετική ελευθερία, δηλαδή την ελευθερία που προέρχεται από την προσωπική αυτοπραγμάτωση. Ο </a:t>
            </a:r>
            <a:r>
              <a:rPr lang="el-GR" dirty="0" err="1"/>
              <a:t>Berlin</a:t>
            </a:r>
            <a:r>
              <a:rPr lang="el-GR" dirty="0"/>
              <a:t> υποστήριξε ότι η αρνητική ελευθερία είναι το θεμέλιο της φιλελεύθερης κοινωνίας και ότι το κράτος πρέπει να αποφεύγει να επιβάλλει συγκεκριμένες ηθικές αξίες στους πολίτες.</a:t>
            </a:r>
          </a:p>
          <a:p>
            <a:pPr algn="just"/>
            <a:r>
              <a:rPr lang="el-GR" dirty="0"/>
              <a:t>6. </a:t>
            </a:r>
            <a:r>
              <a:rPr lang="el-GR" dirty="0" err="1"/>
              <a:t>Friedrich</a:t>
            </a:r>
            <a:r>
              <a:rPr lang="el-GR" dirty="0"/>
              <a:t> </a:t>
            </a:r>
            <a:r>
              <a:rPr lang="el-GR" dirty="0" err="1"/>
              <a:t>Hayek</a:t>
            </a:r>
            <a:r>
              <a:rPr lang="el-GR" dirty="0"/>
              <a:t> (1899-1992)</a:t>
            </a:r>
          </a:p>
          <a:p>
            <a:pPr marL="0" indent="0" algn="just">
              <a:buNone/>
            </a:pPr>
            <a:r>
              <a:rPr lang="el-GR" dirty="0"/>
              <a:t>Ο </a:t>
            </a:r>
            <a:r>
              <a:rPr lang="el-GR" dirty="0" err="1"/>
              <a:t>Hayek</a:t>
            </a:r>
            <a:r>
              <a:rPr lang="el-GR" dirty="0"/>
              <a:t> ήταν Αυστριακός οικονομολόγος και πολιτικός φιλόσοφος, που επικεντρώθηκε στην κριτική του κρατικού παρεμβατισμού και την υπεράσπιση της ελεύθερης αγοράς. Στο έργο του Ο Δρόμος προς τη Δουλεία (The </a:t>
            </a:r>
            <a:r>
              <a:rPr lang="el-GR" dirty="0" err="1"/>
              <a:t>Road</a:t>
            </a:r>
            <a:r>
              <a:rPr lang="el-GR" dirty="0"/>
              <a:t> </a:t>
            </a:r>
            <a:r>
              <a:rPr lang="el-GR" dirty="0" err="1"/>
              <a:t>to</a:t>
            </a:r>
            <a:r>
              <a:rPr lang="el-GR" dirty="0"/>
              <a:t> </a:t>
            </a:r>
            <a:r>
              <a:rPr lang="el-GR" dirty="0" err="1"/>
              <a:t>Serfdom</a:t>
            </a:r>
            <a:r>
              <a:rPr lang="el-GR" dirty="0"/>
              <a:t>), προειδοποίησε για τους κινδύνους της κρατικής εξουσίας και των κεντρικών σχεδιασμών, θεωρώντας πως αυτοί οδηγούν σε απώλεια της ατομικής ελευθερίας. Ο </a:t>
            </a:r>
            <a:r>
              <a:rPr lang="el-GR" dirty="0" err="1"/>
              <a:t>Hayek</a:t>
            </a:r>
            <a:r>
              <a:rPr lang="el-GR" dirty="0"/>
              <a:t> υποστήριξε ότι η αγορά, ως αυθόρμητη τάξη, μπορεί να διαχειριστεί την κατανομή των πόρων καλύτερα από οποιοδήποτε κεντρικό σύστημα.</a:t>
            </a:r>
          </a:p>
        </p:txBody>
      </p:sp>
    </p:spTree>
    <p:extLst>
      <p:ext uri="{BB962C8B-B14F-4D97-AF65-F5344CB8AC3E}">
        <p14:creationId xmlns:p14="http://schemas.microsoft.com/office/powerpoint/2010/main" val="201058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DE5E26-3397-EF96-7D27-CAA2FC3F69EC}"/>
              </a:ext>
            </a:extLst>
          </p:cNvPr>
          <p:cNvSpPr>
            <a:spLocks noGrp="1"/>
          </p:cNvSpPr>
          <p:nvPr>
            <p:ph type="title"/>
          </p:nvPr>
        </p:nvSpPr>
        <p:spPr/>
        <p:txBody>
          <a:bodyPr/>
          <a:lstStyle/>
          <a:p>
            <a:r>
              <a:rPr lang="el-GR" dirty="0"/>
              <a:t>Κύριοι εκπρόσωποι</a:t>
            </a:r>
          </a:p>
        </p:txBody>
      </p:sp>
      <p:sp>
        <p:nvSpPr>
          <p:cNvPr id="3" name="Θέση περιεχομένου 2">
            <a:extLst>
              <a:ext uri="{FF2B5EF4-FFF2-40B4-BE49-F238E27FC236}">
                <a16:creationId xmlns:a16="http://schemas.microsoft.com/office/drawing/2014/main" id="{DCFD47C1-F71C-8AE0-1B6C-6073950230A2}"/>
              </a:ext>
            </a:extLst>
          </p:cNvPr>
          <p:cNvSpPr>
            <a:spLocks noGrp="1"/>
          </p:cNvSpPr>
          <p:nvPr>
            <p:ph idx="1"/>
          </p:nvPr>
        </p:nvSpPr>
        <p:spPr>
          <a:xfrm>
            <a:off x="1103312" y="2052918"/>
            <a:ext cx="9908817" cy="4195481"/>
          </a:xfrm>
        </p:spPr>
        <p:txBody>
          <a:bodyPr>
            <a:normAutofit fontScale="92500" lnSpcReduction="20000"/>
          </a:bodyPr>
          <a:lstStyle/>
          <a:p>
            <a:pPr algn="just"/>
            <a:r>
              <a:rPr lang="el-GR" dirty="0"/>
              <a:t>7. </a:t>
            </a:r>
            <a:r>
              <a:rPr lang="el-GR" dirty="0" err="1"/>
              <a:t>John</a:t>
            </a:r>
            <a:r>
              <a:rPr lang="el-GR" dirty="0"/>
              <a:t> </a:t>
            </a:r>
            <a:r>
              <a:rPr lang="el-GR" dirty="0" err="1"/>
              <a:t>Rawls</a:t>
            </a:r>
            <a:r>
              <a:rPr lang="el-GR" dirty="0"/>
              <a:t> (1921-2002)</a:t>
            </a:r>
          </a:p>
          <a:p>
            <a:pPr marL="0" indent="0" algn="just">
              <a:buNone/>
            </a:pPr>
            <a:r>
              <a:rPr lang="el-GR" dirty="0"/>
              <a:t>Ο </a:t>
            </a:r>
            <a:r>
              <a:rPr lang="el-GR" dirty="0" err="1"/>
              <a:t>John</a:t>
            </a:r>
            <a:r>
              <a:rPr lang="el-GR" dirty="0"/>
              <a:t> </a:t>
            </a:r>
            <a:r>
              <a:rPr lang="el-GR" dirty="0" err="1"/>
              <a:t>Rawls</a:t>
            </a:r>
            <a:r>
              <a:rPr lang="el-GR" dirty="0"/>
              <a:t> είναι μια από τις πιο σημαντικές μορφές της πολιτικής φιλοσοφίας του 20ού αιώνα. Στο έργο του Θεωρία της Δικαιοσύνης (A </a:t>
            </a:r>
            <a:r>
              <a:rPr lang="el-GR" dirty="0" err="1"/>
              <a:t>Theory</a:t>
            </a:r>
            <a:r>
              <a:rPr lang="el-GR" dirty="0"/>
              <a:t> of Justice), ανέπτυξε την έννοια της δικαιοσύνης ως αμεροληψία και την ιδέα του "πέπλου της άγνοιας". Ο </a:t>
            </a:r>
            <a:r>
              <a:rPr lang="el-GR" dirty="0" err="1"/>
              <a:t>Rawls</a:t>
            </a:r>
            <a:r>
              <a:rPr lang="el-GR" dirty="0"/>
              <a:t> πρότεινε ότι η δικαιοσύνη απαιτεί από το κράτος να προστατεύει την ελευθερία αλλά και να μειώνει τις ανισότητες, διασφαλίζοντας ίσες ευκαιρίες για όλους τους πολίτες. Συνδύασε τον φιλελευθερισμό με μια μορφή κοινωνικής δικαιοσύνης, γνωστή ως "φιλελεύθερος </a:t>
            </a:r>
            <a:r>
              <a:rPr lang="el-GR" dirty="0" err="1"/>
              <a:t>ισοτιμισμός</a:t>
            </a:r>
            <a:r>
              <a:rPr lang="el-GR" dirty="0"/>
              <a:t>".</a:t>
            </a:r>
          </a:p>
          <a:p>
            <a:pPr algn="just"/>
            <a:r>
              <a:rPr lang="el-GR" dirty="0"/>
              <a:t>8. </a:t>
            </a:r>
            <a:r>
              <a:rPr lang="el-GR" dirty="0" err="1"/>
              <a:t>Robert</a:t>
            </a:r>
            <a:r>
              <a:rPr lang="el-GR" dirty="0"/>
              <a:t> </a:t>
            </a:r>
            <a:r>
              <a:rPr lang="el-GR" dirty="0" err="1"/>
              <a:t>Nozick</a:t>
            </a:r>
            <a:r>
              <a:rPr lang="el-GR" dirty="0"/>
              <a:t> (1938-2002)</a:t>
            </a:r>
          </a:p>
          <a:p>
            <a:pPr marL="0" indent="0" algn="just">
              <a:buNone/>
            </a:pPr>
            <a:r>
              <a:rPr lang="el-GR" dirty="0"/>
              <a:t>Ο </a:t>
            </a:r>
            <a:r>
              <a:rPr lang="el-GR" dirty="0" err="1"/>
              <a:t>Nozick</a:t>
            </a:r>
            <a:r>
              <a:rPr lang="el-GR" dirty="0"/>
              <a:t> ήταν Αμερικανός φιλόσοφος που προώθησε μια πιο </a:t>
            </a:r>
            <a:r>
              <a:rPr lang="el-GR" dirty="0" err="1"/>
              <a:t>ελευθεριακή</a:t>
            </a:r>
            <a:r>
              <a:rPr lang="el-GR" dirty="0"/>
              <a:t> εκδοχή του φιλελευθερισμού στο βιβλίο του Αναρχία, Κράτος και Ουτοπία (</a:t>
            </a:r>
            <a:r>
              <a:rPr lang="el-GR" dirty="0" err="1"/>
              <a:t>Anarchy</a:t>
            </a:r>
            <a:r>
              <a:rPr lang="el-GR" dirty="0"/>
              <a:t>, </a:t>
            </a:r>
            <a:r>
              <a:rPr lang="el-GR" dirty="0" err="1"/>
              <a:t>State</a:t>
            </a:r>
            <a:r>
              <a:rPr lang="el-GR" dirty="0"/>
              <a:t>, and </a:t>
            </a:r>
            <a:r>
              <a:rPr lang="el-GR" dirty="0" err="1"/>
              <a:t>Utopia</a:t>
            </a:r>
            <a:r>
              <a:rPr lang="el-GR" dirty="0"/>
              <a:t>). Ο </a:t>
            </a:r>
            <a:r>
              <a:rPr lang="el-GR" dirty="0" err="1"/>
              <a:t>Nozick</a:t>
            </a:r>
            <a:r>
              <a:rPr lang="el-GR" dirty="0"/>
              <a:t> υποστήριξε ότι το μόνο θεμιτό κράτος είναι το "ελάχιστο κράτος", το οποίο περιορίζεται στην προστασία των ατομικών δικαιωμάτων και της ιδιοκτησίας. Αντιτάχθηκε σε κάθε μορφή καταναγκαστικού αναδιανεμητικού συστήματος, υποστηρίζοντας ότι η ατομική ιδιοκτησία είναι θεμελιώδης για την ελευθερία.</a:t>
            </a:r>
          </a:p>
        </p:txBody>
      </p:sp>
    </p:spTree>
    <p:extLst>
      <p:ext uri="{BB962C8B-B14F-4D97-AF65-F5344CB8AC3E}">
        <p14:creationId xmlns:p14="http://schemas.microsoft.com/office/powerpoint/2010/main" val="1546120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39130C2-A640-15C4-9F5F-D81B19BC875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1D0DF0D-D708-49CD-6079-E0DF522AC5FE}"/>
              </a:ext>
            </a:extLst>
          </p:cNvPr>
          <p:cNvSpPr>
            <a:spLocks noGrp="1"/>
          </p:cNvSpPr>
          <p:nvPr>
            <p:ph type="title"/>
          </p:nvPr>
        </p:nvSpPr>
        <p:spPr/>
        <p:txBody>
          <a:bodyPr/>
          <a:lstStyle/>
          <a:p>
            <a:r>
              <a:rPr lang="el-GR" dirty="0"/>
              <a:t>Επικρίσεις</a:t>
            </a:r>
          </a:p>
        </p:txBody>
      </p:sp>
      <p:sp>
        <p:nvSpPr>
          <p:cNvPr id="3" name="Θέση περιεχομένου 2">
            <a:extLst>
              <a:ext uri="{FF2B5EF4-FFF2-40B4-BE49-F238E27FC236}">
                <a16:creationId xmlns:a16="http://schemas.microsoft.com/office/drawing/2014/main" id="{D2E8C42C-CDF3-0EFB-17F4-2FA59912CC3C}"/>
              </a:ext>
            </a:extLst>
          </p:cNvPr>
          <p:cNvSpPr>
            <a:spLocks noGrp="1"/>
          </p:cNvSpPr>
          <p:nvPr>
            <p:ph idx="1"/>
          </p:nvPr>
        </p:nvSpPr>
        <p:spPr>
          <a:xfrm>
            <a:off x="1103312" y="2052918"/>
            <a:ext cx="9404723" cy="4195481"/>
          </a:xfrm>
        </p:spPr>
        <p:txBody>
          <a:bodyPr/>
          <a:lstStyle/>
          <a:p>
            <a:pPr algn="just">
              <a:buFont typeface="Arial" panose="020B0604020202020204" pitchFamily="34" charset="0"/>
              <a:buChar char="•"/>
            </a:pPr>
            <a:r>
              <a:rPr lang="el-GR" b="1" dirty="0"/>
              <a:t>Αγνόηση των ανισοτήτων</a:t>
            </a:r>
            <a:r>
              <a:rPr lang="el-GR" dirty="0"/>
              <a:t>: Η φιλελεύθερη προσέγγιση συχνά παραγνωρίζει τις υλικές ανισότητες και το πώς αυτές επηρεάζουν την πρόσβαση των ατόμων στα δικαιώματά τους.</a:t>
            </a:r>
          </a:p>
          <a:p>
            <a:pPr algn="just">
              <a:buFont typeface="Arial" panose="020B0604020202020204" pitchFamily="34" charset="0"/>
              <a:buChar char="•"/>
            </a:pPr>
            <a:r>
              <a:rPr lang="el-GR" b="1" dirty="0"/>
              <a:t>Κίνδυνος Υπερβολικής Παρέμβασης</a:t>
            </a:r>
            <a:r>
              <a:rPr lang="el-GR" dirty="0"/>
              <a:t>: Παρά τη φιλελεύθερη αρχή της ελευθερίας, το κράτος μπορεί να επιβάλει περιορισμούς που ίσως παρεμβαίνουν στις ελευθερίες των ατόμων (π.χ. μαζική επιτήρηση για λόγους ασφαλείας).</a:t>
            </a:r>
          </a:p>
          <a:p>
            <a:pPr algn="just">
              <a:buFont typeface="Arial" panose="020B0604020202020204" pitchFamily="34" charset="0"/>
              <a:buChar char="•"/>
            </a:pPr>
            <a:r>
              <a:rPr lang="el-GR" b="1" dirty="0"/>
              <a:t>Αδυναμία αντιμετώπισης βαθύτερων κοινωνικών προβλημάτων</a:t>
            </a:r>
            <a:r>
              <a:rPr lang="el-GR" dirty="0"/>
              <a:t>: Η φιλελεύθερη θεωρία θεωρεί το κράτος ως ουδέτερο, αλλά στην πραγματικότητα, οι κρατικές αποφάσεις συχνά επηρεάζονται από κοινωνικές ομάδες με άνιση πρόσβαση στην εξουσία.</a:t>
            </a:r>
          </a:p>
        </p:txBody>
      </p:sp>
    </p:spTree>
    <p:extLst>
      <p:ext uri="{BB962C8B-B14F-4D97-AF65-F5344CB8AC3E}">
        <p14:creationId xmlns:p14="http://schemas.microsoft.com/office/powerpoint/2010/main" val="3077771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890170-8336-7C90-6FAF-4EBAD713AA2B}"/>
              </a:ext>
            </a:extLst>
          </p:cNvPr>
          <p:cNvSpPr>
            <a:spLocks noGrp="1"/>
          </p:cNvSpPr>
          <p:nvPr>
            <p:ph type="title"/>
          </p:nvPr>
        </p:nvSpPr>
        <p:spPr/>
        <p:txBody>
          <a:bodyPr/>
          <a:lstStyle/>
          <a:p>
            <a:r>
              <a:rPr lang="el-GR" dirty="0"/>
              <a:t>Κράτος	</a:t>
            </a:r>
          </a:p>
        </p:txBody>
      </p:sp>
      <p:sp>
        <p:nvSpPr>
          <p:cNvPr id="3" name="Θέση περιεχομένου 2">
            <a:extLst>
              <a:ext uri="{FF2B5EF4-FFF2-40B4-BE49-F238E27FC236}">
                <a16:creationId xmlns:a16="http://schemas.microsoft.com/office/drawing/2014/main" id="{29760FAD-6F59-6AFF-0161-B58E6C94EF5A}"/>
              </a:ext>
            </a:extLst>
          </p:cNvPr>
          <p:cNvSpPr>
            <a:spLocks noGrp="1"/>
          </p:cNvSpPr>
          <p:nvPr>
            <p:ph idx="1"/>
          </p:nvPr>
        </p:nvSpPr>
        <p:spPr/>
        <p:txBody>
          <a:bodyPr/>
          <a:lstStyle/>
          <a:p>
            <a:pPr algn="just"/>
            <a:r>
              <a:rPr lang="el-GR" dirty="0" err="1"/>
              <a:t>Max</a:t>
            </a:r>
            <a:r>
              <a:rPr lang="el-GR" dirty="0"/>
              <a:t> </a:t>
            </a:r>
            <a:r>
              <a:rPr lang="el-GR" dirty="0" err="1"/>
              <a:t>Weber</a:t>
            </a:r>
            <a:r>
              <a:rPr lang="el-GR" dirty="0"/>
              <a:t> (θεμελιωτής της σύγχρονης κοινωνιολογίας) </a:t>
            </a:r>
          </a:p>
          <a:p>
            <a:pPr marL="0" indent="0" algn="just">
              <a:buNone/>
            </a:pPr>
            <a:r>
              <a:rPr lang="el-GR" dirty="0"/>
              <a:t>Κράτος: ο οργανισμός που διαθέτει το μονοπώλιο της νόμιμης χρήσης βίας εντός μιας συγκεκριμένης επικράτειας. </a:t>
            </a:r>
          </a:p>
          <a:p>
            <a:pPr marL="0" indent="0" algn="just">
              <a:buNone/>
            </a:pPr>
            <a:r>
              <a:rPr lang="el-GR" dirty="0"/>
              <a:t>Κεντρικός ορισμός στην πολιτική θεωρία, αν και έχει δεχθεί διάφορες κριτικές και επεκτάσεις.</a:t>
            </a:r>
          </a:p>
          <a:p>
            <a:pPr marL="0" indent="0" algn="just">
              <a:buNone/>
            </a:pPr>
            <a:endParaRPr lang="el-GR" dirty="0"/>
          </a:p>
        </p:txBody>
      </p:sp>
    </p:spTree>
    <p:extLst>
      <p:ext uri="{BB962C8B-B14F-4D97-AF65-F5344CB8AC3E}">
        <p14:creationId xmlns:p14="http://schemas.microsoft.com/office/powerpoint/2010/main" val="71941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B66EE-14A8-F1B9-260A-E463D91D5B2C}"/>
              </a:ext>
            </a:extLst>
          </p:cNvPr>
          <p:cNvSpPr>
            <a:spLocks noGrp="1"/>
          </p:cNvSpPr>
          <p:nvPr>
            <p:ph type="title"/>
          </p:nvPr>
        </p:nvSpPr>
        <p:spPr/>
        <p:txBody>
          <a:bodyPr/>
          <a:lstStyle/>
          <a:p>
            <a:r>
              <a:rPr lang="de-DE" dirty="0"/>
              <a:t>Max Weber </a:t>
            </a:r>
            <a:endParaRPr lang="el-GR" dirty="0"/>
          </a:p>
        </p:txBody>
      </p:sp>
      <p:sp>
        <p:nvSpPr>
          <p:cNvPr id="3" name="Θέση περιεχομένου 2">
            <a:extLst>
              <a:ext uri="{FF2B5EF4-FFF2-40B4-BE49-F238E27FC236}">
                <a16:creationId xmlns:a16="http://schemas.microsoft.com/office/drawing/2014/main" id="{1513C347-3066-9DFC-B8F2-D4C8707DEE33}"/>
              </a:ext>
            </a:extLst>
          </p:cNvPr>
          <p:cNvSpPr>
            <a:spLocks noGrp="1"/>
          </p:cNvSpPr>
          <p:nvPr>
            <p:ph idx="1"/>
          </p:nvPr>
        </p:nvSpPr>
        <p:spPr/>
        <p:txBody>
          <a:bodyPr/>
          <a:lstStyle/>
          <a:p>
            <a:pPr algn="just"/>
            <a:r>
              <a:rPr lang="el-GR" dirty="0"/>
              <a:t>Μονοπώλιο της βίας: Το κράτος είναι η μόνη οντότητα που μπορεί να χρησιμοποιεί βία νόμιμα. Η χρήση βίας από άλλα άτομα ή ομάδες θεωρείται παράνομη, εκτός αν γίνει υπό την έγκριση του κράτους.</a:t>
            </a:r>
            <a:endParaRPr lang="de-DE" dirty="0"/>
          </a:p>
          <a:p>
            <a:pPr algn="just"/>
            <a:r>
              <a:rPr lang="el-GR" dirty="0"/>
              <a:t>Νομιμότητα: Η δύναμη του κράτους είναι αναγνωρισμένη από τους πολίτες ως νόμιμη. Για τον </a:t>
            </a:r>
            <a:r>
              <a:rPr lang="el-GR" dirty="0" err="1"/>
              <a:t>Weber</a:t>
            </a:r>
            <a:r>
              <a:rPr lang="el-GR" dirty="0"/>
              <a:t>, η νομιμότητα μπορεί να προκύπτει από την παράδοση, το χάρισμα ή την ορθολογικότητα (όπως στον γραφειοκρατικό μηχανισμό).</a:t>
            </a:r>
            <a:endParaRPr lang="de-DE" dirty="0"/>
          </a:p>
          <a:p>
            <a:pPr algn="just"/>
            <a:r>
              <a:rPr lang="el-GR" dirty="0" err="1"/>
              <a:t>Εδαφικότητα</a:t>
            </a:r>
            <a:r>
              <a:rPr lang="el-GR" dirty="0"/>
              <a:t>: Η εξουσία του κράτους περιορίζεται σε μια καθορισμένη γεωγραφική περιοχή, πέρα από την οποία οι νόμοι και οι αρχές του δεν ισχύουν.</a:t>
            </a:r>
          </a:p>
        </p:txBody>
      </p:sp>
    </p:spTree>
    <p:extLst>
      <p:ext uri="{BB962C8B-B14F-4D97-AF65-F5344CB8AC3E}">
        <p14:creationId xmlns:p14="http://schemas.microsoft.com/office/powerpoint/2010/main" val="1324344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8059DE-BE24-50E3-F758-01A4BAB1F2C7}"/>
              </a:ext>
            </a:extLst>
          </p:cNvPr>
          <p:cNvSpPr>
            <a:spLocks noGrp="1"/>
          </p:cNvSpPr>
          <p:nvPr>
            <p:ph type="title"/>
          </p:nvPr>
        </p:nvSpPr>
        <p:spPr/>
        <p:txBody>
          <a:bodyPr/>
          <a:lstStyle/>
          <a:p>
            <a:r>
              <a:rPr lang="el-GR" dirty="0"/>
              <a:t>Μορφές Νομιμότητας</a:t>
            </a:r>
          </a:p>
        </p:txBody>
      </p:sp>
      <p:sp>
        <p:nvSpPr>
          <p:cNvPr id="3" name="Θέση περιεχομένου 2">
            <a:extLst>
              <a:ext uri="{FF2B5EF4-FFF2-40B4-BE49-F238E27FC236}">
                <a16:creationId xmlns:a16="http://schemas.microsoft.com/office/drawing/2014/main" id="{6C31B924-CB1A-7E2A-603B-73EA5E17B663}"/>
              </a:ext>
            </a:extLst>
          </p:cNvPr>
          <p:cNvSpPr>
            <a:spLocks noGrp="1"/>
          </p:cNvSpPr>
          <p:nvPr>
            <p:ph idx="1"/>
          </p:nvPr>
        </p:nvSpPr>
        <p:spPr>
          <a:xfrm>
            <a:off x="1103312" y="2052918"/>
            <a:ext cx="9230391" cy="4195481"/>
          </a:xfrm>
        </p:spPr>
        <p:txBody>
          <a:bodyPr>
            <a:normAutofit fontScale="92500" lnSpcReduction="20000"/>
          </a:bodyPr>
          <a:lstStyle/>
          <a:p>
            <a:pPr algn="just"/>
            <a:r>
              <a:rPr lang="el-GR" dirty="0"/>
              <a:t>Παραδοσιακή Νομιμότητα: Η εξουσία βασίζεται σε μακροχρόνιες παραδόσεις. Για παράδειγμα, η εξουσία των βασιλιάδων και ηγετών φυλών συχνά στηρίζεται σε παραδόσεις και τη γενεαλογία. Η παραδοσιακή εξουσία αναγνωρίζεται επειδή "έτσι ήταν πάντα".</a:t>
            </a:r>
          </a:p>
          <a:p>
            <a:pPr algn="just"/>
            <a:r>
              <a:rPr lang="el-GR" dirty="0"/>
              <a:t>Χαρισματική Νομιμότητα: Η εξουσία βασίζεται στην προσωπικότητα ενός ηγέτη που έχει ιδιαίτερα χαρακτηριστικά και ικανότητες, όπως το χάρισμα ή τη γοητεία. Χαρισματικοί ηγέτες (π.χ. θρησκευτικοί ηγέτες, επαναστάτες) μπορούν να κινητοποιήσουν τις μάζες, αλλά η εξουσία τους συνήθως δεν διαρκεί αν λείπει ο χαρισματικός ηγέτης.</a:t>
            </a:r>
          </a:p>
          <a:p>
            <a:pPr algn="just"/>
            <a:r>
              <a:rPr lang="el-GR" dirty="0"/>
              <a:t>Νομιμότητα της Ορθολογικής-Νομικής Εξουσίας: Η εξουσία βασίζεται σε γραπτούς κανόνες και νόμους, που εφαρμόζονται μέσω γραφειοκρατίας. Αυτός ο τύπος νομιμότητας είναι ο πιο διαδεδομένος στα σύγχρονα κράτη. Το κύριο χαρακτηριστικό του είναι η ορθολογικότητα και η </a:t>
            </a:r>
            <a:r>
              <a:rPr lang="el-GR" dirty="0" err="1"/>
              <a:t>προβλεψιμότητα</a:t>
            </a:r>
            <a:r>
              <a:rPr lang="el-GR" dirty="0"/>
              <a:t>: οι κανόνες ισχύουν για όλους με τον ίδιο τρόπο, και η εξουσία δεν βασίζεται σε προσωπικές σχέσεις ή παραδόσεις, αλλά σε νόμους και διαδικασίες.</a:t>
            </a:r>
          </a:p>
        </p:txBody>
      </p:sp>
    </p:spTree>
    <p:extLst>
      <p:ext uri="{BB962C8B-B14F-4D97-AF65-F5344CB8AC3E}">
        <p14:creationId xmlns:p14="http://schemas.microsoft.com/office/powerpoint/2010/main" val="3494970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48C5EE-3D97-B857-23AE-A8F746185C82}"/>
              </a:ext>
            </a:extLst>
          </p:cNvPr>
          <p:cNvSpPr>
            <a:spLocks noGrp="1"/>
          </p:cNvSpPr>
          <p:nvPr>
            <p:ph type="title"/>
          </p:nvPr>
        </p:nvSpPr>
        <p:spPr/>
        <p:txBody>
          <a:bodyPr/>
          <a:lstStyle/>
          <a:p>
            <a:r>
              <a:rPr lang="el-GR" dirty="0"/>
              <a:t>Επικρίσεις</a:t>
            </a:r>
          </a:p>
        </p:txBody>
      </p:sp>
      <p:sp>
        <p:nvSpPr>
          <p:cNvPr id="3" name="Θέση περιεχομένου 2">
            <a:extLst>
              <a:ext uri="{FF2B5EF4-FFF2-40B4-BE49-F238E27FC236}">
                <a16:creationId xmlns:a16="http://schemas.microsoft.com/office/drawing/2014/main" id="{0C3CA9F8-CBCD-309F-7F00-37F4D1085D86}"/>
              </a:ext>
            </a:extLst>
          </p:cNvPr>
          <p:cNvSpPr>
            <a:spLocks noGrp="1"/>
          </p:cNvSpPr>
          <p:nvPr>
            <p:ph idx="1"/>
          </p:nvPr>
        </p:nvSpPr>
        <p:spPr/>
        <p:txBody>
          <a:bodyPr/>
          <a:lstStyle/>
          <a:p>
            <a:pPr algn="just"/>
            <a:r>
              <a:rPr lang="el-GR" dirty="0"/>
              <a:t>Απουσία κοινωνικών αναγκών: Η θεωρία του </a:t>
            </a:r>
            <a:r>
              <a:rPr lang="el-GR" dirty="0" err="1"/>
              <a:t>Weber</a:t>
            </a:r>
            <a:r>
              <a:rPr lang="el-GR" dirty="0"/>
              <a:t> επικεντρώνεται περισσότερο στην εξουσία και στη βία, ενώ δεν τονίζει τις κοινωνικές υπηρεσίες που παρέχει το κράτος, όπως υγεία και παιδεία.</a:t>
            </a:r>
          </a:p>
          <a:p>
            <a:pPr algn="just"/>
            <a:r>
              <a:rPr lang="el-GR" dirty="0"/>
              <a:t>Ηθική διάσταση της εξουσίας: Η ιδέα του μονοπωλίου της βίας μπορεί να θεωρηθεί αυταρχική ή τρομακτική, ιδιαίτερα αν το κράτος κάνει κατάχρηση αυτής της εξουσίας.</a:t>
            </a:r>
          </a:p>
          <a:p>
            <a:pPr algn="just"/>
            <a:r>
              <a:rPr lang="el-GR" dirty="0"/>
              <a:t>Αμφισβήτηση της νομιμότητας: Σε καταστάσεις όπου το κράτος παραβιάζει τα δικαιώματα των πολιτών, η νομιμότητα της βίας του μπορεί να αμφισβητηθεί, όπως σε δικτατορικά καθεστώτα ή σε φάσεις καταστολής.</a:t>
            </a:r>
          </a:p>
        </p:txBody>
      </p:sp>
    </p:spTree>
    <p:extLst>
      <p:ext uri="{BB962C8B-B14F-4D97-AF65-F5344CB8AC3E}">
        <p14:creationId xmlns:p14="http://schemas.microsoft.com/office/powerpoint/2010/main" val="3292277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A1D627C-AABA-8D03-9F5D-162A2DFF5AF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9FA28F35-A7CE-C5A9-C375-FD1C6D624AC1}"/>
              </a:ext>
            </a:extLst>
          </p:cNvPr>
          <p:cNvSpPr>
            <a:spLocks noGrp="1"/>
          </p:cNvSpPr>
          <p:nvPr>
            <p:ph type="title"/>
          </p:nvPr>
        </p:nvSpPr>
        <p:spPr/>
        <p:txBody>
          <a:bodyPr/>
          <a:lstStyle/>
          <a:p>
            <a:r>
              <a:rPr lang="de-DE" dirty="0"/>
              <a:t>Karl Marx </a:t>
            </a:r>
            <a:endParaRPr lang="el-GR" dirty="0"/>
          </a:p>
        </p:txBody>
      </p:sp>
      <p:sp>
        <p:nvSpPr>
          <p:cNvPr id="3" name="Θέση περιεχομένου 2">
            <a:extLst>
              <a:ext uri="{FF2B5EF4-FFF2-40B4-BE49-F238E27FC236}">
                <a16:creationId xmlns:a16="http://schemas.microsoft.com/office/drawing/2014/main" id="{F581F9A5-E240-F1AA-B9BE-37D0FA5D8556}"/>
              </a:ext>
            </a:extLst>
          </p:cNvPr>
          <p:cNvSpPr>
            <a:spLocks noGrp="1"/>
          </p:cNvSpPr>
          <p:nvPr>
            <p:ph idx="1"/>
          </p:nvPr>
        </p:nvSpPr>
        <p:spPr/>
        <p:txBody>
          <a:bodyPr/>
          <a:lstStyle/>
          <a:p>
            <a:pPr algn="just"/>
            <a:r>
              <a:rPr lang="en-US" dirty="0"/>
              <a:t>T</a:t>
            </a:r>
            <a:r>
              <a:rPr lang="el-GR" dirty="0"/>
              <a:t>ο κράτος αποτελεί ένα εργαλείο ταξικής κυριαρχίας, ένα όργανο μέσω του οποίου η κυρίαρχη τάξη διατηρεί και αναπαράγει την εξουσία της. </a:t>
            </a:r>
          </a:p>
          <a:p>
            <a:pPr algn="just"/>
            <a:r>
              <a:rPr lang="el-GR" dirty="0"/>
              <a:t>Επικεντρώνεται στην κοινωνική ανισότητα και στη σχέση εξουσίας-πολίτη </a:t>
            </a:r>
          </a:p>
          <a:p>
            <a:pPr marL="0" indent="0" algn="just">
              <a:buNone/>
            </a:pPr>
            <a:endParaRPr lang="el-GR" dirty="0"/>
          </a:p>
        </p:txBody>
      </p:sp>
    </p:spTree>
    <p:extLst>
      <p:ext uri="{BB962C8B-B14F-4D97-AF65-F5344CB8AC3E}">
        <p14:creationId xmlns:p14="http://schemas.microsoft.com/office/powerpoint/2010/main" val="1559871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4377D4-66EF-3458-5A32-583687D81167}"/>
              </a:ext>
            </a:extLst>
          </p:cNvPr>
          <p:cNvSpPr>
            <a:spLocks noGrp="1"/>
          </p:cNvSpPr>
          <p:nvPr>
            <p:ph type="title"/>
          </p:nvPr>
        </p:nvSpPr>
        <p:spPr/>
        <p:txBody>
          <a:bodyPr/>
          <a:lstStyle/>
          <a:p>
            <a:r>
              <a:rPr lang="el-GR" dirty="0"/>
              <a:t>Βασικά σημεία</a:t>
            </a:r>
          </a:p>
        </p:txBody>
      </p:sp>
      <p:sp>
        <p:nvSpPr>
          <p:cNvPr id="3" name="Θέση περιεχομένου 2">
            <a:extLst>
              <a:ext uri="{FF2B5EF4-FFF2-40B4-BE49-F238E27FC236}">
                <a16:creationId xmlns:a16="http://schemas.microsoft.com/office/drawing/2014/main" id="{DDE82F58-7BB6-B9D7-6449-FE8E10564239}"/>
              </a:ext>
            </a:extLst>
          </p:cNvPr>
          <p:cNvSpPr>
            <a:spLocks noGrp="1"/>
          </p:cNvSpPr>
          <p:nvPr>
            <p:ph idx="1"/>
          </p:nvPr>
        </p:nvSpPr>
        <p:spPr>
          <a:xfrm>
            <a:off x="914400" y="1750142"/>
            <a:ext cx="9743768" cy="4498257"/>
          </a:xfrm>
        </p:spPr>
        <p:txBody>
          <a:bodyPr>
            <a:normAutofit fontScale="92500" lnSpcReduction="20000"/>
          </a:bodyPr>
          <a:lstStyle/>
          <a:p>
            <a:pPr marL="0" indent="0" algn="just">
              <a:buNone/>
            </a:pPr>
            <a:r>
              <a:rPr lang="el-GR" b="1" dirty="0"/>
              <a:t>1. Το Κράτος ως </a:t>
            </a:r>
            <a:r>
              <a:rPr lang="el-GR" b="1" dirty="0" err="1"/>
              <a:t>Έργαλειο</a:t>
            </a:r>
            <a:r>
              <a:rPr lang="el-GR" b="1" dirty="0"/>
              <a:t> Ταξικής Κυριαρχίας</a:t>
            </a:r>
          </a:p>
          <a:p>
            <a:pPr marL="0" indent="0" algn="just">
              <a:buNone/>
            </a:pPr>
            <a:r>
              <a:rPr lang="el-GR" dirty="0"/>
              <a:t>Σύμφωνα με τον Μαρξ, το κράτος δεν είναι ουδέτερος θεσμός. Αντίθετα, αποτελεί ένα εργαλείο που χρησιμοποιείται από την κυρίαρχη τάξη για να διατηρήσει την εξουσία και να προστατεύσει τα συμφέροντά της. Στον καπιταλισμό, η κυρίαρχη τάξη είναι η αστική τάξη, δηλαδή οι ιδιοκτήτες των μέσων παραγωγής.</a:t>
            </a:r>
          </a:p>
          <a:p>
            <a:pPr marL="0" indent="0" algn="just">
              <a:buNone/>
            </a:pPr>
            <a:r>
              <a:rPr lang="el-GR" b="1" dirty="0"/>
              <a:t>2. Η Έννοια της Ταξικής Πάλης</a:t>
            </a:r>
          </a:p>
          <a:p>
            <a:pPr marL="0" indent="0" algn="just">
              <a:buNone/>
            </a:pPr>
            <a:r>
              <a:rPr lang="el-GR" dirty="0"/>
              <a:t>Στην καρδιά της μαρξιστικής θεωρίας βρίσκεται η </a:t>
            </a:r>
            <a:r>
              <a:rPr lang="el-GR" b="1" dirty="0"/>
              <a:t>ταξική πάλη</a:t>
            </a:r>
            <a:r>
              <a:rPr lang="el-GR" dirty="0"/>
              <a:t> – η συνεχιζόμενη σύγκρουση μεταξύ των τάξεων. Για τον Μαρξ, η ιστορία κάθε κοινωνίας είναι η ιστορία της πάλης μεταξύ καταπιεστών και καταπιεσμένων. Στον καπιταλισμό, αυτή η πάλη εμφανίζεται ως σύγκρουση μεταξύ της αστικής τάξης και της εργατικής τάξης (προλεταριάτο).</a:t>
            </a:r>
          </a:p>
          <a:p>
            <a:pPr marL="0" indent="0" algn="just">
              <a:buNone/>
            </a:pPr>
            <a:r>
              <a:rPr lang="el-GR" b="1" dirty="0"/>
              <a:t>3. Το Κράτος ως Μέσο Αναπαραγωγής των Καπιταλιστικών Σχέσεων</a:t>
            </a:r>
          </a:p>
          <a:p>
            <a:pPr marL="0" indent="0" algn="just">
              <a:buNone/>
            </a:pPr>
            <a:r>
              <a:rPr lang="el-GR" dirty="0"/>
              <a:t>Σύμφωνα με τη μαρξιστική θεωρία, το κράτος όχι μόνο διατηρεί την ταξική δομή, αλλά την </a:t>
            </a:r>
            <a:r>
              <a:rPr lang="el-GR" b="1" dirty="0"/>
              <a:t>αναπαράγει</a:t>
            </a:r>
            <a:r>
              <a:rPr lang="el-GR" dirty="0"/>
              <a:t> συνεχώς, διασφαλίζοντας ότι το καπιταλιστικό σύστημα θα παραμείνει σταθερό.</a:t>
            </a:r>
          </a:p>
          <a:p>
            <a:pPr marL="0" indent="0" algn="just">
              <a:buNone/>
            </a:pPr>
            <a:endParaRPr lang="el-GR" dirty="0"/>
          </a:p>
        </p:txBody>
      </p:sp>
    </p:spTree>
    <p:extLst>
      <p:ext uri="{BB962C8B-B14F-4D97-AF65-F5344CB8AC3E}">
        <p14:creationId xmlns:p14="http://schemas.microsoft.com/office/powerpoint/2010/main" val="3269834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56D584-AC35-39F3-853B-BD09828DC0E4}"/>
              </a:ext>
            </a:extLst>
          </p:cNvPr>
          <p:cNvSpPr>
            <a:spLocks noGrp="1"/>
          </p:cNvSpPr>
          <p:nvPr>
            <p:ph type="title"/>
          </p:nvPr>
        </p:nvSpPr>
        <p:spPr/>
        <p:txBody>
          <a:bodyPr/>
          <a:lstStyle/>
          <a:p>
            <a:r>
              <a:rPr lang="el-GR" dirty="0"/>
              <a:t>Φιλελεύθερη θεώρηση </a:t>
            </a:r>
          </a:p>
        </p:txBody>
      </p:sp>
      <p:sp>
        <p:nvSpPr>
          <p:cNvPr id="3" name="Θέση περιεχομένου 2">
            <a:extLst>
              <a:ext uri="{FF2B5EF4-FFF2-40B4-BE49-F238E27FC236}">
                <a16:creationId xmlns:a16="http://schemas.microsoft.com/office/drawing/2014/main" id="{9CE156FC-D771-3A5B-1AFD-8BCA000247A1}"/>
              </a:ext>
            </a:extLst>
          </p:cNvPr>
          <p:cNvSpPr>
            <a:spLocks noGrp="1"/>
          </p:cNvSpPr>
          <p:nvPr>
            <p:ph idx="1"/>
          </p:nvPr>
        </p:nvSpPr>
        <p:spPr/>
        <p:txBody>
          <a:bodyPr/>
          <a:lstStyle/>
          <a:p>
            <a:pPr algn="just"/>
            <a:r>
              <a:rPr lang="el-GR" dirty="0"/>
              <a:t>Στη φιλελεύθερη παράδοση, το κράτος θεωρείται θεματοφύλακας των ατομικών δικαιωμάτων και ελευθεριών. </a:t>
            </a:r>
          </a:p>
          <a:p>
            <a:pPr algn="just"/>
            <a:r>
              <a:rPr lang="el-GR" dirty="0"/>
              <a:t>Το κράτος ως έναν ουδέτερο διαιτητή που ρυθμίζει τις κοινωνικές συγκρούσεις και διασφαλίζει ότι τα δικαιώματα των ατόμων γίνονται σεβαστά.</a:t>
            </a:r>
          </a:p>
        </p:txBody>
      </p:sp>
    </p:spTree>
    <p:extLst>
      <p:ext uri="{BB962C8B-B14F-4D97-AF65-F5344CB8AC3E}">
        <p14:creationId xmlns:p14="http://schemas.microsoft.com/office/powerpoint/2010/main" val="2578391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050056-DB16-B703-5D89-A80716B11116}"/>
              </a:ext>
            </a:extLst>
          </p:cNvPr>
          <p:cNvSpPr>
            <a:spLocks noGrp="1"/>
          </p:cNvSpPr>
          <p:nvPr>
            <p:ph type="title"/>
          </p:nvPr>
        </p:nvSpPr>
        <p:spPr/>
        <p:txBody>
          <a:bodyPr/>
          <a:lstStyle/>
          <a:p>
            <a:r>
              <a:rPr lang="el-GR" dirty="0"/>
              <a:t>Κύριοι εκπρόσωποι</a:t>
            </a:r>
          </a:p>
        </p:txBody>
      </p:sp>
      <p:sp>
        <p:nvSpPr>
          <p:cNvPr id="3" name="Θέση περιεχομένου 2">
            <a:extLst>
              <a:ext uri="{FF2B5EF4-FFF2-40B4-BE49-F238E27FC236}">
                <a16:creationId xmlns:a16="http://schemas.microsoft.com/office/drawing/2014/main" id="{6DB9D29B-0778-E59F-0CB9-BB6BD5B455DF}"/>
              </a:ext>
            </a:extLst>
          </p:cNvPr>
          <p:cNvSpPr>
            <a:spLocks noGrp="1"/>
          </p:cNvSpPr>
          <p:nvPr>
            <p:ph idx="1"/>
          </p:nvPr>
        </p:nvSpPr>
        <p:spPr>
          <a:xfrm>
            <a:off x="1103312" y="2052918"/>
            <a:ext cx="9554856" cy="4195481"/>
          </a:xfrm>
        </p:spPr>
        <p:txBody>
          <a:bodyPr>
            <a:normAutofit fontScale="92500" lnSpcReduction="20000"/>
          </a:bodyPr>
          <a:lstStyle/>
          <a:p>
            <a:pPr algn="just"/>
            <a:r>
              <a:rPr lang="el-GR" dirty="0"/>
              <a:t>1. </a:t>
            </a:r>
            <a:r>
              <a:rPr lang="el-GR" dirty="0" err="1"/>
              <a:t>John</a:t>
            </a:r>
            <a:r>
              <a:rPr lang="el-GR" dirty="0"/>
              <a:t> </a:t>
            </a:r>
            <a:r>
              <a:rPr lang="el-GR" dirty="0" err="1"/>
              <a:t>Locke</a:t>
            </a:r>
            <a:r>
              <a:rPr lang="el-GR" dirty="0"/>
              <a:t> (1632-1704)</a:t>
            </a:r>
          </a:p>
          <a:p>
            <a:pPr marL="0" indent="0" algn="just">
              <a:buNone/>
            </a:pPr>
            <a:r>
              <a:rPr lang="el-GR" dirty="0"/>
              <a:t>Ο </a:t>
            </a:r>
            <a:r>
              <a:rPr lang="el-GR" dirty="0" err="1"/>
              <a:t>Locke</a:t>
            </a:r>
            <a:r>
              <a:rPr lang="el-GR" dirty="0"/>
              <a:t> είναι γνωστός ως ο "πατέρας του κλασικού φιλελευθερισμού". Θεωρούσε ότι όλοι οι άνθρωποι έχουν φυσικά δικαιώματα, όπως το δικαίωμα στη ζωή, την ελευθερία και την ιδιοκτησία, και ότι ο κύριος σκοπός του κράτους είναι να προστατεύει αυτά τα δικαιώματα. Για τον </a:t>
            </a:r>
            <a:r>
              <a:rPr lang="el-GR" dirty="0" err="1"/>
              <a:t>Locke</a:t>
            </a:r>
            <a:r>
              <a:rPr lang="el-GR" dirty="0"/>
              <a:t>, το κράτος οφείλει να στηρίζεται στη συναίνεση των κυβερνωμένων και να περιορίζει την εξουσία του στο ελάχιστο δυνατό, ώστε να μην απειλεί την ατομική ελευθερία.</a:t>
            </a:r>
          </a:p>
          <a:p>
            <a:pPr algn="just"/>
            <a:r>
              <a:rPr lang="el-GR" dirty="0"/>
              <a:t>2. </a:t>
            </a:r>
            <a:r>
              <a:rPr lang="el-GR" dirty="0" err="1"/>
              <a:t>Adam</a:t>
            </a:r>
            <a:r>
              <a:rPr lang="el-GR" dirty="0"/>
              <a:t> </a:t>
            </a:r>
            <a:r>
              <a:rPr lang="el-GR" dirty="0" err="1"/>
              <a:t>Smith</a:t>
            </a:r>
            <a:r>
              <a:rPr lang="el-GR" dirty="0"/>
              <a:t> (1723-1790)</a:t>
            </a:r>
          </a:p>
          <a:p>
            <a:pPr marL="0" indent="0" algn="just">
              <a:buNone/>
            </a:pPr>
            <a:r>
              <a:rPr lang="el-GR" dirty="0"/>
              <a:t>Ο </a:t>
            </a:r>
            <a:r>
              <a:rPr lang="el-GR" dirty="0" err="1"/>
              <a:t>Smith</a:t>
            </a:r>
            <a:r>
              <a:rPr lang="el-GR" dirty="0"/>
              <a:t>, οικονομολόγος και φιλόσοφος, είναι κεντρική φιγούρα της φιλελεύθερης παράδοσης όσον αφορά την οικονομική ελευθερία. Στο έργο του Ο Πλούτος των Εθνών, υποστήριξε την ελευθερία της αγοράς και την αόρατη χείρα – την ιδέα ότι το ατομικό συμφέρον, όταν ακολουθείται σε ένα πλαίσιο ελεύθερου ανταγωνισμού, μπορεί να οδηγήσει στην οικονομική ευημερία όλων. Ο </a:t>
            </a:r>
            <a:r>
              <a:rPr lang="el-GR" dirty="0" err="1"/>
              <a:t>Smith</a:t>
            </a:r>
            <a:r>
              <a:rPr lang="el-GR" dirty="0"/>
              <a:t> υποστήριξε έναν περιορισμένο ρόλο για το κράτος στην οικονομία, με βασικό του ρόλο την προστασία από εξωτερικές απειλές, την επιβολή του νόμου και την ανάπτυξη βασικών υποδομών.</a:t>
            </a:r>
          </a:p>
        </p:txBody>
      </p:sp>
    </p:spTree>
    <p:extLst>
      <p:ext uri="{BB962C8B-B14F-4D97-AF65-F5344CB8AC3E}">
        <p14:creationId xmlns:p14="http://schemas.microsoft.com/office/powerpoint/2010/main" val="629315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33</TotalTime>
  <Words>1459</Words>
  <Application>Microsoft Office PowerPoint</Application>
  <PresentationFormat>Ευρεία οθόνη</PresentationFormat>
  <Paragraphs>55</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Century Gothic</vt:lpstr>
      <vt:lpstr>Wingdings 3</vt:lpstr>
      <vt:lpstr>Ιόν</vt:lpstr>
      <vt:lpstr>Πολιτικές έννοιες   </vt:lpstr>
      <vt:lpstr>Κράτος </vt:lpstr>
      <vt:lpstr>Max Weber </vt:lpstr>
      <vt:lpstr>Μορφές Νομιμότητας</vt:lpstr>
      <vt:lpstr>Επικρίσεις</vt:lpstr>
      <vt:lpstr>Karl Marx </vt:lpstr>
      <vt:lpstr>Βασικά σημεία</vt:lpstr>
      <vt:lpstr>Φιλελεύθερη θεώρηση </vt:lpstr>
      <vt:lpstr>Κύριοι εκπρόσωποι</vt:lpstr>
      <vt:lpstr>Κύριοι εκπρόσωποι</vt:lpstr>
      <vt:lpstr>Κύριοι εκπρόσωποι</vt:lpstr>
      <vt:lpstr>Κύριοι εκπρόσωποι</vt:lpstr>
      <vt:lpstr>Επικρίσεις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STAVROULA VRAILA</dc:creator>
  <cp:lastModifiedBy>STAVROULA VRAILA</cp:lastModifiedBy>
  <cp:revision>2</cp:revision>
  <dcterms:created xsi:type="dcterms:W3CDTF">2024-11-05T05:59:14Z</dcterms:created>
  <dcterms:modified xsi:type="dcterms:W3CDTF">2024-11-05T06:32:16Z</dcterms:modified>
</cp:coreProperties>
</file>