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63" r:id="rId12"/>
  </p:sldIdLst>
  <p:sldSz cx="18288000" cy="10287000"/>
  <p:notesSz cx="6858000" cy="9144000"/>
  <p:embeddedFontLst>
    <p:embeddedFont>
      <p:font typeface="Agrandir Wide Bold"/>
      <p:regular r:id="rId13"/>
    </p:embeddedFont>
    <p:embeddedFont>
      <p:font typeface="Comfortaa Light"/>
      <p:regular r:id="rId14"/>
    </p:embeddedFont>
    <p:embeddedFont>
      <p:font typeface="Comfortaa Light Bold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1.sv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1.sv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" y="1845361"/>
            <a:ext cx="18288000" cy="5945174"/>
            <a:chOff x="0" y="0"/>
            <a:chExt cx="5132352" cy="15658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132352" cy="1565807"/>
            </a:xfrm>
            <a:custGeom>
              <a:avLst/>
              <a:gdLst/>
              <a:ahLst/>
              <a:cxnLst/>
              <a:rect l="l" t="t" r="r" b="b"/>
              <a:pathLst>
                <a:path w="5132352" h="1565807">
                  <a:moveTo>
                    <a:pt x="0" y="0"/>
                  </a:moveTo>
                  <a:lnTo>
                    <a:pt x="5132352" y="0"/>
                  </a:lnTo>
                  <a:lnTo>
                    <a:pt x="5132352" y="1565807"/>
                  </a:lnTo>
                  <a:lnTo>
                    <a:pt x="0" y="1565807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5132352" cy="15848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12253436" y="4413328"/>
            <a:ext cx="5010077" cy="6737268"/>
          </a:xfrm>
          <a:custGeom>
            <a:avLst/>
            <a:gdLst/>
            <a:ahLst/>
            <a:cxnLst/>
            <a:rect l="l" t="t" r="r" b="b"/>
            <a:pathLst>
              <a:path w="5010077" h="6737268">
                <a:moveTo>
                  <a:pt x="0" y="0"/>
                </a:moveTo>
                <a:lnTo>
                  <a:pt x="5010077" y="0"/>
                </a:lnTo>
                <a:lnTo>
                  <a:pt x="5010077" y="6737267"/>
                </a:lnTo>
                <a:lnTo>
                  <a:pt x="0" y="67372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>
            <a:off x="-47175" y="8217022"/>
            <a:ext cx="2052916" cy="1562962"/>
          </a:xfrm>
          <a:custGeom>
            <a:avLst/>
            <a:gdLst/>
            <a:ahLst/>
            <a:cxnLst/>
            <a:rect l="l" t="t" r="r" b="b"/>
            <a:pathLst>
              <a:path w="2052916" h="1562962">
                <a:moveTo>
                  <a:pt x="0" y="0"/>
                </a:moveTo>
                <a:lnTo>
                  <a:pt x="2052916" y="0"/>
                </a:lnTo>
                <a:lnTo>
                  <a:pt x="2052916" y="1562962"/>
                </a:lnTo>
                <a:lnTo>
                  <a:pt x="0" y="15629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33781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Freeform 7"/>
          <p:cNvSpPr/>
          <p:nvPr/>
        </p:nvSpPr>
        <p:spPr>
          <a:xfrm>
            <a:off x="15962379" y="1884863"/>
            <a:ext cx="2149398" cy="1223203"/>
          </a:xfrm>
          <a:custGeom>
            <a:avLst/>
            <a:gdLst/>
            <a:ahLst/>
            <a:cxnLst/>
            <a:rect l="l" t="t" r="r" b="b"/>
            <a:pathLst>
              <a:path w="2149398" h="1223203">
                <a:moveTo>
                  <a:pt x="0" y="0"/>
                </a:moveTo>
                <a:lnTo>
                  <a:pt x="2149398" y="0"/>
                </a:lnTo>
                <a:lnTo>
                  <a:pt x="2149398" y="1223203"/>
                </a:lnTo>
                <a:lnTo>
                  <a:pt x="0" y="122320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Freeform 8"/>
          <p:cNvSpPr/>
          <p:nvPr/>
        </p:nvSpPr>
        <p:spPr>
          <a:xfrm rot="-5400000">
            <a:off x="663955" y="-663955"/>
            <a:ext cx="2683573" cy="4011482"/>
          </a:xfrm>
          <a:custGeom>
            <a:avLst/>
            <a:gdLst/>
            <a:ahLst/>
            <a:cxnLst/>
            <a:rect l="l" t="t" r="r" b="b"/>
            <a:pathLst>
              <a:path w="2683573" h="4011482">
                <a:moveTo>
                  <a:pt x="0" y="0"/>
                </a:moveTo>
                <a:lnTo>
                  <a:pt x="2683573" y="0"/>
                </a:lnTo>
                <a:lnTo>
                  <a:pt x="2683573" y="4011483"/>
                </a:lnTo>
                <a:lnTo>
                  <a:pt x="0" y="40114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39964" r="-55585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9" name="TextBox 9"/>
          <p:cNvSpPr txBox="1"/>
          <p:nvPr/>
        </p:nvSpPr>
        <p:spPr>
          <a:xfrm>
            <a:off x="1553320" y="3316911"/>
            <a:ext cx="8520089" cy="1560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99"/>
              </a:lnSpc>
            </a:pPr>
            <a:r>
              <a:rPr lang="en-US" sz="9699" b="1" dirty="0">
                <a:solidFill>
                  <a:srgbClr val="FFFFFF"/>
                </a:solidFill>
                <a:latin typeface="Agrandir Wide Bold"/>
                <a:ea typeface="Agrandir Wide Bold"/>
                <a:cs typeface="Agrandir Wide Bold"/>
                <a:sym typeface="Agrandir Wide Bold"/>
              </a:rPr>
              <a:t>ΚΡΙΤΙΚΗ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53320" y="4672431"/>
            <a:ext cx="10504290" cy="1560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99"/>
              </a:lnSpc>
            </a:pPr>
            <a:r>
              <a:rPr lang="en-US" sz="9699" b="1" dirty="0">
                <a:solidFill>
                  <a:srgbClr val="D2B195"/>
                </a:solidFill>
                <a:latin typeface="Agrandir Wide Bold"/>
                <a:ea typeface="Agrandir Wide Bold"/>
                <a:cs typeface="Agrandir Wide Bold"/>
                <a:sym typeface="Agrandir Wide Bold"/>
              </a:rPr>
              <a:t>ΘΕΩΡΙΑ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066283" y="6804380"/>
            <a:ext cx="8696618" cy="98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Εισαγωγή στην Ανάλυση Πολιτικού Λόγου </a:t>
            </a:r>
          </a:p>
          <a:p>
            <a:pPr algn="r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2η Ενότητα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3644451" y="1354506"/>
            <a:ext cx="4291102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Δρ. Σταυρούλα Βράιλα 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D70B4823-1648-6C8F-4890-FEF20C37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421" y="1323216"/>
            <a:ext cx="2024980" cy="50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593975-C7D4-32FC-A201-772417FA4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616CFDA-B504-A78A-6F46-5B130594942E}"/>
              </a:ext>
            </a:extLst>
          </p:cNvPr>
          <p:cNvSpPr/>
          <p:nvPr/>
        </p:nvSpPr>
        <p:spPr>
          <a:xfrm rot="5400000">
            <a:off x="16559284" y="325414"/>
            <a:ext cx="1638937" cy="1295401"/>
          </a:xfrm>
          <a:custGeom>
            <a:avLst/>
            <a:gdLst/>
            <a:ahLst/>
            <a:cxnLst/>
            <a:rect l="l" t="t" r="r" b="b"/>
            <a:pathLst>
              <a:path w="2952139" h="1680036">
                <a:moveTo>
                  <a:pt x="0" y="0"/>
                </a:moveTo>
                <a:lnTo>
                  <a:pt x="2952139" y="0"/>
                </a:lnTo>
                <a:lnTo>
                  <a:pt x="2952139" y="1680036"/>
                </a:lnTo>
                <a:lnTo>
                  <a:pt x="0" y="16800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7A2EA415-70A6-5491-5299-620B75C2C4FF}"/>
              </a:ext>
            </a:extLst>
          </p:cNvPr>
          <p:cNvGrpSpPr/>
          <p:nvPr/>
        </p:nvGrpSpPr>
        <p:grpSpPr>
          <a:xfrm>
            <a:off x="0" y="1738630"/>
            <a:ext cx="18288000" cy="8548370"/>
            <a:chOff x="0" y="0"/>
            <a:chExt cx="4816593" cy="225142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73EEBF2-24C4-66E7-2DA4-78D8B68A523E}"/>
                </a:ext>
              </a:extLst>
            </p:cNvPr>
            <p:cNvSpPr/>
            <p:nvPr/>
          </p:nvSpPr>
          <p:spPr>
            <a:xfrm>
              <a:off x="0" y="0"/>
              <a:ext cx="4816592" cy="2251422"/>
            </a:xfrm>
            <a:custGeom>
              <a:avLst/>
              <a:gdLst/>
              <a:ahLst/>
              <a:cxnLst/>
              <a:rect l="l" t="t" r="r" b="b"/>
              <a:pathLst>
                <a:path w="4816592" h="2251422">
                  <a:moveTo>
                    <a:pt x="0" y="0"/>
                  </a:moveTo>
                  <a:lnTo>
                    <a:pt x="4816592" y="0"/>
                  </a:lnTo>
                  <a:lnTo>
                    <a:pt x="4816592" y="2251422"/>
                  </a:lnTo>
                  <a:lnTo>
                    <a:pt x="0" y="2251422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DA66817F-096E-4139-720B-D90B065985B5}"/>
                </a:ext>
              </a:extLst>
            </p:cNvPr>
            <p:cNvSpPr txBox="1"/>
            <p:nvPr/>
          </p:nvSpPr>
          <p:spPr>
            <a:xfrm>
              <a:off x="0" y="-19050"/>
              <a:ext cx="4816593" cy="22704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49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31B42C8D-05A9-5261-6778-7C8C611EA997}"/>
              </a:ext>
            </a:extLst>
          </p:cNvPr>
          <p:cNvGrpSpPr/>
          <p:nvPr/>
        </p:nvGrpSpPr>
        <p:grpSpPr>
          <a:xfrm>
            <a:off x="14709894" y="329246"/>
            <a:ext cx="3055015" cy="3527731"/>
            <a:chOff x="0" y="0"/>
            <a:chExt cx="5499100" cy="6350000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374B3F1A-19A3-9C8B-5A7D-73A1C644C9DC}"/>
                </a:ext>
              </a:extLst>
            </p:cNvPr>
            <p:cNvSpPr/>
            <p:nvPr/>
          </p:nvSpPr>
          <p:spPr>
            <a:xfrm>
              <a:off x="0" y="0"/>
              <a:ext cx="5499100" cy="6350000"/>
            </a:xfrm>
            <a:custGeom>
              <a:avLst/>
              <a:gdLst/>
              <a:ahLst/>
              <a:cxnLst/>
              <a:rect l="l" t="t" r="r" b="b"/>
              <a:pathLst>
                <a:path w="5499100" h="6350000">
                  <a:moveTo>
                    <a:pt x="2749550" y="6350000"/>
                  </a:moveTo>
                  <a:lnTo>
                    <a:pt x="0" y="4762500"/>
                  </a:lnTo>
                  <a:lnTo>
                    <a:pt x="0" y="1587500"/>
                  </a:lnTo>
                  <a:lnTo>
                    <a:pt x="2749550" y="0"/>
                  </a:lnTo>
                  <a:lnTo>
                    <a:pt x="5499100" y="1587500"/>
                  </a:lnTo>
                  <a:lnTo>
                    <a:pt x="5499100" y="4762500"/>
                  </a:lnTo>
                  <a:lnTo>
                    <a:pt x="2749550" y="6350000"/>
                  </a:lnTo>
                  <a:close/>
                </a:path>
              </a:pathLst>
            </a:custGeom>
            <a:blipFill>
              <a:blip r:embed="rId4"/>
              <a:stretch>
                <a:fillRect l="-27081" r="-27081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Freeform 7">
            <a:extLst>
              <a:ext uri="{FF2B5EF4-FFF2-40B4-BE49-F238E27FC236}">
                <a16:creationId xmlns:a16="http://schemas.microsoft.com/office/drawing/2014/main" id="{E02580CA-0212-0263-1BAF-CCBEB8E14784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FFB3C103-CEB5-0F28-E3AB-017051155ED4}"/>
              </a:ext>
            </a:extLst>
          </p:cNvPr>
          <p:cNvSpPr txBox="1"/>
          <p:nvPr/>
        </p:nvSpPr>
        <p:spPr>
          <a:xfrm>
            <a:off x="1414611" y="1095375"/>
            <a:ext cx="14822791" cy="643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Γιούργκεν Χάμπερμας (Jürgen Habermas)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A930A1C9-5AD0-B086-1FEA-EFD6FB753BA7}"/>
              </a:ext>
            </a:extLst>
          </p:cNvPr>
          <p:cNvSpPr txBox="1"/>
          <p:nvPr/>
        </p:nvSpPr>
        <p:spPr>
          <a:xfrm>
            <a:off x="488207" y="1833880"/>
            <a:ext cx="16675599" cy="81794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Θεωρία της Επικοινωνιακής Δράσης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 η επικοινωνία πρέπει να βασίζεται στον διάλογο που αποσκοπεί στην αμοιβαία κατανόηση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Διαδικασία της Συμφωνίας και της Δημόσιας Σφαίρας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δημόσια σφαίρα πρέπει να είναι ανοιχτή, ισότιμη και δημοκρατική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Επικοινωνιακή Λογική vs Εργαλειακή Λογική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εργαλειακή λογική συνδέεται με τη χειραγώγηση, ενώ η επικοινωνιακή με τη δημοκρατική και ελεύθερη διαβούλευση.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Νομιμοποίηση και Κριτική της Εξουσίας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νομιμότητα της εξουσίας πρέπει να βασίζεται στη συγκατάθεση των πολιτών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Καθολική Πράξη Ορθολογικής Συμφωνίας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"ιδανική ομιλιακή κατάσταση": όλοι οι συμμετέχοντες σε έναν διάλογο μπορούν να εκφραστούν ελεύθερα χωρίς καταπίεση ή περιορισμούς. 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Κοινωνική Αλληλεγγύη και Ορθολογική Συναίνεση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δημοκρατική κοινωνία πρέπει να βασίζεται στην αλληλεγγύη και την αλληλοκατανόηση, που επιτυγχάνονται μέσα από την ανοιχτή και ειλικρινή επικοινωνία</a:t>
            </a:r>
          </a:p>
        </p:txBody>
      </p:sp>
    </p:spTree>
    <p:extLst>
      <p:ext uri="{BB962C8B-B14F-4D97-AF65-F5344CB8AC3E}">
        <p14:creationId xmlns:p14="http://schemas.microsoft.com/office/powerpoint/2010/main" val="686022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51066" y="2197888"/>
            <a:ext cx="18288000" cy="7142480"/>
            <a:chOff x="0" y="0"/>
            <a:chExt cx="4816593" cy="188114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1881147"/>
            </a:xfrm>
            <a:custGeom>
              <a:avLst/>
              <a:gdLst/>
              <a:ahLst/>
              <a:cxnLst/>
              <a:rect l="l" t="t" r="r" b="b"/>
              <a:pathLst>
                <a:path w="4816592" h="1881147">
                  <a:moveTo>
                    <a:pt x="0" y="0"/>
                  </a:moveTo>
                  <a:lnTo>
                    <a:pt x="4816592" y="0"/>
                  </a:lnTo>
                  <a:lnTo>
                    <a:pt x="4816592" y="1881147"/>
                  </a:lnTo>
                  <a:lnTo>
                    <a:pt x="0" y="1881147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19001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317727" y="885825"/>
            <a:ext cx="16499631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Θεωρία vs Κριτική Ανάλυση Λόγου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317727" y="2636383"/>
            <a:ext cx="14358947" cy="4908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πώς ο λόγος αναπαράγει ή αμφισβητεί υφιστάμενες σχέσεις εξουσίας</a:t>
            </a:r>
          </a:p>
        </p:txBody>
      </p:sp>
      <p:sp>
        <p:nvSpPr>
          <p:cNvPr id="7" name="Freeform 7"/>
          <p:cNvSpPr/>
          <p:nvPr/>
        </p:nvSpPr>
        <p:spPr>
          <a:xfrm rot="5400000">
            <a:off x="16591381" y="1810918"/>
            <a:ext cx="2707437" cy="685801"/>
          </a:xfrm>
          <a:custGeom>
            <a:avLst/>
            <a:gdLst/>
            <a:ahLst/>
            <a:cxnLst/>
            <a:rect l="l" t="t" r="r" b="b"/>
            <a:pathLst>
              <a:path w="3470636" h="1419860">
                <a:moveTo>
                  <a:pt x="0" y="0"/>
                </a:moveTo>
                <a:lnTo>
                  <a:pt x="3470636" y="0"/>
                </a:lnTo>
                <a:lnTo>
                  <a:pt x="3470636" y="1419860"/>
                </a:lnTo>
                <a:lnTo>
                  <a:pt x="0" y="14198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024" t="-391467" r="-4210" b="-8874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Freeform 8"/>
          <p:cNvSpPr/>
          <p:nvPr/>
        </p:nvSpPr>
        <p:spPr>
          <a:xfrm rot="5400000">
            <a:off x="16006965" y="8762329"/>
            <a:ext cx="927014" cy="991941"/>
          </a:xfrm>
          <a:custGeom>
            <a:avLst/>
            <a:gdLst/>
            <a:ahLst/>
            <a:cxnLst/>
            <a:rect l="l" t="t" r="r" b="b"/>
            <a:pathLst>
              <a:path w="927014" h="991941">
                <a:moveTo>
                  <a:pt x="0" y="0"/>
                </a:moveTo>
                <a:lnTo>
                  <a:pt x="927014" y="0"/>
                </a:lnTo>
                <a:lnTo>
                  <a:pt x="927014" y="991942"/>
                </a:lnTo>
                <a:lnTo>
                  <a:pt x="0" y="9919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9" name="Freeform 9"/>
          <p:cNvSpPr/>
          <p:nvPr/>
        </p:nvSpPr>
        <p:spPr>
          <a:xfrm rot="5400000">
            <a:off x="13808032" y="8762329"/>
            <a:ext cx="927014" cy="991941"/>
          </a:xfrm>
          <a:custGeom>
            <a:avLst/>
            <a:gdLst/>
            <a:ahLst/>
            <a:cxnLst/>
            <a:rect l="l" t="t" r="r" b="b"/>
            <a:pathLst>
              <a:path w="927014" h="991941">
                <a:moveTo>
                  <a:pt x="0" y="0"/>
                </a:moveTo>
                <a:lnTo>
                  <a:pt x="927014" y="0"/>
                </a:lnTo>
                <a:lnTo>
                  <a:pt x="927014" y="991942"/>
                </a:lnTo>
                <a:lnTo>
                  <a:pt x="0" y="9919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0" name="Freeform 10"/>
          <p:cNvSpPr/>
          <p:nvPr/>
        </p:nvSpPr>
        <p:spPr>
          <a:xfrm rot="5400000">
            <a:off x="11454336" y="8762329"/>
            <a:ext cx="927014" cy="991941"/>
          </a:xfrm>
          <a:custGeom>
            <a:avLst/>
            <a:gdLst/>
            <a:ahLst/>
            <a:cxnLst/>
            <a:rect l="l" t="t" r="r" b="b"/>
            <a:pathLst>
              <a:path w="927014" h="991941">
                <a:moveTo>
                  <a:pt x="0" y="0"/>
                </a:moveTo>
                <a:lnTo>
                  <a:pt x="927015" y="0"/>
                </a:lnTo>
                <a:lnTo>
                  <a:pt x="927015" y="991942"/>
                </a:lnTo>
                <a:lnTo>
                  <a:pt x="0" y="9919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1" name="TextBox 11"/>
          <p:cNvSpPr txBox="1"/>
          <p:nvPr/>
        </p:nvSpPr>
        <p:spPr>
          <a:xfrm>
            <a:off x="1028700" y="3784463"/>
            <a:ext cx="14358947" cy="29673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Αποκάλυψη και Κατανόηση της Εξουσίας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Λόγος ως Εργαλείο Εξουσίας και Ιδεολογίας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Κοινωνική Αλλαγή και Ενδυνάμωση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Διαλεκτική Προσέγγιση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Ανάλυση της Δημόσιας Σφαίρας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Μεθοδολογικές Συγκλίσεις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629049" y="7318283"/>
            <a:ext cx="13678105" cy="7499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899"/>
              </a:lnSpc>
              <a:spcBef>
                <a:spcPct val="0"/>
              </a:spcBef>
            </a:pPr>
            <a:r>
              <a:rPr lang="en-US" sz="2899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Χρήσιμες για την ανάλυση φαινομένων όπως ο λαϊκιστικός λόγος, η διάδοση των fake news και η πολιτική επικοινωνία στα κοινωνικά δίκτυα.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70803" y="2144501"/>
            <a:ext cx="18288000" cy="7428230"/>
            <a:chOff x="0" y="0"/>
            <a:chExt cx="5084864" cy="195640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84864" cy="1956406"/>
            </a:xfrm>
            <a:custGeom>
              <a:avLst/>
              <a:gdLst/>
              <a:ahLst/>
              <a:cxnLst/>
              <a:rect l="l" t="t" r="r" b="b"/>
              <a:pathLst>
                <a:path w="5084864" h="1956406">
                  <a:moveTo>
                    <a:pt x="0" y="0"/>
                  </a:moveTo>
                  <a:lnTo>
                    <a:pt x="5084864" y="0"/>
                  </a:lnTo>
                  <a:lnTo>
                    <a:pt x="5084864" y="1956406"/>
                  </a:lnTo>
                  <a:lnTo>
                    <a:pt x="0" y="1956406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5084864" cy="1975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6820337"/>
            <a:ext cx="4498697" cy="3466663"/>
          </a:xfrm>
          <a:custGeom>
            <a:avLst/>
            <a:gdLst/>
            <a:ahLst/>
            <a:cxnLst/>
            <a:rect l="l" t="t" r="r" b="b"/>
            <a:pathLst>
              <a:path w="4498697" h="3466663">
                <a:moveTo>
                  <a:pt x="0" y="0"/>
                </a:moveTo>
                <a:lnTo>
                  <a:pt x="4498697" y="0"/>
                </a:lnTo>
                <a:lnTo>
                  <a:pt x="4498697" y="3466663"/>
                </a:lnTo>
                <a:lnTo>
                  <a:pt x="0" y="34666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7793" b="-22720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>
            <a:off x="656822" y="1473722"/>
            <a:ext cx="2026307" cy="1153153"/>
          </a:xfrm>
          <a:custGeom>
            <a:avLst/>
            <a:gdLst/>
            <a:ahLst/>
            <a:cxnLst/>
            <a:rect l="l" t="t" r="r" b="b"/>
            <a:pathLst>
              <a:path w="2026307" h="1153153">
                <a:moveTo>
                  <a:pt x="0" y="0"/>
                </a:moveTo>
                <a:lnTo>
                  <a:pt x="2026307" y="0"/>
                </a:lnTo>
                <a:lnTo>
                  <a:pt x="2026307" y="1153153"/>
                </a:lnTo>
                <a:lnTo>
                  <a:pt x="0" y="115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TextBox 7"/>
          <p:cNvSpPr txBox="1"/>
          <p:nvPr/>
        </p:nvSpPr>
        <p:spPr>
          <a:xfrm>
            <a:off x="3268925" y="1334653"/>
            <a:ext cx="5875075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Θεωρία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724888" y="3494921"/>
            <a:ext cx="8696618" cy="655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320"/>
              </a:lnSpc>
            </a:pPr>
            <a:r>
              <a:rPr lang="en-US" sz="380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Σκοπός: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724888" y="4365505"/>
            <a:ext cx="10763122" cy="28494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479"/>
              </a:lnSpc>
            </a:pP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η βα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θύτερη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κατα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νόηση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των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κοινωνικών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, π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ολιτικών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και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οικονομικών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δομών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και η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διερεύνηση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των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31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τρό</a:t>
            </a:r>
            <a:r>
              <a:rPr lang="en-US" sz="31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πων με τους οποίους αυτές οι δομές επηρεάζουν τη ζωή των ανθρώπων, συχνά μέσα από την κριτική ματιά στις ανισότητες και τους μηχανισμούς εξουσίας</a:t>
            </a:r>
          </a:p>
        </p:txBody>
      </p:sp>
      <p:sp>
        <p:nvSpPr>
          <p:cNvPr id="10" name="Freeform 10"/>
          <p:cNvSpPr/>
          <p:nvPr/>
        </p:nvSpPr>
        <p:spPr>
          <a:xfrm>
            <a:off x="16488659" y="0"/>
            <a:ext cx="1676400" cy="865399"/>
          </a:xfrm>
          <a:custGeom>
            <a:avLst/>
            <a:gdLst/>
            <a:ahLst/>
            <a:cxnLst/>
            <a:rect l="l" t="t" r="r" b="b"/>
            <a:pathLst>
              <a:path w="2871603" h="1248928">
                <a:moveTo>
                  <a:pt x="0" y="0"/>
                </a:moveTo>
                <a:lnTo>
                  <a:pt x="2871603" y="0"/>
                </a:lnTo>
                <a:lnTo>
                  <a:pt x="2871603" y="1248928"/>
                </a:lnTo>
                <a:lnTo>
                  <a:pt x="0" y="12489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120174" r="-18888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4736">
                <a:alpha val="100000"/>
              </a:srgbClr>
            </a:gs>
            <a:gs pos="50000">
              <a:srgbClr val="8B7C60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080988"/>
            <a:ext cx="18146882" cy="7177312"/>
            <a:chOff x="0" y="0"/>
            <a:chExt cx="4779426" cy="189032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79426" cy="1890321"/>
            </a:xfrm>
            <a:custGeom>
              <a:avLst/>
              <a:gdLst/>
              <a:ahLst/>
              <a:cxnLst/>
              <a:rect l="l" t="t" r="r" b="b"/>
              <a:pathLst>
                <a:path w="4779426" h="1890321">
                  <a:moveTo>
                    <a:pt x="0" y="0"/>
                  </a:moveTo>
                  <a:lnTo>
                    <a:pt x="4779426" y="0"/>
                  </a:lnTo>
                  <a:lnTo>
                    <a:pt x="4779426" y="1890321"/>
                  </a:lnTo>
                  <a:lnTo>
                    <a:pt x="0" y="189032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779426" cy="19093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360877" y="0"/>
            <a:ext cx="1905000" cy="1123087"/>
          </a:xfrm>
          <a:custGeom>
            <a:avLst/>
            <a:gdLst/>
            <a:ahLst/>
            <a:cxnLst/>
            <a:rect l="l" t="t" r="r" b="b"/>
            <a:pathLst>
              <a:path w="2965302" h="1557391">
                <a:moveTo>
                  <a:pt x="0" y="0"/>
                </a:moveTo>
                <a:lnTo>
                  <a:pt x="2965302" y="0"/>
                </a:lnTo>
                <a:lnTo>
                  <a:pt x="2965302" y="1557391"/>
                </a:lnTo>
                <a:lnTo>
                  <a:pt x="0" y="15573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62039" r="-70865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TextBox 6"/>
          <p:cNvSpPr txBox="1"/>
          <p:nvPr/>
        </p:nvSpPr>
        <p:spPr>
          <a:xfrm>
            <a:off x="1479004" y="1123087"/>
            <a:ext cx="9274854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Σχολή της Φρανκφούρτης</a:t>
            </a:r>
          </a:p>
        </p:txBody>
      </p:sp>
      <p:sp>
        <p:nvSpPr>
          <p:cNvPr id="7" name="Freeform 7"/>
          <p:cNvSpPr/>
          <p:nvPr/>
        </p:nvSpPr>
        <p:spPr>
          <a:xfrm rot="16200000">
            <a:off x="-379220" y="8588013"/>
            <a:ext cx="2165568" cy="1232405"/>
          </a:xfrm>
          <a:custGeom>
            <a:avLst/>
            <a:gdLst/>
            <a:ahLst/>
            <a:cxnLst/>
            <a:rect l="l" t="t" r="r" b="b"/>
            <a:pathLst>
              <a:path w="2165568" h="1232405">
                <a:moveTo>
                  <a:pt x="0" y="0"/>
                </a:moveTo>
                <a:lnTo>
                  <a:pt x="2165568" y="0"/>
                </a:lnTo>
                <a:lnTo>
                  <a:pt x="2165568" y="1232406"/>
                </a:lnTo>
                <a:lnTo>
                  <a:pt x="0" y="12324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Freeform 8"/>
          <p:cNvSpPr/>
          <p:nvPr/>
        </p:nvSpPr>
        <p:spPr>
          <a:xfrm>
            <a:off x="16611600" y="8648700"/>
            <a:ext cx="1676400" cy="1638300"/>
          </a:xfrm>
          <a:custGeom>
            <a:avLst/>
            <a:gdLst/>
            <a:ahLst/>
            <a:cxnLst/>
            <a:rect l="l" t="t" r="r" b="b"/>
            <a:pathLst>
              <a:path w="2858545" h="2629861">
                <a:moveTo>
                  <a:pt x="0" y="0"/>
                </a:moveTo>
                <a:lnTo>
                  <a:pt x="2858545" y="0"/>
                </a:lnTo>
                <a:lnTo>
                  <a:pt x="2858545" y="2629861"/>
                </a:lnTo>
                <a:lnTo>
                  <a:pt x="0" y="262986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9" name="TextBox 9"/>
          <p:cNvSpPr txBox="1"/>
          <p:nvPr/>
        </p:nvSpPr>
        <p:spPr>
          <a:xfrm>
            <a:off x="302017" y="2702289"/>
            <a:ext cx="13617205" cy="29673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ιδρύθηκε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στη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Γερμ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ανία του μεσοπολέμου  στο Ινστιτούτο για την Κοινωνική Έρευνα </a:t>
            </a:r>
          </a:p>
          <a:p>
            <a:pPr marL="604519" lvl="1" indent="-302260" algn="just">
              <a:lnSpc>
                <a:spcPts val="3919"/>
              </a:lnSpc>
              <a:buFont typeface="Arial"/>
              <a:buChar char="•"/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φορμή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,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οι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κοινωνικο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πολιτικές αναταραχές και οι αποτυχημένες επαναστάσεις της εργατικής τάξης στη Δυτική Ευρώπη </a:t>
            </a:r>
          </a:p>
          <a:p>
            <a:pPr algn="just">
              <a:lnSpc>
                <a:spcPts val="3919"/>
              </a:lnSpc>
            </a:pP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921735" y="4829620"/>
            <a:ext cx="14832865" cy="34706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u="sng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μι</a:t>
            </a:r>
            <a:r>
              <a:rPr lang="en-US" sz="2799" u="sng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 θεωρία κατά </a:t>
            </a: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               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του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θετικισμού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(κατανόηση της πραγματικότητας με αυστηρά επιστημονικό τρόπο)</a:t>
            </a: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               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του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υλισμού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(ύλη είναι η θεμελιώδης ουσία της πραγματικότητας)</a:t>
            </a: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               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της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φα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ινομενολογί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ας 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(μελέτη της συνείδησης και της άμεσης, υποκειμενικής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l-GR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εμπειρίας)</a:t>
            </a: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endParaRPr lang="en-US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r>
              <a:rPr lang="en-US" sz="2799" u="sng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π</a:t>
            </a:r>
            <a:r>
              <a:rPr lang="en-US" sz="2799" u="sng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ρωτεύων</a:t>
            </a:r>
            <a:r>
              <a:rPr lang="en-US" sz="2799" u="sng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u="sng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στόχος</a:t>
            </a:r>
            <a:r>
              <a:rPr lang="en-US" sz="2799" u="sng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: </a:t>
            </a:r>
          </a:p>
          <a:p>
            <a:pPr algn="just">
              <a:lnSpc>
                <a:spcPts val="3919"/>
              </a:lnSpc>
              <a:spcBef>
                <a:spcPct val="0"/>
              </a:spcBef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μετ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ασχηματισμός της κοινωνικής πραγματικότητας </a:t>
            </a:r>
            <a:r>
              <a:rPr lang="en-US" sz="2799" u="none" strike="noStrike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</a:p>
        </p:txBody>
      </p:sp>
      <p:sp>
        <p:nvSpPr>
          <p:cNvPr id="11" name="AutoShape 11"/>
          <p:cNvSpPr/>
          <p:nvPr/>
        </p:nvSpPr>
        <p:spPr>
          <a:xfrm>
            <a:off x="1600200" y="5143500"/>
            <a:ext cx="1087687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768460" y="0"/>
            <a:ext cx="10751073" cy="10287000"/>
            <a:chOff x="0" y="0"/>
            <a:chExt cx="2831558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1558" cy="2709333"/>
            </a:xfrm>
            <a:custGeom>
              <a:avLst/>
              <a:gdLst/>
              <a:ahLst/>
              <a:cxnLst/>
              <a:rect l="l" t="t" r="r" b="b"/>
              <a:pathLst>
                <a:path w="2831558" h="2709333">
                  <a:moveTo>
                    <a:pt x="0" y="0"/>
                  </a:moveTo>
                  <a:lnTo>
                    <a:pt x="2831558" y="0"/>
                  </a:lnTo>
                  <a:lnTo>
                    <a:pt x="2831558" y="2709333"/>
                  </a:lnTo>
                  <a:lnTo>
                    <a:pt x="0" y="2709333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270000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831558" cy="27283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-225004" y="7369924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4" y="0"/>
                </a:lnTo>
                <a:lnTo>
                  <a:pt x="3231404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>
            <a:off x="5689528" y="0"/>
            <a:ext cx="1816259" cy="1033616"/>
          </a:xfrm>
          <a:custGeom>
            <a:avLst/>
            <a:gdLst/>
            <a:ahLst/>
            <a:cxnLst/>
            <a:rect l="l" t="t" r="r" b="b"/>
            <a:pathLst>
              <a:path w="1816259" h="1033616">
                <a:moveTo>
                  <a:pt x="0" y="0"/>
                </a:moveTo>
                <a:lnTo>
                  <a:pt x="1816259" y="0"/>
                </a:lnTo>
                <a:lnTo>
                  <a:pt x="1816259" y="1033616"/>
                </a:lnTo>
                <a:lnTo>
                  <a:pt x="0" y="10336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Freeform 7"/>
          <p:cNvSpPr/>
          <p:nvPr/>
        </p:nvSpPr>
        <p:spPr>
          <a:xfrm>
            <a:off x="16918155" y="0"/>
            <a:ext cx="1369845" cy="2932931"/>
          </a:xfrm>
          <a:custGeom>
            <a:avLst/>
            <a:gdLst/>
            <a:ahLst/>
            <a:cxnLst/>
            <a:rect l="l" t="t" r="r" b="b"/>
            <a:pathLst>
              <a:path w="1369845" h="2932931">
                <a:moveTo>
                  <a:pt x="0" y="0"/>
                </a:moveTo>
                <a:lnTo>
                  <a:pt x="1369845" y="0"/>
                </a:lnTo>
                <a:lnTo>
                  <a:pt x="1369845" y="2932931"/>
                </a:lnTo>
                <a:lnTo>
                  <a:pt x="0" y="29329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3315" t="-3140" r="-107708" b="-2322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TextBox 8"/>
          <p:cNvSpPr txBox="1"/>
          <p:nvPr/>
        </p:nvSpPr>
        <p:spPr>
          <a:xfrm>
            <a:off x="4967515" y="2961198"/>
            <a:ext cx="7712729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Επ</a:t>
            </a:r>
            <a:r>
              <a:rPr lang="en-US" sz="5300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ιρροές</a:t>
            </a:r>
            <a:r>
              <a:rPr lang="en-US" sz="53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967515" y="4370551"/>
            <a:ext cx="8352965" cy="29673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Εμμάνουελ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Κα</a:t>
            </a: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ντ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</a:t>
            </a:r>
          </a:p>
          <a:p>
            <a:pPr algn="just"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Χέγκελ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</a:t>
            </a: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Μαξ </a:t>
            </a: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Βέμ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περ </a:t>
            </a:r>
          </a:p>
          <a:p>
            <a:pPr algn="just">
              <a:lnSpc>
                <a:spcPts val="3919"/>
              </a:lnSpc>
            </a:pP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Σίγκμουντ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Φρόιντ</a:t>
            </a: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</a:t>
            </a: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“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Οικονομικά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και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Φιλοσοφικά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2799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χειρόγρ</a:t>
            </a: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αφα του 1844” και </a:t>
            </a:r>
            <a:endParaRPr lang="el-GR" sz="2799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algn="just">
              <a:lnSpc>
                <a:spcPts val="3919"/>
              </a:lnSpc>
            </a:pPr>
            <a:r>
              <a:rPr lang="en-US" sz="2799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“Η Γερμανική Ιδεολογία” του Καρλ Μαρξ </a:t>
            </a:r>
          </a:p>
        </p:txBody>
      </p:sp>
      <p:sp>
        <p:nvSpPr>
          <p:cNvPr id="10" name="Freeform 10"/>
          <p:cNvSpPr/>
          <p:nvPr/>
        </p:nvSpPr>
        <p:spPr>
          <a:xfrm rot="-5400000">
            <a:off x="-314327" y="5457827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3" y="0"/>
                </a:lnTo>
                <a:lnTo>
                  <a:pt x="3231403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>
          <a:xfrm rot="-5400000">
            <a:off x="-314327" y="3247258"/>
            <a:ext cx="3231403" cy="2602748"/>
          </a:xfrm>
          <a:custGeom>
            <a:avLst/>
            <a:gdLst/>
            <a:ahLst/>
            <a:cxnLst/>
            <a:rect l="l" t="t" r="r" b="b"/>
            <a:pathLst>
              <a:path w="3231403" h="2602748">
                <a:moveTo>
                  <a:pt x="0" y="0"/>
                </a:moveTo>
                <a:lnTo>
                  <a:pt x="3231403" y="0"/>
                </a:lnTo>
                <a:lnTo>
                  <a:pt x="3231403" y="2602749"/>
                </a:lnTo>
                <a:lnTo>
                  <a:pt x="0" y="2602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592356CE-D4F8-CEB5-E505-392FB0D54B9E}"/>
              </a:ext>
            </a:extLst>
          </p:cNvPr>
          <p:cNvSpPr/>
          <p:nvPr/>
        </p:nvSpPr>
        <p:spPr>
          <a:xfrm>
            <a:off x="16915697" y="3201169"/>
            <a:ext cx="1369845" cy="2932931"/>
          </a:xfrm>
          <a:custGeom>
            <a:avLst/>
            <a:gdLst/>
            <a:ahLst/>
            <a:cxnLst/>
            <a:rect l="l" t="t" r="r" b="b"/>
            <a:pathLst>
              <a:path w="1369845" h="2932931">
                <a:moveTo>
                  <a:pt x="0" y="0"/>
                </a:moveTo>
                <a:lnTo>
                  <a:pt x="1369845" y="0"/>
                </a:lnTo>
                <a:lnTo>
                  <a:pt x="1369845" y="2932931"/>
                </a:lnTo>
                <a:lnTo>
                  <a:pt x="0" y="29329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3315" t="-3140" r="-107708" b="-2322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33600" y="3314700"/>
            <a:ext cx="16152516" cy="3429000"/>
            <a:chOff x="0" y="0"/>
            <a:chExt cx="4816593" cy="22034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203418"/>
            </a:xfrm>
            <a:custGeom>
              <a:avLst/>
              <a:gdLst/>
              <a:ahLst/>
              <a:cxnLst/>
              <a:rect l="l" t="t" r="r" b="b"/>
              <a:pathLst>
                <a:path w="4816592" h="2203418">
                  <a:moveTo>
                    <a:pt x="0" y="0"/>
                  </a:moveTo>
                  <a:lnTo>
                    <a:pt x="4816592" y="0"/>
                  </a:lnTo>
                  <a:lnTo>
                    <a:pt x="4816592" y="2203418"/>
                  </a:lnTo>
                  <a:lnTo>
                    <a:pt x="0" y="2203418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22224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3518276" y="0"/>
            <a:ext cx="4769724" cy="3841796"/>
          </a:xfrm>
          <a:custGeom>
            <a:avLst/>
            <a:gdLst/>
            <a:ahLst/>
            <a:cxnLst/>
            <a:rect l="l" t="t" r="r" b="b"/>
            <a:pathLst>
              <a:path w="4769724" h="3841796">
                <a:moveTo>
                  <a:pt x="0" y="0"/>
                </a:moveTo>
                <a:lnTo>
                  <a:pt x="4769724" y="0"/>
                </a:lnTo>
                <a:lnTo>
                  <a:pt x="4769724" y="3841796"/>
                </a:lnTo>
                <a:lnTo>
                  <a:pt x="0" y="38417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6" name="Freeform 6"/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7" name="TextBox 7"/>
          <p:cNvSpPr txBox="1"/>
          <p:nvPr/>
        </p:nvSpPr>
        <p:spPr>
          <a:xfrm>
            <a:off x="1247775" y="1254226"/>
            <a:ext cx="12664146" cy="657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49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Μαξ </a:t>
            </a:r>
            <a:r>
              <a:rPr lang="en-US" sz="4900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Χορκχάιμερ</a:t>
            </a:r>
            <a:r>
              <a:rPr lang="en-US" sz="49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(Max Horkheimer)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4133218" y="0"/>
            <a:ext cx="3563417" cy="4114800"/>
            <a:chOff x="0" y="0"/>
            <a:chExt cx="54991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499100" cy="6350000"/>
            </a:xfrm>
            <a:custGeom>
              <a:avLst/>
              <a:gdLst/>
              <a:ahLst/>
              <a:cxnLst/>
              <a:rect l="l" t="t" r="r" b="b"/>
              <a:pathLst>
                <a:path w="5499100" h="6350000">
                  <a:moveTo>
                    <a:pt x="2749550" y="6350000"/>
                  </a:moveTo>
                  <a:lnTo>
                    <a:pt x="0" y="4762500"/>
                  </a:lnTo>
                  <a:lnTo>
                    <a:pt x="0" y="1587500"/>
                  </a:lnTo>
                  <a:lnTo>
                    <a:pt x="2749550" y="0"/>
                  </a:lnTo>
                  <a:lnTo>
                    <a:pt x="5499100" y="1587500"/>
                  </a:lnTo>
                  <a:lnTo>
                    <a:pt x="5499100" y="4762500"/>
                  </a:lnTo>
                  <a:lnTo>
                    <a:pt x="2749550" y="6350000"/>
                  </a:lnTo>
                  <a:close/>
                </a:path>
              </a:pathLst>
            </a:custGeom>
            <a:blipFill>
              <a:blip r:embed="rId6"/>
              <a:stretch>
                <a:fillRect l="-7736" r="-7736"/>
              </a:stretch>
            </a:blipFill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667000" y="4420786"/>
            <a:ext cx="15116711" cy="12695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4084" lvl="1" algn="just">
              <a:lnSpc>
                <a:spcPts val="3295"/>
              </a:lnSpc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της κοινωνίας, της κουλτούρας και της λογικής, </a:t>
            </a:r>
          </a:p>
          <a:p>
            <a:pPr marL="254084" lvl="1" algn="just">
              <a:lnSpc>
                <a:spcPts val="3295"/>
              </a:lnSpc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ειδικά σε ό,τι αφορά στον ορθολογισμό που χρησιμοποιείται</a:t>
            </a:r>
          </a:p>
          <a:p>
            <a:pPr marL="254084" lvl="1" algn="just">
              <a:lnSpc>
                <a:spcPts val="3295"/>
              </a:lnSpc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για να στηρίξει δομές εξουσίας και να καταπιέσει τα άτομα</a:t>
            </a:r>
            <a:endParaRPr lang="en-US" sz="30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1" name="Freeform 11"/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71675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FAAA7A-FBEF-54E8-7F67-2485B8FE8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C4FBDA6-0B7F-BAF3-E5DC-3720B00394EC}"/>
              </a:ext>
            </a:extLst>
          </p:cNvPr>
          <p:cNvGrpSpPr/>
          <p:nvPr/>
        </p:nvGrpSpPr>
        <p:grpSpPr>
          <a:xfrm>
            <a:off x="-1884" y="1920898"/>
            <a:ext cx="18288000" cy="8366102"/>
            <a:chOff x="0" y="0"/>
            <a:chExt cx="4816593" cy="220341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E6C34C3-E62E-314E-0F0C-2881F4F0F9D0}"/>
                </a:ext>
              </a:extLst>
            </p:cNvPr>
            <p:cNvSpPr/>
            <p:nvPr/>
          </p:nvSpPr>
          <p:spPr>
            <a:xfrm>
              <a:off x="0" y="0"/>
              <a:ext cx="4816592" cy="2203418"/>
            </a:xfrm>
            <a:custGeom>
              <a:avLst/>
              <a:gdLst/>
              <a:ahLst/>
              <a:cxnLst/>
              <a:rect l="l" t="t" r="r" b="b"/>
              <a:pathLst>
                <a:path w="4816592" h="2203418">
                  <a:moveTo>
                    <a:pt x="0" y="0"/>
                  </a:moveTo>
                  <a:lnTo>
                    <a:pt x="4816592" y="0"/>
                  </a:lnTo>
                  <a:lnTo>
                    <a:pt x="4816592" y="2203418"/>
                  </a:lnTo>
                  <a:lnTo>
                    <a:pt x="0" y="2203418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0026094-51A2-131A-AAE6-DF72D74BFED9}"/>
                </a:ext>
              </a:extLst>
            </p:cNvPr>
            <p:cNvSpPr txBox="1"/>
            <p:nvPr/>
          </p:nvSpPr>
          <p:spPr>
            <a:xfrm>
              <a:off x="0" y="-19050"/>
              <a:ext cx="4816593" cy="22224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49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637828BD-A85E-B2DB-17A9-FF6FFDED388C}"/>
              </a:ext>
            </a:extLst>
          </p:cNvPr>
          <p:cNvSpPr/>
          <p:nvPr/>
        </p:nvSpPr>
        <p:spPr>
          <a:xfrm>
            <a:off x="13518276" y="0"/>
            <a:ext cx="4769724" cy="3841796"/>
          </a:xfrm>
          <a:custGeom>
            <a:avLst/>
            <a:gdLst/>
            <a:ahLst/>
            <a:cxnLst/>
            <a:rect l="l" t="t" r="r" b="b"/>
            <a:pathLst>
              <a:path w="4769724" h="3841796">
                <a:moveTo>
                  <a:pt x="0" y="0"/>
                </a:moveTo>
                <a:lnTo>
                  <a:pt x="4769724" y="0"/>
                </a:lnTo>
                <a:lnTo>
                  <a:pt x="4769724" y="3841796"/>
                </a:lnTo>
                <a:lnTo>
                  <a:pt x="0" y="38417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76880467-6697-0456-1BF1-7FC44809F2C4}"/>
              </a:ext>
            </a:extLst>
          </p:cNvPr>
          <p:cNvSpPr/>
          <p:nvPr/>
        </p:nvSpPr>
        <p:spPr>
          <a:xfrm rot="-5492847">
            <a:off x="16707388" y="3874783"/>
            <a:ext cx="1978493" cy="1125943"/>
          </a:xfrm>
          <a:custGeom>
            <a:avLst/>
            <a:gdLst/>
            <a:ahLst/>
            <a:cxnLst/>
            <a:rect l="l" t="t" r="r" b="b"/>
            <a:pathLst>
              <a:path w="1978493" h="1125943">
                <a:moveTo>
                  <a:pt x="0" y="0"/>
                </a:moveTo>
                <a:lnTo>
                  <a:pt x="1978494" y="0"/>
                </a:lnTo>
                <a:lnTo>
                  <a:pt x="1978494" y="1125943"/>
                </a:lnTo>
                <a:lnTo>
                  <a:pt x="0" y="112594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D7AFD683-23E4-0C8D-C011-5BDA217072B9}"/>
              </a:ext>
            </a:extLst>
          </p:cNvPr>
          <p:cNvSpPr txBox="1"/>
          <p:nvPr/>
        </p:nvSpPr>
        <p:spPr>
          <a:xfrm>
            <a:off x="1247775" y="1254226"/>
            <a:ext cx="12664146" cy="657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Μαξ Χορκχάιμερ (Max Horkheimer)</a:t>
            </a:r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C9E2D93A-8836-A8A5-FB69-C589CBDBD71C}"/>
              </a:ext>
            </a:extLst>
          </p:cNvPr>
          <p:cNvGrpSpPr/>
          <p:nvPr/>
        </p:nvGrpSpPr>
        <p:grpSpPr>
          <a:xfrm>
            <a:off x="14133218" y="0"/>
            <a:ext cx="3563417" cy="4114800"/>
            <a:chOff x="0" y="0"/>
            <a:chExt cx="5499100" cy="6350000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49AC468-B920-F745-332C-87BE0E033768}"/>
                </a:ext>
              </a:extLst>
            </p:cNvPr>
            <p:cNvSpPr/>
            <p:nvPr/>
          </p:nvSpPr>
          <p:spPr>
            <a:xfrm>
              <a:off x="0" y="0"/>
              <a:ext cx="5499100" cy="6350000"/>
            </a:xfrm>
            <a:custGeom>
              <a:avLst/>
              <a:gdLst/>
              <a:ahLst/>
              <a:cxnLst/>
              <a:rect l="l" t="t" r="r" b="b"/>
              <a:pathLst>
                <a:path w="5499100" h="6350000">
                  <a:moveTo>
                    <a:pt x="2749550" y="6350000"/>
                  </a:moveTo>
                  <a:lnTo>
                    <a:pt x="0" y="4762500"/>
                  </a:lnTo>
                  <a:lnTo>
                    <a:pt x="0" y="1587500"/>
                  </a:lnTo>
                  <a:lnTo>
                    <a:pt x="2749550" y="0"/>
                  </a:lnTo>
                  <a:lnTo>
                    <a:pt x="5499100" y="1587500"/>
                  </a:lnTo>
                  <a:lnTo>
                    <a:pt x="5499100" y="4762500"/>
                  </a:lnTo>
                  <a:lnTo>
                    <a:pt x="2749550" y="6350000"/>
                  </a:lnTo>
                  <a:close/>
                </a:path>
              </a:pathLst>
            </a:custGeom>
            <a:blipFill>
              <a:blip r:embed="rId6"/>
              <a:stretch>
                <a:fillRect l="-7736" r="-7736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TextBox 10">
            <a:extLst>
              <a:ext uri="{FF2B5EF4-FFF2-40B4-BE49-F238E27FC236}">
                <a16:creationId xmlns:a16="http://schemas.microsoft.com/office/drawing/2014/main" id="{51266F72-10CA-E791-8162-653EC6F7972D}"/>
              </a:ext>
            </a:extLst>
          </p:cNvPr>
          <p:cNvSpPr txBox="1"/>
          <p:nvPr/>
        </p:nvSpPr>
        <p:spPr>
          <a:xfrm>
            <a:off x="702662" y="2517235"/>
            <a:ext cx="15116711" cy="7769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08169" marR="0" lvl="1" indent="-254085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53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του Ορθολογισμού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"εργαλειακός ορθολογισμός" (instrumental reason) vs "κριτικός ορθολογισμός"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8169" marR="0" lvl="1" indent="-254085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53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Θεωρία και Κοινωνική Δικαιοσύνη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στόχος της θεωρίας οφείλει να είναι η ανάδειξη των ανισοτήτων και των αδικιών και η αναζήτηση της κοινωνικής δικαιοσύνης και ελευθερίας 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8169" marR="0" lvl="1" indent="-254085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53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Αλλοτρίωση και Καταπίεση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 σύγχρονος καπιταλισμός οδηγεί στην αλλοτρίωση των ανθρώπων και την υποταγή των ανθρώπων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8169" marR="0" lvl="1" indent="-254085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53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Διαλεκτική του Διαφωτισμού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πώς ο Διαφωτισμός, που υποσχέθηκε ελευθερία και πρόοδο, κατέληξε να υπηρετεί την καταπίεση και τον ολοκληρωτισμό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8169" marR="0" lvl="1" indent="-254085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53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Αυτονομία και Αλληλεγγύη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- οι άνθρωποι χρειάζονται την αυτονομία να αποφασίζουν για τη ζωή τους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5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- η κοινωνική απελευθέρωση απαιτεί συλλογικότητα και ηθική δέσμευση απέναντι στους άλλους.</a:t>
            </a: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0" marR="0" lvl="0" indent="0" algn="just" defTabSz="914400" rtl="0" eaLnBrk="1" fontAlgn="auto" latinLnBrk="0" hangingPunct="1">
              <a:lnSpc>
                <a:spcPts val="3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5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93D130FD-B84E-A2D4-555D-1C5EF0A99107}"/>
              </a:ext>
            </a:extLst>
          </p:cNvPr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14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209800" y="3924300"/>
            <a:ext cx="16078200" cy="3200400"/>
            <a:chOff x="0" y="0"/>
            <a:chExt cx="5369217" cy="215208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369217" cy="2152080"/>
            </a:xfrm>
            <a:custGeom>
              <a:avLst/>
              <a:gdLst/>
              <a:ahLst/>
              <a:cxnLst/>
              <a:rect l="l" t="t" r="r" b="b"/>
              <a:pathLst>
                <a:path w="5369217" h="2152080">
                  <a:moveTo>
                    <a:pt x="0" y="0"/>
                  </a:moveTo>
                  <a:lnTo>
                    <a:pt x="5369217" y="0"/>
                  </a:lnTo>
                  <a:lnTo>
                    <a:pt x="5369217" y="2152080"/>
                  </a:lnTo>
                  <a:lnTo>
                    <a:pt x="0" y="215208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5369217" cy="21711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5400000">
            <a:off x="11933312" y="836469"/>
            <a:ext cx="2952139" cy="1680036"/>
          </a:xfrm>
          <a:custGeom>
            <a:avLst/>
            <a:gdLst/>
            <a:ahLst/>
            <a:cxnLst/>
            <a:rect l="l" t="t" r="r" b="b"/>
            <a:pathLst>
              <a:path w="2952139" h="1680036">
                <a:moveTo>
                  <a:pt x="0" y="0"/>
                </a:moveTo>
                <a:lnTo>
                  <a:pt x="2952139" y="0"/>
                </a:lnTo>
                <a:lnTo>
                  <a:pt x="2952139" y="1680036"/>
                </a:lnTo>
                <a:lnTo>
                  <a:pt x="0" y="16800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grpSp>
        <p:nvGrpSpPr>
          <p:cNvPr id="6" name="Group 6"/>
          <p:cNvGrpSpPr/>
          <p:nvPr/>
        </p:nvGrpSpPr>
        <p:grpSpPr>
          <a:xfrm>
            <a:off x="14435103" y="1028700"/>
            <a:ext cx="3566676" cy="3566676"/>
            <a:chOff x="0" y="0"/>
            <a:chExt cx="3282950" cy="328295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282950" cy="3282950"/>
            </a:xfrm>
            <a:custGeom>
              <a:avLst/>
              <a:gdLst/>
              <a:ahLst/>
              <a:cxnLst/>
              <a:rect l="l" t="t" r="r" b="b"/>
              <a:pathLst>
                <a:path w="3282950" h="3282950">
                  <a:moveTo>
                    <a:pt x="0" y="0"/>
                  </a:moveTo>
                  <a:lnTo>
                    <a:pt x="2532380" y="0"/>
                  </a:lnTo>
                  <a:cubicBezTo>
                    <a:pt x="2946400" y="0"/>
                    <a:pt x="3282950" y="336550"/>
                    <a:pt x="3282950" y="750570"/>
                  </a:cubicBezTo>
                  <a:lnTo>
                    <a:pt x="3282950" y="3282950"/>
                  </a:lnTo>
                  <a:lnTo>
                    <a:pt x="0" y="32829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41566" r="-41566"/>
              </a:stretch>
            </a:blipFill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028700" y="960842"/>
            <a:ext cx="13406403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300"/>
              </a:lnSpc>
            </a:pPr>
            <a:r>
              <a:rPr lang="en-US" sz="530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Τεοντόρ Αντόρνο (Theodor Adorno)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557062" y="4457700"/>
            <a:ext cx="10325100" cy="21159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96582" lvl="1" indent="-342900" algn="just">
              <a:lnSpc>
                <a:spcPts val="3289"/>
              </a:lnSpc>
              <a:buFont typeface="Arial" panose="020B0604020202020204" pitchFamily="34" charset="0"/>
              <a:buChar char="•"/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συνδυασμός της φιλοσοφίας, της κοινωνιολογίας και της αισθητικής</a:t>
            </a:r>
          </a:p>
          <a:p>
            <a:pPr marL="596582" lvl="1" indent="-342900" algn="just">
              <a:lnSpc>
                <a:spcPts val="3289"/>
              </a:lnSpc>
              <a:buFont typeface="Arial" panose="020B0604020202020204" pitchFamily="34" charset="0"/>
              <a:buChar char="•"/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το έργο του επικεντρώνεται στην κριτική της κουλτούρας, της εξουσίας και της αλλοτρίωσης, με σκοπό την κατανόηση και την απελευθέρωση του ατόμου από τις καταπιεστικές δομές </a:t>
            </a:r>
            <a:endParaRPr lang="en-US" sz="30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Freeform 10"/>
          <p:cNvSpPr/>
          <p:nvPr/>
        </p:nvSpPr>
        <p:spPr>
          <a:xfrm rot="-10800000">
            <a:off x="16569538" y="8648065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E8C45B-75A9-3516-90B4-272DBD24F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6F58A8C-BFF4-2FC5-15C5-B8DF7412B70F}"/>
              </a:ext>
            </a:extLst>
          </p:cNvPr>
          <p:cNvGrpSpPr/>
          <p:nvPr/>
        </p:nvGrpSpPr>
        <p:grpSpPr>
          <a:xfrm>
            <a:off x="1" y="2115820"/>
            <a:ext cx="18288000" cy="8171180"/>
            <a:chOff x="0" y="0"/>
            <a:chExt cx="5369217" cy="215208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6E31725-731A-2D8B-64AC-A74DA29B9BD0}"/>
                </a:ext>
              </a:extLst>
            </p:cNvPr>
            <p:cNvSpPr/>
            <p:nvPr/>
          </p:nvSpPr>
          <p:spPr>
            <a:xfrm>
              <a:off x="0" y="0"/>
              <a:ext cx="5369217" cy="2152080"/>
            </a:xfrm>
            <a:custGeom>
              <a:avLst/>
              <a:gdLst/>
              <a:ahLst/>
              <a:cxnLst/>
              <a:rect l="l" t="t" r="r" b="b"/>
              <a:pathLst>
                <a:path w="5369217" h="2152080">
                  <a:moveTo>
                    <a:pt x="0" y="0"/>
                  </a:moveTo>
                  <a:lnTo>
                    <a:pt x="5369217" y="0"/>
                  </a:lnTo>
                  <a:lnTo>
                    <a:pt x="5369217" y="2152080"/>
                  </a:lnTo>
                  <a:lnTo>
                    <a:pt x="0" y="215208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AB915DB0-FDEB-3829-D465-990D0868D24F}"/>
                </a:ext>
              </a:extLst>
            </p:cNvPr>
            <p:cNvSpPr txBox="1"/>
            <p:nvPr/>
          </p:nvSpPr>
          <p:spPr>
            <a:xfrm>
              <a:off x="0" y="-19050"/>
              <a:ext cx="5369217" cy="21711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49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Group 6">
            <a:extLst>
              <a:ext uri="{FF2B5EF4-FFF2-40B4-BE49-F238E27FC236}">
                <a16:creationId xmlns:a16="http://schemas.microsoft.com/office/drawing/2014/main" id="{2D69F7BA-B86A-8AF2-720F-2C1D35C7298D}"/>
              </a:ext>
            </a:extLst>
          </p:cNvPr>
          <p:cNvGrpSpPr/>
          <p:nvPr/>
        </p:nvGrpSpPr>
        <p:grpSpPr>
          <a:xfrm>
            <a:off x="14435103" y="1028700"/>
            <a:ext cx="3566676" cy="3566676"/>
            <a:chOff x="0" y="0"/>
            <a:chExt cx="3282950" cy="3282950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516F3C72-C1D9-91AD-F677-A296CD54EE04}"/>
                </a:ext>
              </a:extLst>
            </p:cNvPr>
            <p:cNvSpPr/>
            <p:nvPr/>
          </p:nvSpPr>
          <p:spPr>
            <a:xfrm>
              <a:off x="0" y="0"/>
              <a:ext cx="3282950" cy="3282950"/>
            </a:xfrm>
            <a:custGeom>
              <a:avLst/>
              <a:gdLst/>
              <a:ahLst/>
              <a:cxnLst/>
              <a:rect l="l" t="t" r="r" b="b"/>
              <a:pathLst>
                <a:path w="3282950" h="3282950">
                  <a:moveTo>
                    <a:pt x="0" y="0"/>
                  </a:moveTo>
                  <a:lnTo>
                    <a:pt x="2532380" y="0"/>
                  </a:lnTo>
                  <a:cubicBezTo>
                    <a:pt x="2946400" y="0"/>
                    <a:pt x="3282950" y="336550"/>
                    <a:pt x="3282950" y="750570"/>
                  </a:cubicBezTo>
                  <a:lnTo>
                    <a:pt x="3282950" y="3282950"/>
                  </a:lnTo>
                  <a:lnTo>
                    <a:pt x="0" y="32829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-41566" r="-41566"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TextBox 8">
            <a:extLst>
              <a:ext uri="{FF2B5EF4-FFF2-40B4-BE49-F238E27FC236}">
                <a16:creationId xmlns:a16="http://schemas.microsoft.com/office/drawing/2014/main" id="{0B2FB5E6-37B6-5A27-D2C3-BA0084898A7A}"/>
              </a:ext>
            </a:extLst>
          </p:cNvPr>
          <p:cNvSpPr txBox="1"/>
          <p:nvPr/>
        </p:nvSpPr>
        <p:spPr>
          <a:xfrm>
            <a:off x="1028700" y="960842"/>
            <a:ext cx="13406403" cy="715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Τεοντόρ Αντόρνο (Theodor Adorno)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1968BEA3-0B9F-F934-DD2F-8BA0C103612C}"/>
              </a:ext>
            </a:extLst>
          </p:cNvPr>
          <p:cNvSpPr txBox="1"/>
          <p:nvPr/>
        </p:nvSpPr>
        <p:spPr>
          <a:xfrm>
            <a:off x="1038225" y="2292667"/>
            <a:ext cx="19143094" cy="7769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της Βιομηχανίας Κουλτούρας (Culture Industry)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μαζική κουλτούρα και τα μέσα ενημέρωσης ως μηχανισμοί χειραγώγησης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Διαλεκτική του Διαφωτισμού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 ορθολογισμός, χωρίς ηθική διάσταση, μπορεί να οδηγήσει στην απανθρωποποίηση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Αρνητική Διαλεκτική 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μέθοδος φιλοσοφικής σκέψης που απορρίπτει τις απόλυτες αλήθειες και τη βεβαιότητα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οι αντιφάσεις αντικατοπτρίζουν την πραγματική, σύνθετη φύση της κοινωνίας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Αισθητική Θεωρία και Αυθεντικότητα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η τέχνη αποτελεί χώρο όπου μπορεί να υπάρξει αυθεντικότητα και αντίσταση στην εμπορευματοποίηση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Αλλοτρίωση και Αυτονομία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 καπιταλισμός και η μαζική κουλτούρα προκαλούν την αλλοτρίωση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  <a:p>
            <a:pPr marL="507364" marR="0" lvl="1" indent="-253682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349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Κριτική του Καπιταλισμού και του Ολοκληρωτισμού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4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fortaa Light Bold"/>
                <a:ea typeface="Comfortaa Light Bold"/>
                <a:cs typeface="Comfortaa Light Bold"/>
                <a:sym typeface="Comfortaa Light Bold"/>
              </a:rPr>
              <a:t>ο καπιταλισμός και ο ολοκληρωτισμός οδηγούν στην απώλεια της ατομικότητας </a:t>
            </a:r>
          </a:p>
          <a:p>
            <a:pPr marL="0" marR="0" lvl="0" indent="0" algn="just" defTabSz="914400" rtl="0" eaLnBrk="1" fontAlgn="auto" latinLnBrk="0" hangingPunct="1">
              <a:lnSpc>
                <a:spcPts val="32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4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44F158F-4B9E-A1AD-83F9-FBADE68938B8}"/>
              </a:ext>
            </a:extLst>
          </p:cNvPr>
          <p:cNvSpPr/>
          <p:nvPr/>
        </p:nvSpPr>
        <p:spPr>
          <a:xfrm rot="-10800000">
            <a:off x="16569538" y="8648065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F67F9F6-5555-F20E-1F15-82A4116A22E9}"/>
              </a:ext>
            </a:extLst>
          </p:cNvPr>
          <p:cNvSpPr/>
          <p:nvPr/>
        </p:nvSpPr>
        <p:spPr>
          <a:xfrm rot="5400000">
            <a:off x="11933312" y="836469"/>
            <a:ext cx="2952139" cy="1680036"/>
          </a:xfrm>
          <a:custGeom>
            <a:avLst/>
            <a:gdLst/>
            <a:ahLst/>
            <a:cxnLst/>
            <a:rect l="l" t="t" r="r" b="b"/>
            <a:pathLst>
              <a:path w="2952139" h="1680036">
                <a:moveTo>
                  <a:pt x="0" y="0"/>
                </a:moveTo>
                <a:lnTo>
                  <a:pt x="2952139" y="0"/>
                </a:lnTo>
                <a:lnTo>
                  <a:pt x="2952139" y="1680036"/>
                </a:lnTo>
                <a:lnTo>
                  <a:pt x="0" y="168003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01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41F18">
                <a:alpha val="100000"/>
              </a:srgbClr>
            </a:gs>
            <a:gs pos="50000">
              <a:srgbClr val="958A76">
                <a:alpha val="100000"/>
              </a:srgbClr>
            </a:gs>
            <a:gs pos="100000">
              <a:srgbClr val="A2A08F">
                <a:alpha val="100000"/>
              </a:srgbClr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6460B84D-9708-907B-4228-B463F6670B18}"/>
              </a:ext>
            </a:extLst>
          </p:cNvPr>
          <p:cNvSpPr/>
          <p:nvPr/>
        </p:nvSpPr>
        <p:spPr>
          <a:xfrm rot="5400000">
            <a:off x="16559284" y="325414"/>
            <a:ext cx="1638937" cy="1295401"/>
          </a:xfrm>
          <a:custGeom>
            <a:avLst/>
            <a:gdLst/>
            <a:ahLst/>
            <a:cxnLst/>
            <a:rect l="l" t="t" r="r" b="b"/>
            <a:pathLst>
              <a:path w="2952139" h="1680036">
                <a:moveTo>
                  <a:pt x="0" y="0"/>
                </a:moveTo>
                <a:lnTo>
                  <a:pt x="2952139" y="0"/>
                </a:lnTo>
                <a:lnTo>
                  <a:pt x="2952139" y="1680036"/>
                </a:lnTo>
                <a:lnTo>
                  <a:pt x="0" y="16800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l-GR"/>
          </a:p>
        </p:txBody>
      </p:sp>
      <p:grpSp>
        <p:nvGrpSpPr>
          <p:cNvPr id="2" name="Group 2"/>
          <p:cNvGrpSpPr/>
          <p:nvPr/>
        </p:nvGrpSpPr>
        <p:grpSpPr>
          <a:xfrm>
            <a:off x="2286000" y="3695700"/>
            <a:ext cx="16002000" cy="2734324"/>
            <a:chOff x="0" y="0"/>
            <a:chExt cx="4816593" cy="225142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251422"/>
            </a:xfrm>
            <a:custGeom>
              <a:avLst/>
              <a:gdLst/>
              <a:ahLst/>
              <a:cxnLst/>
              <a:rect l="l" t="t" r="r" b="b"/>
              <a:pathLst>
                <a:path w="4816592" h="2251422">
                  <a:moveTo>
                    <a:pt x="0" y="0"/>
                  </a:moveTo>
                  <a:lnTo>
                    <a:pt x="4816592" y="0"/>
                  </a:lnTo>
                  <a:lnTo>
                    <a:pt x="4816592" y="2251422"/>
                  </a:lnTo>
                  <a:lnTo>
                    <a:pt x="0" y="2251422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alpha val="100000"/>
                  </a:srgbClr>
                </a:gs>
                <a:gs pos="50000">
                  <a:srgbClr val="343131">
                    <a:alpha val="100000"/>
                  </a:srgbClr>
                </a:gs>
                <a:gs pos="100000">
                  <a:srgbClr val="9F9090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l-G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816593" cy="22704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9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4709894" y="329246"/>
            <a:ext cx="3055015" cy="3527731"/>
            <a:chOff x="0" y="0"/>
            <a:chExt cx="5499100" cy="63500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499100" cy="6350000"/>
            </a:xfrm>
            <a:custGeom>
              <a:avLst/>
              <a:gdLst/>
              <a:ahLst/>
              <a:cxnLst/>
              <a:rect l="l" t="t" r="r" b="b"/>
              <a:pathLst>
                <a:path w="5499100" h="6350000">
                  <a:moveTo>
                    <a:pt x="2749550" y="6350000"/>
                  </a:moveTo>
                  <a:lnTo>
                    <a:pt x="0" y="4762500"/>
                  </a:lnTo>
                  <a:lnTo>
                    <a:pt x="0" y="1587500"/>
                  </a:lnTo>
                  <a:lnTo>
                    <a:pt x="2749550" y="0"/>
                  </a:lnTo>
                  <a:lnTo>
                    <a:pt x="5499100" y="1587500"/>
                  </a:lnTo>
                  <a:lnTo>
                    <a:pt x="5499100" y="4762500"/>
                  </a:lnTo>
                  <a:lnTo>
                    <a:pt x="2749550" y="6350000"/>
                  </a:lnTo>
                  <a:close/>
                </a:path>
              </a:pathLst>
            </a:custGeom>
            <a:blipFill>
              <a:blip r:embed="rId4"/>
              <a:stretch>
                <a:fillRect l="-27081" r="-27081"/>
              </a:stretch>
            </a:blipFill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7" name="Freeform 7"/>
          <p:cNvSpPr/>
          <p:nvPr/>
        </p:nvSpPr>
        <p:spPr>
          <a:xfrm>
            <a:off x="0" y="0"/>
            <a:ext cx="1718462" cy="1638935"/>
          </a:xfrm>
          <a:custGeom>
            <a:avLst/>
            <a:gdLst/>
            <a:ahLst/>
            <a:cxnLst/>
            <a:rect l="l" t="t" r="r" b="b"/>
            <a:pathLst>
              <a:path w="1718462" h="1638935">
                <a:moveTo>
                  <a:pt x="0" y="0"/>
                </a:moveTo>
                <a:lnTo>
                  <a:pt x="1718462" y="0"/>
                </a:lnTo>
                <a:lnTo>
                  <a:pt x="1718462" y="1638935"/>
                </a:lnTo>
                <a:lnTo>
                  <a:pt x="0" y="16389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128552" t="-77335"/>
            </a:stretch>
          </a:blipFill>
        </p:spPr>
        <p:txBody>
          <a:bodyPr/>
          <a:lstStyle/>
          <a:p>
            <a:endParaRPr lang="el-GR"/>
          </a:p>
        </p:txBody>
      </p:sp>
      <p:sp>
        <p:nvSpPr>
          <p:cNvPr id="8" name="TextBox 8"/>
          <p:cNvSpPr txBox="1"/>
          <p:nvPr/>
        </p:nvSpPr>
        <p:spPr>
          <a:xfrm>
            <a:off x="1414611" y="1095375"/>
            <a:ext cx="14822791" cy="643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700"/>
              </a:lnSpc>
            </a:pPr>
            <a:r>
              <a:rPr lang="en-US" sz="4700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Γιούργκεν</a:t>
            </a:r>
            <a:r>
              <a:rPr lang="en-US" sz="47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 </a:t>
            </a:r>
            <a:r>
              <a:rPr lang="en-US" sz="4700" dirty="0" err="1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Χάμ</a:t>
            </a:r>
            <a:r>
              <a:rPr lang="en-US" sz="47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περμας (Jürgen Habermas)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590800" y="4283879"/>
            <a:ext cx="10789393" cy="16927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10882" lvl="1" indent="-457200" algn="just">
              <a:lnSpc>
                <a:spcPts val="3289"/>
              </a:lnSpc>
              <a:buFont typeface="Arial" panose="020B0604020202020204" pitchFamily="34" charset="0"/>
              <a:buChar char="•"/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σχέση επικοινωνίας και δημοκρατίας</a:t>
            </a:r>
          </a:p>
          <a:p>
            <a:pPr marL="710882" lvl="1" indent="-457200" algn="just">
              <a:lnSpc>
                <a:spcPts val="3289"/>
              </a:lnSpc>
              <a:buFont typeface="Arial" panose="020B0604020202020204" pitchFamily="34" charset="0"/>
              <a:buChar char="•"/>
            </a:pPr>
            <a:r>
              <a:rPr lang="el-GR" sz="3000" dirty="0">
                <a:solidFill>
                  <a:srgbClr val="FFFFFF"/>
                </a:solidFill>
                <a:latin typeface="Comfortaa Light Bold"/>
                <a:ea typeface="Comfortaa Light Bold"/>
                <a:cs typeface="Comfortaa Light Bold"/>
                <a:sym typeface="Comfortaa Light Bold"/>
              </a:rPr>
              <a:t>Η θεωρία του ενσωματώνει φιλοσοφικές, κοινωνιολογικές και πολιτικές διαστάσεις με στόχο να ενισχύσει την κριτική σκέψη και τη συλλογική δράση σε δημοκρατικές κοινωνίες. </a:t>
            </a:r>
            <a:endParaRPr lang="en-US" sz="3000" dirty="0">
              <a:solidFill>
                <a:srgbClr val="FFFFFF"/>
              </a:solidFill>
              <a:latin typeface="Comfortaa Light Bold"/>
              <a:ea typeface="Comfortaa Light Bold"/>
              <a:cs typeface="Comfortaa Light Bold"/>
              <a:sym typeface="Comfortaa Light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686</Words>
  <Application>Microsoft Office PowerPoint</Application>
  <PresentationFormat>Προσαρμογή</PresentationFormat>
  <Paragraphs>97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Comfortaa Light Bold</vt:lpstr>
      <vt:lpstr>Comfortaa Light</vt:lpstr>
      <vt:lpstr>Agrandir Wide Bold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and Black Modern Geometric Business Strategy Presentation</dc:title>
  <dc:creator>stavroula vraila</dc:creator>
  <cp:lastModifiedBy>STAVROULA VRAILA</cp:lastModifiedBy>
  <cp:revision>5</cp:revision>
  <dcterms:created xsi:type="dcterms:W3CDTF">2006-08-16T00:00:00Z</dcterms:created>
  <dcterms:modified xsi:type="dcterms:W3CDTF">2024-10-31T17:18:54Z</dcterms:modified>
  <dc:identifier>DAGVEzroGCs</dc:identifier>
</cp:coreProperties>
</file>